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4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1088" autoAdjust="0"/>
  </p:normalViewPr>
  <p:slideViewPr>
    <p:cSldViewPr snapToGrid="0">
      <p:cViewPr varScale="1">
        <p:scale>
          <a:sx n="71" d="100"/>
          <a:sy n="71" d="100"/>
        </p:scale>
        <p:origin x="254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AF4491-723A-49BC-AFFC-658BE7257900}" type="datetimeFigureOut">
              <a:rPr lang="en-CA" smtClean="0"/>
              <a:t>2021-06-22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739129-83A7-40FB-B39E-92D62C913D76}" type="slidenum">
              <a:rPr lang="en-CA" smtClean="0"/>
              <a:t>‹#›</a:t>
            </a:fld>
            <a:endParaRPr lang="en-CA"/>
          </a:p>
        </p:txBody>
      </p:sp>
    </p:spTree>
    <p:extLst>
      <p:ext uri="{BB962C8B-B14F-4D97-AF65-F5344CB8AC3E}">
        <p14:creationId xmlns:p14="http://schemas.microsoft.com/office/powerpoint/2010/main" val="1247778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800" b="1" u="sng" dirty="0">
                <a:effectLst/>
                <a:latin typeface="Calibri" panose="020F0502020204030204" pitchFamily="34" charset="0"/>
                <a:ea typeface="Calibri" panose="020F0502020204030204" pitchFamily="34" charset="0"/>
                <a:cs typeface="Times New Roman" panose="02020603050405020304" pitchFamily="18" charset="0"/>
              </a:rPr>
              <a:t>Using the Table</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Along the top of the table are the components of the logic model.  This table is not intended to direct you to have one measure for each component.  You may choose that approach; however, you might not have a measure for one component and have multiple for another.  The table can be adapted by adding columns or rows to align with your measurement plan.  For example, having multiple short-term outcomes may be appropriate for answering an evaluation question, such as ‘Did the coordinated care initiative improve patient experience?’.  Additional rows can also be added; examples of additional considerations of the table can be found below. Table 2 below provides example measures are corresponding information.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b="1" dirty="0">
                <a:effectLst/>
                <a:latin typeface="Calibri" panose="020F0502020204030204" pitchFamily="34" charset="0"/>
                <a:ea typeface="Calibri" panose="020F0502020204030204" pitchFamily="34" charset="0"/>
                <a:cs typeface="Times New Roman" panose="02020603050405020304" pitchFamily="18" charset="0"/>
              </a:rPr>
              <a:t>Description of Logic Model component: </a:t>
            </a:r>
            <a:r>
              <a:rPr lang="en-CA" sz="1800" dirty="0">
                <a:effectLst/>
                <a:latin typeface="Calibri" panose="020F0502020204030204" pitchFamily="34" charset="0"/>
                <a:ea typeface="Calibri" panose="020F0502020204030204" pitchFamily="34" charset="0"/>
                <a:cs typeface="Times New Roman" panose="02020603050405020304" pitchFamily="18" charset="0"/>
              </a:rPr>
              <a:t>This will help define what you are actually trying to measure and remind you how it connects to your OHT’s logic model or strategy.  It also allows this table to be used in tandem with the logic model.  </a:t>
            </a:r>
          </a:p>
          <a:p>
            <a:r>
              <a:rPr lang="en-CA"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b="1" dirty="0">
                <a:effectLst/>
                <a:latin typeface="Calibri" panose="020F0502020204030204" pitchFamily="34" charset="0"/>
                <a:ea typeface="Calibri" panose="020F0502020204030204" pitchFamily="34" charset="0"/>
                <a:cs typeface="Times New Roman" panose="02020603050405020304" pitchFamily="18" charset="0"/>
              </a:rPr>
              <a:t>Measures (Definition): </a:t>
            </a:r>
            <a:r>
              <a:rPr lang="en-CA" sz="1800" dirty="0">
                <a:effectLst/>
                <a:latin typeface="Calibri" panose="020F0502020204030204" pitchFamily="34" charset="0"/>
                <a:ea typeface="Calibri" panose="020F0502020204030204" pitchFamily="34" charset="0"/>
                <a:cs typeface="Times New Roman" panose="02020603050405020304" pitchFamily="18" charset="0"/>
              </a:rPr>
              <a:t>Here, you should clearly state your measure and how it is defined.  In many cases, the definition may be too detailed to fit in this table. If that is the case, provide an overview within this table and additional information in a technical appendix (e.g., numerator and denominator, detailed description of the population or condition included). </a:t>
            </a:r>
          </a:p>
          <a:p>
            <a:r>
              <a:rPr lang="en-CA"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b="1" dirty="0">
                <a:effectLst/>
                <a:latin typeface="Calibri" panose="020F0502020204030204" pitchFamily="34" charset="0"/>
                <a:ea typeface="Calibri" panose="020F0502020204030204" pitchFamily="34" charset="0"/>
                <a:cs typeface="Times New Roman" panose="02020603050405020304" pitchFamily="18" charset="0"/>
              </a:rPr>
              <a:t>Data source:  </a:t>
            </a:r>
            <a:r>
              <a:rPr lang="en-CA" sz="1800" dirty="0">
                <a:effectLst/>
                <a:latin typeface="Calibri" panose="020F0502020204030204" pitchFamily="34" charset="0"/>
                <a:ea typeface="Calibri" panose="020F0502020204030204" pitchFamily="34" charset="0"/>
                <a:cs typeface="Times New Roman" panose="02020603050405020304" pitchFamily="18" charset="0"/>
              </a:rPr>
              <a:t>Indicate the source of the data.  Ideally, the data collection is integrated into your program delivery process and leverages exciting sources. Some measures may require primary data collection (e.g., measures of provider experience you collect through a survey).</a:t>
            </a:r>
          </a:p>
          <a:p>
            <a:r>
              <a:rPr lang="en-CA"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b="1" dirty="0">
                <a:effectLst/>
                <a:latin typeface="Calibri" panose="020F0502020204030204" pitchFamily="34" charset="0"/>
                <a:ea typeface="Calibri" panose="020F0502020204030204" pitchFamily="34" charset="0"/>
                <a:cs typeface="Times New Roman" panose="02020603050405020304" pitchFamily="18" charset="0"/>
              </a:rPr>
              <a:t>Extraction/ Approach to data capture: </a:t>
            </a:r>
            <a:r>
              <a:rPr lang="en-CA" sz="1800" dirty="0">
                <a:effectLst/>
                <a:latin typeface="Calibri" panose="020F0502020204030204" pitchFamily="34" charset="0"/>
                <a:ea typeface="Calibri" panose="020F0502020204030204" pitchFamily="34" charset="0"/>
                <a:cs typeface="Times New Roman" panose="02020603050405020304" pitchFamily="18" charset="0"/>
              </a:rPr>
              <a:t>In this row, you can answer pertinent information related to how you will gather and track data, the processes involved, and alignment with existing processes?</a:t>
            </a:r>
          </a:p>
          <a:p>
            <a:r>
              <a:rPr lang="en-CA"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b="1" dirty="0">
                <a:effectLst/>
                <a:latin typeface="Calibri" panose="020F0502020204030204" pitchFamily="34" charset="0"/>
                <a:ea typeface="Calibri" panose="020F0502020204030204" pitchFamily="34" charset="0"/>
                <a:cs typeface="Times New Roman" panose="02020603050405020304" pitchFamily="18" charset="0"/>
              </a:rPr>
              <a:t>Frequency of reporting audience: </a:t>
            </a:r>
            <a:r>
              <a:rPr lang="en-CA" sz="1800" dirty="0">
                <a:effectLst/>
                <a:latin typeface="Calibri" panose="020F0502020204030204" pitchFamily="34" charset="0"/>
                <a:ea typeface="Calibri" panose="020F0502020204030204" pitchFamily="34" charset="0"/>
                <a:cs typeface="Times New Roman" panose="02020603050405020304" pitchFamily="18" charset="0"/>
              </a:rPr>
              <a:t>How often will the data be reviewed? Consider how often it is collected and when you would expect to see a change in the data.  There may be multiple audiences for reporting. In this row, you should indicate the primary audience. Think about who will use the information to make decisions based on the data and who will need to support the interpretation. </a:t>
            </a:r>
          </a:p>
          <a:p>
            <a:endParaRPr lang="en-US" b="0" i="0" dirty="0">
              <a:solidFill>
                <a:srgbClr val="222222"/>
              </a:solidFill>
              <a:effectLst/>
              <a:latin typeface="Arial" panose="020B0604020202020204" pitchFamily="34" charset="0"/>
            </a:endParaRPr>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95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[ADD PRESENTATION TITLE: INSERT TAB &gt; HEADER &amp; FOOTER &gt; NOTES AND HANDOUTS]</a:t>
            </a:r>
          </a:p>
        </p:txBody>
      </p:sp>
      <p:sp>
        <p:nvSpPr>
          <p:cNvPr id="5" name="Date Placeholder 4"/>
          <p:cNvSpPr>
            <a:spLocks noGrp="1"/>
          </p:cNvSpPr>
          <p:nvPr>
            <p:ph type="dt"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DAF9198-A960-4FC5-A25E-58514374D7B3}" type="datetime1">
              <a:rPr kumimoji="0" lang="en-US" sz="8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6/22/21</a:t>
            </a:fld>
            <a:endParaRPr kumimoji="0" lang="en-US" sz="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Slide Number Placeholder 5"/>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11E5896-917A-4035-A860-408E1EC3CD51}" type="slidenum">
              <a:rPr kumimoji="0" lang="en-US" sz="8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4172981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1">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bwMode="auto">
          <a:xfrm>
            <a:off x="486834" y="366717"/>
            <a:ext cx="9146117" cy="5153025"/>
          </a:xfrm>
          <a:prstGeom prst="rect">
            <a:avLst/>
          </a:prstGeom>
          <a:solidFill>
            <a:schemeClr val="tx1"/>
          </a:solidFill>
          <a:ln w="19050" algn="ctr">
            <a:noFill/>
            <a:miter lim="800000"/>
            <a:headEnd/>
            <a:tailEnd/>
          </a:ln>
        </p:spPr>
        <p:txBody>
          <a:bodyPr wrap="none" rtlCol="0" anchor="ctr"/>
          <a:lstStyle/>
          <a:p>
            <a:pPr algn="ctr">
              <a:lnSpc>
                <a:spcPct val="90000"/>
              </a:lnSpc>
            </a:pPr>
            <a:endParaRPr lang="en-US" sz="2133" b="1" dirty="0">
              <a:solidFill>
                <a:schemeClr val="bg1"/>
              </a:solidFill>
              <a:latin typeface="+mj-lt"/>
            </a:endParaRPr>
          </a:p>
        </p:txBody>
      </p:sp>
      <p:sp>
        <p:nvSpPr>
          <p:cNvPr id="35" name="Title 34"/>
          <p:cNvSpPr>
            <a:spLocks noGrp="1"/>
          </p:cNvSpPr>
          <p:nvPr>
            <p:ph type="title" hasCustomPrompt="1"/>
          </p:nvPr>
        </p:nvSpPr>
        <p:spPr>
          <a:xfrm>
            <a:off x="864807" y="2643959"/>
            <a:ext cx="8768144" cy="794128"/>
          </a:xfrm>
        </p:spPr>
        <p:txBody>
          <a:bodyPr vert="horz" wrap="square" lIns="91440" tIns="45720" rIns="91440" bIns="45720" rtlCol="0" anchor="b">
            <a:spAutoFit/>
          </a:bodyPr>
          <a:lstStyle>
            <a:lvl1pPr>
              <a:lnSpc>
                <a:spcPct val="95000"/>
              </a:lnSpc>
              <a:defRPr kumimoji="0" lang="en-US" sz="5067" b="1" i="0" u="none" strike="noStrike" kern="1200" cap="none" spc="0" normalizeH="0" baseline="0" noProof="0" dirty="0">
                <a:ln>
                  <a:noFill/>
                </a:ln>
                <a:solidFill>
                  <a:schemeClr val="bg1"/>
                </a:solidFill>
                <a:effectLst/>
                <a:uLnTx/>
                <a:uFillTx/>
                <a:latin typeface="Avenir Next LT Pro" panose="020B0504020202020204" pitchFamily="34" charset="0"/>
                <a:ea typeface="+mj-ea"/>
                <a:cs typeface="+mj-cs"/>
              </a:defRPr>
            </a:lvl1pPr>
          </a:lstStyle>
          <a:p>
            <a:pPr marL="0" marR="0" lvl="0" indent="0" algn="l" defTabSz="1219170" rtl="0" eaLnBrk="1" fontAlgn="auto" latinLnBrk="0" hangingPunct="1">
              <a:lnSpc>
                <a:spcPct val="90000"/>
              </a:lnSpc>
              <a:spcBef>
                <a:spcPct val="0"/>
              </a:spcBef>
              <a:spcAft>
                <a:spcPts val="0"/>
              </a:spcAft>
              <a:buClrTx/>
              <a:buSzTx/>
              <a:buFontTx/>
              <a:buNone/>
              <a:tabLst/>
              <a:defRPr/>
            </a:pPr>
            <a:r>
              <a:rPr lang="en-US" dirty="0"/>
              <a:t>Title Slide Here</a:t>
            </a:r>
          </a:p>
        </p:txBody>
      </p:sp>
      <p:sp>
        <p:nvSpPr>
          <p:cNvPr id="38" name="Text Placeholder 2"/>
          <p:cNvSpPr>
            <a:spLocks noGrp="1"/>
          </p:cNvSpPr>
          <p:nvPr>
            <p:ph type="body" idx="1" hasCustomPrompt="1"/>
          </p:nvPr>
        </p:nvSpPr>
        <p:spPr>
          <a:xfrm>
            <a:off x="872935" y="3372897"/>
            <a:ext cx="8733975" cy="507831"/>
          </a:xfrm>
        </p:spPr>
        <p:txBody>
          <a:bodyPr anchor="t" anchorCtr="0">
            <a:noAutofit/>
          </a:bodyPr>
          <a:lstStyle>
            <a:lvl1pPr marL="0" indent="0" algn="l" defTabSz="1219170" rtl="0" eaLnBrk="1" latinLnBrk="0" hangingPunct="1">
              <a:lnSpc>
                <a:spcPct val="90000"/>
              </a:lnSpc>
              <a:spcBef>
                <a:spcPts val="800"/>
              </a:spcBef>
              <a:buFont typeface="Arial" pitchFamily="34" charset="0"/>
              <a:buNone/>
              <a:defRPr sz="5067" i="1" spc="0" baseline="0">
                <a:solidFill>
                  <a:schemeClr val="bg1"/>
                </a:solidFill>
                <a:latin typeface="Avenir Next LT Pro" panose="020B0504020202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marL="0" lvl="0" indent="0" algn="l" defTabSz="1219170" rtl="0" eaLnBrk="1" latinLnBrk="0" hangingPunct="1">
              <a:lnSpc>
                <a:spcPct val="75000"/>
              </a:lnSpc>
              <a:spcBef>
                <a:spcPts val="1867"/>
              </a:spcBef>
              <a:buFont typeface="Arial" pitchFamily="34" charset="0"/>
              <a:buNone/>
            </a:pPr>
            <a:r>
              <a:rPr lang="en-US" dirty="0"/>
              <a:t>Subtitle Title Here</a:t>
            </a:r>
          </a:p>
        </p:txBody>
      </p:sp>
      <p:sp>
        <p:nvSpPr>
          <p:cNvPr id="46" name="Date Placeholder 4"/>
          <p:cNvSpPr>
            <a:spLocks noGrp="1"/>
          </p:cNvSpPr>
          <p:nvPr>
            <p:ph type="dt" sz="half" idx="2"/>
          </p:nvPr>
        </p:nvSpPr>
        <p:spPr>
          <a:xfrm>
            <a:off x="997456" y="5281135"/>
            <a:ext cx="2567117" cy="238607"/>
          </a:xfrm>
          <a:prstGeom prst="rect">
            <a:avLst/>
          </a:prstGeom>
        </p:spPr>
        <p:txBody>
          <a:bodyPr vert="horz" wrap="square" lIns="0" tIns="0" rIns="0" bIns="0" rtlCol="0" anchor="b" anchorCtr="0"/>
          <a:lstStyle>
            <a:lvl1pPr algn="l">
              <a:defRPr sz="1600" i="0">
                <a:solidFill>
                  <a:schemeClr val="bg1"/>
                </a:solidFill>
                <a:latin typeface="Arial" pitchFamily="34" charset="0"/>
                <a:cs typeface="Arial" pitchFamily="34" charset="0"/>
              </a:defRPr>
            </a:lvl1pPr>
          </a:lstStyle>
          <a:p>
            <a:fld id="{7CA65D26-67D5-4CD2-90EC-E629659F24B3}" type="datetime1">
              <a:rPr lang="en-US" smtClean="0"/>
              <a:t>6/22/21</a:t>
            </a:fld>
            <a:endParaRPr lang="en-US" dirty="0"/>
          </a:p>
        </p:txBody>
      </p:sp>
      <p:sp>
        <p:nvSpPr>
          <p:cNvPr id="3" name="Text Placeholder 2"/>
          <p:cNvSpPr>
            <a:spLocks noGrp="1"/>
          </p:cNvSpPr>
          <p:nvPr>
            <p:ph type="body" sz="quarter" idx="10"/>
          </p:nvPr>
        </p:nvSpPr>
        <p:spPr>
          <a:xfrm>
            <a:off x="994834" y="4418935"/>
            <a:ext cx="8638117" cy="365125"/>
          </a:xfrm>
        </p:spPr>
        <p:txBody>
          <a:bodyPr vert="horz" wrap="square" lIns="0" tIns="0" rIns="0" bIns="0" rtlCol="0" anchor="t" anchorCtr="0"/>
          <a:lstStyle>
            <a:lvl1pPr marL="0" indent="0">
              <a:spcBef>
                <a:spcPts val="0"/>
              </a:spcBef>
              <a:buNone/>
              <a:defRPr lang="en-US" sz="2400" i="0" dirty="0" smtClean="0">
                <a:solidFill>
                  <a:schemeClr val="bg1"/>
                </a:solidFill>
                <a:cs typeface="Arial" pitchFamily="34" charset="0"/>
              </a:defRPr>
            </a:lvl1pPr>
            <a:lvl2pPr>
              <a:defRPr lang="en-US" sz="2400" dirty="0" smtClean="0">
                <a:latin typeface="+mn-lt"/>
              </a:defRPr>
            </a:lvl2pPr>
            <a:lvl3pPr>
              <a:defRPr lang="en-US" sz="2400" dirty="0" smtClean="0">
                <a:latin typeface="+mn-lt"/>
              </a:defRPr>
            </a:lvl3pPr>
            <a:lvl4pPr>
              <a:defRPr lang="en-US" sz="2400" dirty="0" smtClean="0">
                <a:latin typeface="+mn-lt"/>
              </a:defRPr>
            </a:lvl4pPr>
            <a:lvl5pPr>
              <a:defRPr lang="en-US" sz="2400" dirty="0">
                <a:latin typeface="+mn-lt"/>
              </a:defRPr>
            </a:lvl5pPr>
          </a:lstStyle>
          <a:p>
            <a:pPr marL="0" lvl="0"/>
            <a:r>
              <a:rPr lang="en-US" dirty="0"/>
              <a:t>Click to edit Master text styles</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833" y="912368"/>
            <a:ext cx="4230432" cy="410888"/>
          </a:xfrm>
          <a:prstGeom prst="rect">
            <a:avLst/>
          </a:prstGeom>
        </p:spPr>
      </p:pic>
    </p:spTree>
    <p:extLst>
      <p:ext uri="{BB962C8B-B14F-4D97-AF65-F5344CB8AC3E}">
        <p14:creationId xmlns:p14="http://schemas.microsoft.com/office/powerpoint/2010/main" val="155973356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36390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Old Closing with Collage">
    <p:bg>
      <p:bgPr>
        <a:solidFill>
          <a:schemeClr val="tx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406" y="-1"/>
            <a:ext cx="4392452" cy="6849748"/>
          </a:xfrm>
          <a:prstGeom prst="rect">
            <a:avLst/>
          </a:prstGeom>
        </p:spPr>
      </p:pic>
    </p:spTree>
    <p:extLst>
      <p:ext uri="{BB962C8B-B14F-4D97-AF65-F5344CB8AC3E}">
        <p14:creationId xmlns:p14="http://schemas.microsoft.com/office/powerpoint/2010/main" val="113639006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Old Closing with Quote">
    <p:bg>
      <p:bgPr>
        <a:solidFill>
          <a:schemeClr val="tx2"/>
        </a:solidFill>
        <a:effectLst/>
      </p:bgPr>
    </p:bg>
    <p:spTree>
      <p:nvGrpSpPr>
        <p:cNvPr id="1" name=""/>
        <p:cNvGrpSpPr/>
        <p:nvPr/>
      </p:nvGrpSpPr>
      <p:grpSpPr>
        <a:xfrm>
          <a:off x="0" y="0"/>
          <a:ext cx="0" cy="0"/>
          <a:chOff x="0" y="0"/>
          <a:chExt cx="0" cy="0"/>
        </a:xfrm>
      </p:grpSpPr>
      <p:sp>
        <p:nvSpPr>
          <p:cNvPr id="5" name="Title 34"/>
          <p:cNvSpPr>
            <a:spLocks noGrp="1"/>
          </p:cNvSpPr>
          <p:nvPr>
            <p:ph type="title" hasCustomPrompt="1"/>
          </p:nvPr>
        </p:nvSpPr>
        <p:spPr>
          <a:xfrm>
            <a:off x="864807" y="2708044"/>
            <a:ext cx="8794293" cy="794128"/>
          </a:xfrm>
        </p:spPr>
        <p:txBody>
          <a:bodyPr vert="horz" wrap="square" lIns="91440" tIns="45720" rIns="91440" bIns="45720" rtlCol="0" anchor="b">
            <a:spAutoFit/>
          </a:bodyPr>
          <a:lstStyle>
            <a:lvl1pPr>
              <a:lnSpc>
                <a:spcPct val="95000"/>
              </a:lnSpc>
              <a:defRPr kumimoji="0" lang="en-US" sz="5067" b="1" i="0" u="none" strike="noStrike" kern="1200" cap="none" spc="0" normalizeH="0" baseline="0" noProof="0" dirty="0">
                <a:ln>
                  <a:noFill/>
                </a:ln>
                <a:solidFill>
                  <a:schemeClr val="bg1"/>
                </a:solidFill>
                <a:effectLst/>
                <a:uLnTx/>
                <a:uFillTx/>
                <a:latin typeface="Avenir Next LT Pro" panose="020B0504020202020204" pitchFamily="34" charset="0"/>
                <a:ea typeface="+mj-ea"/>
                <a:cs typeface="+mj-cs"/>
              </a:defRPr>
            </a:lvl1pPr>
          </a:lstStyle>
          <a:p>
            <a:pPr marL="0" marR="0" lvl="0" indent="0" algn="l" defTabSz="1219170" rtl="0" eaLnBrk="1" fontAlgn="auto" latinLnBrk="0" hangingPunct="1">
              <a:lnSpc>
                <a:spcPct val="90000"/>
              </a:lnSpc>
              <a:spcBef>
                <a:spcPct val="0"/>
              </a:spcBef>
              <a:spcAft>
                <a:spcPts val="0"/>
              </a:spcAft>
              <a:buClrTx/>
              <a:buSzTx/>
              <a:buFontTx/>
              <a:buNone/>
              <a:tabLst/>
              <a:defRPr/>
            </a:pPr>
            <a:r>
              <a:rPr lang="en-US" dirty="0"/>
              <a:t>Title Slide Here</a:t>
            </a:r>
          </a:p>
        </p:txBody>
      </p:sp>
      <p:sp>
        <p:nvSpPr>
          <p:cNvPr id="6" name="Text Placeholder 2"/>
          <p:cNvSpPr>
            <a:spLocks noGrp="1"/>
          </p:cNvSpPr>
          <p:nvPr>
            <p:ph type="body" idx="1" hasCustomPrompt="1"/>
          </p:nvPr>
        </p:nvSpPr>
        <p:spPr>
          <a:xfrm>
            <a:off x="872930" y="3436982"/>
            <a:ext cx="8760021" cy="507831"/>
          </a:xfrm>
        </p:spPr>
        <p:txBody>
          <a:bodyPr anchor="t" anchorCtr="0">
            <a:noAutofit/>
          </a:bodyPr>
          <a:lstStyle>
            <a:lvl1pPr marL="0" indent="0" algn="l" defTabSz="1219170" rtl="0" eaLnBrk="1" latinLnBrk="0" hangingPunct="1">
              <a:lnSpc>
                <a:spcPct val="90000"/>
              </a:lnSpc>
              <a:spcBef>
                <a:spcPts val="800"/>
              </a:spcBef>
              <a:buFont typeface="Arial" pitchFamily="34" charset="0"/>
              <a:buNone/>
              <a:defRPr sz="5067" i="1" spc="0" baseline="0">
                <a:solidFill>
                  <a:schemeClr val="bg1"/>
                </a:solidFill>
                <a:latin typeface="Avenir Next LT Pro" panose="020B0504020202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marL="0" lvl="0" indent="0" algn="l" defTabSz="1219170" rtl="0" eaLnBrk="1" latinLnBrk="0" hangingPunct="1">
              <a:lnSpc>
                <a:spcPct val="75000"/>
              </a:lnSpc>
              <a:spcBef>
                <a:spcPts val="1867"/>
              </a:spcBef>
              <a:buFont typeface="Arial" pitchFamily="34" charset="0"/>
              <a:buNone/>
            </a:pPr>
            <a:r>
              <a:rPr lang="en-US" dirty="0"/>
              <a:t>Subtitle Title Here</a:t>
            </a:r>
          </a:p>
        </p:txBody>
      </p:sp>
      <p:sp>
        <p:nvSpPr>
          <p:cNvPr id="8" name="Date Placeholder 4"/>
          <p:cNvSpPr>
            <a:spLocks noGrp="1"/>
          </p:cNvSpPr>
          <p:nvPr>
            <p:ph type="dt" sz="half" idx="2"/>
          </p:nvPr>
        </p:nvSpPr>
        <p:spPr>
          <a:xfrm>
            <a:off x="997456" y="6045893"/>
            <a:ext cx="2567117" cy="238607"/>
          </a:xfrm>
          <a:prstGeom prst="rect">
            <a:avLst/>
          </a:prstGeom>
        </p:spPr>
        <p:txBody>
          <a:bodyPr vert="horz" wrap="square" lIns="0" tIns="0" rIns="0" bIns="0" rtlCol="0" anchor="b" anchorCtr="0"/>
          <a:lstStyle>
            <a:lvl1pPr algn="l">
              <a:defRPr sz="1600" i="0">
                <a:solidFill>
                  <a:schemeClr val="bg1"/>
                </a:solidFill>
                <a:latin typeface="Arial" pitchFamily="34" charset="0"/>
                <a:cs typeface="Arial" pitchFamily="34" charset="0"/>
              </a:defRPr>
            </a:lvl1pPr>
          </a:lstStyle>
          <a:p>
            <a:r>
              <a:rPr lang="en-US" dirty="0"/>
              <a:t>Date</a:t>
            </a:r>
          </a:p>
        </p:txBody>
      </p:sp>
      <p:sp>
        <p:nvSpPr>
          <p:cNvPr id="10" name="Text Placeholder 2"/>
          <p:cNvSpPr>
            <a:spLocks noGrp="1"/>
          </p:cNvSpPr>
          <p:nvPr>
            <p:ph type="body" sz="quarter" idx="10"/>
          </p:nvPr>
        </p:nvSpPr>
        <p:spPr>
          <a:xfrm>
            <a:off x="996951" y="4350041"/>
            <a:ext cx="8636000" cy="193675"/>
          </a:xfrm>
        </p:spPr>
        <p:txBody>
          <a:bodyPr vert="horz" wrap="square" lIns="0" tIns="0" rIns="0" bIns="0" rtlCol="0" anchor="t" anchorCtr="0"/>
          <a:lstStyle>
            <a:lvl1pPr marL="0" indent="0">
              <a:spcBef>
                <a:spcPts val="0"/>
              </a:spcBef>
              <a:buFontTx/>
              <a:buNone/>
              <a:defRPr lang="en-US" sz="2400" i="0" dirty="0" smtClean="0">
                <a:solidFill>
                  <a:schemeClr val="bg1"/>
                </a:solidFill>
                <a:cs typeface="Arial" pitchFamily="34" charset="0"/>
              </a:defRPr>
            </a:lvl1pPr>
            <a:lvl2pPr>
              <a:defRPr lang="en-US" sz="2400" dirty="0" smtClean="0">
                <a:latin typeface="+mn-lt"/>
              </a:defRPr>
            </a:lvl2pPr>
            <a:lvl3pPr>
              <a:defRPr lang="en-US" sz="2400" dirty="0" smtClean="0">
                <a:latin typeface="+mn-lt"/>
              </a:defRPr>
            </a:lvl3pPr>
            <a:lvl4pPr>
              <a:defRPr lang="en-US" sz="2400" dirty="0" smtClean="0">
                <a:latin typeface="+mn-lt"/>
              </a:defRPr>
            </a:lvl4pPr>
            <a:lvl5pPr>
              <a:defRPr lang="en-US" sz="2400" dirty="0">
                <a:latin typeface="+mn-lt"/>
              </a:defRPr>
            </a:lvl5pPr>
          </a:lstStyle>
          <a:p>
            <a:pPr marL="0" lvl="0"/>
            <a:r>
              <a:rPr lang="en-US"/>
              <a:t>Click to edit Master text styles</a:t>
            </a:r>
          </a:p>
        </p:txBody>
      </p:sp>
      <p:grpSp>
        <p:nvGrpSpPr>
          <p:cNvPr id="11" name="Group 10"/>
          <p:cNvGrpSpPr/>
          <p:nvPr userDrawn="1"/>
        </p:nvGrpSpPr>
        <p:grpSpPr>
          <a:xfrm>
            <a:off x="6842386" y="752605"/>
            <a:ext cx="1982948" cy="972174"/>
            <a:chOff x="2749439" y="752601"/>
            <a:chExt cx="1487211" cy="972173"/>
          </a:xfrm>
        </p:grpSpPr>
        <p:sp>
          <p:nvSpPr>
            <p:cNvPr id="12" name="Rectangle 11"/>
            <p:cNvSpPr/>
            <p:nvPr userDrawn="1"/>
          </p:nvSpPr>
          <p:spPr bwMode="auto">
            <a:xfrm>
              <a:off x="2749439" y="752601"/>
              <a:ext cx="1371600" cy="868680"/>
            </a:xfrm>
            <a:prstGeom prst="rect">
              <a:avLst/>
            </a:prstGeom>
            <a:noFill/>
            <a:ln w="19050" algn="ctr">
              <a:solidFill>
                <a:schemeClr val="accent2"/>
              </a:solidFill>
              <a:prstDash val="dash"/>
              <a:miter lim="800000"/>
              <a:headEnd/>
              <a:tailEnd/>
            </a:ln>
          </p:spPr>
          <p:txBody>
            <a:bodyPr wrap="none" rtlCol="0" anchor="ctr"/>
            <a:lstStyle/>
            <a:p>
              <a:pPr algn="ctr">
                <a:lnSpc>
                  <a:spcPct val="90000"/>
                </a:lnSpc>
              </a:pPr>
              <a:endParaRPr lang="en-US" sz="2133" b="1" dirty="0">
                <a:solidFill>
                  <a:schemeClr val="bg1"/>
                </a:solidFill>
                <a:latin typeface="+mj-lt"/>
              </a:endParaRPr>
            </a:p>
          </p:txBody>
        </p:sp>
        <p:sp>
          <p:nvSpPr>
            <p:cNvPr id="13" name="TextBox 12"/>
            <p:cNvSpPr txBox="1"/>
            <p:nvPr userDrawn="1"/>
          </p:nvSpPr>
          <p:spPr bwMode="auto">
            <a:xfrm>
              <a:off x="2785238" y="912373"/>
              <a:ext cx="1451412" cy="812401"/>
            </a:xfrm>
            <a:prstGeom prst="rect">
              <a:avLst/>
            </a:prstGeom>
            <a:noFill/>
            <a:ln w="19050" algn="ctr">
              <a:noFill/>
              <a:miter lim="800000"/>
              <a:headEnd/>
              <a:tailEnd/>
            </a:ln>
          </p:spPr>
          <p:txBody>
            <a:bodyPr wrap="square" lIns="0" tIns="0" rIns="0" bIns="0" rtlCol="0">
              <a:spAutoFit/>
            </a:bodyPr>
            <a:lstStyle/>
            <a:p>
              <a:pPr>
                <a:lnSpc>
                  <a:spcPct val="90000"/>
                </a:lnSpc>
              </a:pPr>
              <a:r>
                <a:rPr lang="en-US" sz="2933" dirty="0">
                  <a:solidFill>
                    <a:schemeClr val="bg1"/>
                  </a:solidFill>
                  <a:latin typeface="+mj-lt"/>
                </a:rPr>
                <a:t>Partner Logo</a:t>
              </a:r>
            </a:p>
          </p:txBody>
        </p:sp>
      </p:gr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952" y="912376"/>
            <a:ext cx="2829201" cy="605880"/>
          </a:xfrm>
          <a:prstGeom prst="rect">
            <a:avLst/>
          </a:prstGeom>
        </p:spPr>
      </p:pic>
    </p:spTree>
    <p:extLst>
      <p:ext uri="{BB962C8B-B14F-4D97-AF65-F5344CB8AC3E}">
        <p14:creationId xmlns:p14="http://schemas.microsoft.com/office/powerpoint/2010/main" val="153737264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 and Content w/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1650" y="438917"/>
            <a:ext cx="10786535" cy="720197"/>
          </a:xfrm>
        </p:spPr>
        <p:txBody>
          <a:bodyPr vert="horz" wrap="square" lIns="91440" tIns="45720" rIns="91440" bIns="45720" rtlCol="0" anchor="t" anchorCtr="0">
            <a:spAutoFit/>
          </a:bodyPr>
          <a:lstStyle>
            <a:lvl1pPr>
              <a:defRPr lang="en-US" dirty="0"/>
            </a:lvl1pPr>
          </a:lstStyle>
          <a:p>
            <a:pPr lvl="0"/>
            <a:r>
              <a:rPr lang="en-US"/>
              <a:t>Slide Title Here</a:t>
            </a:r>
          </a:p>
        </p:txBody>
      </p:sp>
      <p:sp>
        <p:nvSpPr>
          <p:cNvPr id="3" name="Content Placeholder 2"/>
          <p:cNvSpPr>
            <a:spLocks noGrp="1"/>
          </p:cNvSpPr>
          <p:nvPr>
            <p:ph idx="1" hasCustomPrompt="1"/>
          </p:nvPr>
        </p:nvSpPr>
        <p:spPr>
          <a:xfrm>
            <a:off x="881833" y="2021795"/>
            <a:ext cx="11100731" cy="4011503"/>
          </a:xfrm>
        </p:spPr>
        <p:txBody>
          <a:bodyPr vert="horz" wrap="square"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6" name="Text Placeholder 2"/>
          <p:cNvSpPr>
            <a:spLocks noGrp="1"/>
          </p:cNvSpPr>
          <p:nvPr>
            <p:ph type="body" idx="10" hasCustomPrompt="1"/>
          </p:nvPr>
        </p:nvSpPr>
        <p:spPr>
          <a:xfrm>
            <a:off x="850971" y="1563686"/>
            <a:ext cx="10782895" cy="313932"/>
          </a:xfrm>
        </p:spPr>
        <p:txBody>
          <a:bodyPr anchor="t"/>
          <a:lstStyle>
            <a:lvl1pPr marL="0" indent="0">
              <a:buNone/>
              <a:defRPr sz="2800" b="0">
                <a:solidFill>
                  <a:schemeClr val="bg1"/>
                </a:solidFill>
                <a:latin typeface="+mj-lt"/>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Subhead</a:t>
            </a:r>
          </a:p>
        </p:txBody>
      </p:sp>
    </p:spTree>
    <p:extLst>
      <p:ext uri="{BB962C8B-B14F-4D97-AF65-F5344CB8AC3E}">
        <p14:creationId xmlns:p14="http://schemas.microsoft.com/office/powerpoint/2010/main" val="358230217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 and Subhead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77831" y="434168"/>
            <a:ext cx="10773833" cy="720197"/>
          </a:xfrm>
        </p:spPr>
        <p:txBody>
          <a:bodyPr vert="horz" wrap="square" lIns="91440" tIns="45720" rIns="91440" bIns="45720" rtlCol="0" anchor="t" anchorCtr="0">
            <a:spAutoFit/>
          </a:bodyPr>
          <a:lstStyle>
            <a:lvl1pPr>
              <a:defRPr lang="en-US" dirty="0"/>
            </a:lvl1pPr>
          </a:lstStyle>
          <a:p>
            <a:pPr marL="0" lvl="0"/>
            <a:r>
              <a:rPr lang="en-US"/>
              <a:t>Slide Title Here</a:t>
            </a:r>
          </a:p>
        </p:txBody>
      </p:sp>
      <p:sp>
        <p:nvSpPr>
          <p:cNvPr id="3" name="Text Placeholder 2"/>
          <p:cNvSpPr>
            <a:spLocks noGrp="1"/>
          </p:cNvSpPr>
          <p:nvPr>
            <p:ph type="body" idx="10" hasCustomPrompt="1"/>
          </p:nvPr>
        </p:nvSpPr>
        <p:spPr>
          <a:xfrm>
            <a:off x="853769" y="1011995"/>
            <a:ext cx="10770193" cy="383183"/>
          </a:xfrm>
        </p:spPr>
        <p:txBody>
          <a:bodyPr vert="horz" wrap="square" lIns="91440" tIns="45720" rIns="91440" bIns="45720" rtlCol="0" anchor="t">
            <a:noAutofit/>
          </a:bodyPr>
          <a:lstStyle>
            <a:lvl1pPr marL="224361" indent="-224361">
              <a:buNone/>
              <a:defRPr lang="en-US" dirty="0" smtClean="0"/>
            </a:lvl1pPr>
          </a:lstStyle>
          <a:p>
            <a:pPr marL="0" lvl="0" indent="0"/>
            <a:r>
              <a:rPr lang="en-US"/>
              <a:t>Subhead</a:t>
            </a:r>
          </a:p>
        </p:txBody>
      </p:sp>
      <p:sp>
        <p:nvSpPr>
          <p:cNvPr id="11" name="Date Placeholder 4"/>
          <p:cNvSpPr txBox="1">
            <a:spLocks/>
          </p:cNvSpPr>
          <p:nvPr userDrawn="1"/>
        </p:nvSpPr>
        <p:spPr>
          <a:xfrm>
            <a:off x="7340766" y="6452361"/>
            <a:ext cx="1236257" cy="155235"/>
          </a:xfrm>
          <a:prstGeom prst="rect">
            <a:avLst/>
          </a:prstGeom>
        </p:spPr>
        <p:txBody>
          <a:bodyPr vert="horz" wrap="square" lIns="0" tIns="0" rIns="0" bIns="0" rtlCol="0" anchor="b" anchorCtr="0"/>
          <a:lstStyle>
            <a:defPPr>
              <a:defRPr lang="en-US"/>
            </a:defPPr>
            <a:lvl1pPr marL="0" algn="l" defTabSz="914400" rtl="0" eaLnBrk="1" latinLnBrk="0" hangingPunct="1">
              <a:defRPr sz="900" i="0" kern="1200">
                <a:solidFill>
                  <a:schemeClr val="bg2"/>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Tree>
    <p:extLst>
      <p:ext uri="{BB962C8B-B14F-4D97-AF65-F5344CB8AC3E}">
        <p14:creationId xmlns:p14="http://schemas.microsoft.com/office/powerpoint/2010/main" val="115003270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defRPr>
            </a:lvl1pPr>
          </a:lstStyle>
          <a:p>
            <a:pPr>
              <a:defRPr/>
            </a:pPr>
            <a:endParaRPr lang="en-US" dirty="0"/>
          </a:p>
        </p:txBody>
      </p:sp>
      <p:sp>
        <p:nvSpPr>
          <p:cNvPr id="5" name="Footer Placeholder 4"/>
          <p:cNvSpPr>
            <a:spLocks noGrp="1"/>
          </p:cNvSpPr>
          <p:nvPr>
            <p:ph type="ftr" sz="quarter" idx="11"/>
          </p:nvPr>
        </p:nvSpPr>
        <p:spPr>
          <a:xfrm>
            <a:off x="4165600" y="6356351"/>
            <a:ext cx="3860800" cy="365125"/>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lvl1pPr>
          </a:lstStyle>
          <a:p>
            <a:fld id="{DB1AF65A-669B-4DE9-8F9E-3E102656DFC6}" type="slidenum">
              <a:rPr lang="en-US" altLang="en-US"/>
              <a:pPr/>
              <a:t>‹#›</a:t>
            </a:fld>
            <a:endParaRPr lang="en-US" altLang="en-US" dirty="0"/>
          </a:p>
        </p:txBody>
      </p:sp>
    </p:spTree>
    <p:extLst>
      <p:ext uri="{BB962C8B-B14F-4D97-AF65-F5344CB8AC3E}">
        <p14:creationId xmlns:p14="http://schemas.microsoft.com/office/powerpoint/2010/main" val="274015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75298" y="434362"/>
            <a:ext cx="10786533" cy="720197"/>
          </a:xfrm>
          <a:prstGeom prst="rect">
            <a:avLst/>
          </a:prstGeom>
        </p:spPr>
        <p:txBody>
          <a:bodyPr vert="horz" wrap="square" lIns="91440" tIns="45720" rIns="91440" bIns="45720" rtlCol="0" anchor="t" anchorCtr="0">
            <a:spAutoFit/>
          </a:bodyPr>
          <a:lstStyle/>
          <a:p>
            <a:r>
              <a:rPr lang="en-US" dirty="0"/>
              <a:t>Slide Title Here</a:t>
            </a:r>
          </a:p>
        </p:txBody>
      </p:sp>
      <p:sp>
        <p:nvSpPr>
          <p:cNvPr id="3" name="Text Placeholder 2"/>
          <p:cNvSpPr>
            <a:spLocks noGrp="1"/>
          </p:cNvSpPr>
          <p:nvPr>
            <p:ph type="body" idx="1"/>
          </p:nvPr>
        </p:nvSpPr>
        <p:spPr>
          <a:xfrm>
            <a:off x="877059" y="1555420"/>
            <a:ext cx="10786535" cy="1661993"/>
          </a:xfrm>
          <a:prstGeom prst="rect">
            <a:avLst/>
          </a:prstGeom>
        </p:spPr>
        <p:txBody>
          <a:bodyPr vert="horz" wrap="square" lIns="91440" tIns="45720" rIns="91440" bIns="45720" rtlCol="0">
            <a:noAutofit/>
          </a:bodyPr>
          <a:lstStyle/>
          <a:p>
            <a:pPr lvl="0"/>
            <a:r>
              <a:rPr lang="en-US" dirty="0"/>
              <a:t>Click to edit bullet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6"/>
          <p:cNvSpPr>
            <a:spLocks noGrp="1"/>
          </p:cNvSpPr>
          <p:nvPr>
            <p:ph type="sldNum" sz="quarter" idx="4"/>
          </p:nvPr>
        </p:nvSpPr>
        <p:spPr>
          <a:xfrm>
            <a:off x="11333750" y="6395484"/>
            <a:ext cx="328081" cy="155233"/>
          </a:xfrm>
          <a:prstGeom prst="rect">
            <a:avLst/>
          </a:prstGeom>
        </p:spPr>
        <p:txBody>
          <a:bodyPr vert="horz" wrap="square" lIns="0" tIns="0" rIns="0" bIns="0" rtlCol="0" anchor="b" anchorCtr="0"/>
          <a:lstStyle>
            <a:lvl1pPr algn="l">
              <a:defRPr sz="1200" i="0">
                <a:solidFill>
                  <a:schemeClr val="bg1"/>
                </a:solidFill>
                <a:latin typeface="Arial" pitchFamily="34" charset="0"/>
                <a:cs typeface="Arial" pitchFamily="34" charset="0"/>
              </a:defRPr>
            </a:lvl1pPr>
          </a:lstStyle>
          <a:p>
            <a:fld id="{7BCC8D0D-EAEC-449D-9161-023DFF90F2E2}" type="slidenum">
              <a:rPr lang="en-US" smtClean="0"/>
              <a:pPr/>
              <a:t>‹#›</a:t>
            </a:fld>
            <a:endParaRPr lang="en-US" dirty="0"/>
          </a:p>
        </p:txBody>
      </p:sp>
      <p:cxnSp>
        <p:nvCxnSpPr>
          <p:cNvPr id="9" name="Straight Connector 8"/>
          <p:cNvCxnSpPr/>
          <p:nvPr userDrawn="1"/>
        </p:nvCxnSpPr>
        <p:spPr>
          <a:xfrm>
            <a:off x="486834" y="6081785"/>
            <a:ext cx="11218333" cy="0"/>
          </a:xfrm>
          <a:prstGeom prst="line">
            <a:avLst/>
          </a:prstGeom>
          <a:noFill/>
          <a:ln w="3175" cap="flat">
            <a:solidFill>
              <a:schemeClr val="bg1"/>
            </a:solidFill>
            <a:prstDash val="solid"/>
            <a:miter lim="800000"/>
            <a:headEnd/>
            <a:tailEnd/>
          </a:ln>
          <a:extLst>
            <a:ext uri="{909E8E84-426E-40dd-AFC4-6F175D3DCCD1}">
              <a14:hiddenFill xmlns:a14="http://schemas.microsoft.com/office/drawing/2010/main" xmlns="">
                <a:noFill/>
              </a14:hiddenFill>
            </a:ext>
          </a:extLst>
        </p:spPr>
      </p:cxnSp>
      <p:pic>
        <p:nvPicPr>
          <p:cNvPr id="10" name="Picture 9"/>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99275" y="6316171"/>
            <a:ext cx="1065471" cy="310100"/>
          </a:xfrm>
          <a:prstGeom prst="rect">
            <a:avLst/>
          </a:prstGeom>
        </p:spPr>
      </p:pic>
    </p:spTree>
    <p:extLst>
      <p:ext uri="{BB962C8B-B14F-4D97-AF65-F5344CB8AC3E}">
        <p14:creationId xmlns:p14="http://schemas.microsoft.com/office/powerpoint/2010/main" val="1686893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p:transition>
  <p:hf hdr="0"/>
  <p:txStyles>
    <p:titleStyle>
      <a:lvl1pPr algn="l" defTabSz="1219170" rtl="0" eaLnBrk="1" latinLnBrk="0" hangingPunct="1">
        <a:lnSpc>
          <a:spcPct val="85000"/>
        </a:lnSpc>
        <a:spcBef>
          <a:spcPct val="0"/>
        </a:spcBef>
        <a:buNone/>
        <a:defRPr lang="en-US" sz="4800" b="1" kern="1200" cap="none" spc="0" baseline="0" dirty="0" smtClean="0">
          <a:solidFill>
            <a:schemeClr val="bg1"/>
          </a:solidFill>
          <a:latin typeface="Avenir Next LT Pro" panose="020B0504020202020204" pitchFamily="34" charset="0"/>
          <a:ea typeface="+mj-ea"/>
          <a:cs typeface="Arial" pitchFamily="34" charset="0"/>
        </a:defRPr>
      </a:lvl1pPr>
    </p:titleStyle>
    <p:bodyStyle>
      <a:lvl1pPr marL="224361" indent="-224361" algn="l" defTabSz="1219170" rtl="0" eaLnBrk="1" latinLnBrk="0" hangingPunct="1">
        <a:lnSpc>
          <a:spcPct val="90000"/>
        </a:lnSpc>
        <a:spcBef>
          <a:spcPts val="1867"/>
        </a:spcBef>
        <a:buClr>
          <a:schemeClr val="bg1"/>
        </a:buClr>
        <a:buFont typeface="Wingdings" panose="05000000000000000000" pitchFamily="2" charset="2"/>
        <a:buChar char="§"/>
        <a:defRPr lang="en-US" sz="3733" b="0" kern="1200" dirty="0" smtClean="0">
          <a:solidFill>
            <a:schemeClr val="bg1"/>
          </a:solidFill>
          <a:latin typeface="Avenir Next LT Pro" panose="020B0504020202020204" pitchFamily="34" charset="0"/>
          <a:ea typeface="+mn-ea"/>
          <a:cs typeface="+mn-cs"/>
        </a:defRPr>
      </a:lvl1pPr>
      <a:lvl2pPr marL="609585" indent="-302676" algn="l" defTabSz="1219170" rtl="0" eaLnBrk="1" latinLnBrk="0" hangingPunct="1">
        <a:lnSpc>
          <a:spcPct val="90000"/>
        </a:lnSpc>
        <a:spcBef>
          <a:spcPts val="1867"/>
        </a:spcBef>
        <a:buClr>
          <a:schemeClr val="bg1"/>
        </a:buClr>
        <a:buFont typeface="Arial" panose="020B0604020202020204" pitchFamily="34" charset="0"/>
        <a:buChar char="•"/>
        <a:defRPr lang="en-US" sz="3733" b="0" kern="1200" dirty="0" smtClean="0">
          <a:solidFill>
            <a:schemeClr val="bg1"/>
          </a:solidFill>
          <a:latin typeface="Avenir Next LT Pro" panose="020B0504020202020204" pitchFamily="34" charset="0"/>
          <a:ea typeface="+mn-ea"/>
          <a:cs typeface="+mn-cs"/>
        </a:defRPr>
      </a:lvl2pPr>
      <a:lvl3pPr marL="990575" indent="-302676" algn="l" defTabSz="1219170" rtl="0" eaLnBrk="1" latinLnBrk="0" hangingPunct="1">
        <a:lnSpc>
          <a:spcPct val="90000"/>
        </a:lnSpc>
        <a:spcBef>
          <a:spcPts val="1867"/>
        </a:spcBef>
        <a:buClr>
          <a:schemeClr val="bg1"/>
        </a:buClr>
        <a:buFont typeface="Arial" panose="020B0604020202020204" pitchFamily="34" charset="0"/>
        <a:buChar char="‒"/>
        <a:defRPr lang="en-US" sz="3733" b="0" kern="1200" dirty="0" smtClean="0">
          <a:solidFill>
            <a:schemeClr val="bg1"/>
          </a:solidFill>
          <a:latin typeface="Avenir Next LT Pro" panose="020B0504020202020204" pitchFamily="34" charset="0"/>
          <a:ea typeface="+mn-ea"/>
          <a:cs typeface="+mn-cs"/>
        </a:defRPr>
      </a:lvl3pPr>
      <a:lvl4pPr marL="1371566" indent="-304792" algn="l" defTabSz="1219170" rtl="0" eaLnBrk="1" latinLnBrk="0" hangingPunct="1">
        <a:lnSpc>
          <a:spcPct val="90000"/>
        </a:lnSpc>
        <a:spcBef>
          <a:spcPts val="1867"/>
        </a:spcBef>
        <a:buClr>
          <a:schemeClr val="bg1"/>
        </a:buClr>
        <a:buFont typeface="Wingdings" panose="05000000000000000000" pitchFamily="2" charset="2"/>
        <a:buChar char="§"/>
        <a:defRPr lang="en-US" sz="3733" b="0" kern="1200" dirty="0" smtClean="0">
          <a:solidFill>
            <a:schemeClr val="bg1"/>
          </a:solidFill>
          <a:latin typeface="Avenir Next LT Pro" panose="020B0504020202020204" pitchFamily="34" charset="0"/>
          <a:ea typeface="+mn-ea"/>
          <a:cs typeface="+mn-cs"/>
        </a:defRPr>
      </a:lvl4pPr>
      <a:lvl5pPr marL="1750440" indent="-302676" algn="l" defTabSz="1219170" rtl="0" eaLnBrk="1" latinLnBrk="0" hangingPunct="1">
        <a:lnSpc>
          <a:spcPct val="90000"/>
        </a:lnSpc>
        <a:spcBef>
          <a:spcPts val="1867"/>
        </a:spcBef>
        <a:buClr>
          <a:schemeClr val="bg1"/>
        </a:buClr>
        <a:buFont typeface="Arial" panose="020B0604020202020204" pitchFamily="34" charset="0"/>
        <a:buChar char="•"/>
        <a:defRPr lang="en-US" sz="3733" b="0" kern="1200" dirty="0">
          <a:solidFill>
            <a:schemeClr val="bg1"/>
          </a:solidFill>
          <a:latin typeface="Avenir Next LT Pro" panose="020B050402020202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A7E1B46A-6BED-46BE-A510-93BECEBA9F75}"/>
              </a:ext>
            </a:extLst>
          </p:cNvPr>
          <p:cNvGraphicFramePr>
            <a:graphicFrameLocks noGrp="1"/>
          </p:cNvGraphicFramePr>
          <p:nvPr>
            <p:ph idx="1"/>
            <p:extLst>
              <p:ext uri="{D42A27DB-BD31-4B8C-83A1-F6EECF244321}">
                <p14:modId xmlns:p14="http://schemas.microsoft.com/office/powerpoint/2010/main" val="1144731819"/>
              </p:ext>
            </p:extLst>
          </p:nvPr>
        </p:nvGraphicFramePr>
        <p:xfrm>
          <a:off x="145826" y="471784"/>
          <a:ext cx="11900347" cy="5687959"/>
        </p:xfrm>
        <a:graphic>
          <a:graphicData uri="http://schemas.openxmlformats.org/drawingml/2006/table">
            <a:tbl>
              <a:tblPr firstRow="1" bandRow="1">
                <a:tableStyleId>{3C2FFA5D-87B4-456A-9821-1D502468CF0F}</a:tableStyleId>
              </a:tblPr>
              <a:tblGrid>
                <a:gridCol w="2185381">
                  <a:extLst>
                    <a:ext uri="{9D8B030D-6E8A-4147-A177-3AD203B41FA5}">
                      <a16:colId xmlns:a16="http://schemas.microsoft.com/office/drawing/2014/main" val="771029539"/>
                    </a:ext>
                  </a:extLst>
                </a:gridCol>
                <a:gridCol w="1619161">
                  <a:extLst>
                    <a:ext uri="{9D8B030D-6E8A-4147-A177-3AD203B41FA5}">
                      <a16:colId xmlns:a16="http://schemas.microsoft.com/office/drawing/2014/main" val="3083380786"/>
                    </a:ext>
                  </a:extLst>
                </a:gridCol>
                <a:gridCol w="1619161">
                  <a:extLst>
                    <a:ext uri="{9D8B030D-6E8A-4147-A177-3AD203B41FA5}">
                      <a16:colId xmlns:a16="http://schemas.microsoft.com/office/drawing/2014/main" val="1502152172"/>
                    </a:ext>
                  </a:extLst>
                </a:gridCol>
                <a:gridCol w="1619161">
                  <a:extLst>
                    <a:ext uri="{9D8B030D-6E8A-4147-A177-3AD203B41FA5}">
                      <a16:colId xmlns:a16="http://schemas.microsoft.com/office/drawing/2014/main" val="2006218879"/>
                    </a:ext>
                  </a:extLst>
                </a:gridCol>
                <a:gridCol w="1619161">
                  <a:extLst>
                    <a:ext uri="{9D8B030D-6E8A-4147-A177-3AD203B41FA5}">
                      <a16:colId xmlns:a16="http://schemas.microsoft.com/office/drawing/2014/main" val="968410730"/>
                    </a:ext>
                  </a:extLst>
                </a:gridCol>
                <a:gridCol w="1619161">
                  <a:extLst>
                    <a:ext uri="{9D8B030D-6E8A-4147-A177-3AD203B41FA5}">
                      <a16:colId xmlns:a16="http://schemas.microsoft.com/office/drawing/2014/main" val="1394840823"/>
                    </a:ext>
                  </a:extLst>
                </a:gridCol>
                <a:gridCol w="1619161">
                  <a:extLst>
                    <a:ext uri="{9D8B030D-6E8A-4147-A177-3AD203B41FA5}">
                      <a16:colId xmlns:a16="http://schemas.microsoft.com/office/drawing/2014/main" val="4053958494"/>
                    </a:ext>
                  </a:extLst>
                </a:gridCol>
              </a:tblGrid>
              <a:tr h="1098216">
                <a:tc>
                  <a:txBody>
                    <a:bodyPr/>
                    <a:lstStyle/>
                    <a:p>
                      <a:pPr algn="ctr"/>
                      <a:r>
                        <a:rPr lang="en-CA" sz="1900" dirty="0"/>
                        <a:t>Level</a:t>
                      </a:r>
                    </a:p>
                  </a:txBody>
                  <a:tcPr marL="121920" marR="121920" marT="60960" marB="6096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900" dirty="0"/>
                        <a:t>Inputs/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900" dirty="0"/>
                        <a:t>resources</a:t>
                      </a:r>
                    </a:p>
                    <a:p>
                      <a:pPr algn="ctr"/>
                      <a:endParaRPr lang="en-CA" sz="1900" dirty="0"/>
                    </a:p>
                  </a:txBody>
                  <a:tcPr marL="121920" marR="121920" marT="60960" marB="60960">
                    <a:lnT w="127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900" dirty="0"/>
                        <a:t>Activities (Processes)</a:t>
                      </a:r>
                    </a:p>
                    <a:p>
                      <a:pPr algn="ctr"/>
                      <a:endParaRPr lang="en-CA" sz="1900" dirty="0"/>
                    </a:p>
                  </a:txBody>
                  <a:tcPr marL="121920" marR="121920" marT="60960" marB="60960">
                    <a:lnT w="127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900" dirty="0"/>
                        <a:t>Outputs</a:t>
                      </a:r>
                    </a:p>
                    <a:p>
                      <a:pPr algn="ctr"/>
                      <a:endParaRPr lang="en-CA" sz="1900" dirty="0"/>
                    </a:p>
                  </a:txBody>
                  <a:tcPr marL="121920" marR="121920" marT="60960" marB="60960">
                    <a:lnT w="127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900" dirty="0"/>
                        <a:t>Short-term Outcomes</a:t>
                      </a:r>
                    </a:p>
                  </a:txBody>
                  <a:tcPr marL="121920" marR="121920" marT="60960" marB="60960">
                    <a:lnT w="127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900" dirty="0"/>
                        <a:t>Long-term</a:t>
                      </a: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900" dirty="0"/>
                        <a:t>Outcomes</a:t>
                      </a:r>
                    </a:p>
                  </a:txBody>
                  <a:tcPr marL="121920" marR="121920" marT="60960" marB="60960">
                    <a:lnT w="127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900" dirty="0"/>
                        <a:t>Impact</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517406737"/>
                  </a:ext>
                </a:extLst>
              </a:tr>
              <a:tr h="777199">
                <a:tc>
                  <a:txBody>
                    <a:bodyPr/>
                    <a:lstStyle/>
                    <a:p>
                      <a:r>
                        <a:rPr lang="en-CA" sz="1900" b="1" dirty="0"/>
                        <a:t>Description of Logic Model component</a:t>
                      </a:r>
                    </a:p>
                  </a:txBody>
                  <a:tcPr marL="121920" marR="121920" marT="60960" marB="60960">
                    <a:lnL w="12700" cap="flat" cmpd="sng" algn="ctr">
                      <a:solidFill>
                        <a:schemeClr val="bg1"/>
                      </a:solidFill>
                      <a:prstDash val="solid"/>
                      <a:round/>
                      <a:headEnd type="none" w="med" len="med"/>
                      <a:tailEnd type="none" w="med" len="med"/>
                    </a:lnL>
                  </a:tcPr>
                </a:tc>
                <a:tc>
                  <a:txBody>
                    <a:bodyPr/>
                    <a:lstStyle/>
                    <a:p>
                      <a:endParaRPr lang="en-CA" sz="19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33411613"/>
                  </a:ext>
                </a:extLst>
              </a:tr>
              <a:tr h="793111">
                <a:tc>
                  <a:txBody>
                    <a:bodyPr/>
                    <a:lstStyle/>
                    <a:p>
                      <a:r>
                        <a:rPr lang="en-CA" sz="1900" b="1" dirty="0"/>
                        <a:t>Measures (Definition)</a:t>
                      </a:r>
                    </a:p>
                  </a:txBody>
                  <a:tcPr marL="121920" marR="121920" marT="60960" marB="60960">
                    <a:lnL w="12700" cap="flat" cmpd="sng" algn="ctr">
                      <a:solidFill>
                        <a:schemeClr val="bg1"/>
                      </a:solidFill>
                      <a:prstDash val="solid"/>
                      <a:round/>
                      <a:headEnd type="none" w="med" len="med"/>
                      <a:tailEnd type="none" w="med" len="med"/>
                    </a:lnL>
                  </a:tcPr>
                </a:tc>
                <a:tc>
                  <a:txBody>
                    <a:bodyPr/>
                    <a:lstStyle/>
                    <a:p>
                      <a:endParaRPr lang="en-CA" sz="19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2053634945"/>
                  </a:ext>
                </a:extLst>
              </a:tr>
              <a:tr h="590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900" b="1" dirty="0"/>
                        <a:t>Data source</a:t>
                      </a:r>
                    </a:p>
                  </a:txBody>
                  <a:tcPr marL="121920" marR="121920" marT="60960" marB="60960">
                    <a:lnL w="12700" cap="flat" cmpd="sng" algn="ctr">
                      <a:solidFill>
                        <a:schemeClr val="bg1"/>
                      </a:solidFill>
                      <a:prstDash val="solid"/>
                      <a:round/>
                      <a:headEnd type="none" w="med" len="med"/>
                      <a:tailEnd type="none" w="med" len="med"/>
                    </a:lnL>
                  </a:tcPr>
                </a:tc>
                <a:tc>
                  <a:txBody>
                    <a:bodyPr/>
                    <a:lstStyle/>
                    <a:p>
                      <a:endParaRPr lang="en-CA" sz="19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814928528"/>
                  </a:ext>
                </a:extLst>
              </a:tr>
              <a:tr h="1098216">
                <a:tc>
                  <a:txBody>
                    <a:bodyPr/>
                    <a:lstStyle/>
                    <a:p>
                      <a:r>
                        <a:rPr lang="en-CA" sz="1900" b="1" dirty="0"/>
                        <a:t>Extraction/ Approach to data capture</a:t>
                      </a:r>
                    </a:p>
                  </a:txBody>
                  <a:tcPr marL="121920" marR="121920" marT="60960" marB="60960">
                    <a:lnL w="12700" cap="flat" cmpd="sng" algn="ctr">
                      <a:solidFill>
                        <a:schemeClr val="bg1"/>
                      </a:solidFill>
                      <a:prstDash val="solid"/>
                      <a:round/>
                      <a:headEnd type="none" w="med" len="med"/>
                      <a:tailEnd type="none" w="med" len="med"/>
                    </a:lnL>
                  </a:tcPr>
                </a:tc>
                <a:tc>
                  <a:txBody>
                    <a:bodyPr/>
                    <a:lstStyle/>
                    <a:p>
                      <a:endParaRPr lang="en-CA" sz="1900" dirty="0">
                        <a:highlight>
                          <a:srgbClr val="FFFF00"/>
                        </a:highlight>
                      </a:endParaRPr>
                    </a:p>
                  </a:txBody>
                  <a:tcPr marL="121920" marR="121920" marT="60960" marB="60960"/>
                </a:tc>
                <a:tc>
                  <a:txBody>
                    <a:bodyPr/>
                    <a:lstStyle/>
                    <a:p>
                      <a:endParaRPr lang="en-CA" sz="3200" dirty="0">
                        <a:highlight>
                          <a:srgbClr val="FFFF00"/>
                        </a:highlight>
                      </a:endParaRPr>
                    </a:p>
                  </a:txBody>
                  <a:tcPr marL="121920" marR="121920" marT="60960" marB="60960"/>
                </a:tc>
                <a:tc>
                  <a:txBody>
                    <a:bodyPr/>
                    <a:lstStyle/>
                    <a:p>
                      <a:endParaRPr lang="en-CA" sz="3200" dirty="0">
                        <a:highlight>
                          <a:srgbClr val="FFFF00"/>
                        </a:highlight>
                      </a:endParaRPr>
                    </a:p>
                  </a:txBody>
                  <a:tcPr marL="121920" marR="121920" marT="60960" marB="60960"/>
                </a:tc>
                <a:tc>
                  <a:txBody>
                    <a:bodyPr/>
                    <a:lstStyle/>
                    <a:p>
                      <a:endParaRPr lang="en-CA" sz="3200" dirty="0">
                        <a:highlight>
                          <a:srgbClr val="FFFF00"/>
                        </a:highlight>
                      </a:endParaRPr>
                    </a:p>
                  </a:txBody>
                  <a:tcPr marL="121920" marR="121920" marT="60960" marB="60960"/>
                </a:tc>
                <a:tc>
                  <a:txBody>
                    <a:bodyPr/>
                    <a:lstStyle/>
                    <a:p>
                      <a:endParaRPr lang="en-CA" sz="3200" dirty="0">
                        <a:highlight>
                          <a:srgbClr val="FFFF00"/>
                        </a:highlight>
                      </a:endParaRPr>
                    </a:p>
                  </a:txBody>
                  <a:tcPr marL="121920" marR="121920" marT="60960" marB="60960"/>
                </a:tc>
                <a:tc>
                  <a:txBody>
                    <a:bodyPr/>
                    <a:lstStyle/>
                    <a:p>
                      <a:endParaRPr lang="en-CA" sz="3200" dirty="0">
                        <a:highlight>
                          <a:srgbClr val="FFFF00"/>
                        </a:highlight>
                      </a:endParaRPr>
                    </a:p>
                  </a:txBody>
                  <a:tcPr marL="121920" marR="121920" marT="60960" marB="60960">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972538665"/>
                  </a:ext>
                </a:extLst>
              </a:tr>
              <a:tr h="1098216">
                <a:tc>
                  <a:txBody>
                    <a:bodyPr/>
                    <a:lstStyle/>
                    <a:p>
                      <a:r>
                        <a:rPr lang="en-CA" sz="1900" b="1" dirty="0"/>
                        <a:t>Frequency of reporting and audience </a:t>
                      </a:r>
                    </a:p>
                  </a:txBody>
                  <a:tcPr marL="121920" marR="121920" marT="60960" marB="60960">
                    <a:lnL w="12700" cap="flat" cmpd="sng" algn="ctr">
                      <a:solidFill>
                        <a:schemeClr val="bg1"/>
                      </a:solidFill>
                      <a:prstDash val="solid"/>
                      <a:round/>
                      <a:headEnd type="none" w="med" len="med"/>
                      <a:tailEnd type="none" w="med" len="med"/>
                    </a:lnL>
                  </a:tcPr>
                </a:tc>
                <a:tc>
                  <a:txBody>
                    <a:bodyPr/>
                    <a:lstStyle/>
                    <a:p>
                      <a:endParaRPr lang="en-CA" sz="19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tc>
                <a:tc>
                  <a:txBody>
                    <a:bodyPr/>
                    <a:lstStyle/>
                    <a:p>
                      <a:endParaRPr lang="en-CA" sz="3200" dirty="0"/>
                    </a:p>
                  </a:txBody>
                  <a:tcPr marL="121920" marR="121920" marT="60960" marB="60960">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909718263"/>
                  </a:ext>
                </a:extLst>
              </a:tr>
            </a:tbl>
          </a:graphicData>
        </a:graphic>
      </p:graphicFrame>
      <p:sp>
        <p:nvSpPr>
          <p:cNvPr id="5" name="TextBox 4">
            <a:extLst>
              <a:ext uri="{FF2B5EF4-FFF2-40B4-BE49-F238E27FC236}">
                <a16:creationId xmlns:a16="http://schemas.microsoft.com/office/drawing/2014/main" id="{8E711728-76F4-4272-85B6-FF5FD24C8655}"/>
              </a:ext>
            </a:extLst>
          </p:cNvPr>
          <p:cNvSpPr txBox="1"/>
          <p:nvPr/>
        </p:nvSpPr>
        <p:spPr bwMode="auto">
          <a:xfrm>
            <a:off x="7766193" y="6386216"/>
            <a:ext cx="4161652" cy="307777"/>
          </a:xfrm>
          <a:prstGeom prst="rect">
            <a:avLst/>
          </a:prstGeom>
          <a:noFill/>
          <a:ln w="19050" algn="ctr">
            <a:noFill/>
            <a:miter lim="800000"/>
            <a:headEnd/>
            <a:tailEnd/>
          </a:ln>
        </p:spPr>
        <p:txBody>
          <a:bodyPr wrap="none" lIns="0" tIns="0" rIns="0" bIns="0" rtlCol="0">
            <a:spAutoFit/>
          </a:bodyPr>
          <a:lstStyle/>
          <a:p>
            <a:r>
              <a:rPr lang="en-CA" sz="2000" dirty="0">
                <a:solidFill>
                  <a:schemeClr val="bg1"/>
                </a:solidFill>
              </a:rPr>
              <a:t>*See Instructions within the notes section</a:t>
            </a:r>
          </a:p>
        </p:txBody>
      </p:sp>
    </p:spTree>
    <p:extLst>
      <p:ext uri="{BB962C8B-B14F-4D97-AF65-F5344CB8AC3E}">
        <p14:creationId xmlns:p14="http://schemas.microsoft.com/office/powerpoint/2010/main" val="2691948821"/>
      </p:ext>
    </p:extLst>
  </p:cSld>
  <p:clrMapOvr>
    <a:masterClrMapping/>
  </p:clrMapOvr>
  <p:transition advTm="40642">
    <p:fade/>
  </p:transition>
</p:sld>
</file>

<file path=ppt/theme/theme1.xml><?xml version="1.0" encoding="utf-8"?>
<a:theme xmlns:a="http://schemas.openxmlformats.org/drawingml/2006/main" name="UCSF PPT Template-Blue">
  <a:themeElements>
    <a:clrScheme name="Custom 4">
      <a:dk1>
        <a:srgbClr val="0A2041"/>
      </a:dk1>
      <a:lt1>
        <a:sysClr val="window" lastClr="FFFFFF"/>
      </a:lt1>
      <a:dk2>
        <a:srgbClr val="0A2041"/>
      </a:dk2>
      <a:lt2>
        <a:srgbClr val="FFFFFF"/>
      </a:lt2>
      <a:accent1>
        <a:srgbClr val="0A2041"/>
      </a:accent1>
      <a:accent2>
        <a:srgbClr val="3990CF"/>
      </a:accent2>
      <a:accent3>
        <a:srgbClr val="19AAB9"/>
      </a:accent3>
      <a:accent4>
        <a:srgbClr val="86C23E"/>
      </a:accent4>
      <a:accent5>
        <a:srgbClr val="F9273B"/>
      </a:accent5>
      <a:accent6>
        <a:srgbClr val="F48D38"/>
      </a:accent6>
      <a:hlink>
        <a:srgbClr val="0070C0"/>
      </a:hlink>
      <a:folHlink>
        <a:srgbClr val="5F5F5F"/>
      </a:folHlink>
    </a:clrScheme>
    <a:fontScheme name="Coalesse">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algn="ctr">
          <a:noFill/>
          <a:miter lim="800000"/>
          <a:headEnd/>
          <a:tailEnd/>
        </a:ln>
      </a:spPr>
      <a:bodyPr wrap="none" rtlCol="0" anchor="ctr"/>
      <a:lstStyle>
        <a:defPPr algn="ctr">
          <a:lnSpc>
            <a:spcPct val="90000"/>
          </a:lnSpc>
          <a:defRPr sz="1600" b="1" dirty="0" err="1" smtClean="0">
            <a:solidFill>
              <a:schemeClr val="bg1"/>
            </a:solidFill>
            <a:latin typeface="+mj-lt"/>
          </a:defRPr>
        </a:defPPr>
      </a:lst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auto">
        <a:noFill/>
        <a:ln w="19050" algn="ctr">
          <a:noFill/>
          <a:miter lim="800000"/>
          <a:headEnd/>
          <a:tailEnd/>
        </a:ln>
      </a:spPr>
      <a:bodyPr wrap="square" lIns="0" tIns="0" rIns="0" bIns="0"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4097</TotalTime>
  <Words>472</Words>
  <Application>Microsoft Macintosh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Avenir Next LT Pro</vt:lpstr>
      <vt:lpstr>Calibri</vt:lpstr>
      <vt:lpstr>Garamond</vt:lpstr>
      <vt:lpstr>Wingdings</vt:lpstr>
      <vt:lpstr>UCSF PPT Template-Blue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Kaileah McKellar</dc:creator>
  <cp:lastModifiedBy>Walter Wodchis</cp:lastModifiedBy>
  <cp:revision>4</cp:revision>
  <dcterms:created xsi:type="dcterms:W3CDTF">2021-06-18T19:07:12Z</dcterms:created>
  <dcterms:modified xsi:type="dcterms:W3CDTF">2021-06-22T21:22:04Z</dcterms:modified>
</cp:coreProperties>
</file>