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82"/>
  </p:notesMasterIdLst>
  <p:handoutMasterIdLst>
    <p:handoutMasterId r:id="rId83"/>
  </p:handoutMasterIdLst>
  <p:sldIdLst>
    <p:sldId id="267" r:id="rId4"/>
    <p:sldId id="2145706067" r:id="rId5"/>
    <p:sldId id="2145706070" r:id="rId6"/>
    <p:sldId id="2145706072" r:id="rId7"/>
    <p:sldId id="2145705983" r:id="rId8"/>
    <p:sldId id="2145706075" r:id="rId9"/>
    <p:sldId id="2145706074" r:id="rId10"/>
    <p:sldId id="2145705976" r:id="rId11"/>
    <p:sldId id="2145706005" r:id="rId12"/>
    <p:sldId id="2145705991" r:id="rId13"/>
    <p:sldId id="2145705996" r:id="rId14"/>
    <p:sldId id="4317" r:id="rId15"/>
    <p:sldId id="2145706073" r:id="rId16"/>
    <p:sldId id="2145706069" r:id="rId17"/>
    <p:sldId id="2145706055" r:id="rId18"/>
    <p:sldId id="2145706017" r:id="rId19"/>
    <p:sldId id="2145706019" r:id="rId20"/>
    <p:sldId id="2145706018" r:id="rId21"/>
    <p:sldId id="2145706010" r:id="rId22"/>
    <p:sldId id="2145706056" r:id="rId23"/>
    <p:sldId id="2145706020" r:id="rId24"/>
    <p:sldId id="2145706022" r:id="rId25"/>
    <p:sldId id="2145706021" r:id="rId26"/>
    <p:sldId id="2145706011" r:id="rId27"/>
    <p:sldId id="2145706057" r:id="rId28"/>
    <p:sldId id="2145706023" r:id="rId29"/>
    <p:sldId id="2145706024" r:id="rId30"/>
    <p:sldId id="2145706025" r:id="rId31"/>
    <p:sldId id="2145706012" r:id="rId32"/>
    <p:sldId id="2145706058" r:id="rId33"/>
    <p:sldId id="2145706026" r:id="rId34"/>
    <p:sldId id="2145706027" r:id="rId35"/>
    <p:sldId id="2145706028" r:id="rId36"/>
    <p:sldId id="2145706013" r:id="rId37"/>
    <p:sldId id="2145706059" r:id="rId38"/>
    <p:sldId id="2145706014" r:id="rId39"/>
    <p:sldId id="2145706029" r:id="rId40"/>
    <p:sldId id="2145706030" r:id="rId41"/>
    <p:sldId id="2145706031" r:id="rId42"/>
    <p:sldId id="2145706060" r:id="rId43"/>
    <p:sldId id="2145706032" r:id="rId44"/>
    <p:sldId id="2145706033" r:id="rId45"/>
    <p:sldId id="2145706034" r:id="rId46"/>
    <p:sldId id="2145706015" r:id="rId47"/>
    <p:sldId id="2145706061" r:id="rId48"/>
    <p:sldId id="2145706035" r:id="rId49"/>
    <p:sldId id="2145706036" r:id="rId50"/>
    <p:sldId id="2145706037" r:id="rId51"/>
    <p:sldId id="2145705985" r:id="rId52"/>
    <p:sldId id="2145706062" r:id="rId53"/>
    <p:sldId id="2145706016" r:id="rId54"/>
    <p:sldId id="2145706038" r:id="rId55"/>
    <p:sldId id="2145706039" r:id="rId56"/>
    <p:sldId id="2145706040" r:id="rId57"/>
    <p:sldId id="2145706063" r:id="rId58"/>
    <p:sldId id="2145705987" r:id="rId59"/>
    <p:sldId id="2145706041" r:id="rId60"/>
    <p:sldId id="2145706042" r:id="rId61"/>
    <p:sldId id="2145706043" r:id="rId62"/>
    <p:sldId id="2145706064" r:id="rId63"/>
    <p:sldId id="2145705988" r:id="rId64"/>
    <p:sldId id="2145706044" r:id="rId65"/>
    <p:sldId id="2145706045" r:id="rId66"/>
    <p:sldId id="2145706046" r:id="rId67"/>
    <p:sldId id="2145706065" r:id="rId68"/>
    <p:sldId id="2145705989" r:id="rId69"/>
    <p:sldId id="2145706047" r:id="rId70"/>
    <p:sldId id="2145706048" r:id="rId71"/>
    <p:sldId id="2145706049" r:id="rId72"/>
    <p:sldId id="2145706066" r:id="rId73"/>
    <p:sldId id="2145705990" r:id="rId74"/>
    <p:sldId id="2145706050" r:id="rId75"/>
    <p:sldId id="2145706051" r:id="rId76"/>
    <p:sldId id="2145706052" r:id="rId77"/>
    <p:sldId id="4298" r:id="rId78"/>
    <p:sldId id="4299" r:id="rId79"/>
    <p:sldId id="2145706053" r:id="rId80"/>
    <p:sldId id="4301" r:id="rId8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EB5FF-89A3-4CA6-847B-FE386A1AFBE2}" v="74" dt="2024-01-17T17:09:40.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 </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 </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16</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20</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22</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7</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9</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10</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11</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1/22/24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13</a:t>
            </a:fld>
            <a:endParaRPr lang="en-CA"/>
          </a:p>
        </p:txBody>
      </p:sp>
    </p:spTree>
    <p:extLst>
      <p:ext uri="{BB962C8B-B14F-4D97-AF65-F5344CB8AC3E}">
        <p14:creationId xmlns:p14="http://schemas.microsoft.com/office/powerpoint/2010/main" val="405992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168219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dirty="0">
                <a:solidFill>
                  <a:srgbClr val="FFFFFF"/>
                </a:solidFill>
                <a:latin typeface="Helvetica" pitchFamily="2" charset="0"/>
              </a:rPr>
              <a:t>HSPN OHT Improvement Indicators &amp; Population Segmentation</a:t>
            </a:r>
            <a:endParaRPr lang="en-CA" dirty="0"/>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Provincial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11</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12</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12</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13</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15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12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16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17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19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lnSpcReduction="10000"/>
          </a:bodyPr>
          <a:lstStyle/>
          <a:p>
            <a:pPr lvl="1">
              <a:buFont typeface="Courier New" panose="02070309020205020404" pitchFamily="49" charset="0"/>
              <a:buChar char="o"/>
            </a:pPr>
            <a:r>
              <a:rPr lang="en-US" dirty="0">
                <a:latin typeface="Arial" panose="020B0604020202020204"/>
                <a:ea typeface="Calibri"/>
                <a:cs typeface="Arial"/>
              </a:rPr>
              <a:t>This report provides the overall provincial results for 12 indicators stratified by 4 useful sub-groupings (material deprivation, primary care model, CIHI Pop Health Grouper and BC Health System Matrix). The 12 indicators were identified as being most important to OHTs at this time.</a:t>
            </a:r>
            <a:br>
              <a:rPr lang="en-US" dirty="0">
                <a:latin typeface="Arial" panose="020B0604020202020204"/>
                <a:ea typeface="Calibri"/>
                <a:cs typeface="Arial"/>
              </a:rPr>
            </a:br>
            <a:endParaRPr lang="en-US" dirty="0">
              <a:latin typeface="Arial" panose="020B0604020202020204"/>
              <a:ea typeface="Calibri"/>
              <a:cs typeface="Arial"/>
            </a:endParaRPr>
          </a:p>
          <a:p>
            <a:pPr lvl="1">
              <a:buFont typeface="Courier New" panose="020B0604020202020204" pitchFamily="34" charset="0"/>
              <a:buChar char="o"/>
            </a:pPr>
            <a:r>
              <a:rPr lang="en-US" dirty="0">
                <a:ea typeface="Calibri"/>
                <a:cs typeface="Arial"/>
              </a:rPr>
              <a:t>For the indicators that OHTs identified as being most important, the report can be used to find subgroups (by primary care model, material deprivation or health grouping) where the Province has the greatest opportunity for improvement. Subgroups with indicators that show worse performance for non-rostered patients or those in areas of high material deprivation may indicate specific strategies and outreach might be necessary. Additional outreach for low-users or non-rostered patient groups and additional social resources may be needed to meet the needs of individuals in high material deprivation (Q4 &amp; Q5). These provincial results may be useful comparators for your own OHT. </a:t>
            </a: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522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hospitalization for ambulatory care sensitive condition per 100k:</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hospitalization for ambulatory care sensitive condition per 100k:</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hospitalization for ambulatory care sensitive condition per 100k:</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hospitalization for ambulatory care sensitive condition per 100k:</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574421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20.7%.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49.1%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692525" y="1652869"/>
            <a:ext cx="10650765" cy="2988300"/>
          </a:xfrm>
        </p:spPr>
        <p:txBody>
          <a:bodyPr>
            <a:normAutofit fontScale="90000"/>
          </a:bodyPr>
          <a:lstStyle/>
          <a:p>
            <a:r>
              <a:rPr lang="en-US" dirty="0">
                <a:latin typeface="Arial Black"/>
              </a:rPr>
              <a:t> </a:t>
            </a:r>
            <a:br>
              <a:rPr lang="en-US" dirty="0">
                <a:latin typeface="Arial Black"/>
              </a:rPr>
            </a:br>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a typeface="Times New Roman" panose="02020603050405020304" pitchFamily="18" charset="0"/>
                <a:cs typeface="Arial"/>
              </a:rPr>
              <a:t>Breast Cancer Screening with Mammogram</a:t>
            </a:r>
            <a:endParaRPr lang="en-CA" sz="2800" dirty="0">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54.6%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a:endParaRPr>
          </a:p>
          <a:p>
            <a:pPr marL="380365" indent="-380365"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a:endParaRPr>
          </a:p>
          <a:p>
            <a:pPr marL="380365" indent="-380365"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12.2%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endParaRPr lang="en-US" sz="2000" dirty="0">
              <a:solidFill>
                <a:srgbClr val="0A2041"/>
              </a:solidFill>
              <a:latin typeface="+mj-lt"/>
              <a:cs typeface="Arial"/>
            </a:endParaRP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endParaRPr lang="en-US" sz="2000" dirty="0">
              <a:solidFill>
                <a:srgbClr val="0A2041"/>
              </a:solidFill>
              <a:latin typeface="+mj-lt"/>
              <a:cs typeface="Arial"/>
            </a:endParaRPr>
          </a:p>
          <a:p>
            <a:pPr marL="380990" indent="-380990"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endParaRPr lang="en-US" sz="2000" dirty="0">
              <a:solidFill>
                <a:srgbClr val="0A2041"/>
              </a:solidFill>
              <a:latin typeface="+mj-lt"/>
              <a:cs typeface="Arial"/>
            </a:endParaRP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endParaRPr lang="en-US" sz="2000" dirty="0">
              <a:solidFill>
                <a:srgbClr val="0A2041"/>
              </a:solidFill>
              <a:latin typeface="+mj-lt"/>
              <a:cs typeface="Arial"/>
            </a:endParaRPr>
          </a:p>
          <a:p>
            <a:pPr marL="380990" indent="-380990"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endParaRPr lang="en-US" sz="2000" dirty="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endParaRPr lang="en-US" sz="2000" dirty="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endParaRPr lang="en-US" sz="2000" dirty="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5</a:t>
            </a:fld>
            <a:endParaRPr lang="fr-CA"/>
          </a:p>
        </p:txBody>
      </p:sp>
    </p:spTree>
    <p:extLst>
      <p:ext uri="{BB962C8B-B14F-4D97-AF65-F5344CB8AC3E}">
        <p14:creationId xmlns:p14="http://schemas.microsoft.com/office/powerpoint/2010/main" val="2605331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27.4%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430887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p>
          <a:p>
            <a:pPr marL="380990" indent="-380990"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marL="380990" indent="-380990" defTabSz="1219170">
              <a:buFont typeface="Arial" panose="020B0604020202020204" pitchFamily="34" charset="0"/>
              <a:buChar char="•"/>
            </a:pP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a:t>
            </a:r>
            <a:br>
              <a:rPr lang="en-US" sz="2400" dirty="0"/>
            </a:br>
            <a:r>
              <a:rPr lang="en-US" sz="2400" dirty="0"/>
              <a:t>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430887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p>
          <a:p>
            <a:pPr marL="380990" indent="-380990"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marL="380990" indent="-380990" defTabSz="1219170">
              <a:buFont typeface="Arial" panose="020B0604020202020204" pitchFamily="34" charset="0"/>
              <a:buChar char="•"/>
            </a:pP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430887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p>
          <a:p>
            <a:pPr marL="380990" indent="-380990"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marL="380990" indent="-380990" defTabSz="1219170">
              <a:buFont typeface="Arial" panose="020B0604020202020204" pitchFamily="34" charset="0"/>
              <a:buChar char="•"/>
            </a:pP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a:t>
            </a:r>
            <a:br>
              <a:rPr lang="en-US" sz="2400" dirty="0"/>
            </a:br>
            <a:r>
              <a:rPr lang="en-US" sz="2400" dirty="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430887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p>
          <a:p>
            <a:pPr marL="380990" indent="-380990" defTabSz="1219170">
              <a:buFont typeface="Arial" panose="020B0604020202020204" pitchFamily="34" charset="0"/>
              <a:buChar char="•"/>
            </a:pPr>
            <a:r>
              <a:rPr lang="en-US" sz="2000" dirty="0">
                <a:solidFill>
                  <a:srgbClr val="0A2041"/>
                </a:solidFill>
              </a:rPr>
              <a:t>Ontario average indicated in figure footnote.</a:t>
            </a:r>
            <a:endParaRPr lang="en-US" sz="2000" dirty="0">
              <a:solidFill>
                <a:srgbClr val="0A2041"/>
              </a:solidFill>
              <a:cs typeface="Arial"/>
            </a:endParaRPr>
          </a:p>
          <a:p>
            <a:pPr marL="380990" indent="-380990" defTabSz="1219170">
              <a:buFont typeface="Arial" panose="020B0604020202020204" pitchFamily="34" charset="0"/>
              <a:buChar char="•"/>
            </a:pP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35.5%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263352" y="185125"/>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7"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4524324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16.2%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a:t>
            </a:r>
            <a:br>
              <a:rPr lang="en-US" sz="2400" dirty="0"/>
            </a:br>
            <a:r>
              <a:rPr lang="en-US" sz="2400" dirty="0"/>
              <a:t>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a:t>
            </a:r>
            <a:br>
              <a:rPr lang="en-US" sz="2400" dirty="0"/>
            </a:br>
            <a:r>
              <a:rPr lang="en-US" sz="2400" dirty="0"/>
              <a:t>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a:t>
            </a:r>
            <a:br>
              <a:rPr lang="en-US" sz="2400" dirty="0"/>
            </a:br>
            <a:r>
              <a:rPr lang="en-US" sz="2400" dirty="0"/>
              <a:t>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a:t>
            </a:r>
            <a:br>
              <a:rPr lang="en-US" sz="2400" dirty="0"/>
            </a:br>
            <a:r>
              <a:rPr lang="en-US" sz="2400" dirty="0"/>
              <a:t>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56.5%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a:t>
            </a:r>
            <a:br>
              <a:rPr lang="en-US" sz="2400" dirty="0"/>
            </a:br>
            <a:r>
              <a:rPr lang="en-US" sz="2400" dirty="0"/>
              <a:t>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a:t>
            </a:r>
            <a:br>
              <a:rPr lang="en-US" sz="2400" dirty="0"/>
            </a:br>
            <a:r>
              <a:rPr lang="en-US" sz="2400" dirty="0"/>
              <a:t>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a:t>
            </a:r>
            <a:br>
              <a:rPr lang="en-US" sz="2400" dirty="0"/>
            </a:br>
            <a:r>
              <a:rPr lang="en-US" sz="2400" dirty="0"/>
              <a:t>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a:t>
            </a:r>
            <a:br>
              <a:rPr lang="en-US" sz="2400" dirty="0"/>
            </a:br>
            <a:r>
              <a:rPr lang="en-US" sz="2400" dirty="0"/>
              <a:t>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7</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190359643"/>
              </p:ext>
            </p:extLst>
          </p:nvPr>
        </p:nvGraphicFramePr>
        <p:xfrm>
          <a:off x="977325" y="1297771"/>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7325" y="3173810"/>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2.7%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a:t>
            </a:r>
            <a:br>
              <a:rPr lang="en-US" sz="2400" dirty="0"/>
            </a:br>
            <a:r>
              <a:rPr lang="en-US" sz="2400" dirty="0"/>
              <a:t>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43980" y="4509550"/>
            <a:ext cx="2363147" cy="577081"/>
          </a:xfrm>
          <a:prstGeom prst="rect">
            <a:avLst/>
          </a:prstGeom>
          <a:noFill/>
        </p:spPr>
        <p:txBody>
          <a:bodyPr wrap="none" lIns="91440" tIns="45720" rIns="91440" bIns="45720" rtlCol="0" anchor="t">
            <a:spAutoFit/>
          </a:bodyPr>
          <a:lstStyle/>
          <a:p>
            <a:r>
              <a:rPr lang="en-US" sz="1050" dirty="0">
                <a:solidFill>
                  <a:srgbClr val="FF0000"/>
                </a:solidFill>
                <a:cs typeface="Arial"/>
              </a:rPr>
              <a:t>Blank rows represent segments</a:t>
            </a:r>
            <a:endParaRPr lang="en-US" dirty="0"/>
          </a:p>
          <a:p>
            <a:r>
              <a:rPr lang="en-US" sz="1050" dirty="0">
                <a:solidFill>
                  <a:srgbClr val="FF0000"/>
                </a:solidFill>
                <a:cs typeface="Arial"/>
              </a:rPr>
              <a:t>with no events, small counts &lt; 5,</a:t>
            </a:r>
            <a:endParaRPr lang="en-US" dirty="0"/>
          </a:p>
          <a:p>
            <a:r>
              <a:rPr lang="en-US" sz="1050" dirty="0">
                <a:solidFill>
                  <a:srgbClr val="FF0000"/>
                </a:solidFill>
                <a:cs typeface="Arial"/>
              </a:rPr>
              <a:t>or with &lt; 30 patients in denominator.</a:t>
            </a:r>
            <a:endParaRPr lang="en-US" dirty="0"/>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a:t>
            </a:r>
            <a:br>
              <a:rPr lang="en-US" sz="2400" dirty="0"/>
            </a:br>
            <a:r>
              <a:rPr lang="en-US" sz="2400" dirty="0"/>
              <a:t>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a:t>
            </a:r>
            <a:br>
              <a:rPr lang="en-US" sz="2400" dirty="0"/>
            </a:br>
            <a:r>
              <a:rPr lang="en-US" sz="2400" dirty="0"/>
              <a:t>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a:xfrm>
            <a:off x="8631621" y="6322601"/>
            <a:ext cx="2743200" cy="365125"/>
          </a:xfrm>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a:t>
            </a:r>
            <a:br>
              <a:rPr lang="en-US" sz="2400" dirty="0"/>
            </a:br>
            <a:r>
              <a:rPr lang="en-US" sz="2400" dirty="0"/>
              <a:t>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77</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cstate="print">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78</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8</a:t>
            </a:fld>
            <a:endParaRPr lang="fr-CA"/>
          </a:p>
        </p:txBody>
      </p:sp>
    </p:spTree>
    <p:extLst>
      <p:ext uri="{BB962C8B-B14F-4D97-AF65-F5344CB8AC3E}">
        <p14:creationId xmlns:p14="http://schemas.microsoft.com/office/powerpoint/2010/main" val="373551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9</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1411</TotalTime>
  <Words>8443</Words>
  <Application>Microsoft Macintosh PowerPoint</Application>
  <PresentationFormat>Widescreen</PresentationFormat>
  <Paragraphs>866</Paragraphs>
  <Slides>78</Slides>
  <Notes>70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78</vt:i4>
      </vt:variant>
    </vt:vector>
  </HeadingPairs>
  <TitlesOfParts>
    <vt:vector size="89"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HSPN OHT Improvement Indicators &amp; Population Segmentation</vt:lpstr>
      <vt:lpstr>How to use this report</vt:lpstr>
      <vt:lpstr>List of Acronyms </vt:lpstr>
      <vt:lpstr>   Part 1: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Walter Wodchis</cp:lastModifiedBy>
  <cp:revision>10</cp:revision>
  <dcterms:created xsi:type="dcterms:W3CDTF">2022-01-12T21:19:05Z</dcterms:created>
  <dcterms:modified xsi:type="dcterms:W3CDTF">2024-01-22T17:43:01Z</dcterms:modified>
</cp:coreProperties>
</file>