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91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2922" y="368935"/>
            <a:ext cx="11146155" cy="632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91A3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‹#›</a:t>
            </a:fld>
            <a:endParaRPr spc="-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091A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91A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91A3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‹#›</a:t>
            </a:fld>
            <a:endParaRPr spc="-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248400"/>
            <a:ext cx="12192000" cy="609600"/>
          </a:xfrm>
          <a:custGeom>
            <a:avLst/>
            <a:gdLst/>
            <a:ahLst/>
            <a:cxnLst/>
            <a:rect l="l" t="t" r="r" b="b"/>
            <a:pathLst>
              <a:path w="12192000" h="609600">
                <a:moveTo>
                  <a:pt x="0" y="609600"/>
                </a:moveTo>
                <a:lnTo>
                  <a:pt x="12192000" y="609600"/>
                </a:lnTo>
                <a:lnTo>
                  <a:pt x="12192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091A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9262" y="1957641"/>
            <a:ext cx="5234940" cy="4004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1">
                <a:solidFill>
                  <a:srgbClr val="091A3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53530" y="1595056"/>
            <a:ext cx="5419725" cy="4090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91A3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91A3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‹#›</a:t>
            </a:fld>
            <a:endParaRPr spc="-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04850" y="5724525"/>
            <a:ext cx="11489055" cy="0"/>
          </a:xfrm>
          <a:custGeom>
            <a:avLst/>
            <a:gdLst/>
            <a:ahLst/>
            <a:cxnLst/>
            <a:rect l="l" t="t" r="r" b="b"/>
            <a:pathLst>
              <a:path w="11489055">
                <a:moveTo>
                  <a:pt x="0" y="0"/>
                </a:moveTo>
                <a:lnTo>
                  <a:pt x="11488928" y="0"/>
                </a:lnTo>
              </a:path>
            </a:pathLst>
          </a:custGeom>
          <a:ln w="57150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867775" y="381000"/>
            <a:ext cx="3324225" cy="695325"/>
          </a:xfrm>
          <a:custGeom>
            <a:avLst/>
            <a:gdLst/>
            <a:ahLst/>
            <a:cxnLst/>
            <a:rect l="l" t="t" r="r" b="b"/>
            <a:pathLst>
              <a:path w="3324225" h="695325">
                <a:moveTo>
                  <a:pt x="0" y="695325"/>
                </a:moveTo>
                <a:lnTo>
                  <a:pt x="3324225" y="695325"/>
                </a:lnTo>
                <a:lnTo>
                  <a:pt x="3324225" y="0"/>
                </a:lnTo>
                <a:lnTo>
                  <a:pt x="0" y="0"/>
                </a:lnTo>
                <a:lnTo>
                  <a:pt x="0" y="695325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04850" y="495300"/>
            <a:ext cx="27432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091A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91A3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‹#›</a:t>
            </a:fld>
            <a:endParaRPr spc="-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248400"/>
            <a:ext cx="12192000" cy="609600"/>
          </a:xfrm>
          <a:custGeom>
            <a:avLst/>
            <a:gdLst/>
            <a:ahLst/>
            <a:cxnLst/>
            <a:rect l="l" t="t" r="r" b="b"/>
            <a:pathLst>
              <a:path w="12192000" h="609600">
                <a:moveTo>
                  <a:pt x="0" y="609600"/>
                </a:moveTo>
                <a:lnTo>
                  <a:pt x="12192000" y="609600"/>
                </a:lnTo>
                <a:lnTo>
                  <a:pt x="12192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43178" y="787400"/>
            <a:ext cx="8711065" cy="43010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91A3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‹#›</a:t>
            </a:fld>
            <a:endParaRPr spc="-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4824" y="-247984"/>
            <a:ext cx="11182350" cy="127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rgbClr val="091A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7575" y="1794827"/>
            <a:ext cx="9438005" cy="3237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91A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63351" y="6458416"/>
            <a:ext cx="247650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91A3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‹#›</a:t>
            </a:fld>
            <a:endParaRPr spc="-5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5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5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62.png"/><Relationship Id="rId4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4.png"/><Relationship Id="rId7" Type="http://schemas.openxmlformats.org/officeDocument/2006/relationships/image" Target="../media/image6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hyperlink" Target="https://hspn.ca/research/patient-caregiver-experience/redesigning-ontario-client-and-caregiver-experience-survey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bmcpalliatcare.biomedcentral.com/articles/10.1186/s12904-018-0365-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mailto:hspn@utoronto.ca" TargetMode="External"/><Relationship Id="rId7" Type="http://schemas.openxmlformats.org/officeDocument/2006/relationships/image" Target="../media/image8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4850" y="5724525"/>
            <a:ext cx="11489055" cy="0"/>
          </a:xfrm>
          <a:custGeom>
            <a:avLst/>
            <a:gdLst/>
            <a:ahLst/>
            <a:cxnLst/>
            <a:rect l="l" t="t" r="r" b="b"/>
            <a:pathLst>
              <a:path w="11489055">
                <a:moveTo>
                  <a:pt x="0" y="0"/>
                </a:moveTo>
                <a:lnTo>
                  <a:pt x="11488928" y="0"/>
                </a:lnTo>
              </a:path>
            </a:pathLst>
          </a:custGeom>
          <a:ln w="57150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67775" y="381000"/>
            <a:ext cx="3324225" cy="695325"/>
          </a:xfrm>
          <a:custGeom>
            <a:avLst/>
            <a:gdLst/>
            <a:ahLst/>
            <a:cxnLst/>
            <a:rect l="l" t="t" r="r" b="b"/>
            <a:pathLst>
              <a:path w="3324225" h="695325">
                <a:moveTo>
                  <a:pt x="0" y="695325"/>
                </a:moveTo>
                <a:lnTo>
                  <a:pt x="3324225" y="695325"/>
                </a:lnTo>
                <a:lnTo>
                  <a:pt x="3324225" y="0"/>
                </a:lnTo>
                <a:lnTo>
                  <a:pt x="0" y="0"/>
                </a:lnTo>
                <a:lnTo>
                  <a:pt x="0" y="695325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4850" y="495300"/>
            <a:ext cx="27432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2800985"/>
            <a:ext cx="96075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824604" algn="l"/>
                <a:tab pos="5378450" algn="l"/>
                <a:tab pos="7513955" algn="l"/>
              </a:tabLst>
            </a:pPr>
            <a:r>
              <a:rPr sz="3600" b="0" dirty="0">
                <a:solidFill>
                  <a:srgbClr val="FFFFFF"/>
                </a:solidFill>
                <a:latin typeface="Arial Black"/>
                <a:cs typeface="Arial Black"/>
              </a:rPr>
              <a:t>On</a:t>
            </a:r>
            <a:r>
              <a:rPr sz="3600" b="0" spc="-30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3600" b="0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3600" b="0" spc="40" dirty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sz="3600" b="0" spc="-5" dirty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sz="3600" b="0" dirty="0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r>
              <a:rPr sz="3600" b="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b="0" dirty="0">
                <a:solidFill>
                  <a:srgbClr val="FFFFFF"/>
                </a:solidFill>
                <a:latin typeface="Arial Black"/>
                <a:cs typeface="Arial Black"/>
              </a:rPr>
              <a:t>Heal</a:t>
            </a:r>
            <a:r>
              <a:rPr sz="3600" b="0" spc="-35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3600" b="0" dirty="0">
                <a:solidFill>
                  <a:srgbClr val="FFFFFF"/>
                </a:solidFill>
                <a:latin typeface="Arial Black"/>
                <a:cs typeface="Arial Black"/>
              </a:rPr>
              <a:t>h	</a:t>
            </a:r>
            <a:r>
              <a:rPr sz="3600" b="0" spc="15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3600" b="0" dirty="0">
                <a:solidFill>
                  <a:srgbClr val="FFFFFF"/>
                </a:solidFill>
                <a:latin typeface="Arial Black"/>
                <a:cs typeface="Arial Black"/>
              </a:rPr>
              <a:t>eam	L</a:t>
            </a:r>
            <a:r>
              <a:rPr sz="3600" b="0" spc="-15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3600" b="0" dirty="0">
                <a:solidFill>
                  <a:srgbClr val="FFFFFF"/>
                </a:solidFill>
                <a:latin typeface="Arial Black"/>
                <a:cs typeface="Arial Black"/>
              </a:rPr>
              <a:t>ading	</a:t>
            </a:r>
            <a:r>
              <a:rPr sz="3600" b="0" spc="-60" dirty="0">
                <a:solidFill>
                  <a:srgbClr val="FFFFFF"/>
                </a:solidFill>
                <a:latin typeface="Arial Black"/>
                <a:cs typeface="Arial Black"/>
              </a:rPr>
              <a:t>P</a:t>
            </a:r>
            <a:r>
              <a:rPr sz="3600" b="0" spc="45" dirty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sz="3600" b="0" dirty="0">
                <a:solidFill>
                  <a:srgbClr val="FFFFFF"/>
                </a:solidFill>
                <a:latin typeface="Arial Black"/>
                <a:cs typeface="Arial Black"/>
              </a:rPr>
              <a:t>ojec</a:t>
            </a:r>
            <a:r>
              <a:rPr sz="3600" b="0" spc="-35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3600" b="0" dirty="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8015" y="3665601"/>
            <a:ext cx="8072120" cy="1489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Learnings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(an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ongoing)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Realist 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Rapid-cycle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Evaluation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HSPN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Monthly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Webinar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2319" y="6119177"/>
            <a:ext cx="16116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March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25,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2025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8400"/>
            <a:ext cx="12192000" cy="609600"/>
          </a:xfrm>
          <a:custGeom>
            <a:avLst/>
            <a:gdLst/>
            <a:ahLst/>
            <a:cxnLst/>
            <a:rect l="l" t="t" r="r" b="b"/>
            <a:pathLst>
              <a:path w="12192000" h="609600">
                <a:moveTo>
                  <a:pt x="0" y="609600"/>
                </a:moveTo>
                <a:lnTo>
                  <a:pt x="12192000" y="609600"/>
                </a:lnTo>
                <a:lnTo>
                  <a:pt x="12192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65935" y="330835"/>
            <a:ext cx="866711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15" dirty="0"/>
              <a:t>The </a:t>
            </a:r>
            <a:r>
              <a:rPr sz="4400" dirty="0"/>
              <a:t>Leading Projects</a:t>
            </a:r>
            <a:r>
              <a:rPr sz="4400" spc="-150" dirty="0"/>
              <a:t> </a:t>
            </a:r>
            <a:r>
              <a:rPr sz="4400" dirty="0"/>
              <a:t>Evaluation</a:t>
            </a:r>
            <a:endParaRPr sz="44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10</a:t>
            </a:fld>
            <a:endParaRPr spc="-5" dirty="0">
              <a:solidFill>
                <a:srgbClr val="FFFFFF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2627" y="1512569"/>
            <a:ext cx="10546080" cy="330327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821055" marR="1210945" indent="-808990">
              <a:lnSpc>
                <a:spcPts val="3910"/>
              </a:lnSpc>
              <a:spcBef>
                <a:spcPts val="575"/>
              </a:spcBef>
              <a:buClr>
                <a:srgbClr val="000000"/>
              </a:buClr>
              <a:buAutoNum type="arabicPeriod"/>
              <a:tabLst>
                <a:tab pos="821055" algn="l"/>
                <a:tab pos="821690" algn="l"/>
              </a:tabLst>
            </a:pPr>
            <a:r>
              <a:rPr sz="3600" spc="-200" dirty="0">
                <a:solidFill>
                  <a:srgbClr val="091A30"/>
                </a:solidFill>
                <a:latin typeface="Arial"/>
                <a:cs typeface="Arial"/>
              </a:rPr>
              <a:t>To </a:t>
            </a:r>
            <a:r>
              <a:rPr sz="3600" spc="-10" dirty="0">
                <a:solidFill>
                  <a:srgbClr val="091A30"/>
                </a:solidFill>
                <a:latin typeface="Arial"/>
                <a:cs typeface="Arial"/>
              </a:rPr>
              <a:t>understand </a:t>
            </a:r>
            <a:r>
              <a:rPr sz="3600" spc="-5" dirty="0">
                <a:solidFill>
                  <a:srgbClr val="091A30"/>
                </a:solidFill>
                <a:latin typeface="Arial"/>
                <a:cs typeface="Arial"/>
              </a:rPr>
              <a:t>what </a:t>
            </a:r>
            <a:r>
              <a:rPr sz="3600" spc="-10" dirty="0">
                <a:solidFill>
                  <a:srgbClr val="091A30"/>
                </a:solidFill>
                <a:latin typeface="Arial"/>
                <a:cs typeface="Arial"/>
              </a:rPr>
              <a:t>changes </a:t>
            </a:r>
            <a:r>
              <a:rPr sz="3600" spc="-20" dirty="0">
                <a:solidFill>
                  <a:srgbClr val="091A30"/>
                </a:solidFill>
                <a:latin typeface="Arial"/>
                <a:cs typeface="Arial"/>
              </a:rPr>
              <a:t>are </a:t>
            </a:r>
            <a:r>
              <a:rPr sz="3600" spc="-5" dirty="0">
                <a:solidFill>
                  <a:srgbClr val="091A30"/>
                </a:solidFill>
                <a:latin typeface="Arial"/>
                <a:cs typeface="Arial"/>
              </a:rPr>
              <a:t>(reliably)  implemented </a:t>
            </a:r>
            <a:r>
              <a:rPr sz="3600" spc="10" dirty="0">
                <a:solidFill>
                  <a:srgbClr val="091A30"/>
                </a:solidFill>
                <a:latin typeface="Arial"/>
                <a:cs typeface="Arial"/>
              </a:rPr>
              <a:t>in </a:t>
            </a:r>
            <a:r>
              <a:rPr sz="3600" spc="-5" dirty="0">
                <a:solidFill>
                  <a:srgbClr val="091A30"/>
                </a:solidFill>
                <a:latin typeface="Arial"/>
                <a:cs typeface="Arial"/>
              </a:rPr>
              <a:t>the leading</a:t>
            </a:r>
            <a:r>
              <a:rPr sz="3600" spc="-5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091A30"/>
                </a:solidFill>
                <a:latin typeface="Arial"/>
                <a:cs typeface="Arial"/>
              </a:rPr>
              <a:t>projects.</a:t>
            </a:r>
            <a:endParaRPr sz="3600">
              <a:latin typeface="Arial"/>
              <a:cs typeface="Arial"/>
            </a:endParaRPr>
          </a:p>
          <a:p>
            <a:pPr marL="821055" marR="5080" indent="-808990">
              <a:lnSpc>
                <a:spcPts val="3900"/>
              </a:lnSpc>
              <a:spcBef>
                <a:spcPts val="975"/>
              </a:spcBef>
              <a:buClr>
                <a:srgbClr val="000000"/>
              </a:buClr>
              <a:buAutoNum type="arabicPeriod"/>
              <a:tabLst>
                <a:tab pos="821055" algn="l"/>
                <a:tab pos="821690" algn="l"/>
              </a:tabLst>
            </a:pPr>
            <a:r>
              <a:rPr sz="3600" spc="-200" dirty="0">
                <a:solidFill>
                  <a:srgbClr val="091A30"/>
                </a:solidFill>
                <a:latin typeface="Arial"/>
                <a:cs typeface="Arial"/>
              </a:rPr>
              <a:t>To </a:t>
            </a:r>
            <a:r>
              <a:rPr sz="3600" spc="-10" dirty="0">
                <a:solidFill>
                  <a:srgbClr val="091A30"/>
                </a:solidFill>
                <a:latin typeface="Arial"/>
                <a:cs typeface="Arial"/>
              </a:rPr>
              <a:t>understand </a:t>
            </a:r>
            <a:r>
              <a:rPr sz="3600" spc="-5" dirty="0">
                <a:solidFill>
                  <a:srgbClr val="091A30"/>
                </a:solidFill>
                <a:latin typeface="Arial"/>
                <a:cs typeface="Arial"/>
              </a:rPr>
              <a:t>the </a:t>
            </a:r>
            <a:r>
              <a:rPr sz="3600" spc="-10" dirty="0">
                <a:solidFill>
                  <a:srgbClr val="091A30"/>
                </a:solidFill>
                <a:latin typeface="Arial"/>
                <a:cs typeface="Arial"/>
              </a:rPr>
              <a:t>effects </a:t>
            </a:r>
            <a:r>
              <a:rPr sz="3600" spc="5" dirty="0">
                <a:solidFill>
                  <a:srgbClr val="091A30"/>
                </a:solidFill>
                <a:latin typeface="Arial"/>
                <a:cs typeface="Arial"/>
              </a:rPr>
              <a:t>of </a:t>
            </a:r>
            <a:r>
              <a:rPr sz="3600" spc="-5" dirty="0">
                <a:solidFill>
                  <a:srgbClr val="091A30"/>
                </a:solidFill>
                <a:latin typeface="Arial"/>
                <a:cs typeface="Arial"/>
              </a:rPr>
              <a:t>the leading projects  </a:t>
            </a:r>
            <a:r>
              <a:rPr sz="3600" spc="5" dirty="0">
                <a:solidFill>
                  <a:srgbClr val="091A30"/>
                </a:solidFill>
                <a:latin typeface="Arial"/>
                <a:cs typeface="Arial"/>
              </a:rPr>
              <a:t>on </a:t>
            </a:r>
            <a:r>
              <a:rPr sz="3600" spc="-5" dirty="0">
                <a:solidFill>
                  <a:srgbClr val="091A30"/>
                </a:solidFill>
                <a:latin typeface="Arial"/>
                <a:cs typeface="Arial"/>
              </a:rPr>
              <a:t>client, </a:t>
            </a:r>
            <a:r>
              <a:rPr sz="3600" dirty="0">
                <a:solidFill>
                  <a:srgbClr val="091A30"/>
                </a:solidFill>
                <a:latin typeface="Arial"/>
                <a:cs typeface="Arial"/>
              </a:rPr>
              <a:t>provider </a:t>
            </a:r>
            <a:r>
              <a:rPr sz="3600" spc="-15" dirty="0">
                <a:solidFill>
                  <a:srgbClr val="091A30"/>
                </a:solidFill>
                <a:latin typeface="Arial"/>
                <a:cs typeface="Arial"/>
              </a:rPr>
              <a:t>and </a:t>
            </a:r>
            <a:r>
              <a:rPr sz="3600" dirty="0">
                <a:solidFill>
                  <a:srgbClr val="091A30"/>
                </a:solidFill>
                <a:latin typeface="Arial"/>
                <a:cs typeface="Arial"/>
              </a:rPr>
              <a:t>system</a:t>
            </a:r>
            <a:r>
              <a:rPr sz="3600" spc="-5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091A30"/>
                </a:solidFill>
                <a:latin typeface="Arial"/>
                <a:cs typeface="Arial"/>
              </a:rPr>
              <a:t>outcomes.</a:t>
            </a:r>
            <a:endParaRPr sz="3600">
              <a:latin typeface="Arial"/>
              <a:cs typeface="Arial"/>
            </a:endParaRPr>
          </a:p>
          <a:p>
            <a:pPr marL="821055" marR="670560" indent="-808990">
              <a:lnSpc>
                <a:spcPts val="3910"/>
              </a:lnSpc>
              <a:spcBef>
                <a:spcPts val="980"/>
              </a:spcBef>
              <a:buClr>
                <a:srgbClr val="000000"/>
              </a:buClr>
              <a:buAutoNum type="arabicPeriod"/>
              <a:tabLst>
                <a:tab pos="821055" algn="l"/>
                <a:tab pos="821690" algn="l"/>
              </a:tabLst>
            </a:pPr>
            <a:r>
              <a:rPr sz="3600" spc="-200" dirty="0">
                <a:solidFill>
                  <a:srgbClr val="091A30"/>
                </a:solidFill>
                <a:latin typeface="Arial"/>
                <a:cs typeface="Arial"/>
              </a:rPr>
              <a:t>To </a:t>
            </a:r>
            <a:r>
              <a:rPr sz="3600" spc="-5" dirty="0">
                <a:solidFill>
                  <a:srgbClr val="091A30"/>
                </a:solidFill>
                <a:latin typeface="Arial"/>
                <a:cs typeface="Arial"/>
              </a:rPr>
              <a:t>assess the conditions </a:t>
            </a:r>
            <a:r>
              <a:rPr sz="3600" dirty="0">
                <a:solidFill>
                  <a:srgbClr val="091A30"/>
                </a:solidFill>
                <a:latin typeface="Arial"/>
                <a:cs typeface="Arial"/>
              </a:rPr>
              <a:t>necessary </a:t>
            </a:r>
            <a:r>
              <a:rPr sz="3600" spc="-5" dirty="0">
                <a:solidFill>
                  <a:srgbClr val="091A30"/>
                </a:solidFill>
                <a:latin typeface="Arial"/>
                <a:cs typeface="Arial"/>
              </a:rPr>
              <a:t>for </a:t>
            </a:r>
            <a:r>
              <a:rPr sz="3600" spc="5" dirty="0">
                <a:solidFill>
                  <a:srgbClr val="091A30"/>
                </a:solidFill>
                <a:latin typeface="Arial"/>
                <a:cs typeface="Arial"/>
              </a:rPr>
              <a:t>scale  </a:t>
            </a:r>
            <a:r>
              <a:rPr sz="3600" spc="-15" dirty="0">
                <a:solidFill>
                  <a:srgbClr val="091A30"/>
                </a:solidFill>
                <a:latin typeface="Arial"/>
                <a:cs typeface="Arial"/>
              </a:rPr>
              <a:t>and </a:t>
            </a:r>
            <a:r>
              <a:rPr sz="3600" spc="-5" dirty="0">
                <a:solidFill>
                  <a:srgbClr val="091A30"/>
                </a:solidFill>
                <a:latin typeface="Arial"/>
                <a:cs typeface="Arial"/>
              </a:rPr>
              <a:t>spread </a:t>
            </a:r>
            <a:r>
              <a:rPr sz="3600" spc="5" dirty="0">
                <a:solidFill>
                  <a:srgbClr val="091A30"/>
                </a:solidFill>
                <a:latin typeface="Arial"/>
                <a:cs typeface="Arial"/>
              </a:rPr>
              <a:t>of </a:t>
            </a:r>
            <a:r>
              <a:rPr sz="3600" spc="-5" dirty="0">
                <a:solidFill>
                  <a:srgbClr val="091A30"/>
                </a:solidFill>
                <a:latin typeface="Arial"/>
                <a:cs typeface="Arial"/>
              </a:rPr>
              <a:t>successful</a:t>
            </a:r>
            <a:r>
              <a:rPr sz="3600" spc="-1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91A30"/>
                </a:solidFill>
                <a:latin typeface="Arial"/>
                <a:cs typeface="Arial"/>
              </a:rPr>
              <a:t>models.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8400"/>
            <a:ext cx="12192000" cy="609600"/>
          </a:xfrm>
          <a:custGeom>
            <a:avLst/>
            <a:gdLst/>
            <a:ahLst/>
            <a:cxnLst/>
            <a:rect l="l" t="t" r="r" b="b"/>
            <a:pathLst>
              <a:path w="12192000" h="609600">
                <a:moveTo>
                  <a:pt x="0" y="609600"/>
                </a:moveTo>
                <a:lnTo>
                  <a:pt x="12192000" y="609600"/>
                </a:lnTo>
                <a:lnTo>
                  <a:pt x="12192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9055" y="367665"/>
            <a:ext cx="953643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5" dirty="0"/>
              <a:t>Evaluation </a:t>
            </a:r>
            <a:r>
              <a:rPr spc="25" dirty="0"/>
              <a:t>Approach: </a:t>
            </a:r>
            <a:r>
              <a:rPr spc="15" dirty="0"/>
              <a:t>Realist </a:t>
            </a:r>
            <a:r>
              <a:rPr spc="20" dirty="0"/>
              <a:t>&amp;</a:t>
            </a:r>
            <a:r>
              <a:rPr spc="-15" dirty="0"/>
              <a:t> </a:t>
            </a:r>
            <a:r>
              <a:rPr spc="35" dirty="0"/>
              <a:t>RE-AIM</a:t>
            </a:r>
          </a:p>
        </p:txBody>
      </p:sp>
      <p:sp>
        <p:nvSpPr>
          <p:cNvPr id="5" name="object 5"/>
          <p:cNvSpPr/>
          <p:nvPr/>
        </p:nvSpPr>
        <p:spPr>
          <a:xfrm>
            <a:off x="6257925" y="1095375"/>
            <a:ext cx="5381625" cy="5162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4697" y="1774824"/>
            <a:ext cx="3752215" cy="24733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dirty="0">
                <a:solidFill>
                  <a:srgbClr val="2D80BB"/>
                </a:solidFill>
                <a:latin typeface="Arial"/>
                <a:cs typeface="Arial"/>
              </a:rPr>
              <a:t>Realist</a:t>
            </a:r>
            <a:r>
              <a:rPr sz="3200" spc="-85" dirty="0">
                <a:solidFill>
                  <a:srgbClr val="2D80BB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2D80BB"/>
                </a:solidFill>
                <a:latin typeface="Arial"/>
                <a:cs typeface="Arial"/>
              </a:rPr>
              <a:t>Evaluation: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50">
              <a:latin typeface="Arial"/>
              <a:cs typeface="Arial"/>
            </a:endParaRPr>
          </a:p>
          <a:p>
            <a:pPr marL="12700" marR="1493520" algn="ctr">
              <a:lnSpc>
                <a:spcPct val="100000"/>
              </a:lnSpc>
            </a:pPr>
            <a:r>
              <a:rPr sz="3200" spc="5" dirty="0">
                <a:solidFill>
                  <a:srgbClr val="2D80BB"/>
                </a:solidFill>
                <a:latin typeface="Arial"/>
                <a:cs typeface="Arial"/>
              </a:rPr>
              <a:t>What</a:t>
            </a:r>
            <a:r>
              <a:rPr sz="3200" spc="-145" dirty="0">
                <a:solidFill>
                  <a:srgbClr val="2D80BB"/>
                </a:solidFill>
                <a:latin typeface="Arial"/>
                <a:cs typeface="Arial"/>
              </a:rPr>
              <a:t> </a:t>
            </a:r>
            <a:r>
              <a:rPr sz="3200" spc="5" dirty="0">
                <a:solidFill>
                  <a:srgbClr val="2D80BB"/>
                </a:solidFill>
                <a:latin typeface="Arial"/>
                <a:cs typeface="Arial"/>
              </a:rPr>
              <a:t>works,  </a:t>
            </a:r>
            <a:r>
              <a:rPr sz="3200" spc="10" dirty="0">
                <a:solidFill>
                  <a:srgbClr val="2D80BB"/>
                </a:solidFill>
                <a:latin typeface="Arial"/>
                <a:cs typeface="Arial"/>
              </a:rPr>
              <a:t>for</a:t>
            </a:r>
            <a:r>
              <a:rPr sz="3200" spc="-45" dirty="0">
                <a:solidFill>
                  <a:srgbClr val="2D80BB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2D80BB"/>
                </a:solidFill>
                <a:latin typeface="Arial"/>
                <a:cs typeface="Arial"/>
              </a:rPr>
              <a:t>whom,</a:t>
            </a:r>
            <a:endParaRPr sz="3200">
              <a:latin typeface="Arial"/>
              <a:cs typeface="Arial"/>
            </a:endParaRPr>
          </a:p>
          <a:p>
            <a:pPr marL="676275" algn="ctr">
              <a:lnSpc>
                <a:spcPts val="3825"/>
              </a:lnSpc>
            </a:pPr>
            <a:r>
              <a:rPr sz="3200" spc="25" dirty="0">
                <a:solidFill>
                  <a:srgbClr val="2D80BB"/>
                </a:solidFill>
                <a:latin typeface="Arial"/>
                <a:cs typeface="Arial"/>
              </a:rPr>
              <a:t>in </a:t>
            </a:r>
            <a:r>
              <a:rPr sz="3200" spc="-5" dirty="0">
                <a:solidFill>
                  <a:srgbClr val="2D80BB"/>
                </a:solidFill>
                <a:latin typeface="Arial"/>
                <a:cs typeface="Arial"/>
              </a:rPr>
              <a:t>what </a:t>
            </a:r>
            <a:r>
              <a:rPr sz="3200" spc="-10" dirty="0">
                <a:solidFill>
                  <a:srgbClr val="2D80BB"/>
                </a:solidFill>
                <a:latin typeface="Arial"/>
                <a:cs typeface="Arial"/>
              </a:rPr>
              <a:t>context</a:t>
            </a:r>
            <a:r>
              <a:rPr sz="3200" spc="-120" dirty="0">
                <a:solidFill>
                  <a:srgbClr val="2D80BB"/>
                </a:solidFill>
                <a:latin typeface="Arial"/>
                <a:cs typeface="Arial"/>
              </a:rPr>
              <a:t> </a:t>
            </a:r>
            <a:r>
              <a:rPr sz="3200" spc="10" dirty="0">
                <a:solidFill>
                  <a:srgbClr val="2D80BB"/>
                </a:solidFill>
                <a:latin typeface="Arial"/>
                <a:cs typeface="Arial"/>
              </a:rPr>
              <a:t>?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81650" y="981075"/>
            <a:ext cx="0" cy="5142230"/>
          </a:xfrm>
          <a:custGeom>
            <a:avLst/>
            <a:gdLst/>
            <a:ahLst/>
            <a:cxnLst/>
            <a:rect l="l" t="t" r="r" b="b"/>
            <a:pathLst>
              <a:path h="5142230">
                <a:moveTo>
                  <a:pt x="0" y="0"/>
                </a:moveTo>
                <a:lnTo>
                  <a:pt x="0" y="5141963"/>
                </a:lnTo>
              </a:path>
            </a:pathLst>
          </a:custGeom>
          <a:ln w="349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11</a:t>
            </a:fld>
            <a:endParaRPr spc="-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8400"/>
            <a:ext cx="12192000" cy="609600"/>
          </a:xfrm>
          <a:custGeom>
            <a:avLst/>
            <a:gdLst/>
            <a:ahLst/>
            <a:cxnLst/>
            <a:rect l="l" t="t" r="r" b="b"/>
            <a:pathLst>
              <a:path w="12192000" h="609600">
                <a:moveTo>
                  <a:pt x="0" y="609600"/>
                </a:moveTo>
                <a:lnTo>
                  <a:pt x="12192000" y="609600"/>
                </a:lnTo>
                <a:lnTo>
                  <a:pt x="12192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20762" y="330835"/>
            <a:ext cx="1015936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dirty="0"/>
              <a:t>Evaluation Framework: Quintuple</a:t>
            </a:r>
            <a:r>
              <a:rPr sz="4400" spc="-110" dirty="0"/>
              <a:t> </a:t>
            </a:r>
            <a:r>
              <a:rPr sz="4400" spc="15" dirty="0"/>
              <a:t>Aim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6910451" y="4433951"/>
            <a:ext cx="2238375" cy="1447800"/>
          </a:xfrm>
          <a:custGeom>
            <a:avLst/>
            <a:gdLst/>
            <a:ahLst/>
            <a:cxnLst/>
            <a:rect l="l" t="t" r="r" b="b"/>
            <a:pathLst>
              <a:path w="2238375" h="1447800">
                <a:moveTo>
                  <a:pt x="0" y="144780"/>
                </a:moveTo>
                <a:lnTo>
                  <a:pt x="7375" y="98999"/>
                </a:lnTo>
                <a:lnTo>
                  <a:pt x="27911" y="59253"/>
                </a:lnTo>
                <a:lnTo>
                  <a:pt x="59225" y="27919"/>
                </a:lnTo>
                <a:lnTo>
                  <a:pt x="98934" y="7376"/>
                </a:lnTo>
                <a:lnTo>
                  <a:pt x="144652" y="0"/>
                </a:lnTo>
                <a:lnTo>
                  <a:pt x="2093595" y="0"/>
                </a:lnTo>
                <a:lnTo>
                  <a:pt x="2139327" y="7376"/>
                </a:lnTo>
                <a:lnTo>
                  <a:pt x="2179067" y="27919"/>
                </a:lnTo>
                <a:lnTo>
                  <a:pt x="2210418" y="59253"/>
                </a:lnTo>
                <a:lnTo>
                  <a:pt x="2230986" y="98999"/>
                </a:lnTo>
                <a:lnTo>
                  <a:pt x="2238375" y="144780"/>
                </a:lnTo>
                <a:lnTo>
                  <a:pt x="2238375" y="1302956"/>
                </a:lnTo>
                <a:lnTo>
                  <a:pt x="2230986" y="1348717"/>
                </a:lnTo>
                <a:lnTo>
                  <a:pt x="2210418" y="1388461"/>
                </a:lnTo>
                <a:lnTo>
                  <a:pt x="2179067" y="1419802"/>
                </a:lnTo>
                <a:lnTo>
                  <a:pt x="2139327" y="1440355"/>
                </a:lnTo>
                <a:lnTo>
                  <a:pt x="2093595" y="1447736"/>
                </a:lnTo>
                <a:lnTo>
                  <a:pt x="144652" y="1447736"/>
                </a:lnTo>
                <a:lnTo>
                  <a:pt x="98934" y="1440355"/>
                </a:lnTo>
                <a:lnTo>
                  <a:pt x="59225" y="1419802"/>
                </a:lnTo>
                <a:lnTo>
                  <a:pt x="27911" y="1388461"/>
                </a:lnTo>
                <a:lnTo>
                  <a:pt x="7375" y="1348717"/>
                </a:lnTo>
                <a:lnTo>
                  <a:pt x="0" y="1302956"/>
                </a:lnTo>
                <a:lnTo>
                  <a:pt x="0" y="14478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76515" y="4858639"/>
            <a:ext cx="1127125" cy="464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935">
              <a:lnSpc>
                <a:spcPts val="1725"/>
              </a:lnSpc>
              <a:spcBef>
                <a:spcPts val="100"/>
              </a:spcBef>
              <a:buChar char="•"/>
              <a:tabLst>
                <a:tab pos="127635" algn="l"/>
              </a:tabLst>
            </a:pPr>
            <a:r>
              <a:rPr sz="1500" spc="-5" dirty="0">
                <a:latin typeface="Calibri"/>
                <a:cs typeface="Calibri"/>
              </a:rPr>
              <a:t>Cost</a:t>
            </a:r>
            <a:endParaRPr sz="1500">
              <a:latin typeface="Calibri"/>
              <a:cs typeface="Calibri"/>
            </a:endParaRPr>
          </a:p>
          <a:p>
            <a:pPr marL="127000">
              <a:lnSpc>
                <a:spcPts val="1725"/>
              </a:lnSpc>
            </a:pPr>
            <a:r>
              <a:rPr sz="1500" spc="-40" dirty="0">
                <a:latin typeface="Calibri"/>
                <a:cs typeface="Calibri"/>
              </a:rPr>
              <a:t>c</a:t>
            </a:r>
            <a:r>
              <a:rPr sz="1500" spc="30" dirty="0">
                <a:latin typeface="Calibri"/>
                <a:cs typeface="Calibri"/>
              </a:rPr>
              <a:t>o</a:t>
            </a:r>
            <a:r>
              <a:rPr sz="1500" spc="-40" dirty="0">
                <a:latin typeface="Calibri"/>
                <a:cs typeface="Calibri"/>
              </a:rPr>
              <a:t>n</a:t>
            </a:r>
            <a:r>
              <a:rPr sz="1500" spc="15" dirty="0">
                <a:latin typeface="Calibri"/>
                <a:cs typeface="Calibri"/>
              </a:rPr>
              <a:t>t</a:t>
            </a:r>
            <a:r>
              <a:rPr sz="1500" spc="-50" dirty="0">
                <a:latin typeface="Calibri"/>
                <a:cs typeface="Calibri"/>
              </a:rPr>
              <a:t>a</a:t>
            </a:r>
            <a:r>
              <a:rPr sz="1500" spc="25" dirty="0">
                <a:latin typeface="Calibri"/>
                <a:cs typeface="Calibri"/>
              </a:rPr>
              <a:t>i</a:t>
            </a:r>
            <a:r>
              <a:rPr sz="1500" spc="-40" dirty="0">
                <a:latin typeface="Calibri"/>
                <a:cs typeface="Calibri"/>
              </a:rPr>
              <a:t>n</a:t>
            </a:r>
            <a:r>
              <a:rPr sz="1500" dirty="0">
                <a:latin typeface="Calibri"/>
                <a:cs typeface="Calibri"/>
              </a:rPr>
              <a:t>me</a:t>
            </a:r>
            <a:r>
              <a:rPr sz="1500" spc="35" dirty="0">
                <a:latin typeface="Calibri"/>
                <a:cs typeface="Calibri"/>
              </a:rPr>
              <a:t>n</a:t>
            </a:r>
            <a:r>
              <a:rPr sz="1500" dirty="0">
                <a:latin typeface="Calibri"/>
                <a:cs typeface="Calibri"/>
              </a:rPr>
              <a:t>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57601" y="4433951"/>
            <a:ext cx="2238375" cy="1447800"/>
          </a:xfrm>
          <a:custGeom>
            <a:avLst/>
            <a:gdLst/>
            <a:ahLst/>
            <a:cxnLst/>
            <a:rect l="l" t="t" r="r" b="b"/>
            <a:pathLst>
              <a:path w="2238375" h="1447800">
                <a:moveTo>
                  <a:pt x="0" y="144780"/>
                </a:moveTo>
                <a:lnTo>
                  <a:pt x="7376" y="98999"/>
                </a:lnTo>
                <a:lnTo>
                  <a:pt x="27919" y="59253"/>
                </a:lnTo>
                <a:lnTo>
                  <a:pt x="59253" y="27919"/>
                </a:lnTo>
                <a:lnTo>
                  <a:pt x="98999" y="7376"/>
                </a:lnTo>
                <a:lnTo>
                  <a:pt x="144779" y="0"/>
                </a:lnTo>
                <a:lnTo>
                  <a:pt x="2093595" y="0"/>
                </a:lnTo>
                <a:lnTo>
                  <a:pt x="2139327" y="7376"/>
                </a:lnTo>
                <a:lnTo>
                  <a:pt x="2179067" y="27919"/>
                </a:lnTo>
                <a:lnTo>
                  <a:pt x="2210418" y="59253"/>
                </a:lnTo>
                <a:lnTo>
                  <a:pt x="2230986" y="98999"/>
                </a:lnTo>
                <a:lnTo>
                  <a:pt x="2238375" y="144780"/>
                </a:lnTo>
                <a:lnTo>
                  <a:pt x="2238375" y="1302956"/>
                </a:lnTo>
                <a:lnTo>
                  <a:pt x="2230986" y="1348717"/>
                </a:lnTo>
                <a:lnTo>
                  <a:pt x="2210418" y="1388461"/>
                </a:lnTo>
                <a:lnTo>
                  <a:pt x="2179067" y="1419802"/>
                </a:lnTo>
                <a:lnTo>
                  <a:pt x="2139327" y="1440355"/>
                </a:lnTo>
                <a:lnTo>
                  <a:pt x="2093595" y="1447736"/>
                </a:lnTo>
                <a:lnTo>
                  <a:pt x="144779" y="1447736"/>
                </a:lnTo>
                <a:lnTo>
                  <a:pt x="98999" y="1440355"/>
                </a:lnTo>
                <a:lnTo>
                  <a:pt x="59253" y="1419802"/>
                </a:lnTo>
                <a:lnTo>
                  <a:pt x="27919" y="1388461"/>
                </a:lnTo>
                <a:lnTo>
                  <a:pt x="7376" y="1348717"/>
                </a:lnTo>
                <a:lnTo>
                  <a:pt x="0" y="1302956"/>
                </a:lnTo>
                <a:lnTo>
                  <a:pt x="0" y="14478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48025" y="4858639"/>
            <a:ext cx="1192530" cy="883919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0" marR="5080" indent="-114935" algn="just">
              <a:lnSpc>
                <a:spcPts val="1650"/>
              </a:lnSpc>
              <a:spcBef>
                <a:spcPts val="280"/>
              </a:spcBef>
              <a:buChar char="•"/>
              <a:tabLst>
                <a:tab pos="127635" algn="l"/>
              </a:tabLst>
            </a:pPr>
            <a:r>
              <a:rPr sz="1500" spc="-10" dirty="0">
                <a:latin typeface="Calibri"/>
                <a:cs typeface="Calibri"/>
              </a:rPr>
              <a:t>Providers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feel  </a:t>
            </a:r>
            <a:r>
              <a:rPr sz="1500" spc="-10" dirty="0">
                <a:latin typeface="Calibri"/>
                <a:cs typeface="Calibri"/>
              </a:rPr>
              <a:t>supported </a:t>
            </a:r>
            <a:r>
              <a:rPr sz="1500" spc="5" dirty="0">
                <a:latin typeface="Calibri"/>
                <a:cs typeface="Calibri"/>
              </a:rPr>
              <a:t>to  </a:t>
            </a:r>
            <a:r>
              <a:rPr sz="1500" spc="-20" dirty="0">
                <a:latin typeface="Calibri"/>
                <a:cs typeface="Calibri"/>
              </a:rPr>
              <a:t>organize </a:t>
            </a:r>
            <a:r>
              <a:rPr sz="1500" spc="-25" dirty="0">
                <a:latin typeface="Calibri"/>
                <a:cs typeface="Calibri"/>
              </a:rPr>
              <a:t>care  </a:t>
            </a:r>
            <a:r>
              <a:rPr sz="1500" spc="-20" dirty="0">
                <a:latin typeface="Calibri"/>
                <a:cs typeface="Calibri"/>
              </a:rPr>
              <a:t>for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patients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05676" y="1357375"/>
            <a:ext cx="2238375" cy="1447800"/>
          </a:xfrm>
          <a:custGeom>
            <a:avLst/>
            <a:gdLst/>
            <a:ahLst/>
            <a:cxnLst/>
            <a:rect l="l" t="t" r="r" b="b"/>
            <a:pathLst>
              <a:path w="2238375" h="1447800">
                <a:moveTo>
                  <a:pt x="0" y="144779"/>
                </a:moveTo>
                <a:lnTo>
                  <a:pt x="7375" y="98999"/>
                </a:lnTo>
                <a:lnTo>
                  <a:pt x="27911" y="59253"/>
                </a:lnTo>
                <a:lnTo>
                  <a:pt x="59225" y="27919"/>
                </a:lnTo>
                <a:lnTo>
                  <a:pt x="98934" y="7376"/>
                </a:lnTo>
                <a:lnTo>
                  <a:pt x="144652" y="0"/>
                </a:lnTo>
                <a:lnTo>
                  <a:pt x="2093595" y="0"/>
                </a:lnTo>
                <a:lnTo>
                  <a:pt x="2139327" y="7376"/>
                </a:lnTo>
                <a:lnTo>
                  <a:pt x="2179067" y="27919"/>
                </a:lnTo>
                <a:lnTo>
                  <a:pt x="2210418" y="59253"/>
                </a:lnTo>
                <a:lnTo>
                  <a:pt x="2230986" y="98999"/>
                </a:lnTo>
                <a:lnTo>
                  <a:pt x="2238375" y="144779"/>
                </a:lnTo>
                <a:lnTo>
                  <a:pt x="2238375" y="1303020"/>
                </a:lnTo>
                <a:lnTo>
                  <a:pt x="2230986" y="1348752"/>
                </a:lnTo>
                <a:lnTo>
                  <a:pt x="2210418" y="1388492"/>
                </a:lnTo>
                <a:lnTo>
                  <a:pt x="2179067" y="1419843"/>
                </a:lnTo>
                <a:lnTo>
                  <a:pt x="2139327" y="1440411"/>
                </a:lnTo>
                <a:lnTo>
                  <a:pt x="2093595" y="1447800"/>
                </a:lnTo>
                <a:lnTo>
                  <a:pt x="144652" y="1447800"/>
                </a:lnTo>
                <a:lnTo>
                  <a:pt x="98934" y="1440411"/>
                </a:lnTo>
                <a:lnTo>
                  <a:pt x="59225" y="1419843"/>
                </a:lnTo>
                <a:lnTo>
                  <a:pt x="27911" y="1388492"/>
                </a:lnTo>
                <a:lnTo>
                  <a:pt x="7375" y="1348752"/>
                </a:lnTo>
                <a:lnTo>
                  <a:pt x="0" y="1303020"/>
                </a:lnTo>
                <a:lnTo>
                  <a:pt x="0" y="144779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570216" y="1413827"/>
            <a:ext cx="1305560" cy="67437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0" marR="5080" indent="-114300">
              <a:lnSpc>
                <a:spcPts val="1650"/>
              </a:lnSpc>
              <a:spcBef>
                <a:spcPts val="280"/>
              </a:spcBef>
              <a:buChar char="•"/>
              <a:tabLst>
                <a:tab pos="127000" algn="l"/>
              </a:tabLst>
            </a:pPr>
            <a:r>
              <a:rPr sz="1500" spc="-5" dirty="0">
                <a:latin typeface="Calibri"/>
                <a:cs typeface="Calibri"/>
              </a:rPr>
              <a:t>Better </a:t>
            </a:r>
            <a:r>
              <a:rPr sz="1500" spc="-15" dirty="0">
                <a:latin typeface="Calibri"/>
                <a:cs typeface="Calibri"/>
              </a:rPr>
              <a:t>Patient  </a:t>
            </a:r>
            <a:r>
              <a:rPr sz="1500" spc="-5" dirty="0">
                <a:latin typeface="Calibri"/>
                <a:cs typeface="Calibri"/>
              </a:rPr>
              <a:t>and</a:t>
            </a:r>
            <a:r>
              <a:rPr sz="1500" spc="-8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Population  Health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57601" y="1357375"/>
            <a:ext cx="2238375" cy="1447800"/>
          </a:xfrm>
          <a:custGeom>
            <a:avLst/>
            <a:gdLst/>
            <a:ahLst/>
            <a:cxnLst/>
            <a:rect l="l" t="t" r="r" b="b"/>
            <a:pathLst>
              <a:path w="2238375" h="1447800">
                <a:moveTo>
                  <a:pt x="0" y="144779"/>
                </a:moveTo>
                <a:lnTo>
                  <a:pt x="7376" y="98999"/>
                </a:lnTo>
                <a:lnTo>
                  <a:pt x="27919" y="59253"/>
                </a:lnTo>
                <a:lnTo>
                  <a:pt x="59253" y="27919"/>
                </a:lnTo>
                <a:lnTo>
                  <a:pt x="98999" y="7376"/>
                </a:lnTo>
                <a:lnTo>
                  <a:pt x="144779" y="0"/>
                </a:lnTo>
                <a:lnTo>
                  <a:pt x="2093595" y="0"/>
                </a:lnTo>
                <a:lnTo>
                  <a:pt x="2139327" y="7376"/>
                </a:lnTo>
                <a:lnTo>
                  <a:pt x="2179067" y="27919"/>
                </a:lnTo>
                <a:lnTo>
                  <a:pt x="2210418" y="59253"/>
                </a:lnTo>
                <a:lnTo>
                  <a:pt x="2230986" y="98999"/>
                </a:lnTo>
                <a:lnTo>
                  <a:pt x="2238375" y="144779"/>
                </a:lnTo>
                <a:lnTo>
                  <a:pt x="2238375" y="1303020"/>
                </a:lnTo>
                <a:lnTo>
                  <a:pt x="2230986" y="1348752"/>
                </a:lnTo>
                <a:lnTo>
                  <a:pt x="2210418" y="1388492"/>
                </a:lnTo>
                <a:lnTo>
                  <a:pt x="2179067" y="1419843"/>
                </a:lnTo>
                <a:lnTo>
                  <a:pt x="2139327" y="1440411"/>
                </a:lnTo>
                <a:lnTo>
                  <a:pt x="2093595" y="1447800"/>
                </a:lnTo>
                <a:lnTo>
                  <a:pt x="144779" y="1447800"/>
                </a:lnTo>
                <a:lnTo>
                  <a:pt x="98999" y="1440411"/>
                </a:lnTo>
                <a:lnTo>
                  <a:pt x="59253" y="1419843"/>
                </a:lnTo>
                <a:lnTo>
                  <a:pt x="27919" y="1388492"/>
                </a:lnTo>
                <a:lnTo>
                  <a:pt x="7376" y="1348752"/>
                </a:lnTo>
                <a:lnTo>
                  <a:pt x="0" y="1303020"/>
                </a:lnTo>
                <a:lnTo>
                  <a:pt x="0" y="144779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48025" y="1413827"/>
            <a:ext cx="1292225" cy="67437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0" marR="5080" indent="-114935">
              <a:lnSpc>
                <a:spcPts val="1650"/>
              </a:lnSpc>
              <a:spcBef>
                <a:spcPts val="280"/>
              </a:spcBef>
              <a:buChar char="•"/>
              <a:tabLst>
                <a:tab pos="127635" algn="l"/>
              </a:tabLst>
            </a:pPr>
            <a:r>
              <a:rPr sz="1500" spc="-15" dirty="0">
                <a:latin typeface="Calibri"/>
                <a:cs typeface="Calibri"/>
              </a:rPr>
              <a:t>Organized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care  </a:t>
            </a:r>
            <a:r>
              <a:rPr sz="1500" dirty="0">
                <a:latin typeface="Calibri"/>
                <a:cs typeface="Calibri"/>
              </a:rPr>
              <a:t>that </a:t>
            </a:r>
            <a:r>
              <a:rPr sz="1500" spc="-25" dirty="0">
                <a:latin typeface="Calibri"/>
                <a:cs typeface="Calibri"/>
              </a:rPr>
              <a:t>is </a:t>
            </a:r>
            <a:r>
              <a:rPr sz="1500" spc="-10" dirty="0">
                <a:latin typeface="Calibri"/>
                <a:cs typeface="Calibri"/>
              </a:rPr>
              <a:t>easy </a:t>
            </a:r>
            <a:r>
              <a:rPr sz="1500" spc="10" dirty="0">
                <a:latin typeface="Calibri"/>
                <a:cs typeface="Calibri"/>
              </a:rPr>
              <a:t>to  </a:t>
            </a:r>
            <a:r>
              <a:rPr sz="1500" spc="-10" dirty="0">
                <a:latin typeface="Calibri"/>
                <a:cs typeface="Calibri"/>
              </a:rPr>
              <a:t>access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00576" y="1614550"/>
            <a:ext cx="1952625" cy="1952625"/>
          </a:xfrm>
          <a:custGeom>
            <a:avLst/>
            <a:gdLst/>
            <a:ahLst/>
            <a:cxnLst/>
            <a:rect l="l" t="t" r="r" b="b"/>
            <a:pathLst>
              <a:path w="1952625" h="1952625">
                <a:moveTo>
                  <a:pt x="1952625" y="0"/>
                </a:moveTo>
                <a:lnTo>
                  <a:pt x="1904473" y="581"/>
                </a:lnTo>
                <a:lnTo>
                  <a:pt x="1856608" y="2318"/>
                </a:lnTo>
                <a:lnTo>
                  <a:pt x="1809043" y="5197"/>
                </a:lnTo>
                <a:lnTo>
                  <a:pt x="1761791" y="9204"/>
                </a:lnTo>
                <a:lnTo>
                  <a:pt x="1714865" y="14326"/>
                </a:lnTo>
                <a:lnTo>
                  <a:pt x="1668280" y="20549"/>
                </a:lnTo>
                <a:lnTo>
                  <a:pt x="1622048" y="27861"/>
                </a:lnTo>
                <a:lnTo>
                  <a:pt x="1576182" y="36247"/>
                </a:lnTo>
                <a:lnTo>
                  <a:pt x="1530697" y="45695"/>
                </a:lnTo>
                <a:lnTo>
                  <a:pt x="1485604" y="56191"/>
                </a:lnTo>
                <a:lnTo>
                  <a:pt x="1440919" y="67722"/>
                </a:lnTo>
                <a:lnTo>
                  <a:pt x="1396654" y="80274"/>
                </a:lnTo>
                <a:lnTo>
                  <a:pt x="1352822" y="93834"/>
                </a:lnTo>
                <a:lnTo>
                  <a:pt x="1309437" y="108388"/>
                </a:lnTo>
                <a:lnTo>
                  <a:pt x="1266512" y="123924"/>
                </a:lnTo>
                <a:lnTo>
                  <a:pt x="1224061" y="140428"/>
                </a:lnTo>
                <a:lnTo>
                  <a:pt x="1182097" y="157887"/>
                </a:lnTo>
                <a:lnTo>
                  <a:pt x="1140633" y="176286"/>
                </a:lnTo>
                <a:lnTo>
                  <a:pt x="1099682" y="195614"/>
                </a:lnTo>
                <a:lnTo>
                  <a:pt x="1059259" y="215856"/>
                </a:lnTo>
                <a:lnTo>
                  <a:pt x="1019376" y="236999"/>
                </a:lnTo>
                <a:lnTo>
                  <a:pt x="980047" y="259029"/>
                </a:lnTo>
                <a:lnTo>
                  <a:pt x="941284" y="281934"/>
                </a:lnTo>
                <a:lnTo>
                  <a:pt x="903103" y="305700"/>
                </a:lnTo>
                <a:lnTo>
                  <a:pt x="865515" y="330314"/>
                </a:lnTo>
                <a:lnTo>
                  <a:pt x="828534" y="355762"/>
                </a:lnTo>
                <a:lnTo>
                  <a:pt x="792174" y="382031"/>
                </a:lnTo>
                <a:lnTo>
                  <a:pt x="756447" y="409107"/>
                </a:lnTo>
                <a:lnTo>
                  <a:pt x="721368" y="436978"/>
                </a:lnTo>
                <a:lnTo>
                  <a:pt x="686950" y="465629"/>
                </a:lnTo>
                <a:lnTo>
                  <a:pt x="653205" y="495048"/>
                </a:lnTo>
                <a:lnTo>
                  <a:pt x="620148" y="525221"/>
                </a:lnTo>
                <a:lnTo>
                  <a:pt x="587792" y="556134"/>
                </a:lnTo>
                <a:lnTo>
                  <a:pt x="556149" y="587775"/>
                </a:lnTo>
                <a:lnTo>
                  <a:pt x="525235" y="620130"/>
                </a:lnTo>
                <a:lnTo>
                  <a:pt x="495060" y="653186"/>
                </a:lnTo>
                <a:lnTo>
                  <a:pt x="465640" y="686928"/>
                </a:lnTo>
                <a:lnTo>
                  <a:pt x="436988" y="721345"/>
                </a:lnTo>
                <a:lnTo>
                  <a:pt x="409116" y="756422"/>
                </a:lnTo>
                <a:lnTo>
                  <a:pt x="382039" y="792147"/>
                </a:lnTo>
                <a:lnTo>
                  <a:pt x="355769" y="828505"/>
                </a:lnTo>
                <a:lnTo>
                  <a:pt x="330321" y="865483"/>
                </a:lnTo>
                <a:lnTo>
                  <a:pt x="305706" y="903069"/>
                </a:lnTo>
                <a:lnTo>
                  <a:pt x="281939" y="941248"/>
                </a:lnTo>
                <a:lnTo>
                  <a:pt x="259034" y="980008"/>
                </a:lnTo>
                <a:lnTo>
                  <a:pt x="237002" y="1019335"/>
                </a:lnTo>
                <a:lnTo>
                  <a:pt x="215859" y="1059215"/>
                </a:lnTo>
                <a:lnTo>
                  <a:pt x="195617" y="1099636"/>
                </a:lnTo>
                <a:lnTo>
                  <a:pt x="176289" y="1140583"/>
                </a:lnTo>
                <a:lnTo>
                  <a:pt x="157889" y="1182044"/>
                </a:lnTo>
                <a:lnTo>
                  <a:pt x="140430" y="1224005"/>
                </a:lnTo>
                <a:lnTo>
                  <a:pt x="123926" y="1266453"/>
                </a:lnTo>
                <a:lnTo>
                  <a:pt x="108390" y="1309374"/>
                </a:lnTo>
                <a:lnTo>
                  <a:pt x="93835" y="1352756"/>
                </a:lnTo>
                <a:lnTo>
                  <a:pt x="80274" y="1396584"/>
                </a:lnTo>
                <a:lnTo>
                  <a:pt x="67722" y="1440845"/>
                </a:lnTo>
                <a:lnTo>
                  <a:pt x="56191" y="1485526"/>
                </a:lnTo>
                <a:lnTo>
                  <a:pt x="45695" y="1530614"/>
                </a:lnTo>
                <a:lnTo>
                  <a:pt x="36247" y="1576095"/>
                </a:lnTo>
                <a:lnTo>
                  <a:pt x="27861" y="1621956"/>
                </a:lnTo>
                <a:lnTo>
                  <a:pt x="20549" y="1668184"/>
                </a:lnTo>
                <a:lnTo>
                  <a:pt x="14326" y="1714765"/>
                </a:lnTo>
                <a:lnTo>
                  <a:pt x="9204" y="1761685"/>
                </a:lnTo>
                <a:lnTo>
                  <a:pt x="5197" y="1808932"/>
                </a:lnTo>
                <a:lnTo>
                  <a:pt x="2318" y="1856492"/>
                </a:lnTo>
                <a:lnTo>
                  <a:pt x="581" y="1904352"/>
                </a:lnTo>
                <a:lnTo>
                  <a:pt x="0" y="1952498"/>
                </a:lnTo>
                <a:lnTo>
                  <a:pt x="1952625" y="1952498"/>
                </a:lnTo>
                <a:lnTo>
                  <a:pt x="195262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00576" y="1614550"/>
            <a:ext cx="1952625" cy="1952625"/>
          </a:xfrm>
          <a:custGeom>
            <a:avLst/>
            <a:gdLst/>
            <a:ahLst/>
            <a:cxnLst/>
            <a:rect l="l" t="t" r="r" b="b"/>
            <a:pathLst>
              <a:path w="1952625" h="1952625">
                <a:moveTo>
                  <a:pt x="0" y="1952498"/>
                </a:moveTo>
                <a:lnTo>
                  <a:pt x="581" y="1904352"/>
                </a:lnTo>
                <a:lnTo>
                  <a:pt x="2318" y="1856492"/>
                </a:lnTo>
                <a:lnTo>
                  <a:pt x="5197" y="1808932"/>
                </a:lnTo>
                <a:lnTo>
                  <a:pt x="9204" y="1761685"/>
                </a:lnTo>
                <a:lnTo>
                  <a:pt x="14326" y="1714765"/>
                </a:lnTo>
                <a:lnTo>
                  <a:pt x="20549" y="1668184"/>
                </a:lnTo>
                <a:lnTo>
                  <a:pt x="27861" y="1621956"/>
                </a:lnTo>
                <a:lnTo>
                  <a:pt x="36247" y="1576095"/>
                </a:lnTo>
                <a:lnTo>
                  <a:pt x="45695" y="1530614"/>
                </a:lnTo>
                <a:lnTo>
                  <a:pt x="56191" y="1485526"/>
                </a:lnTo>
                <a:lnTo>
                  <a:pt x="67722" y="1440845"/>
                </a:lnTo>
                <a:lnTo>
                  <a:pt x="80274" y="1396584"/>
                </a:lnTo>
                <a:lnTo>
                  <a:pt x="93835" y="1352756"/>
                </a:lnTo>
                <a:lnTo>
                  <a:pt x="108390" y="1309374"/>
                </a:lnTo>
                <a:lnTo>
                  <a:pt x="123926" y="1266453"/>
                </a:lnTo>
                <a:lnTo>
                  <a:pt x="140430" y="1224005"/>
                </a:lnTo>
                <a:lnTo>
                  <a:pt x="157889" y="1182044"/>
                </a:lnTo>
                <a:lnTo>
                  <a:pt x="176289" y="1140583"/>
                </a:lnTo>
                <a:lnTo>
                  <a:pt x="195617" y="1099636"/>
                </a:lnTo>
                <a:lnTo>
                  <a:pt x="215859" y="1059215"/>
                </a:lnTo>
                <a:lnTo>
                  <a:pt x="237002" y="1019335"/>
                </a:lnTo>
                <a:lnTo>
                  <a:pt x="259034" y="980008"/>
                </a:lnTo>
                <a:lnTo>
                  <a:pt x="281939" y="941248"/>
                </a:lnTo>
                <a:lnTo>
                  <a:pt x="305706" y="903069"/>
                </a:lnTo>
                <a:lnTo>
                  <a:pt x="330321" y="865483"/>
                </a:lnTo>
                <a:lnTo>
                  <a:pt x="355769" y="828505"/>
                </a:lnTo>
                <a:lnTo>
                  <a:pt x="382039" y="792147"/>
                </a:lnTo>
                <a:lnTo>
                  <a:pt x="409116" y="756422"/>
                </a:lnTo>
                <a:lnTo>
                  <a:pt x="436988" y="721345"/>
                </a:lnTo>
                <a:lnTo>
                  <a:pt x="465640" y="686928"/>
                </a:lnTo>
                <a:lnTo>
                  <a:pt x="495060" y="653186"/>
                </a:lnTo>
                <a:lnTo>
                  <a:pt x="525235" y="620130"/>
                </a:lnTo>
                <a:lnTo>
                  <a:pt x="556149" y="587775"/>
                </a:lnTo>
                <a:lnTo>
                  <a:pt x="587792" y="556134"/>
                </a:lnTo>
                <a:lnTo>
                  <a:pt x="620148" y="525221"/>
                </a:lnTo>
                <a:lnTo>
                  <a:pt x="653205" y="495048"/>
                </a:lnTo>
                <a:lnTo>
                  <a:pt x="686950" y="465629"/>
                </a:lnTo>
                <a:lnTo>
                  <a:pt x="721368" y="436978"/>
                </a:lnTo>
                <a:lnTo>
                  <a:pt x="756447" y="409107"/>
                </a:lnTo>
                <a:lnTo>
                  <a:pt x="792174" y="382031"/>
                </a:lnTo>
                <a:lnTo>
                  <a:pt x="828534" y="355762"/>
                </a:lnTo>
                <a:lnTo>
                  <a:pt x="865515" y="330314"/>
                </a:lnTo>
                <a:lnTo>
                  <a:pt x="903103" y="305700"/>
                </a:lnTo>
                <a:lnTo>
                  <a:pt x="941284" y="281934"/>
                </a:lnTo>
                <a:lnTo>
                  <a:pt x="980047" y="259029"/>
                </a:lnTo>
                <a:lnTo>
                  <a:pt x="1019376" y="236999"/>
                </a:lnTo>
                <a:lnTo>
                  <a:pt x="1059259" y="215856"/>
                </a:lnTo>
                <a:lnTo>
                  <a:pt x="1099682" y="195614"/>
                </a:lnTo>
                <a:lnTo>
                  <a:pt x="1140633" y="176286"/>
                </a:lnTo>
                <a:lnTo>
                  <a:pt x="1182097" y="157887"/>
                </a:lnTo>
                <a:lnTo>
                  <a:pt x="1224061" y="140428"/>
                </a:lnTo>
                <a:lnTo>
                  <a:pt x="1266512" y="123924"/>
                </a:lnTo>
                <a:lnTo>
                  <a:pt x="1309437" y="108388"/>
                </a:lnTo>
                <a:lnTo>
                  <a:pt x="1352822" y="93834"/>
                </a:lnTo>
                <a:lnTo>
                  <a:pt x="1396654" y="80274"/>
                </a:lnTo>
                <a:lnTo>
                  <a:pt x="1440919" y="67722"/>
                </a:lnTo>
                <a:lnTo>
                  <a:pt x="1485604" y="56191"/>
                </a:lnTo>
                <a:lnTo>
                  <a:pt x="1530697" y="45695"/>
                </a:lnTo>
                <a:lnTo>
                  <a:pt x="1576182" y="36247"/>
                </a:lnTo>
                <a:lnTo>
                  <a:pt x="1622048" y="27861"/>
                </a:lnTo>
                <a:lnTo>
                  <a:pt x="1668280" y="20549"/>
                </a:lnTo>
                <a:lnTo>
                  <a:pt x="1714865" y="14326"/>
                </a:lnTo>
                <a:lnTo>
                  <a:pt x="1761791" y="9204"/>
                </a:lnTo>
                <a:lnTo>
                  <a:pt x="1809043" y="5197"/>
                </a:lnTo>
                <a:lnTo>
                  <a:pt x="1856608" y="2318"/>
                </a:lnTo>
                <a:lnTo>
                  <a:pt x="1904473" y="581"/>
                </a:lnTo>
                <a:lnTo>
                  <a:pt x="1952625" y="0"/>
                </a:lnTo>
                <a:lnTo>
                  <a:pt x="1952625" y="1952498"/>
                </a:lnTo>
                <a:lnTo>
                  <a:pt x="0" y="195249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10125" y="2561272"/>
            <a:ext cx="1104265" cy="57912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191770">
              <a:lnSpc>
                <a:spcPts val="2100"/>
              </a:lnSpc>
              <a:spcBef>
                <a:spcPts val="295"/>
              </a:spcBef>
            </a:pPr>
            <a:r>
              <a:rPr sz="1850" dirty="0">
                <a:solidFill>
                  <a:srgbClr val="FFFFFF"/>
                </a:solidFill>
                <a:latin typeface="Calibri"/>
                <a:cs typeface="Calibri"/>
              </a:rPr>
              <a:t>Patient 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5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50" spc="7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5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50" spc="20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1850" spc="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50" spc="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50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48451" y="1614550"/>
            <a:ext cx="1952625" cy="1952625"/>
          </a:xfrm>
          <a:custGeom>
            <a:avLst/>
            <a:gdLst/>
            <a:ahLst/>
            <a:cxnLst/>
            <a:rect l="l" t="t" r="r" b="b"/>
            <a:pathLst>
              <a:path w="1952625" h="1952625">
                <a:moveTo>
                  <a:pt x="0" y="0"/>
                </a:moveTo>
                <a:lnTo>
                  <a:pt x="0" y="1952498"/>
                </a:lnTo>
                <a:lnTo>
                  <a:pt x="1952625" y="1952498"/>
                </a:lnTo>
                <a:lnTo>
                  <a:pt x="1952042" y="1904352"/>
                </a:lnTo>
                <a:lnTo>
                  <a:pt x="1950305" y="1856492"/>
                </a:lnTo>
                <a:lnTo>
                  <a:pt x="1947426" y="1808932"/>
                </a:lnTo>
                <a:lnTo>
                  <a:pt x="1943419" y="1761685"/>
                </a:lnTo>
                <a:lnTo>
                  <a:pt x="1938296" y="1714765"/>
                </a:lnTo>
                <a:lnTo>
                  <a:pt x="1932072" y="1668184"/>
                </a:lnTo>
                <a:lnTo>
                  <a:pt x="1924759" y="1621956"/>
                </a:lnTo>
                <a:lnTo>
                  <a:pt x="1916372" y="1576095"/>
                </a:lnTo>
                <a:lnTo>
                  <a:pt x="1906923" y="1530614"/>
                </a:lnTo>
                <a:lnTo>
                  <a:pt x="1896425" y="1485526"/>
                </a:lnTo>
                <a:lnTo>
                  <a:pt x="1884893" y="1440845"/>
                </a:lnTo>
                <a:lnTo>
                  <a:pt x="1872340" y="1396584"/>
                </a:lnTo>
                <a:lnTo>
                  <a:pt x="1858778" y="1352756"/>
                </a:lnTo>
                <a:lnTo>
                  <a:pt x="1844221" y="1309374"/>
                </a:lnTo>
                <a:lnTo>
                  <a:pt x="1828683" y="1266453"/>
                </a:lnTo>
                <a:lnTo>
                  <a:pt x="1812177" y="1224005"/>
                </a:lnTo>
                <a:lnTo>
                  <a:pt x="1794717" y="1182044"/>
                </a:lnTo>
                <a:lnTo>
                  <a:pt x="1776315" y="1140583"/>
                </a:lnTo>
                <a:lnTo>
                  <a:pt x="1756985" y="1099636"/>
                </a:lnTo>
                <a:lnTo>
                  <a:pt x="1736741" y="1059215"/>
                </a:lnTo>
                <a:lnTo>
                  <a:pt x="1715596" y="1019335"/>
                </a:lnTo>
                <a:lnTo>
                  <a:pt x="1693563" y="980008"/>
                </a:lnTo>
                <a:lnTo>
                  <a:pt x="1670655" y="941248"/>
                </a:lnTo>
                <a:lnTo>
                  <a:pt x="1646886" y="903069"/>
                </a:lnTo>
                <a:lnTo>
                  <a:pt x="1622270" y="865483"/>
                </a:lnTo>
                <a:lnTo>
                  <a:pt x="1596820" y="828505"/>
                </a:lnTo>
                <a:lnTo>
                  <a:pt x="1570548" y="792147"/>
                </a:lnTo>
                <a:lnTo>
                  <a:pt x="1543469" y="756422"/>
                </a:lnTo>
                <a:lnTo>
                  <a:pt x="1515596" y="721345"/>
                </a:lnTo>
                <a:lnTo>
                  <a:pt x="1486941" y="686928"/>
                </a:lnTo>
                <a:lnTo>
                  <a:pt x="1457520" y="653186"/>
                </a:lnTo>
                <a:lnTo>
                  <a:pt x="1427344" y="620130"/>
                </a:lnTo>
                <a:lnTo>
                  <a:pt x="1396428" y="587775"/>
                </a:lnTo>
                <a:lnTo>
                  <a:pt x="1364784" y="556134"/>
                </a:lnTo>
                <a:lnTo>
                  <a:pt x="1332426" y="525221"/>
                </a:lnTo>
                <a:lnTo>
                  <a:pt x="1299368" y="495048"/>
                </a:lnTo>
                <a:lnTo>
                  <a:pt x="1265622" y="465629"/>
                </a:lnTo>
                <a:lnTo>
                  <a:pt x="1231203" y="436978"/>
                </a:lnTo>
                <a:lnTo>
                  <a:pt x="1196123" y="409107"/>
                </a:lnTo>
                <a:lnTo>
                  <a:pt x="1160396" y="382031"/>
                </a:lnTo>
                <a:lnTo>
                  <a:pt x="1124035" y="355762"/>
                </a:lnTo>
                <a:lnTo>
                  <a:pt x="1087053" y="330314"/>
                </a:lnTo>
                <a:lnTo>
                  <a:pt x="1049465" y="305700"/>
                </a:lnTo>
                <a:lnTo>
                  <a:pt x="1011283" y="281934"/>
                </a:lnTo>
                <a:lnTo>
                  <a:pt x="972521" y="259029"/>
                </a:lnTo>
                <a:lnTo>
                  <a:pt x="933192" y="236999"/>
                </a:lnTo>
                <a:lnTo>
                  <a:pt x="893309" y="215856"/>
                </a:lnTo>
                <a:lnTo>
                  <a:pt x="852886" y="195614"/>
                </a:lnTo>
                <a:lnTo>
                  <a:pt x="811937" y="176286"/>
                </a:lnTo>
                <a:lnTo>
                  <a:pt x="770473" y="157887"/>
                </a:lnTo>
                <a:lnTo>
                  <a:pt x="728510" y="140428"/>
                </a:lnTo>
                <a:lnTo>
                  <a:pt x="686060" y="123924"/>
                </a:lnTo>
                <a:lnTo>
                  <a:pt x="643137" y="108388"/>
                </a:lnTo>
                <a:lnTo>
                  <a:pt x="599754" y="93834"/>
                </a:lnTo>
                <a:lnTo>
                  <a:pt x="555924" y="80274"/>
                </a:lnTo>
                <a:lnTo>
                  <a:pt x="511661" y="67722"/>
                </a:lnTo>
                <a:lnTo>
                  <a:pt x="466978" y="56191"/>
                </a:lnTo>
                <a:lnTo>
                  <a:pt x="421889" y="45695"/>
                </a:lnTo>
                <a:lnTo>
                  <a:pt x="376407" y="36247"/>
                </a:lnTo>
                <a:lnTo>
                  <a:pt x="330544" y="27861"/>
                </a:lnTo>
                <a:lnTo>
                  <a:pt x="284316" y="20549"/>
                </a:lnTo>
                <a:lnTo>
                  <a:pt x="237734" y="14326"/>
                </a:lnTo>
                <a:lnTo>
                  <a:pt x="190813" y="9204"/>
                </a:lnTo>
                <a:lnTo>
                  <a:pt x="143566" y="5197"/>
                </a:lnTo>
                <a:lnTo>
                  <a:pt x="96005" y="2318"/>
                </a:lnTo>
                <a:lnTo>
                  <a:pt x="48146" y="581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48451" y="1614550"/>
            <a:ext cx="1952625" cy="1952625"/>
          </a:xfrm>
          <a:custGeom>
            <a:avLst/>
            <a:gdLst/>
            <a:ahLst/>
            <a:cxnLst/>
            <a:rect l="l" t="t" r="r" b="b"/>
            <a:pathLst>
              <a:path w="1952625" h="1952625">
                <a:moveTo>
                  <a:pt x="0" y="0"/>
                </a:moveTo>
                <a:lnTo>
                  <a:pt x="48146" y="581"/>
                </a:lnTo>
                <a:lnTo>
                  <a:pt x="96005" y="2318"/>
                </a:lnTo>
                <a:lnTo>
                  <a:pt x="143566" y="5197"/>
                </a:lnTo>
                <a:lnTo>
                  <a:pt x="190813" y="9204"/>
                </a:lnTo>
                <a:lnTo>
                  <a:pt x="237734" y="14326"/>
                </a:lnTo>
                <a:lnTo>
                  <a:pt x="284316" y="20549"/>
                </a:lnTo>
                <a:lnTo>
                  <a:pt x="330544" y="27861"/>
                </a:lnTo>
                <a:lnTo>
                  <a:pt x="376407" y="36247"/>
                </a:lnTo>
                <a:lnTo>
                  <a:pt x="421889" y="45695"/>
                </a:lnTo>
                <a:lnTo>
                  <a:pt x="466978" y="56191"/>
                </a:lnTo>
                <a:lnTo>
                  <a:pt x="511661" y="67722"/>
                </a:lnTo>
                <a:lnTo>
                  <a:pt x="555924" y="80274"/>
                </a:lnTo>
                <a:lnTo>
                  <a:pt x="599754" y="93834"/>
                </a:lnTo>
                <a:lnTo>
                  <a:pt x="643137" y="108388"/>
                </a:lnTo>
                <a:lnTo>
                  <a:pt x="686060" y="123924"/>
                </a:lnTo>
                <a:lnTo>
                  <a:pt x="728510" y="140428"/>
                </a:lnTo>
                <a:lnTo>
                  <a:pt x="770473" y="157887"/>
                </a:lnTo>
                <a:lnTo>
                  <a:pt x="811937" y="176286"/>
                </a:lnTo>
                <a:lnTo>
                  <a:pt x="852886" y="195614"/>
                </a:lnTo>
                <a:lnTo>
                  <a:pt x="893309" y="215856"/>
                </a:lnTo>
                <a:lnTo>
                  <a:pt x="933192" y="236999"/>
                </a:lnTo>
                <a:lnTo>
                  <a:pt x="972521" y="259029"/>
                </a:lnTo>
                <a:lnTo>
                  <a:pt x="1011283" y="281934"/>
                </a:lnTo>
                <a:lnTo>
                  <a:pt x="1049465" y="305700"/>
                </a:lnTo>
                <a:lnTo>
                  <a:pt x="1087053" y="330314"/>
                </a:lnTo>
                <a:lnTo>
                  <a:pt x="1124035" y="355762"/>
                </a:lnTo>
                <a:lnTo>
                  <a:pt x="1160396" y="382031"/>
                </a:lnTo>
                <a:lnTo>
                  <a:pt x="1196123" y="409107"/>
                </a:lnTo>
                <a:lnTo>
                  <a:pt x="1231203" y="436978"/>
                </a:lnTo>
                <a:lnTo>
                  <a:pt x="1265622" y="465629"/>
                </a:lnTo>
                <a:lnTo>
                  <a:pt x="1299368" y="495048"/>
                </a:lnTo>
                <a:lnTo>
                  <a:pt x="1332426" y="525221"/>
                </a:lnTo>
                <a:lnTo>
                  <a:pt x="1364784" y="556134"/>
                </a:lnTo>
                <a:lnTo>
                  <a:pt x="1396428" y="587775"/>
                </a:lnTo>
                <a:lnTo>
                  <a:pt x="1427344" y="620130"/>
                </a:lnTo>
                <a:lnTo>
                  <a:pt x="1457520" y="653186"/>
                </a:lnTo>
                <a:lnTo>
                  <a:pt x="1486941" y="686928"/>
                </a:lnTo>
                <a:lnTo>
                  <a:pt x="1515596" y="721345"/>
                </a:lnTo>
                <a:lnTo>
                  <a:pt x="1543469" y="756422"/>
                </a:lnTo>
                <a:lnTo>
                  <a:pt x="1570548" y="792147"/>
                </a:lnTo>
                <a:lnTo>
                  <a:pt x="1596820" y="828505"/>
                </a:lnTo>
                <a:lnTo>
                  <a:pt x="1622270" y="865483"/>
                </a:lnTo>
                <a:lnTo>
                  <a:pt x="1646886" y="903069"/>
                </a:lnTo>
                <a:lnTo>
                  <a:pt x="1670655" y="941248"/>
                </a:lnTo>
                <a:lnTo>
                  <a:pt x="1693563" y="980008"/>
                </a:lnTo>
                <a:lnTo>
                  <a:pt x="1715596" y="1019335"/>
                </a:lnTo>
                <a:lnTo>
                  <a:pt x="1736741" y="1059215"/>
                </a:lnTo>
                <a:lnTo>
                  <a:pt x="1756985" y="1099636"/>
                </a:lnTo>
                <a:lnTo>
                  <a:pt x="1776315" y="1140583"/>
                </a:lnTo>
                <a:lnTo>
                  <a:pt x="1794717" y="1182044"/>
                </a:lnTo>
                <a:lnTo>
                  <a:pt x="1812177" y="1224005"/>
                </a:lnTo>
                <a:lnTo>
                  <a:pt x="1828683" y="1266453"/>
                </a:lnTo>
                <a:lnTo>
                  <a:pt x="1844221" y="1309374"/>
                </a:lnTo>
                <a:lnTo>
                  <a:pt x="1858778" y="1352756"/>
                </a:lnTo>
                <a:lnTo>
                  <a:pt x="1872340" y="1396584"/>
                </a:lnTo>
                <a:lnTo>
                  <a:pt x="1884893" y="1440845"/>
                </a:lnTo>
                <a:lnTo>
                  <a:pt x="1896425" y="1485526"/>
                </a:lnTo>
                <a:lnTo>
                  <a:pt x="1906923" y="1530614"/>
                </a:lnTo>
                <a:lnTo>
                  <a:pt x="1916372" y="1576095"/>
                </a:lnTo>
                <a:lnTo>
                  <a:pt x="1924759" y="1621956"/>
                </a:lnTo>
                <a:lnTo>
                  <a:pt x="1932072" y="1668184"/>
                </a:lnTo>
                <a:lnTo>
                  <a:pt x="1938296" y="1714765"/>
                </a:lnTo>
                <a:lnTo>
                  <a:pt x="1943419" y="1761685"/>
                </a:lnTo>
                <a:lnTo>
                  <a:pt x="1947426" y="1808932"/>
                </a:lnTo>
                <a:lnTo>
                  <a:pt x="1950305" y="1856492"/>
                </a:lnTo>
                <a:lnTo>
                  <a:pt x="1952042" y="1904352"/>
                </a:lnTo>
                <a:lnTo>
                  <a:pt x="1952625" y="1952498"/>
                </a:lnTo>
                <a:lnTo>
                  <a:pt x="0" y="1952498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326885" y="2561272"/>
            <a:ext cx="1023619" cy="57912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174625">
              <a:lnSpc>
                <a:spcPts val="2100"/>
              </a:lnSpc>
              <a:spcBef>
                <a:spcPts val="295"/>
              </a:spcBef>
            </a:pPr>
            <a:r>
              <a:rPr sz="1850" spc="15" dirty="0">
                <a:solidFill>
                  <a:srgbClr val="FFFFFF"/>
                </a:solidFill>
                <a:latin typeface="Calibri"/>
                <a:cs typeface="Calibri"/>
              </a:rPr>
              <a:t>Health  </a:t>
            </a:r>
            <a:r>
              <a:rPr sz="1850" spc="4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5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50" spc="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50" spc="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50" spc="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50" spc="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48451" y="3662426"/>
            <a:ext cx="1952625" cy="1962150"/>
          </a:xfrm>
          <a:custGeom>
            <a:avLst/>
            <a:gdLst/>
            <a:ahLst/>
            <a:cxnLst/>
            <a:rect l="l" t="t" r="r" b="b"/>
            <a:pathLst>
              <a:path w="1952625" h="1962150">
                <a:moveTo>
                  <a:pt x="1952625" y="0"/>
                </a:moveTo>
                <a:lnTo>
                  <a:pt x="0" y="0"/>
                </a:lnTo>
                <a:lnTo>
                  <a:pt x="0" y="1962086"/>
                </a:lnTo>
                <a:lnTo>
                  <a:pt x="48146" y="1961501"/>
                </a:lnTo>
                <a:lnTo>
                  <a:pt x="96005" y="1959755"/>
                </a:lnTo>
                <a:lnTo>
                  <a:pt x="143566" y="1956862"/>
                </a:lnTo>
                <a:lnTo>
                  <a:pt x="190813" y="1952835"/>
                </a:lnTo>
                <a:lnTo>
                  <a:pt x="237734" y="1947688"/>
                </a:lnTo>
                <a:lnTo>
                  <a:pt x="284316" y="1941433"/>
                </a:lnTo>
                <a:lnTo>
                  <a:pt x="330544" y="1934085"/>
                </a:lnTo>
                <a:lnTo>
                  <a:pt x="376407" y="1925657"/>
                </a:lnTo>
                <a:lnTo>
                  <a:pt x="421889" y="1916162"/>
                </a:lnTo>
                <a:lnTo>
                  <a:pt x="466978" y="1905614"/>
                </a:lnTo>
                <a:lnTo>
                  <a:pt x="511661" y="1894025"/>
                </a:lnTo>
                <a:lnTo>
                  <a:pt x="555924" y="1881411"/>
                </a:lnTo>
                <a:lnTo>
                  <a:pt x="599754" y="1867783"/>
                </a:lnTo>
                <a:lnTo>
                  <a:pt x="643137" y="1853156"/>
                </a:lnTo>
                <a:lnTo>
                  <a:pt x="686060" y="1837542"/>
                </a:lnTo>
                <a:lnTo>
                  <a:pt x="728510" y="1820956"/>
                </a:lnTo>
                <a:lnTo>
                  <a:pt x="770473" y="1803411"/>
                </a:lnTo>
                <a:lnTo>
                  <a:pt x="811937" y="1784919"/>
                </a:lnTo>
                <a:lnTo>
                  <a:pt x="852886" y="1765496"/>
                </a:lnTo>
                <a:lnTo>
                  <a:pt x="893309" y="1745153"/>
                </a:lnTo>
                <a:lnTo>
                  <a:pt x="933192" y="1723905"/>
                </a:lnTo>
                <a:lnTo>
                  <a:pt x="972521" y="1701765"/>
                </a:lnTo>
                <a:lnTo>
                  <a:pt x="1011283" y="1678746"/>
                </a:lnTo>
                <a:lnTo>
                  <a:pt x="1049465" y="1654862"/>
                </a:lnTo>
                <a:lnTo>
                  <a:pt x="1087053" y="1630126"/>
                </a:lnTo>
                <a:lnTo>
                  <a:pt x="1124035" y="1604552"/>
                </a:lnTo>
                <a:lnTo>
                  <a:pt x="1160396" y="1578153"/>
                </a:lnTo>
                <a:lnTo>
                  <a:pt x="1196123" y="1550942"/>
                </a:lnTo>
                <a:lnTo>
                  <a:pt x="1231203" y="1522934"/>
                </a:lnTo>
                <a:lnTo>
                  <a:pt x="1265622" y="1494140"/>
                </a:lnTo>
                <a:lnTo>
                  <a:pt x="1299368" y="1464576"/>
                </a:lnTo>
                <a:lnTo>
                  <a:pt x="1332426" y="1434254"/>
                </a:lnTo>
                <a:lnTo>
                  <a:pt x="1364784" y="1403187"/>
                </a:lnTo>
                <a:lnTo>
                  <a:pt x="1396428" y="1371390"/>
                </a:lnTo>
                <a:lnTo>
                  <a:pt x="1427344" y="1338875"/>
                </a:lnTo>
                <a:lnTo>
                  <a:pt x="1457520" y="1305657"/>
                </a:lnTo>
                <a:lnTo>
                  <a:pt x="1486941" y="1271747"/>
                </a:lnTo>
                <a:lnTo>
                  <a:pt x="1515596" y="1237161"/>
                </a:lnTo>
                <a:lnTo>
                  <a:pt x="1543469" y="1201911"/>
                </a:lnTo>
                <a:lnTo>
                  <a:pt x="1570548" y="1166011"/>
                </a:lnTo>
                <a:lnTo>
                  <a:pt x="1596820" y="1129473"/>
                </a:lnTo>
                <a:lnTo>
                  <a:pt x="1622270" y="1092313"/>
                </a:lnTo>
                <a:lnTo>
                  <a:pt x="1646886" y="1054542"/>
                </a:lnTo>
                <a:lnTo>
                  <a:pt x="1670655" y="1016175"/>
                </a:lnTo>
                <a:lnTo>
                  <a:pt x="1693563" y="977225"/>
                </a:lnTo>
                <a:lnTo>
                  <a:pt x="1715596" y="937706"/>
                </a:lnTo>
                <a:lnTo>
                  <a:pt x="1736741" y="897630"/>
                </a:lnTo>
                <a:lnTo>
                  <a:pt x="1756985" y="857011"/>
                </a:lnTo>
                <a:lnTo>
                  <a:pt x="1776315" y="815863"/>
                </a:lnTo>
                <a:lnTo>
                  <a:pt x="1794717" y="774199"/>
                </a:lnTo>
                <a:lnTo>
                  <a:pt x="1812177" y="732033"/>
                </a:lnTo>
                <a:lnTo>
                  <a:pt x="1828683" y="689377"/>
                </a:lnTo>
                <a:lnTo>
                  <a:pt x="1844221" y="646246"/>
                </a:lnTo>
                <a:lnTo>
                  <a:pt x="1858778" y="602653"/>
                </a:lnTo>
                <a:lnTo>
                  <a:pt x="1872340" y="558611"/>
                </a:lnTo>
                <a:lnTo>
                  <a:pt x="1884893" y="514134"/>
                </a:lnTo>
                <a:lnTo>
                  <a:pt x="1896425" y="469235"/>
                </a:lnTo>
                <a:lnTo>
                  <a:pt x="1906923" y="423928"/>
                </a:lnTo>
                <a:lnTo>
                  <a:pt x="1916372" y="378225"/>
                </a:lnTo>
                <a:lnTo>
                  <a:pt x="1924759" y="332142"/>
                </a:lnTo>
                <a:lnTo>
                  <a:pt x="1932072" y="285690"/>
                </a:lnTo>
                <a:lnTo>
                  <a:pt x="1938296" y="238883"/>
                </a:lnTo>
                <a:lnTo>
                  <a:pt x="1943419" y="191735"/>
                </a:lnTo>
                <a:lnTo>
                  <a:pt x="1947426" y="144259"/>
                </a:lnTo>
                <a:lnTo>
                  <a:pt x="1950305" y="96469"/>
                </a:lnTo>
                <a:lnTo>
                  <a:pt x="1952042" y="48378"/>
                </a:lnTo>
                <a:lnTo>
                  <a:pt x="195262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48451" y="3662426"/>
            <a:ext cx="1952625" cy="1962150"/>
          </a:xfrm>
          <a:custGeom>
            <a:avLst/>
            <a:gdLst/>
            <a:ahLst/>
            <a:cxnLst/>
            <a:rect l="l" t="t" r="r" b="b"/>
            <a:pathLst>
              <a:path w="1952625" h="1962150">
                <a:moveTo>
                  <a:pt x="1952625" y="0"/>
                </a:moveTo>
                <a:lnTo>
                  <a:pt x="1952042" y="48378"/>
                </a:lnTo>
                <a:lnTo>
                  <a:pt x="1950305" y="96469"/>
                </a:lnTo>
                <a:lnTo>
                  <a:pt x="1947426" y="144259"/>
                </a:lnTo>
                <a:lnTo>
                  <a:pt x="1943419" y="191735"/>
                </a:lnTo>
                <a:lnTo>
                  <a:pt x="1938296" y="238883"/>
                </a:lnTo>
                <a:lnTo>
                  <a:pt x="1932072" y="285690"/>
                </a:lnTo>
                <a:lnTo>
                  <a:pt x="1924759" y="332142"/>
                </a:lnTo>
                <a:lnTo>
                  <a:pt x="1916372" y="378225"/>
                </a:lnTo>
                <a:lnTo>
                  <a:pt x="1906923" y="423928"/>
                </a:lnTo>
                <a:lnTo>
                  <a:pt x="1896425" y="469235"/>
                </a:lnTo>
                <a:lnTo>
                  <a:pt x="1884893" y="514134"/>
                </a:lnTo>
                <a:lnTo>
                  <a:pt x="1872340" y="558611"/>
                </a:lnTo>
                <a:lnTo>
                  <a:pt x="1858778" y="602653"/>
                </a:lnTo>
                <a:lnTo>
                  <a:pt x="1844221" y="646246"/>
                </a:lnTo>
                <a:lnTo>
                  <a:pt x="1828683" y="689377"/>
                </a:lnTo>
                <a:lnTo>
                  <a:pt x="1812177" y="732033"/>
                </a:lnTo>
                <a:lnTo>
                  <a:pt x="1794717" y="774199"/>
                </a:lnTo>
                <a:lnTo>
                  <a:pt x="1776315" y="815863"/>
                </a:lnTo>
                <a:lnTo>
                  <a:pt x="1756985" y="857011"/>
                </a:lnTo>
                <a:lnTo>
                  <a:pt x="1736741" y="897630"/>
                </a:lnTo>
                <a:lnTo>
                  <a:pt x="1715596" y="937706"/>
                </a:lnTo>
                <a:lnTo>
                  <a:pt x="1693563" y="977225"/>
                </a:lnTo>
                <a:lnTo>
                  <a:pt x="1670655" y="1016175"/>
                </a:lnTo>
                <a:lnTo>
                  <a:pt x="1646886" y="1054542"/>
                </a:lnTo>
                <a:lnTo>
                  <a:pt x="1622270" y="1092313"/>
                </a:lnTo>
                <a:lnTo>
                  <a:pt x="1596820" y="1129473"/>
                </a:lnTo>
                <a:lnTo>
                  <a:pt x="1570548" y="1166011"/>
                </a:lnTo>
                <a:lnTo>
                  <a:pt x="1543469" y="1201911"/>
                </a:lnTo>
                <a:lnTo>
                  <a:pt x="1515596" y="1237161"/>
                </a:lnTo>
                <a:lnTo>
                  <a:pt x="1486941" y="1271747"/>
                </a:lnTo>
                <a:lnTo>
                  <a:pt x="1457520" y="1305657"/>
                </a:lnTo>
                <a:lnTo>
                  <a:pt x="1427344" y="1338875"/>
                </a:lnTo>
                <a:lnTo>
                  <a:pt x="1396428" y="1371390"/>
                </a:lnTo>
                <a:lnTo>
                  <a:pt x="1364784" y="1403187"/>
                </a:lnTo>
                <a:lnTo>
                  <a:pt x="1332426" y="1434254"/>
                </a:lnTo>
                <a:lnTo>
                  <a:pt x="1299368" y="1464576"/>
                </a:lnTo>
                <a:lnTo>
                  <a:pt x="1265622" y="1494140"/>
                </a:lnTo>
                <a:lnTo>
                  <a:pt x="1231203" y="1522934"/>
                </a:lnTo>
                <a:lnTo>
                  <a:pt x="1196123" y="1550942"/>
                </a:lnTo>
                <a:lnTo>
                  <a:pt x="1160396" y="1578153"/>
                </a:lnTo>
                <a:lnTo>
                  <a:pt x="1124035" y="1604552"/>
                </a:lnTo>
                <a:lnTo>
                  <a:pt x="1087053" y="1630126"/>
                </a:lnTo>
                <a:lnTo>
                  <a:pt x="1049465" y="1654862"/>
                </a:lnTo>
                <a:lnTo>
                  <a:pt x="1011283" y="1678746"/>
                </a:lnTo>
                <a:lnTo>
                  <a:pt x="972521" y="1701765"/>
                </a:lnTo>
                <a:lnTo>
                  <a:pt x="933192" y="1723905"/>
                </a:lnTo>
                <a:lnTo>
                  <a:pt x="893309" y="1745153"/>
                </a:lnTo>
                <a:lnTo>
                  <a:pt x="852886" y="1765496"/>
                </a:lnTo>
                <a:lnTo>
                  <a:pt x="811937" y="1784919"/>
                </a:lnTo>
                <a:lnTo>
                  <a:pt x="770473" y="1803411"/>
                </a:lnTo>
                <a:lnTo>
                  <a:pt x="728510" y="1820956"/>
                </a:lnTo>
                <a:lnTo>
                  <a:pt x="686060" y="1837542"/>
                </a:lnTo>
                <a:lnTo>
                  <a:pt x="643137" y="1853156"/>
                </a:lnTo>
                <a:lnTo>
                  <a:pt x="599754" y="1867783"/>
                </a:lnTo>
                <a:lnTo>
                  <a:pt x="555924" y="1881411"/>
                </a:lnTo>
                <a:lnTo>
                  <a:pt x="511661" y="1894025"/>
                </a:lnTo>
                <a:lnTo>
                  <a:pt x="466978" y="1905614"/>
                </a:lnTo>
                <a:lnTo>
                  <a:pt x="421889" y="1916162"/>
                </a:lnTo>
                <a:lnTo>
                  <a:pt x="376407" y="1925657"/>
                </a:lnTo>
                <a:lnTo>
                  <a:pt x="330544" y="1934085"/>
                </a:lnTo>
                <a:lnTo>
                  <a:pt x="284316" y="1941433"/>
                </a:lnTo>
                <a:lnTo>
                  <a:pt x="237734" y="1947688"/>
                </a:lnTo>
                <a:lnTo>
                  <a:pt x="190813" y="1952835"/>
                </a:lnTo>
                <a:lnTo>
                  <a:pt x="143566" y="1956862"/>
                </a:lnTo>
                <a:lnTo>
                  <a:pt x="96005" y="1959755"/>
                </a:lnTo>
                <a:lnTo>
                  <a:pt x="48146" y="1961501"/>
                </a:lnTo>
                <a:lnTo>
                  <a:pt x="0" y="1962086"/>
                </a:lnTo>
                <a:lnTo>
                  <a:pt x="0" y="0"/>
                </a:lnTo>
                <a:lnTo>
                  <a:pt x="1952625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612255" y="4172648"/>
            <a:ext cx="448945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6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50" spc="-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50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100576" y="3662298"/>
            <a:ext cx="1952625" cy="1962785"/>
          </a:xfrm>
          <a:custGeom>
            <a:avLst/>
            <a:gdLst/>
            <a:ahLst/>
            <a:cxnLst/>
            <a:rect l="l" t="t" r="r" b="b"/>
            <a:pathLst>
              <a:path w="1952625" h="1962785">
                <a:moveTo>
                  <a:pt x="1952625" y="0"/>
                </a:moveTo>
                <a:lnTo>
                  <a:pt x="0" y="0"/>
                </a:lnTo>
                <a:lnTo>
                  <a:pt x="581" y="48384"/>
                </a:lnTo>
                <a:lnTo>
                  <a:pt x="2318" y="96480"/>
                </a:lnTo>
                <a:lnTo>
                  <a:pt x="5197" y="144275"/>
                </a:lnTo>
                <a:lnTo>
                  <a:pt x="9204" y="191756"/>
                </a:lnTo>
                <a:lnTo>
                  <a:pt x="14326" y="238909"/>
                </a:lnTo>
                <a:lnTo>
                  <a:pt x="20549" y="285721"/>
                </a:lnTo>
                <a:lnTo>
                  <a:pt x="27861" y="332177"/>
                </a:lnTo>
                <a:lnTo>
                  <a:pt x="36247" y="378266"/>
                </a:lnTo>
                <a:lnTo>
                  <a:pt x="45695" y="423972"/>
                </a:lnTo>
                <a:lnTo>
                  <a:pt x="56191" y="469284"/>
                </a:lnTo>
                <a:lnTo>
                  <a:pt x="67722" y="514187"/>
                </a:lnTo>
                <a:lnTo>
                  <a:pt x="80274" y="558668"/>
                </a:lnTo>
                <a:lnTo>
                  <a:pt x="93835" y="602714"/>
                </a:lnTo>
                <a:lnTo>
                  <a:pt x="108390" y="646310"/>
                </a:lnTo>
                <a:lnTo>
                  <a:pt x="123926" y="689445"/>
                </a:lnTo>
                <a:lnTo>
                  <a:pt x="140430" y="732104"/>
                </a:lnTo>
                <a:lnTo>
                  <a:pt x="157889" y="774273"/>
                </a:lnTo>
                <a:lnTo>
                  <a:pt x="176289" y="815940"/>
                </a:lnTo>
                <a:lnTo>
                  <a:pt x="195617" y="857091"/>
                </a:lnTo>
                <a:lnTo>
                  <a:pt x="215859" y="897713"/>
                </a:lnTo>
                <a:lnTo>
                  <a:pt x="237002" y="937791"/>
                </a:lnTo>
                <a:lnTo>
                  <a:pt x="259034" y="977314"/>
                </a:lnTo>
                <a:lnTo>
                  <a:pt x="281939" y="1016266"/>
                </a:lnTo>
                <a:lnTo>
                  <a:pt x="305706" y="1054636"/>
                </a:lnTo>
                <a:lnTo>
                  <a:pt x="330321" y="1092409"/>
                </a:lnTo>
                <a:lnTo>
                  <a:pt x="355769" y="1129571"/>
                </a:lnTo>
                <a:lnTo>
                  <a:pt x="382039" y="1166110"/>
                </a:lnTo>
                <a:lnTo>
                  <a:pt x="409116" y="1202013"/>
                </a:lnTo>
                <a:lnTo>
                  <a:pt x="436988" y="1237265"/>
                </a:lnTo>
                <a:lnTo>
                  <a:pt x="465640" y="1271853"/>
                </a:lnTo>
                <a:lnTo>
                  <a:pt x="495060" y="1305764"/>
                </a:lnTo>
                <a:lnTo>
                  <a:pt x="525235" y="1338984"/>
                </a:lnTo>
                <a:lnTo>
                  <a:pt x="556149" y="1371500"/>
                </a:lnTo>
                <a:lnTo>
                  <a:pt x="587792" y="1403299"/>
                </a:lnTo>
                <a:lnTo>
                  <a:pt x="620148" y="1434367"/>
                </a:lnTo>
                <a:lnTo>
                  <a:pt x="653205" y="1464690"/>
                </a:lnTo>
                <a:lnTo>
                  <a:pt x="686950" y="1494256"/>
                </a:lnTo>
                <a:lnTo>
                  <a:pt x="721368" y="1523050"/>
                </a:lnTo>
                <a:lnTo>
                  <a:pt x="756447" y="1551060"/>
                </a:lnTo>
                <a:lnTo>
                  <a:pt x="792174" y="1578272"/>
                </a:lnTo>
                <a:lnTo>
                  <a:pt x="828534" y="1604672"/>
                </a:lnTo>
                <a:lnTo>
                  <a:pt x="865515" y="1630247"/>
                </a:lnTo>
                <a:lnTo>
                  <a:pt x="903103" y="1654983"/>
                </a:lnTo>
                <a:lnTo>
                  <a:pt x="941284" y="1678868"/>
                </a:lnTo>
                <a:lnTo>
                  <a:pt x="980047" y="1701887"/>
                </a:lnTo>
                <a:lnTo>
                  <a:pt x="1019376" y="1724028"/>
                </a:lnTo>
                <a:lnTo>
                  <a:pt x="1059259" y="1745277"/>
                </a:lnTo>
                <a:lnTo>
                  <a:pt x="1099682" y="1765620"/>
                </a:lnTo>
                <a:lnTo>
                  <a:pt x="1140633" y="1785044"/>
                </a:lnTo>
                <a:lnTo>
                  <a:pt x="1182097" y="1803536"/>
                </a:lnTo>
                <a:lnTo>
                  <a:pt x="1224061" y="1821081"/>
                </a:lnTo>
                <a:lnTo>
                  <a:pt x="1266512" y="1837668"/>
                </a:lnTo>
                <a:lnTo>
                  <a:pt x="1309437" y="1853281"/>
                </a:lnTo>
                <a:lnTo>
                  <a:pt x="1352822" y="1867909"/>
                </a:lnTo>
                <a:lnTo>
                  <a:pt x="1396654" y="1881537"/>
                </a:lnTo>
                <a:lnTo>
                  <a:pt x="1440919" y="1894152"/>
                </a:lnTo>
                <a:lnTo>
                  <a:pt x="1485604" y="1905740"/>
                </a:lnTo>
                <a:lnTo>
                  <a:pt x="1530697" y="1916289"/>
                </a:lnTo>
                <a:lnTo>
                  <a:pt x="1576182" y="1925784"/>
                </a:lnTo>
                <a:lnTo>
                  <a:pt x="1622048" y="1934212"/>
                </a:lnTo>
                <a:lnTo>
                  <a:pt x="1668280" y="1941560"/>
                </a:lnTo>
                <a:lnTo>
                  <a:pt x="1714865" y="1947815"/>
                </a:lnTo>
                <a:lnTo>
                  <a:pt x="1761791" y="1952962"/>
                </a:lnTo>
                <a:lnTo>
                  <a:pt x="1809043" y="1956989"/>
                </a:lnTo>
                <a:lnTo>
                  <a:pt x="1856608" y="1959882"/>
                </a:lnTo>
                <a:lnTo>
                  <a:pt x="1904473" y="1961628"/>
                </a:lnTo>
                <a:lnTo>
                  <a:pt x="1952625" y="1962213"/>
                </a:lnTo>
                <a:lnTo>
                  <a:pt x="195262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00576" y="3662298"/>
            <a:ext cx="1952625" cy="1962785"/>
          </a:xfrm>
          <a:custGeom>
            <a:avLst/>
            <a:gdLst/>
            <a:ahLst/>
            <a:cxnLst/>
            <a:rect l="l" t="t" r="r" b="b"/>
            <a:pathLst>
              <a:path w="1952625" h="1962785">
                <a:moveTo>
                  <a:pt x="1952625" y="1962213"/>
                </a:moveTo>
                <a:lnTo>
                  <a:pt x="1904473" y="1961628"/>
                </a:lnTo>
                <a:lnTo>
                  <a:pt x="1856608" y="1959882"/>
                </a:lnTo>
                <a:lnTo>
                  <a:pt x="1809043" y="1956989"/>
                </a:lnTo>
                <a:lnTo>
                  <a:pt x="1761791" y="1952962"/>
                </a:lnTo>
                <a:lnTo>
                  <a:pt x="1714865" y="1947815"/>
                </a:lnTo>
                <a:lnTo>
                  <a:pt x="1668280" y="1941560"/>
                </a:lnTo>
                <a:lnTo>
                  <a:pt x="1622048" y="1934212"/>
                </a:lnTo>
                <a:lnTo>
                  <a:pt x="1576182" y="1925784"/>
                </a:lnTo>
                <a:lnTo>
                  <a:pt x="1530697" y="1916289"/>
                </a:lnTo>
                <a:lnTo>
                  <a:pt x="1485604" y="1905740"/>
                </a:lnTo>
                <a:lnTo>
                  <a:pt x="1440919" y="1894152"/>
                </a:lnTo>
                <a:lnTo>
                  <a:pt x="1396654" y="1881537"/>
                </a:lnTo>
                <a:lnTo>
                  <a:pt x="1352822" y="1867909"/>
                </a:lnTo>
                <a:lnTo>
                  <a:pt x="1309437" y="1853281"/>
                </a:lnTo>
                <a:lnTo>
                  <a:pt x="1266512" y="1837668"/>
                </a:lnTo>
                <a:lnTo>
                  <a:pt x="1224061" y="1821081"/>
                </a:lnTo>
                <a:lnTo>
                  <a:pt x="1182097" y="1803536"/>
                </a:lnTo>
                <a:lnTo>
                  <a:pt x="1140633" y="1785044"/>
                </a:lnTo>
                <a:lnTo>
                  <a:pt x="1099682" y="1765620"/>
                </a:lnTo>
                <a:lnTo>
                  <a:pt x="1059259" y="1745277"/>
                </a:lnTo>
                <a:lnTo>
                  <a:pt x="1019376" y="1724028"/>
                </a:lnTo>
                <a:lnTo>
                  <a:pt x="980047" y="1701887"/>
                </a:lnTo>
                <a:lnTo>
                  <a:pt x="941284" y="1678868"/>
                </a:lnTo>
                <a:lnTo>
                  <a:pt x="903103" y="1654983"/>
                </a:lnTo>
                <a:lnTo>
                  <a:pt x="865515" y="1630247"/>
                </a:lnTo>
                <a:lnTo>
                  <a:pt x="828534" y="1604672"/>
                </a:lnTo>
                <a:lnTo>
                  <a:pt x="792174" y="1578272"/>
                </a:lnTo>
                <a:lnTo>
                  <a:pt x="756447" y="1551060"/>
                </a:lnTo>
                <a:lnTo>
                  <a:pt x="721368" y="1523050"/>
                </a:lnTo>
                <a:lnTo>
                  <a:pt x="686950" y="1494256"/>
                </a:lnTo>
                <a:lnTo>
                  <a:pt x="653205" y="1464690"/>
                </a:lnTo>
                <a:lnTo>
                  <a:pt x="620148" y="1434367"/>
                </a:lnTo>
                <a:lnTo>
                  <a:pt x="587792" y="1403299"/>
                </a:lnTo>
                <a:lnTo>
                  <a:pt x="556149" y="1371500"/>
                </a:lnTo>
                <a:lnTo>
                  <a:pt x="525235" y="1338984"/>
                </a:lnTo>
                <a:lnTo>
                  <a:pt x="495060" y="1305764"/>
                </a:lnTo>
                <a:lnTo>
                  <a:pt x="465640" y="1271853"/>
                </a:lnTo>
                <a:lnTo>
                  <a:pt x="436988" y="1237265"/>
                </a:lnTo>
                <a:lnTo>
                  <a:pt x="409116" y="1202013"/>
                </a:lnTo>
                <a:lnTo>
                  <a:pt x="382039" y="1166110"/>
                </a:lnTo>
                <a:lnTo>
                  <a:pt x="355769" y="1129571"/>
                </a:lnTo>
                <a:lnTo>
                  <a:pt x="330321" y="1092409"/>
                </a:lnTo>
                <a:lnTo>
                  <a:pt x="305706" y="1054636"/>
                </a:lnTo>
                <a:lnTo>
                  <a:pt x="281939" y="1016266"/>
                </a:lnTo>
                <a:lnTo>
                  <a:pt x="259034" y="977314"/>
                </a:lnTo>
                <a:lnTo>
                  <a:pt x="237002" y="937791"/>
                </a:lnTo>
                <a:lnTo>
                  <a:pt x="215859" y="897713"/>
                </a:lnTo>
                <a:lnTo>
                  <a:pt x="195617" y="857091"/>
                </a:lnTo>
                <a:lnTo>
                  <a:pt x="176289" y="815940"/>
                </a:lnTo>
                <a:lnTo>
                  <a:pt x="157889" y="774273"/>
                </a:lnTo>
                <a:lnTo>
                  <a:pt x="140430" y="732104"/>
                </a:lnTo>
                <a:lnTo>
                  <a:pt x="123926" y="689445"/>
                </a:lnTo>
                <a:lnTo>
                  <a:pt x="108390" y="646310"/>
                </a:lnTo>
                <a:lnTo>
                  <a:pt x="93835" y="602714"/>
                </a:lnTo>
                <a:lnTo>
                  <a:pt x="80274" y="558668"/>
                </a:lnTo>
                <a:lnTo>
                  <a:pt x="67722" y="514187"/>
                </a:lnTo>
                <a:lnTo>
                  <a:pt x="56191" y="469284"/>
                </a:lnTo>
                <a:lnTo>
                  <a:pt x="45695" y="423972"/>
                </a:lnTo>
                <a:lnTo>
                  <a:pt x="36247" y="378266"/>
                </a:lnTo>
                <a:lnTo>
                  <a:pt x="27861" y="332177"/>
                </a:lnTo>
                <a:lnTo>
                  <a:pt x="20549" y="285721"/>
                </a:lnTo>
                <a:lnTo>
                  <a:pt x="14326" y="238909"/>
                </a:lnTo>
                <a:lnTo>
                  <a:pt x="9204" y="191756"/>
                </a:lnTo>
                <a:lnTo>
                  <a:pt x="5197" y="144275"/>
                </a:lnTo>
                <a:lnTo>
                  <a:pt x="2318" y="96480"/>
                </a:lnTo>
                <a:lnTo>
                  <a:pt x="581" y="48384"/>
                </a:lnTo>
                <a:lnTo>
                  <a:pt x="0" y="0"/>
                </a:lnTo>
                <a:lnTo>
                  <a:pt x="1952625" y="0"/>
                </a:lnTo>
                <a:lnTo>
                  <a:pt x="1952625" y="196221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810125" y="4039235"/>
            <a:ext cx="1104265" cy="579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37795">
              <a:lnSpc>
                <a:spcPts val="2160"/>
              </a:lnSpc>
              <a:spcBef>
                <a:spcPts val="130"/>
              </a:spcBef>
            </a:pPr>
            <a:r>
              <a:rPr sz="1850" spc="10" dirty="0">
                <a:solidFill>
                  <a:srgbClr val="FFFFFF"/>
                </a:solidFill>
                <a:latin typeface="Calibri"/>
                <a:cs typeface="Calibri"/>
              </a:rPr>
              <a:t>Provider</a:t>
            </a:r>
            <a:endParaRPr sz="185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5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50" spc="7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5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50" spc="20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1850" spc="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50" spc="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50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794755" y="3042030"/>
            <a:ext cx="628015" cy="258445"/>
          </a:xfrm>
          <a:custGeom>
            <a:avLst/>
            <a:gdLst/>
            <a:ahLst/>
            <a:cxnLst/>
            <a:rect l="l" t="t" r="r" b="b"/>
            <a:pathLst>
              <a:path w="628014" h="258445">
                <a:moveTo>
                  <a:pt x="306070" y="0"/>
                </a:moveTo>
                <a:lnTo>
                  <a:pt x="256424" y="3382"/>
                </a:lnTo>
                <a:lnTo>
                  <a:pt x="209328" y="13174"/>
                </a:lnTo>
                <a:lnTo>
                  <a:pt x="165413" y="28844"/>
                </a:lnTo>
                <a:lnTo>
                  <a:pt x="125309" y="49861"/>
                </a:lnTo>
                <a:lnTo>
                  <a:pt x="89646" y="75691"/>
                </a:lnTo>
                <a:lnTo>
                  <a:pt x="59053" y="105805"/>
                </a:lnTo>
                <a:lnTo>
                  <a:pt x="34163" y="139669"/>
                </a:lnTo>
                <a:lnTo>
                  <a:pt x="15603" y="176751"/>
                </a:lnTo>
                <a:lnTo>
                  <a:pt x="4005" y="216520"/>
                </a:lnTo>
                <a:lnTo>
                  <a:pt x="0" y="258445"/>
                </a:lnTo>
                <a:lnTo>
                  <a:pt x="73787" y="258445"/>
                </a:lnTo>
                <a:lnTo>
                  <a:pt x="79391" y="218109"/>
                </a:lnTo>
                <a:lnTo>
                  <a:pt x="95578" y="180365"/>
                </a:lnTo>
                <a:lnTo>
                  <a:pt x="121408" y="146431"/>
                </a:lnTo>
                <a:lnTo>
                  <a:pt x="155944" y="117525"/>
                </a:lnTo>
                <a:lnTo>
                  <a:pt x="198247" y="94869"/>
                </a:lnTo>
                <a:lnTo>
                  <a:pt x="248273" y="79567"/>
                </a:lnTo>
                <a:lnTo>
                  <a:pt x="299674" y="73846"/>
                </a:lnTo>
                <a:lnTo>
                  <a:pt x="518659" y="73846"/>
                </a:lnTo>
                <a:lnTo>
                  <a:pt x="503917" y="61285"/>
                </a:lnTo>
                <a:lnTo>
                  <a:pt x="460621" y="35389"/>
                </a:lnTo>
                <a:lnTo>
                  <a:pt x="412529" y="16136"/>
                </a:lnTo>
                <a:lnTo>
                  <a:pt x="360669" y="4135"/>
                </a:lnTo>
                <a:lnTo>
                  <a:pt x="306070" y="0"/>
                </a:lnTo>
                <a:close/>
              </a:path>
              <a:path w="628014" h="258445">
                <a:moveTo>
                  <a:pt x="628015" y="172720"/>
                </a:moveTo>
                <a:lnTo>
                  <a:pt x="480314" y="172720"/>
                </a:lnTo>
                <a:lnTo>
                  <a:pt x="575056" y="258445"/>
                </a:lnTo>
                <a:lnTo>
                  <a:pt x="628015" y="172720"/>
                </a:lnTo>
                <a:close/>
              </a:path>
              <a:path w="628014" h="258445">
                <a:moveTo>
                  <a:pt x="518659" y="73846"/>
                </a:moveTo>
                <a:lnTo>
                  <a:pt x="299674" y="73846"/>
                </a:lnTo>
                <a:lnTo>
                  <a:pt x="350575" y="77244"/>
                </a:lnTo>
                <a:lnTo>
                  <a:pt x="399102" y="89294"/>
                </a:lnTo>
                <a:lnTo>
                  <a:pt x="443379" y="109533"/>
                </a:lnTo>
                <a:lnTo>
                  <a:pt x="481531" y="137496"/>
                </a:lnTo>
                <a:lnTo>
                  <a:pt x="511683" y="172720"/>
                </a:lnTo>
                <a:lnTo>
                  <a:pt x="594741" y="172720"/>
                </a:lnTo>
                <a:lnTo>
                  <a:pt x="572005" y="130561"/>
                </a:lnTo>
                <a:lnTo>
                  <a:pt x="541388" y="93213"/>
                </a:lnTo>
                <a:lnTo>
                  <a:pt x="518659" y="73846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94755" y="3042030"/>
            <a:ext cx="628015" cy="258445"/>
          </a:xfrm>
          <a:custGeom>
            <a:avLst/>
            <a:gdLst/>
            <a:ahLst/>
            <a:cxnLst/>
            <a:rect l="l" t="t" r="r" b="b"/>
            <a:pathLst>
              <a:path w="628014" h="258445">
                <a:moveTo>
                  <a:pt x="0" y="258445"/>
                </a:moveTo>
                <a:lnTo>
                  <a:pt x="4005" y="216520"/>
                </a:lnTo>
                <a:lnTo>
                  <a:pt x="15603" y="176751"/>
                </a:lnTo>
                <a:lnTo>
                  <a:pt x="34163" y="139669"/>
                </a:lnTo>
                <a:lnTo>
                  <a:pt x="59053" y="105805"/>
                </a:lnTo>
                <a:lnTo>
                  <a:pt x="89646" y="75691"/>
                </a:lnTo>
                <a:lnTo>
                  <a:pt x="125309" y="49861"/>
                </a:lnTo>
                <a:lnTo>
                  <a:pt x="165413" y="28844"/>
                </a:lnTo>
                <a:lnTo>
                  <a:pt x="209328" y="13174"/>
                </a:lnTo>
                <a:lnTo>
                  <a:pt x="256424" y="3382"/>
                </a:lnTo>
                <a:lnTo>
                  <a:pt x="306070" y="0"/>
                </a:lnTo>
                <a:lnTo>
                  <a:pt x="360669" y="4135"/>
                </a:lnTo>
                <a:lnTo>
                  <a:pt x="412529" y="16136"/>
                </a:lnTo>
                <a:lnTo>
                  <a:pt x="460621" y="35389"/>
                </a:lnTo>
                <a:lnTo>
                  <a:pt x="503917" y="61285"/>
                </a:lnTo>
                <a:lnTo>
                  <a:pt x="541388" y="93213"/>
                </a:lnTo>
                <a:lnTo>
                  <a:pt x="572005" y="130561"/>
                </a:lnTo>
                <a:lnTo>
                  <a:pt x="594741" y="172720"/>
                </a:lnTo>
                <a:lnTo>
                  <a:pt x="628015" y="172720"/>
                </a:lnTo>
                <a:lnTo>
                  <a:pt x="575056" y="258445"/>
                </a:lnTo>
                <a:lnTo>
                  <a:pt x="480314" y="172720"/>
                </a:lnTo>
                <a:lnTo>
                  <a:pt x="511683" y="172720"/>
                </a:lnTo>
                <a:lnTo>
                  <a:pt x="481531" y="137496"/>
                </a:lnTo>
                <a:lnTo>
                  <a:pt x="443379" y="109533"/>
                </a:lnTo>
                <a:lnTo>
                  <a:pt x="399102" y="89294"/>
                </a:lnTo>
                <a:lnTo>
                  <a:pt x="350575" y="77244"/>
                </a:lnTo>
                <a:lnTo>
                  <a:pt x="299674" y="73846"/>
                </a:lnTo>
                <a:lnTo>
                  <a:pt x="248273" y="79567"/>
                </a:lnTo>
                <a:lnTo>
                  <a:pt x="198247" y="94869"/>
                </a:lnTo>
                <a:lnTo>
                  <a:pt x="155944" y="117525"/>
                </a:lnTo>
                <a:lnTo>
                  <a:pt x="121408" y="146431"/>
                </a:lnTo>
                <a:lnTo>
                  <a:pt x="95578" y="180365"/>
                </a:lnTo>
                <a:lnTo>
                  <a:pt x="79391" y="218109"/>
                </a:lnTo>
                <a:lnTo>
                  <a:pt x="73787" y="258445"/>
                </a:lnTo>
                <a:lnTo>
                  <a:pt x="0" y="25844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78753" y="3929126"/>
            <a:ext cx="628015" cy="258445"/>
          </a:xfrm>
          <a:custGeom>
            <a:avLst/>
            <a:gdLst/>
            <a:ahLst/>
            <a:cxnLst/>
            <a:rect l="l" t="t" r="r" b="b"/>
            <a:pathLst>
              <a:path w="628014" h="258445">
                <a:moveTo>
                  <a:pt x="116332" y="85598"/>
                </a:moveTo>
                <a:lnTo>
                  <a:pt x="33274" y="85598"/>
                </a:lnTo>
                <a:lnTo>
                  <a:pt x="56009" y="127756"/>
                </a:lnTo>
                <a:lnTo>
                  <a:pt x="86626" y="165104"/>
                </a:lnTo>
                <a:lnTo>
                  <a:pt x="124097" y="197032"/>
                </a:lnTo>
                <a:lnTo>
                  <a:pt x="167393" y="222928"/>
                </a:lnTo>
                <a:lnTo>
                  <a:pt x="215485" y="242181"/>
                </a:lnTo>
                <a:lnTo>
                  <a:pt x="267345" y="254182"/>
                </a:lnTo>
                <a:lnTo>
                  <a:pt x="321945" y="258318"/>
                </a:lnTo>
                <a:lnTo>
                  <a:pt x="371590" y="254935"/>
                </a:lnTo>
                <a:lnTo>
                  <a:pt x="418686" y="245144"/>
                </a:lnTo>
                <a:lnTo>
                  <a:pt x="462601" y="229476"/>
                </a:lnTo>
                <a:lnTo>
                  <a:pt x="502705" y="208464"/>
                </a:lnTo>
                <a:lnTo>
                  <a:pt x="535842" y="184471"/>
                </a:lnTo>
                <a:lnTo>
                  <a:pt x="328340" y="184471"/>
                </a:lnTo>
                <a:lnTo>
                  <a:pt x="277439" y="181073"/>
                </a:lnTo>
                <a:lnTo>
                  <a:pt x="228912" y="169023"/>
                </a:lnTo>
                <a:lnTo>
                  <a:pt x="184635" y="148784"/>
                </a:lnTo>
                <a:lnTo>
                  <a:pt x="146483" y="120821"/>
                </a:lnTo>
                <a:lnTo>
                  <a:pt x="116332" y="85598"/>
                </a:lnTo>
                <a:close/>
              </a:path>
              <a:path w="628014" h="258445">
                <a:moveTo>
                  <a:pt x="628015" y="0"/>
                </a:moveTo>
                <a:lnTo>
                  <a:pt x="554228" y="0"/>
                </a:lnTo>
                <a:lnTo>
                  <a:pt x="548623" y="40273"/>
                </a:lnTo>
                <a:lnTo>
                  <a:pt x="532436" y="77980"/>
                </a:lnTo>
                <a:lnTo>
                  <a:pt x="506606" y="111895"/>
                </a:lnTo>
                <a:lnTo>
                  <a:pt x="472070" y="140793"/>
                </a:lnTo>
                <a:lnTo>
                  <a:pt x="429768" y="163449"/>
                </a:lnTo>
                <a:lnTo>
                  <a:pt x="379741" y="178750"/>
                </a:lnTo>
                <a:lnTo>
                  <a:pt x="328340" y="184471"/>
                </a:lnTo>
                <a:lnTo>
                  <a:pt x="535842" y="184471"/>
                </a:lnTo>
                <a:lnTo>
                  <a:pt x="568961" y="152540"/>
                </a:lnTo>
                <a:lnTo>
                  <a:pt x="593851" y="118692"/>
                </a:lnTo>
                <a:lnTo>
                  <a:pt x="612411" y="81631"/>
                </a:lnTo>
                <a:lnTo>
                  <a:pt x="624009" y="41889"/>
                </a:lnTo>
                <a:lnTo>
                  <a:pt x="628015" y="0"/>
                </a:lnTo>
                <a:close/>
              </a:path>
              <a:path w="628014" h="258445">
                <a:moveTo>
                  <a:pt x="52959" y="0"/>
                </a:moveTo>
                <a:lnTo>
                  <a:pt x="0" y="85598"/>
                </a:lnTo>
                <a:lnTo>
                  <a:pt x="147700" y="85598"/>
                </a:lnTo>
                <a:lnTo>
                  <a:pt x="52959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78753" y="3929126"/>
            <a:ext cx="628015" cy="258445"/>
          </a:xfrm>
          <a:custGeom>
            <a:avLst/>
            <a:gdLst/>
            <a:ahLst/>
            <a:cxnLst/>
            <a:rect l="l" t="t" r="r" b="b"/>
            <a:pathLst>
              <a:path w="628014" h="258445">
                <a:moveTo>
                  <a:pt x="628015" y="0"/>
                </a:moveTo>
                <a:lnTo>
                  <a:pt x="624009" y="41889"/>
                </a:lnTo>
                <a:lnTo>
                  <a:pt x="612411" y="81631"/>
                </a:lnTo>
                <a:lnTo>
                  <a:pt x="593851" y="118692"/>
                </a:lnTo>
                <a:lnTo>
                  <a:pt x="568961" y="152540"/>
                </a:lnTo>
                <a:lnTo>
                  <a:pt x="538368" y="182641"/>
                </a:lnTo>
                <a:lnTo>
                  <a:pt x="502705" y="208464"/>
                </a:lnTo>
                <a:lnTo>
                  <a:pt x="462601" y="229476"/>
                </a:lnTo>
                <a:lnTo>
                  <a:pt x="418686" y="245144"/>
                </a:lnTo>
                <a:lnTo>
                  <a:pt x="371590" y="254935"/>
                </a:lnTo>
                <a:lnTo>
                  <a:pt x="321945" y="258318"/>
                </a:lnTo>
                <a:lnTo>
                  <a:pt x="267345" y="254182"/>
                </a:lnTo>
                <a:lnTo>
                  <a:pt x="215485" y="242181"/>
                </a:lnTo>
                <a:lnTo>
                  <a:pt x="167393" y="222928"/>
                </a:lnTo>
                <a:lnTo>
                  <a:pt x="124097" y="197032"/>
                </a:lnTo>
                <a:lnTo>
                  <a:pt x="86626" y="165104"/>
                </a:lnTo>
                <a:lnTo>
                  <a:pt x="56009" y="127756"/>
                </a:lnTo>
                <a:lnTo>
                  <a:pt x="33274" y="85598"/>
                </a:lnTo>
                <a:lnTo>
                  <a:pt x="0" y="85598"/>
                </a:lnTo>
                <a:lnTo>
                  <a:pt x="52959" y="0"/>
                </a:lnTo>
                <a:lnTo>
                  <a:pt x="147700" y="85598"/>
                </a:lnTo>
                <a:lnTo>
                  <a:pt x="116332" y="85598"/>
                </a:lnTo>
                <a:lnTo>
                  <a:pt x="146483" y="120821"/>
                </a:lnTo>
                <a:lnTo>
                  <a:pt x="184635" y="148784"/>
                </a:lnTo>
                <a:lnTo>
                  <a:pt x="228912" y="169023"/>
                </a:lnTo>
                <a:lnTo>
                  <a:pt x="277439" y="181073"/>
                </a:lnTo>
                <a:lnTo>
                  <a:pt x="328340" y="184471"/>
                </a:lnTo>
                <a:lnTo>
                  <a:pt x="379741" y="178750"/>
                </a:lnTo>
                <a:lnTo>
                  <a:pt x="429768" y="163449"/>
                </a:lnTo>
                <a:lnTo>
                  <a:pt x="472070" y="140793"/>
                </a:lnTo>
                <a:lnTo>
                  <a:pt x="506606" y="111895"/>
                </a:lnTo>
                <a:lnTo>
                  <a:pt x="532436" y="77980"/>
                </a:lnTo>
                <a:lnTo>
                  <a:pt x="548623" y="40273"/>
                </a:lnTo>
                <a:lnTo>
                  <a:pt x="554228" y="0"/>
                </a:lnTo>
                <a:lnTo>
                  <a:pt x="628015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429250" y="3286125"/>
            <a:ext cx="1362075" cy="647700"/>
          </a:xfrm>
          <a:prstGeom prst="rect">
            <a:avLst/>
          </a:prstGeom>
          <a:solidFill>
            <a:srgbClr val="4F81BC"/>
          </a:solidFill>
        </p:spPr>
        <p:txBody>
          <a:bodyPr vert="horz" wrap="square" lIns="0" tIns="2476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95"/>
              </a:spcBef>
            </a:pP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Equity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12</a:t>
            </a:fld>
            <a:endParaRPr spc="-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8400"/>
            <a:ext cx="12192000" cy="609600"/>
          </a:xfrm>
          <a:custGeom>
            <a:avLst/>
            <a:gdLst/>
            <a:ahLst/>
            <a:cxnLst/>
            <a:rect l="l" t="t" r="r" b="b"/>
            <a:pathLst>
              <a:path w="12192000" h="609600">
                <a:moveTo>
                  <a:pt x="0" y="609600"/>
                </a:moveTo>
                <a:lnTo>
                  <a:pt x="12192000" y="609600"/>
                </a:lnTo>
                <a:lnTo>
                  <a:pt x="12192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08392" y="90487"/>
            <a:ext cx="909891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i="1" u="heavy" spc="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MEASURING</a:t>
            </a:r>
            <a:r>
              <a:rPr sz="2700" i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700" b="0" spc="25" dirty="0">
                <a:solidFill>
                  <a:srgbClr val="000000"/>
                </a:solidFill>
                <a:latin typeface="Arial"/>
                <a:cs typeface="Arial"/>
              </a:rPr>
              <a:t>QUINTUPLE AIM FRAMEWORK </a:t>
            </a:r>
            <a:r>
              <a:rPr sz="2700" b="0" dirty="0">
                <a:solidFill>
                  <a:srgbClr val="000000"/>
                </a:solidFill>
                <a:latin typeface="Arial"/>
                <a:cs typeface="Arial"/>
              </a:rPr>
              <a:t>&amp;</a:t>
            </a:r>
            <a:r>
              <a:rPr sz="2700" b="0" spc="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700" b="0" spc="25" dirty="0">
                <a:solidFill>
                  <a:srgbClr val="000000"/>
                </a:solidFill>
                <a:latin typeface="Arial"/>
                <a:cs typeface="Arial"/>
              </a:rPr>
              <a:t>EQUITY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10451" y="4643501"/>
            <a:ext cx="2238375" cy="1447800"/>
          </a:xfrm>
          <a:custGeom>
            <a:avLst/>
            <a:gdLst/>
            <a:ahLst/>
            <a:cxnLst/>
            <a:rect l="l" t="t" r="r" b="b"/>
            <a:pathLst>
              <a:path w="2238375" h="1447800">
                <a:moveTo>
                  <a:pt x="0" y="144780"/>
                </a:moveTo>
                <a:lnTo>
                  <a:pt x="7375" y="98999"/>
                </a:lnTo>
                <a:lnTo>
                  <a:pt x="27911" y="59253"/>
                </a:lnTo>
                <a:lnTo>
                  <a:pt x="59225" y="27919"/>
                </a:lnTo>
                <a:lnTo>
                  <a:pt x="98934" y="7376"/>
                </a:lnTo>
                <a:lnTo>
                  <a:pt x="144652" y="0"/>
                </a:lnTo>
                <a:lnTo>
                  <a:pt x="2093595" y="0"/>
                </a:lnTo>
                <a:lnTo>
                  <a:pt x="2139327" y="7376"/>
                </a:lnTo>
                <a:lnTo>
                  <a:pt x="2179067" y="27919"/>
                </a:lnTo>
                <a:lnTo>
                  <a:pt x="2210418" y="59253"/>
                </a:lnTo>
                <a:lnTo>
                  <a:pt x="2230986" y="98999"/>
                </a:lnTo>
                <a:lnTo>
                  <a:pt x="2238375" y="144780"/>
                </a:lnTo>
                <a:lnTo>
                  <a:pt x="2238375" y="1302956"/>
                </a:lnTo>
                <a:lnTo>
                  <a:pt x="2230986" y="1348717"/>
                </a:lnTo>
                <a:lnTo>
                  <a:pt x="2210418" y="1388461"/>
                </a:lnTo>
                <a:lnTo>
                  <a:pt x="2179067" y="1419802"/>
                </a:lnTo>
                <a:lnTo>
                  <a:pt x="2139327" y="1440355"/>
                </a:lnTo>
                <a:lnTo>
                  <a:pt x="2093595" y="1447736"/>
                </a:lnTo>
                <a:lnTo>
                  <a:pt x="144652" y="1447736"/>
                </a:lnTo>
                <a:lnTo>
                  <a:pt x="98934" y="1440355"/>
                </a:lnTo>
                <a:lnTo>
                  <a:pt x="59225" y="1419802"/>
                </a:lnTo>
                <a:lnTo>
                  <a:pt x="27911" y="1388461"/>
                </a:lnTo>
                <a:lnTo>
                  <a:pt x="7375" y="1348717"/>
                </a:lnTo>
                <a:lnTo>
                  <a:pt x="0" y="1302956"/>
                </a:lnTo>
                <a:lnTo>
                  <a:pt x="0" y="144780"/>
                </a:lnTo>
                <a:close/>
              </a:path>
            </a:pathLst>
          </a:custGeom>
          <a:ln w="25400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76515" y="5069141"/>
            <a:ext cx="1127125" cy="46482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0" marR="5080" indent="-114935">
              <a:lnSpc>
                <a:spcPts val="1650"/>
              </a:lnSpc>
              <a:spcBef>
                <a:spcPts val="280"/>
              </a:spcBef>
              <a:buChar char="•"/>
              <a:tabLst>
                <a:tab pos="127635" algn="l"/>
              </a:tabLst>
            </a:pPr>
            <a:r>
              <a:rPr sz="1500" spc="-5" dirty="0">
                <a:solidFill>
                  <a:srgbClr val="091A30"/>
                </a:solidFill>
                <a:latin typeface="Calibri"/>
                <a:cs typeface="Calibri"/>
              </a:rPr>
              <a:t>Cost  </a:t>
            </a:r>
            <a:r>
              <a:rPr sz="1500" spc="-40" dirty="0">
                <a:solidFill>
                  <a:srgbClr val="091A30"/>
                </a:solidFill>
                <a:latin typeface="Calibri"/>
                <a:cs typeface="Calibri"/>
              </a:rPr>
              <a:t>c</a:t>
            </a:r>
            <a:r>
              <a:rPr sz="1500" spc="30" dirty="0">
                <a:solidFill>
                  <a:srgbClr val="091A30"/>
                </a:solidFill>
                <a:latin typeface="Calibri"/>
                <a:cs typeface="Calibri"/>
              </a:rPr>
              <a:t>o</a:t>
            </a:r>
            <a:r>
              <a:rPr sz="1500" spc="-40" dirty="0">
                <a:solidFill>
                  <a:srgbClr val="091A30"/>
                </a:solidFill>
                <a:latin typeface="Calibri"/>
                <a:cs typeface="Calibri"/>
              </a:rPr>
              <a:t>n</a:t>
            </a:r>
            <a:r>
              <a:rPr sz="1500" spc="15" dirty="0">
                <a:solidFill>
                  <a:srgbClr val="091A30"/>
                </a:solidFill>
                <a:latin typeface="Calibri"/>
                <a:cs typeface="Calibri"/>
              </a:rPr>
              <a:t>t</a:t>
            </a:r>
            <a:r>
              <a:rPr sz="1500" spc="-50" dirty="0">
                <a:solidFill>
                  <a:srgbClr val="091A30"/>
                </a:solidFill>
                <a:latin typeface="Calibri"/>
                <a:cs typeface="Calibri"/>
              </a:rPr>
              <a:t>a</a:t>
            </a:r>
            <a:r>
              <a:rPr sz="1500" spc="25" dirty="0">
                <a:solidFill>
                  <a:srgbClr val="091A30"/>
                </a:solidFill>
                <a:latin typeface="Calibri"/>
                <a:cs typeface="Calibri"/>
              </a:rPr>
              <a:t>i</a:t>
            </a:r>
            <a:r>
              <a:rPr sz="1500" spc="-40" dirty="0">
                <a:solidFill>
                  <a:srgbClr val="091A30"/>
                </a:solidFill>
                <a:latin typeface="Calibri"/>
                <a:cs typeface="Calibri"/>
              </a:rPr>
              <a:t>n</a:t>
            </a:r>
            <a:r>
              <a:rPr sz="1500" dirty="0">
                <a:solidFill>
                  <a:srgbClr val="091A30"/>
                </a:solidFill>
                <a:latin typeface="Calibri"/>
                <a:cs typeface="Calibri"/>
              </a:rPr>
              <a:t>me</a:t>
            </a:r>
            <a:r>
              <a:rPr sz="1500" spc="35" dirty="0">
                <a:solidFill>
                  <a:srgbClr val="091A30"/>
                </a:solidFill>
                <a:latin typeface="Calibri"/>
                <a:cs typeface="Calibri"/>
              </a:rPr>
              <a:t>n</a:t>
            </a:r>
            <a:r>
              <a:rPr sz="1500" dirty="0">
                <a:solidFill>
                  <a:srgbClr val="091A30"/>
                </a:solidFill>
                <a:latin typeface="Calibri"/>
                <a:cs typeface="Calibri"/>
              </a:rPr>
              <a:t>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57601" y="4643501"/>
            <a:ext cx="2238375" cy="1447800"/>
          </a:xfrm>
          <a:custGeom>
            <a:avLst/>
            <a:gdLst/>
            <a:ahLst/>
            <a:cxnLst/>
            <a:rect l="l" t="t" r="r" b="b"/>
            <a:pathLst>
              <a:path w="2238375" h="1447800">
                <a:moveTo>
                  <a:pt x="0" y="144780"/>
                </a:moveTo>
                <a:lnTo>
                  <a:pt x="7376" y="98999"/>
                </a:lnTo>
                <a:lnTo>
                  <a:pt x="27919" y="59253"/>
                </a:lnTo>
                <a:lnTo>
                  <a:pt x="59253" y="27919"/>
                </a:lnTo>
                <a:lnTo>
                  <a:pt x="98999" y="7376"/>
                </a:lnTo>
                <a:lnTo>
                  <a:pt x="144779" y="0"/>
                </a:lnTo>
                <a:lnTo>
                  <a:pt x="2093595" y="0"/>
                </a:lnTo>
                <a:lnTo>
                  <a:pt x="2139327" y="7376"/>
                </a:lnTo>
                <a:lnTo>
                  <a:pt x="2179067" y="27919"/>
                </a:lnTo>
                <a:lnTo>
                  <a:pt x="2210418" y="59253"/>
                </a:lnTo>
                <a:lnTo>
                  <a:pt x="2230986" y="98999"/>
                </a:lnTo>
                <a:lnTo>
                  <a:pt x="2238375" y="144780"/>
                </a:lnTo>
                <a:lnTo>
                  <a:pt x="2238375" y="1302956"/>
                </a:lnTo>
                <a:lnTo>
                  <a:pt x="2230986" y="1348717"/>
                </a:lnTo>
                <a:lnTo>
                  <a:pt x="2210418" y="1388461"/>
                </a:lnTo>
                <a:lnTo>
                  <a:pt x="2179067" y="1419802"/>
                </a:lnTo>
                <a:lnTo>
                  <a:pt x="2139327" y="1440355"/>
                </a:lnTo>
                <a:lnTo>
                  <a:pt x="2093595" y="1447736"/>
                </a:lnTo>
                <a:lnTo>
                  <a:pt x="144779" y="1447736"/>
                </a:lnTo>
                <a:lnTo>
                  <a:pt x="98999" y="1440355"/>
                </a:lnTo>
                <a:lnTo>
                  <a:pt x="59253" y="1419802"/>
                </a:lnTo>
                <a:lnTo>
                  <a:pt x="27919" y="1388461"/>
                </a:lnTo>
                <a:lnTo>
                  <a:pt x="7376" y="1348717"/>
                </a:lnTo>
                <a:lnTo>
                  <a:pt x="0" y="1302956"/>
                </a:lnTo>
                <a:lnTo>
                  <a:pt x="0" y="144780"/>
                </a:lnTo>
                <a:close/>
              </a:path>
            </a:pathLst>
          </a:custGeom>
          <a:ln w="25400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48025" y="5069141"/>
            <a:ext cx="1193165" cy="88455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0" marR="5080" indent="-114935" algn="just">
              <a:lnSpc>
                <a:spcPts val="1650"/>
              </a:lnSpc>
              <a:spcBef>
                <a:spcPts val="280"/>
              </a:spcBef>
              <a:buChar char="•"/>
              <a:tabLst>
                <a:tab pos="127635" algn="l"/>
              </a:tabLst>
            </a:pPr>
            <a:r>
              <a:rPr sz="1500" spc="-10" dirty="0">
                <a:solidFill>
                  <a:srgbClr val="091A30"/>
                </a:solidFill>
                <a:latin typeface="Calibri"/>
                <a:cs typeface="Calibri"/>
              </a:rPr>
              <a:t>Providers </a:t>
            </a:r>
            <a:r>
              <a:rPr sz="1500" spc="-25" dirty="0">
                <a:solidFill>
                  <a:srgbClr val="091A30"/>
                </a:solidFill>
                <a:latin typeface="Calibri"/>
                <a:cs typeface="Calibri"/>
              </a:rPr>
              <a:t>feel  </a:t>
            </a:r>
            <a:r>
              <a:rPr sz="1500" spc="-10" dirty="0">
                <a:solidFill>
                  <a:srgbClr val="091A30"/>
                </a:solidFill>
                <a:latin typeface="Calibri"/>
                <a:cs typeface="Calibri"/>
              </a:rPr>
              <a:t>supported </a:t>
            </a:r>
            <a:r>
              <a:rPr sz="1500" spc="5" dirty="0">
                <a:solidFill>
                  <a:srgbClr val="091A30"/>
                </a:solidFill>
                <a:latin typeface="Calibri"/>
                <a:cs typeface="Calibri"/>
              </a:rPr>
              <a:t>to  </a:t>
            </a:r>
            <a:r>
              <a:rPr sz="1500" spc="-20" dirty="0">
                <a:solidFill>
                  <a:srgbClr val="091A30"/>
                </a:solidFill>
                <a:latin typeface="Calibri"/>
                <a:cs typeface="Calibri"/>
              </a:rPr>
              <a:t>organize </a:t>
            </a:r>
            <a:r>
              <a:rPr sz="1500" spc="-25" dirty="0">
                <a:solidFill>
                  <a:srgbClr val="091A30"/>
                </a:solidFill>
                <a:latin typeface="Calibri"/>
                <a:cs typeface="Calibri"/>
              </a:rPr>
              <a:t>care  </a:t>
            </a:r>
            <a:r>
              <a:rPr sz="1500" spc="-20" dirty="0">
                <a:solidFill>
                  <a:srgbClr val="091A30"/>
                </a:solidFill>
                <a:latin typeface="Calibri"/>
                <a:cs typeface="Calibri"/>
              </a:rPr>
              <a:t>for</a:t>
            </a:r>
            <a:r>
              <a:rPr sz="1500" spc="15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91A30"/>
                </a:solidFill>
                <a:latin typeface="Calibri"/>
                <a:cs typeface="Calibri"/>
              </a:rPr>
              <a:t>patients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05676" y="1566925"/>
            <a:ext cx="2238375" cy="1447800"/>
          </a:xfrm>
          <a:custGeom>
            <a:avLst/>
            <a:gdLst/>
            <a:ahLst/>
            <a:cxnLst/>
            <a:rect l="l" t="t" r="r" b="b"/>
            <a:pathLst>
              <a:path w="2238375" h="1447800">
                <a:moveTo>
                  <a:pt x="0" y="144779"/>
                </a:moveTo>
                <a:lnTo>
                  <a:pt x="7375" y="98999"/>
                </a:lnTo>
                <a:lnTo>
                  <a:pt x="27911" y="59253"/>
                </a:lnTo>
                <a:lnTo>
                  <a:pt x="59225" y="27919"/>
                </a:lnTo>
                <a:lnTo>
                  <a:pt x="98934" y="7376"/>
                </a:lnTo>
                <a:lnTo>
                  <a:pt x="144652" y="0"/>
                </a:lnTo>
                <a:lnTo>
                  <a:pt x="2093595" y="0"/>
                </a:lnTo>
                <a:lnTo>
                  <a:pt x="2139327" y="7376"/>
                </a:lnTo>
                <a:lnTo>
                  <a:pt x="2179067" y="27919"/>
                </a:lnTo>
                <a:lnTo>
                  <a:pt x="2210418" y="59253"/>
                </a:lnTo>
                <a:lnTo>
                  <a:pt x="2230986" y="98999"/>
                </a:lnTo>
                <a:lnTo>
                  <a:pt x="2238375" y="144779"/>
                </a:lnTo>
                <a:lnTo>
                  <a:pt x="2238375" y="1303020"/>
                </a:lnTo>
                <a:lnTo>
                  <a:pt x="2230986" y="1348752"/>
                </a:lnTo>
                <a:lnTo>
                  <a:pt x="2210418" y="1388492"/>
                </a:lnTo>
                <a:lnTo>
                  <a:pt x="2179067" y="1419843"/>
                </a:lnTo>
                <a:lnTo>
                  <a:pt x="2139327" y="1440411"/>
                </a:lnTo>
                <a:lnTo>
                  <a:pt x="2093595" y="1447800"/>
                </a:lnTo>
                <a:lnTo>
                  <a:pt x="144652" y="1447800"/>
                </a:lnTo>
                <a:lnTo>
                  <a:pt x="98934" y="1440411"/>
                </a:lnTo>
                <a:lnTo>
                  <a:pt x="59225" y="1419843"/>
                </a:lnTo>
                <a:lnTo>
                  <a:pt x="27911" y="1388492"/>
                </a:lnTo>
                <a:lnTo>
                  <a:pt x="7375" y="1348752"/>
                </a:lnTo>
                <a:lnTo>
                  <a:pt x="0" y="1303020"/>
                </a:lnTo>
                <a:lnTo>
                  <a:pt x="0" y="144779"/>
                </a:lnTo>
                <a:close/>
              </a:path>
            </a:pathLst>
          </a:custGeom>
          <a:ln w="25400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570216" y="1624647"/>
            <a:ext cx="1306195" cy="67437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0" marR="5080" indent="-114300">
              <a:lnSpc>
                <a:spcPts val="1650"/>
              </a:lnSpc>
              <a:spcBef>
                <a:spcPts val="280"/>
              </a:spcBef>
              <a:buChar char="•"/>
              <a:tabLst>
                <a:tab pos="127000" algn="l"/>
              </a:tabLst>
            </a:pPr>
            <a:r>
              <a:rPr sz="1500" spc="-5" dirty="0">
                <a:solidFill>
                  <a:srgbClr val="091A30"/>
                </a:solidFill>
                <a:latin typeface="Calibri"/>
                <a:cs typeface="Calibri"/>
              </a:rPr>
              <a:t>Better </a:t>
            </a:r>
            <a:r>
              <a:rPr sz="1500" spc="-15" dirty="0">
                <a:solidFill>
                  <a:srgbClr val="091A30"/>
                </a:solidFill>
                <a:latin typeface="Calibri"/>
                <a:cs typeface="Calibri"/>
              </a:rPr>
              <a:t>Patient  </a:t>
            </a:r>
            <a:r>
              <a:rPr sz="1500" spc="-5" dirty="0">
                <a:solidFill>
                  <a:srgbClr val="091A30"/>
                </a:solidFill>
                <a:latin typeface="Calibri"/>
                <a:cs typeface="Calibri"/>
              </a:rPr>
              <a:t>and</a:t>
            </a:r>
            <a:r>
              <a:rPr sz="1500" spc="-90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91A30"/>
                </a:solidFill>
                <a:latin typeface="Calibri"/>
                <a:cs typeface="Calibri"/>
              </a:rPr>
              <a:t>Population  Health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57601" y="1566925"/>
            <a:ext cx="2238375" cy="1447800"/>
          </a:xfrm>
          <a:custGeom>
            <a:avLst/>
            <a:gdLst/>
            <a:ahLst/>
            <a:cxnLst/>
            <a:rect l="l" t="t" r="r" b="b"/>
            <a:pathLst>
              <a:path w="2238375" h="1447800">
                <a:moveTo>
                  <a:pt x="0" y="144779"/>
                </a:moveTo>
                <a:lnTo>
                  <a:pt x="7376" y="98999"/>
                </a:lnTo>
                <a:lnTo>
                  <a:pt x="27919" y="59253"/>
                </a:lnTo>
                <a:lnTo>
                  <a:pt x="59253" y="27919"/>
                </a:lnTo>
                <a:lnTo>
                  <a:pt x="98999" y="7376"/>
                </a:lnTo>
                <a:lnTo>
                  <a:pt x="144779" y="0"/>
                </a:lnTo>
                <a:lnTo>
                  <a:pt x="2093595" y="0"/>
                </a:lnTo>
                <a:lnTo>
                  <a:pt x="2139327" y="7376"/>
                </a:lnTo>
                <a:lnTo>
                  <a:pt x="2179067" y="27919"/>
                </a:lnTo>
                <a:lnTo>
                  <a:pt x="2210418" y="59253"/>
                </a:lnTo>
                <a:lnTo>
                  <a:pt x="2230986" y="98999"/>
                </a:lnTo>
                <a:lnTo>
                  <a:pt x="2238375" y="144779"/>
                </a:lnTo>
                <a:lnTo>
                  <a:pt x="2238375" y="1303020"/>
                </a:lnTo>
                <a:lnTo>
                  <a:pt x="2230986" y="1348752"/>
                </a:lnTo>
                <a:lnTo>
                  <a:pt x="2210418" y="1388492"/>
                </a:lnTo>
                <a:lnTo>
                  <a:pt x="2179067" y="1419843"/>
                </a:lnTo>
                <a:lnTo>
                  <a:pt x="2139327" y="1440411"/>
                </a:lnTo>
                <a:lnTo>
                  <a:pt x="2093595" y="1447800"/>
                </a:lnTo>
                <a:lnTo>
                  <a:pt x="144779" y="1447800"/>
                </a:lnTo>
                <a:lnTo>
                  <a:pt x="98999" y="1440411"/>
                </a:lnTo>
                <a:lnTo>
                  <a:pt x="59253" y="1419843"/>
                </a:lnTo>
                <a:lnTo>
                  <a:pt x="27919" y="1388492"/>
                </a:lnTo>
                <a:lnTo>
                  <a:pt x="7376" y="1348752"/>
                </a:lnTo>
                <a:lnTo>
                  <a:pt x="0" y="1303020"/>
                </a:lnTo>
                <a:lnTo>
                  <a:pt x="0" y="144779"/>
                </a:lnTo>
                <a:close/>
              </a:path>
            </a:pathLst>
          </a:custGeom>
          <a:ln w="25400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48025" y="1624647"/>
            <a:ext cx="1292225" cy="67437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0" marR="5080" indent="-114935">
              <a:lnSpc>
                <a:spcPts val="1650"/>
              </a:lnSpc>
              <a:spcBef>
                <a:spcPts val="280"/>
              </a:spcBef>
              <a:buChar char="•"/>
              <a:tabLst>
                <a:tab pos="127635" algn="l"/>
              </a:tabLst>
            </a:pPr>
            <a:r>
              <a:rPr sz="1500" spc="-15" dirty="0">
                <a:solidFill>
                  <a:srgbClr val="091A30"/>
                </a:solidFill>
                <a:latin typeface="Calibri"/>
                <a:cs typeface="Calibri"/>
              </a:rPr>
              <a:t>Organized</a:t>
            </a:r>
            <a:r>
              <a:rPr sz="1500" spc="-60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091A30"/>
                </a:solidFill>
                <a:latin typeface="Calibri"/>
                <a:cs typeface="Calibri"/>
              </a:rPr>
              <a:t>care  </a:t>
            </a:r>
            <a:r>
              <a:rPr sz="1500" dirty="0">
                <a:solidFill>
                  <a:srgbClr val="091A30"/>
                </a:solidFill>
                <a:latin typeface="Calibri"/>
                <a:cs typeface="Calibri"/>
              </a:rPr>
              <a:t>that </a:t>
            </a:r>
            <a:r>
              <a:rPr sz="1500" spc="-25" dirty="0">
                <a:solidFill>
                  <a:srgbClr val="091A30"/>
                </a:solidFill>
                <a:latin typeface="Calibri"/>
                <a:cs typeface="Calibri"/>
              </a:rPr>
              <a:t>is </a:t>
            </a:r>
            <a:r>
              <a:rPr sz="1500" spc="-10" dirty="0">
                <a:solidFill>
                  <a:srgbClr val="091A30"/>
                </a:solidFill>
                <a:latin typeface="Calibri"/>
                <a:cs typeface="Calibri"/>
              </a:rPr>
              <a:t>easy </a:t>
            </a:r>
            <a:r>
              <a:rPr sz="1500" spc="5" dirty="0">
                <a:solidFill>
                  <a:srgbClr val="091A30"/>
                </a:solidFill>
                <a:latin typeface="Calibri"/>
                <a:cs typeface="Calibri"/>
              </a:rPr>
              <a:t>to  </a:t>
            </a:r>
            <a:r>
              <a:rPr sz="1500" spc="-10" dirty="0">
                <a:solidFill>
                  <a:srgbClr val="091A30"/>
                </a:solidFill>
                <a:latin typeface="Calibri"/>
                <a:cs typeface="Calibri"/>
              </a:rPr>
              <a:t>access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00576" y="1824101"/>
            <a:ext cx="1952625" cy="1962150"/>
          </a:xfrm>
          <a:custGeom>
            <a:avLst/>
            <a:gdLst/>
            <a:ahLst/>
            <a:cxnLst/>
            <a:rect l="l" t="t" r="r" b="b"/>
            <a:pathLst>
              <a:path w="1952625" h="1962150">
                <a:moveTo>
                  <a:pt x="1952625" y="0"/>
                </a:moveTo>
                <a:lnTo>
                  <a:pt x="1904473" y="584"/>
                </a:lnTo>
                <a:lnTo>
                  <a:pt x="1856608" y="2330"/>
                </a:lnTo>
                <a:lnTo>
                  <a:pt x="1809043" y="5223"/>
                </a:lnTo>
                <a:lnTo>
                  <a:pt x="1761791" y="9249"/>
                </a:lnTo>
                <a:lnTo>
                  <a:pt x="1714865" y="14397"/>
                </a:lnTo>
                <a:lnTo>
                  <a:pt x="1668280" y="20651"/>
                </a:lnTo>
                <a:lnTo>
                  <a:pt x="1622048" y="27998"/>
                </a:lnTo>
                <a:lnTo>
                  <a:pt x="1576182" y="36426"/>
                </a:lnTo>
                <a:lnTo>
                  <a:pt x="1530697" y="45920"/>
                </a:lnTo>
                <a:lnTo>
                  <a:pt x="1485604" y="56468"/>
                </a:lnTo>
                <a:lnTo>
                  <a:pt x="1440919" y="68056"/>
                </a:lnTo>
                <a:lnTo>
                  <a:pt x="1396654" y="80670"/>
                </a:lnTo>
                <a:lnTo>
                  <a:pt x="1352822" y="94296"/>
                </a:lnTo>
                <a:lnTo>
                  <a:pt x="1309437" y="108923"/>
                </a:lnTo>
                <a:lnTo>
                  <a:pt x="1266512" y="124535"/>
                </a:lnTo>
                <a:lnTo>
                  <a:pt x="1224061" y="141120"/>
                </a:lnTo>
                <a:lnTo>
                  <a:pt x="1182097" y="158665"/>
                </a:lnTo>
                <a:lnTo>
                  <a:pt x="1140633" y="177155"/>
                </a:lnTo>
                <a:lnTo>
                  <a:pt x="1099682" y="196577"/>
                </a:lnTo>
                <a:lnTo>
                  <a:pt x="1059259" y="216919"/>
                </a:lnTo>
                <a:lnTo>
                  <a:pt x="1019376" y="238166"/>
                </a:lnTo>
                <a:lnTo>
                  <a:pt x="980047" y="260305"/>
                </a:lnTo>
                <a:lnTo>
                  <a:pt x="941284" y="283322"/>
                </a:lnTo>
                <a:lnTo>
                  <a:pt x="903103" y="307205"/>
                </a:lnTo>
                <a:lnTo>
                  <a:pt x="865515" y="331939"/>
                </a:lnTo>
                <a:lnTo>
                  <a:pt x="828534" y="357512"/>
                </a:lnTo>
                <a:lnTo>
                  <a:pt x="792174" y="383910"/>
                </a:lnTo>
                <a:lnTo>
                  <a:pt x="756447" y="411119"/>
                </a:lnTo>
                <a:lnTo>
                  <a:pt x="721368" y="439127"/>
                </a:lnTo>
                <a:lnTo>
                  <a:pt x="686950" y="467918"/>
                </a:lnTo>
                <a:lnTo>
                  <a:pt x="653205" y="497481"/>
                </a:lnTo>
                <a:lnTo>
                  <a:pt x="620148" y="527802"/>
                </a:lnTo>
                <a:lnTo>
                  <a:pt x="587792" y="558867"/>
                </a:lnTo>
                <a:lnTo>
                  <a:pt x="556149" y="590663"/>
                </a:lnTo>
                <a:lnTo>
                  <a:pt x="525235" y="623176"/>
                </a:lnTo>
                <a:lnTo>
                  <a:pt x="495060" y="656394"/>
                </a:lnTo>
                <a:lnTo>
                  <a:pt x="465640" y="690301"/>
                </a:lnTo>
                <a:lnTo>
                  <a:pt x="436988" y="724886"/>
                </a:lnTo>
                <a:lnTo>
                  <a:pt x="409116" y="760135"/>
                </a:lnTo>
                <a:lnTo>
                  <a:pt x="382039" y="796034"/>
                </a:lnTo>
                <a:lnTo>
                  <a:pt x="355769" y="832570"/>
                </a:lnTo>
                <a:lnTo>
                  <a:pt x="330321" y="869729"/>
                </a:lnTo>
                <a:lnTo>
                  <a:pt x="305706" y="907498"/>
                </a:lnTo>
                <a:lnTo>
                  <a:pt x="281939" y="945864"/>
                </a:lnTo>
                <a:lnTo>
                  <a:pt x="259034" y="984813"/>
                </a:lnTo>
                <a:lnTo>
                  <a:pt x="237002" y="1024331"/>
                </a:lnTo>
                <a:lnTo>
                  <a:pt x="215859" y="1064406"/>
                </a:lnTo>
                <a:lnTo>
                  <a:pt x="195617" y="1105023"/>
                </a:lnTo>
                <a:lnTo>
                  <a:pt x="176289" y="1146170"/>
                </a:lnTo>
                <a:lnTo>
                  <a:pt x="157889" y="1187833"/>
                </a:lnTo>
                <a:lnTo>
                  <a:pt x="140430" y="1229998"/>
                </a:lnTo>
                <a:lnTo>
                  <a:pt x="123926" y="1272653"/>
                </a:lnTo>
                <a:lnTo>
                  <a:pt x="108390" y="1315783"/>
                </a:lnTo>
                <a:lnTo>
                  <a:pt x="93835" y="1359375"/>
                </a:lnTo>
                <a:lnTo>
                  <a:pt x="80274" y="1403416"/>
                </a:lnTo>
                <a:lnTo>
                  <a:pt x="67722" y="1447892"/>
                </a:lnTo>
                <a:lnTo>
                  <a:pt x="56191" y="1492791"/>
                </a:lnTo>
                <a:lnTo>
                  <a:pt x="45695" y="1538097"/>
                </a:lnTo>
                <a:lnTo>
                  <a:pt x="36247" y="1583799"/>
                </a:lnTo>
                <a:lnTo>
                  <a:pt x="27861" y="1629882"/>
                </a:lnTo>
                <a:lnTo>
                  <a:pt x="20549" y="1676334"/>
                </a:lnTo>
                <a:lnTo>
                  <a:pt x="14326" y="1723140"/>
                </a:lnTo>
                <a:lnTo>
                  <a:pt x="9204" y="1770288"/>
                </a:lnTo>
                <a:lnTo>
                  <a:pt x="5197" y="1817763"/>
                </a:lnTo>
                <a:lnTo>
                  <a:pt x="2318" y="1865553"/>
                </a:lnTo>
                <a:lnTo>
                  <a:pt x="581" y="1913644"/>
                </a:lnTo>
                <a:lnTo>
                  <a:pt x="0" y="1962023"/>
                </a:lnTo>
                <a:lnTo>
                  <a:pt x="1952625" y="1962023"/>
                </a:lnTo>
                <a:lnTo>
                  <a:pt x="1952625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00576" y="1824101"/>
            <a:ext cx="1952625" cy="1962150"/>
          </a:xfrm>
          <a:custGeom>
            <a:avLst/>
            <a:gdLst/>
            <a:ahLst/>
            <a:cxnLst/>
            <a:rect l="l" t="t" r="r" b="b"/>
            <a:pathLst>
              <a:path w="1952625" h="1962150">
                <a:moveTo>
                  <a:pt x="0" y="1962023"/>
                </a:moveTo>
                <a:lnTo>
                  <a:pt x="581" y="1913644"/>
                </a:lnTo>
                <a:lnTo>
                  <a:pt x="2318" y="1865553"/>
                </a:lnTo>
                <a:lnTo>
                  <a:pt x="5197" y="1817763"/>
                </a:lnTo>
                <a:lnTo>
                  <a:pt x="9204" y="1770288"/>
                </a:lnTo>
                <a:lnTo>
                  <a:pt x="14326" y="1723140"/>
                </a:lnTo>
                <a:lnTo>
                  <a:pt x="20549" y="1676334"/>
                </a:lnTo>
                <a:lnTo>
                  <a:pt x="27861" y="1629882"/>
                </a:lnTo>
                <a:lnTo>
                  <a:pt x="36247" y="1583799"/>
                </a:lnTo>
                <a:lnTo>
                  <a:pt x="45695" y="1538097"/>
                </a:lnTo>
                <a:lnTo>
                  <a:pt x="56191" y="1492791"/>
                </a:lnTo>
                <a:lnTo>
                  <a:pt x="67722" y="1447892"/>
                </a:lnTo>
                <a:lnTo>
                  <a:pt x="80274" y="1403416"/>
                </a:lnTo>
                <a:lnTo>
                  <a:pt x="93835" y="1359375"/>
                </a:lnTo>
                <a:lnTo>
                  <a:pt x="108390" y="1315783"/>
                </a:lnTo>
                <a:lnTo>
                  <a:pt x="123926" y="1272653"/>
                </a:lnTo>
                <a:lnTo>
                  <a:pt x="140430" y="1229998"/>
                </a:lnTo>
                <a:lnTo>
                  <a:pt x="157889" y="1187833"/>
                </a:lnTo>
                <a:lnTo>
                  <a:pt x="176289" y="1146170"/>
                </a:lnTo>
                <a:lnTo>
                  <a:pt x="195617" y="1105023"/>
                </a:lnTo>
                <a:lnTo>
                  <a:pt x="215859" y="1064406"/>
                </a:lnTo>
                <a:lnTo>
                  <a:pt x="237002" y="1024331"/>
                </a:lnTo>
                <a:lnTo>
                  <a:pt x="259034" y="984813"/>
                </a:lnTo>
                <a:lnTo>
                  <a:pt x="281939" y="945864"/>
                </a:lnTo>
                <a:lnTo>
                  <a:pt x="305706" y="907498"/>
                </a:lnTo>
                <a:lnTo>
                  <a:pt x="330321" y="869729"/>
                </a:lnTo>
                <a:lnTo>
                  <a:pt x="355769" y="832570"/>
                </a:lnTo>
                <a:lnTo>
                  <a:pt x="382039" y="796034"/>
                </a:lnTo>
                <a:lnTo>
                  <a:pt x="409116" y="760135"/>
                </a:lnTo>
                <a:lnTo>
                  <a:pt x="436988" y="724886"/>
                </a:lnTo>
                <a:lnTo>
                  <a:pt x="465640" y="690301"/>
                </a:lnTo>
                <a:lnTo>
                  <a:pt x="495060" y="656394"/>
                </a:lnTo>
                <a:lnTo>
                  <a:pt x="525235" y="623176"/>
                </a:lnTo>
                <a:lnTo>
                  <a:pt x="556149" y="590663"/>
                </a:lnTo>
                <a:lnTo>
                  <a:pt x="587792" y="558867"/>
                </a:lnTo>
                <a:lnTo>
                  <a:pt x="620148" y="527802"/>
                </a:lnTo>
                <a:lnTo>
                  <a:pt x="653205" y="497481"/>
                </a:lnTo>
                <a:lnTo>
                  <a:pt x="686950" y="467918"/>
                </a:lnTo>
                <a:lnTo>
                  <a:pt x="721368" y="439127"/>
                </a:lnTo>
                <a:lnTo>
                  <a:pt x="756447" y="411119"/>
                </a:lnTo>
                <a:lnTo>
                  <a:pt x="792174" y="383910"/>
                </a:lnTo>
                <a:lnTo>
                  <a:pt x="828534" y="357512"/>
                </a:lnTo>
                <a:lnTo>
                  <a:pt x="865515" y="331939"/>
                </a:lnTo>
                <a:lnTo>
                  <a:pt x="903103" y="307205"/>
                </a:lnTo>
                <a:lnTo>
                  <a:pt x="941284" y="283322"/>
                </a:lnTo>
                <a:lnTo>
                  <a:pt x="980047" y="260305"/>
                </a:lnTo>
                <a:lnTo>
                  <a:pt x="1019376" y="238166"/>
                </a:lnTo>
                <a:lnTo>
                  <a:pt x="1059259" y="216919"/>
                </a:lnTo>
                <a:lnTo>
                  <a:pt x="1099682" y="196577"/>
                </a:lnTo>
                <a:lnTo>
                  <a:pt x="1140633" y="177155"/>
                </a:lnTo>
                <a:lnTo>
                  <a:pt x="1182097" y="158665"/>
                </a:lnTo>
                <a:lnTo>
                  <a:pt x="1224061" y="141120"/>
                </a:lnTo>
                <a:lnTo>
                  <a:pt x="1266512" y="124535"/>
                </a:lnTo>
                <a:lnTo>
                  <a:pt x="1309437" y="108923"/>
                </a:lnTo>
                <a:lnTo>
                  <a:pt x="1352822" y="94296"/>
                </a:lnTo>
                <a:lnTo>
                  <a:pt x="1396654" y="80670"/>
                </a:lnTo>
                <a:lnTo>
                  <a:pt x="1440919" y="68056"/>
                </a:lnTo>
                <a:lnTo>
                  <a:pt x="1485604" y="56468"/>
                </a:lnTo>
                <a:lnTo>
                  <a:pt x="1530697" y="45920"/>
                </a:lnTo>
                <a:lnTo>
                  <a:pt x="1576182" y="36426"/>
                </a:lnTo>
                <a:lnTo>
                  <a:pt x="1622048" y="27998"/>
                </a:lnTo>
                <a:lnTo>
                  <a:pt x="1668280" y="20651"/>
                </a:lnTo>
                <a:lnTo>
                  <a:pt x="1714865" y="14397"/>
                </a:lnTo>
                <a:lnTo>
                  <a:pt x="1761791" y="9249"/>
                </a:lnTo>
                <a:lnTo>
                  <a:pt x="1809043" y="5223"/>
                </a:lnTo>
                <a:lnTo>
                  <a:pt x="1856608" y="2330"/>
                </a:lnTo>
                <a:lnTo>
                  <a:pt x="1904473" y="584"/>
                </a:lnTo>
                <a:lnTo>
                  <a:pt x="1952625" y="0"/>
                </a:lnTo>
                <a:lnTo>
                  <a:pt x="1952625" y="1962023"/>
                </a:lnTo>
                <a:lnTo>
                  <a:pt x="0" y="196202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10125" y="2772473"/>
            <a:ext cx="1104265" cy="57848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191770">
              <a:lnSpc>
                <a:spcPts val="2100"/>
              </a:lnSpc>
              <a:spcBef>
                <a:spcPts val="295"/>
              </a:spcBef>
            </a:pPr>
            <a:r>
              <a:rPr sz="1850" dirty="0">
                <a:solidFill>
                  <a:srgbClr val="FFFFFF"/>
                </a:solidFill>
                <a:latin typeface="Calibri"/>
                <a:cs typeface="Calibri"/>
              </a:rPr>
              <a:t>Patient 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5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50" spc="7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5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50" spc="20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1850" spc="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50" spc="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50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48451" y="1823973"/>
            <a:ext cx="1952625" cy="1962150"/>
          </a:xfrm>
          <a:custGeom>
            <a:avLst/>
            <a:gdLst/>
            <a:ahLst/>
            <a:cxnLst/>
            <a:rect l="l" t="t" r="r" b="b"/>
            <a:pathLst>
              <a:path w="1952625" h="1962150">
                <a:moveTo>
                  <a:pt x="0" y="0"/>
                </a:moveTo>
                <a:lnTo>
                  <a:pt x="0" y="1962150"/>
                </a:lnTo>
                <a:lnTo>
                  <a:pt x="1952625" y="1962150"/>
                </a:lnTo>
                <a:lnTo>
                  <a:pt x="1952042" y="1913771"/>
                </a:lnTo>
                <a:lnTo>
                  <a:pt x="1950305" y="1865680"/>
                </a:lnTo>
                <a:lnTo>
                  <a:pt x="1947426" y="1817889"/>
                </a:lnTo>
                <a:lnTo>
                  <a:pt x="1943419" y="1770413"/>
                </a:lnTo>
                <a:lnTo>
                  <a:pt x="1938296" y="1723265"/>
                </a:lnTo>
                <a:lnTo>
                  <a:pt x="1932072" y="1676458"/>
                </a:lnTo>
                <a:lnTo>
                  <a:pt x="1924759" y="1630006"/>
                </a:lnTo>
                <a:lnTo>
                  <a:pt x="1916372" y="1583921"/>
                </a:lnTo>
                <a:lnTo>
                  <a:pt x="1906923" y="1538218"/>
                </a:lnTo>
                <a:lnTo>
                  <a:pt x="1896425" y="1492910"/>
                </a:lnTo>
                <a:lnTo>
                  <a:pt x="1884893" y="1448010"/>
                </a:lnTo>
                <a:lnTo>
                  <a:pt x="1872340" y="1403532"/>
                </a:lnTo>
                <a:lnTo>
                  <a:pt x="1858778" y="1359490"/>
                </a:lnTo>
                <a:lnTo>
                  <a:pt x="1844221" y="1315895"/>
                </a:lnTo>
                <a:lnTo>
                  <a:pt x="1828683" y="1272764"/>
                </a:lnTo>
                <a:lnTo>
                  <a:pt x="1812177" y="1230107"/>
                </a:lnTo>
                <a:lnTo>
                  <a:pt x="1794717" y="1187940"/>
                </a:lnTo>
                <a:lnTo>
                  <a:pt x="1776315" y="1146275"/>
                </a:lnTo>
                <a:lnTo>
                  <a:pt x="1756985" y="1105126"/>
                </a:lnTo>
                <a:lnTo>
                  <a:pt x="1736741" y="1064506"/>
                </a:lnTo>
                <a:lnTo>
                  <a:pt x="1715596" y="1024429"/>
                </a:lnTo>
                <a:lnTo>
                  <a:pt x="1693563" y="984908"/>
                </a:lnTo>
                <a:lnTo>
                  <a:pt x="1670655" y="945956"/>
                </a:lnTo>
                <a:lnTo>
                  <a:pt x="1646886" y="907588"/>
                </a:lnTo>
                <a:lnTo>
                  <a:pt x="1622270" y="869816"/>
                </a:lnTo>
                <a:lnTo>
                  <a:pt x="1596820" y="832654"/>
                </a:lnTo>
                <a:lnTo>
                  <a:pt x="1570548" y="796116"/>
                </a:lnTo>
                <a:lnTo>
                  <a:pt x="1543469" y="760214"/>
                </a:lnTo>
                <a:lnTo>
                  <a:pt x="1515596" y="724963"/>
                </a:lnTo>
                <a:lnTo>
                  <a:pt x="1486941" y="690375"/>
                </a:lnTo>
                <a:lnTo>
                  <a:pt x="1457520" y="656464"/>
                </a:lnTo>
                <a:lnTo>
                  <a:pt x="1427344" y="623244"/>
                </a:lnTo>
                <a:lnTo>
                  <a:pt x="1396428" y="590728"/>
                </a:lnTo>
                <a:lnTo>
                  <a:pt x="1364784" y="558929"/>
                </a:lnTo>
                <a:lnTo>
                  <a:pt x="1332426" y="527861"/>
                </a:lnTo>
                <a:lnTo>
                  <a:pt x="1299368" y="497538"/>
                </a:lnTo>
                <a:lnTo>
                  <a:pt x="1265622" y="467972"/>
                </a:lnTo>
                <a:lnTo>
                  <a:pt x="1231203" y="439177"/>
                </a:lnTo>
                <a:lnTo>
                  <a:pt x="1196123" y="411167"/>
                </a:lnTo>
                <a:lnTo>
                  <a:pt x="1160396" y="383955"/>
                </a:lnTo>
                <a:lnTo>
                  <a:pt x="1124035" y="357555"/>
                </a:lnTo>
                <a:lnTo>
                  <a:pt x="1087053" y="331979"/>
                </a:lnTo>
                <a:lnTo>
                  <a:pt x="1049465" y="307242"/>
                </a:lnTo>
                <a:lnTo>
                  <a:pt x="1011283" y="283357"/>
                </a:lnTo>
                <a:lnTo>
                  <a:pt x="972521" y="260337"/>
                </a:lnTo>
                <a:lnTo>
                  <a:pt x="933192" y="238195"/>
                </a:lnTo>
                <a:lnTo>
                  <a:pt x="893309" y="216946"/>
                </a:lnTo>
                <a:lnTo>
                  <a:pt x="852886" y="196602"/>
                </a:lnTo>
                <a:lnTo>
                  <a:pt x="811937" y="177177"/>
                </a:lnTo>
                <a:lnTo>
                  <a:pt x="770473" y="158685"/>
                </a:lnTo>
                <a:lnTo>
                  <a:pt x="728510" y="141139"/>
                </a:lnTo>
                <a:lnTo>
                  <a:pt x="686060" y="124551"/>
                </a:lnTo>
                <a:lnTo>
                  <a:pt x="643137" y="108937"/>
                </a:lnTo>
                <a:lnTo>
                  <a:pt x="599754" y="94309"/>
                </a:lnTo>
                <a:lnTo>
                  <a:pt x="555924" y="80680"/>
                </a:lnTo>
                <a:lnTo>
                  <a:pt x="511661" y="68065"/>
                </a:lnTo>
                <a:lnTo>
                  <a:pt x="466978" y="56476"/>
                </a:lnTo>
                <a:lnTo>
                  <a:pt x="421889" y="45927"/>
                </a:lnTo>
                <a:lnTo>
                  <a:pt x="376407" y="36431"/>
                </a:lnTo>
                <a:lnTo>
                  <a:pt x="330544" y="28002"/>
                </a:lnTo>
                <a:lnTo>
                  <a:pt x="284316" y="20653"/>
                </a:lnTo>
                <a:lnTo>
                  <a:pt x="237734" y="14399"/>
                </a:lnTo>
                <a:lnTo>
                  <a:pt x="190813" y="9251"/>
                </a:lnTo>
                <a:lnTo>
                  <a:pt x="143566" y="5223"/>
                </a:lnTo>
                <a:lnTo>
                  <a:pt x="96005" y="2330"/>
                </a:lnTo>
                <a:lnTo>
                  <a:pt x="48146" y="584"/>
                </a:lnTo>
                <a:lnTo>
                  <a:pt x="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48451" y="1823973"/>
            <a:ext cx="1952625" cy="1962150"/>
          </a:xfrm>
          <a:custGeom>
            <a:avLst/>
            <a:gdLst/>
            <a:ahLst/>
            <a:cxnLst/>
            <a:rect l="l" t="t" r="r" b="b"/>
            <a:pathLst>
              <a:path w="1952625" h="1962150">
                <a:moveTo>
                  <a:pt x="0" y="0"/>
                </a:moveTo>
                <a:lnTo>
                  <a:pt x="48146" y="584"/>
                </a:lnTo>
                <a:lnTo>
                  <a:pt x="96005" y="2330"/>
                </a:lnTo>
                <a:lnTo>
                  <a:pt x="143566" y="5223"/>
                </a:lnTo>
                <a:lnTo>
                  <a:pt x="190813" y="9251"/>
                </a:lnTo>
                <a:lnTo>
                  <a:pt x="237734" y="14399"/>
                </a:lnTo>
                <a:lnTo>
                  <a:pt x="284316" y="20653"/>
                </a:lnTo>
                <a:lnTo>
                  <a:pt x="330544" y="28002"/>
                </a:lnTo>
                <a:lnTo>
                  <a:pt x="376407" y="36431"/>
                </a:lnTo>
                <a:lnTo>
                  <a:pt x="421889" y="45927"/>
                </a:lnTo>
                <a:lnTo>
                  <a:pt x="466978" y="56476"/>
                </a:lnTo>
                <a:lnTo>
                  <a:pt x="511661" y="68065"/>
                </a:lnTo>
                <a:lnTo>
                  <a:pt x="555924" y="80680"/>
                </a:lnTo>
                <a:lnTo>
                  <a:pt x="599754" y="94309"/>
                </a:lnTo>
                <a:lnTo>
                  <a:pt x="643137" y="108937"/>
                </a:lnTo>
                <a:lnTo>
                  <a:pt x="686060" y="124551"/>
                </a:lnTo>
                <a:lnTo>
                  <a:pt x="728510" y="141139"/>
                </a:lnTo>
                <a:lnTo>
                  <a:pt x="770473" y="158685"/>
                </a:lnTo>
                <a:lnTo>
                  <a:pt x="811937" y="177177"/>
                </a:lnTo>
                <a:lnTo>
                  <a:pt x="852886" y="196602"/>
                </a:lnTo>
                <a:lnTo>
                  <a:pt x="893309" y="216946"/>
                </a:lnTo>
                <a:lnTo>
                  <a:pt x="933192" y="238195"/>
                </a:lnTo>
                <a:lnTo>
                  <a:pt x="972521" y="260337"/>
                </a:lnTo>
                <a:lnTo>
                  <a:pt x="1011283" y="283357"/>
                </a:lnTo>
                <a:lnTo>
                  <a:pt x="1049465" y="307242"/>
                </a:lnTo>
                <a:lnTo>
                  <a:pt x="1087053" y="331979"/>
                </a:lnTo>
                <a:lnTo>
                  <a:pt x="1124035" y="357555"/>
                </a:lnTo>
                <a:lnTo>
                  <a:pt x="1160396" y="383955"/>
                </a:lnTo>
                <a:lnTo>
                  <a:pt x="1196123" y="411167"/>
                </a:lnTo>
                <a:lnTo>
                  <a:pt x="1231203" y="439177"/>
                </a:lnTo>
                <a:lnTo>
                  <a:pt x="1265622" y="467972"/>
                </a:lnTo>
                <a:lnTo>
                  <a:pt x="1299368" y="497538"/>
                </a:lnTo>
                <a:lnTo>
                  <a:pt x="1332426" y="527861"/>
                </a:lnTo>
                <a:lnTo>
                  <a:pt x="1364784" y="558929"/>
                </a:lnTo>
                <a:lnTo>
                  <a:pt x="1396428" y="590728"/>
                </a:lnTo>
                <a:lnTo>
                  <a:pt x="1427344" y="623244"/>
                </a:lnTo>
                <a:lnTo>
                  <a:pt x="1457520" y="656464"/>
                </a:lnTo>
                <a:lnTo>
                  <a:pt x="1486941" y="690375"/>
                </a:lnTo>
                <a:lnTo>
                  <a:pt x="1515596" y="724963"/>
                </a:lnTo>
                <a:lnTo>
                  <a:pt x="1543469" y="760214"/>
                </a:lnTo>
                <a:lnTo>
                  <a:pt x="1570548" y="796116"/>
                </a:lnTo>
                <a:lnTo>
                  <a:pt x="1596820" y="832654"/>
                </a:lnTo>
                <a:lnTo>
                  <a:pt x="1622270" y="869816"/>
                </a:lnTo>
                <a:lnTo>
                  <a:pt x="1646886" y="907588"/>
                </a:lnTo>
                <a:lnTo>
                  <a:pt x="1670655" y="945956"/>
                </a:lnTo>
                <a:lnTo>
                  <a:pt x="1693563" y="984908"/>
                </a:lnTo>
                <a:lnTo>
                  <a:pt x="1715596" y="1024429"/>
                </a:lnTo>
                <a:lnTo>
                  <a:pt x="1736741" y="1064506"/>
                </a:lnTo>
                <a:lnTo>
                  <a:pt x="1756985" y="1105126"/>
                </a:lnTo>
                <a:lnTo>
                  <a:pt x="1776315" y="1146275"/>
                </a:lnTo>
                <a:lnTo>
                  <a:pt x="1794717" y="1187940"/>
                </a:lnTo>
                <a:lnTo>
                  <a:pt x="1812177" y="1230107"/>
                </a:lnTo>
                <a:lnTo>
                  <a:pt x="1828683" y="1272764"/>
                </a:lnTo>
                <a:lnTo>
                  <a:pt x="1844221" y="1315895"/>
                </a:lnTo>
                <a:lnTo>
                  <a:pt x="1858778" y="1359490"/>
                </a:lnTo>
                <a:lnTo>
                  <a:pt x="1872340" y="1403532"/>
                </a:lnTo>
                <a:lnTo>
                  <a:pt x="1884893" y="1448010"/>
                </a:lnTo>
                <a:lnTo>
                  <a:pt x="1896425" y="1492910"/>
                </a:lnTo>
                <a:lnTo>
                  <a:pt x="1906923" y="1538218"/>
                </a:lnTo>
                <a:lnTo>
                  <a:pt x="1916372" y="1583921"/>
                </a:lnTo>
                <a:lnTo>
                  <a:pt x="1924759" y="1630006"/>
                </a:lnTo>
                <a:lnTo>
                  <a:pt x="1932072" y="1676458"/>
                </a:lnTo>
                <a:lnTo>
                  <a:pt x="1938296" y="1723265"/>
                </a:lnTo>
                <a:lnTo>
                  <a:pt x="1943419" y="1770413"/>
                </a:lnTo>
                <a:lnTo>
                  <a:pt x="1947426" y="1817889"/>
                </a:lnTo>
                <a:lnTo>
                  <a:pt x="1950305" y="1865680"/>
                </a:lnTo>
                <a:lnTo>
                  <a:pt x="1952042" y="1913771"/>
                </a:lnTo>
                <a:lnTo>
                  <a:pt x="1952625" y="1962150"/>
                </a:lnTo>
                <a:lnTo>
                  <a:pt x="0" y="19621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326885" y="2772473"/>
            <a:ext cx="1023619" cy="57848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174625">
              <a:lnSpc>
                <a:spcPts val="2100"/>
              </a:lnSpc>
              <a:spcBef>
                <a:spcPts val="295"/>
              </a:spcBef>
            </a:pPr>
            <a:r>
              <a:rPr sz="1850" spc="15" dirty="0">
                <a:solidFill>
                  <a:srgbClr val="FFFFFF"/>
                </a:solidFill>
                <a:latin typeface="Calibri"/>
                <a:cs typeface="Calibri"/>
              </a:rPr>
              <a:t>Health  </a:t>
            </a:r>
            <a:r>
              <a:rPr sz="1850" spc="4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5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50" spc="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50" spc="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50" spc="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50" spc="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48451" y="3871976"/>
            <a:ext cx="1952625" cy="1962150"/>
          </a:xfrm>
          <a:custGeom>
            <a:avLst/>
            <a:gdLst/>
            <a:ahLst/>
            <a:cxnLst/>
            <a:rect l="l" t="t" r="r" b="b"/>
            <a:pathLst>
              <a:path w="1952625" h="1962150">
                <a:moveTo>
                  <a:pt x="1952625" y="0"/>
                </a:moveTo>
                <a:lnTo>
                  <a:pt x="0" y="0"/>
                </a:lnTo>
                <a:lnTo>
                  <a:pt x="0" y="1962086"/>
                </a:lnTo>
                <a:lnTo>
                  <a:pt x="48146" y="1961501"/>
                </a:lnTo>
                <a:lnTo>
                  <a:pt x="96005" y="1959755"/>
                </a:lnTo>
                <a:lnTo>
                  <a:pt x="143566" y="1956862"/>
                </a:lnTo>
                <a:lnTo>
                  <a:pt x="190813" y="1952835"/>
                </a:lnTo>
                <a:lnTo>
                  <a:pt x="237734" y="1947688"/>
                </a:lnTo>
                <a:lnTo>
                  <a:pt x="284316" y="1941433"/>
                </a:lnTo>
                <a:lnTo>
                  <a:pt x="330544" y="1934085"/>
                </a:lnTo>
                <a:lnTo>
                  <a:pt x="376407" y="1925657"/>
                </a:lnTo>
                <a:lnTo>
                  <a:pt x="421889" y="1916162"/>
                </a:lnTo>
                <a:lnTo>
                  <a:pt x="466978" y="1905614"/>
                </a:lnTo>
                <a:lnTo>
                  <a:pt x="511661" y="1894025"/>
                </a:lnTo>
                <a:lnTo>
                  <a:pt x="555924" y="1881411"/>
                </a:lnTo>
                <a:lnTo>
                  <a:pt x="599754" y="1867783"/>
                </a:lnTo>
                <a:lnTo>
                  <a:pt x="643137" y="1853156"/>
                </a:lnTo>
                <a:lnTo>
                  <a:pt x="686060" y="1837542"/>
                </a:lnTo>
                <a:lnTo>
                  <a:pt x="728510" y="1820956"/>
                </a:lnTo>
                <a:lnTo>
                  <a:pt x="770473" y="1803411"/>
                </a:lnTo>
                <a:lnTo>
                  <a:pt x="811937" y="1784919"/>
                </a:lnTo>
                <a:lnTo>
                  <a:pt x="852886" y="1765496"/>
                </a:lnTo>
                <a:lnTo>
                  <a:pt x="893309" y="1745153"/>
                </a:lnTo>
                <a:lnTo>
                  <a:pt x="933192" y="1723905"/>
                </a:lnTo>
                <a:lnTo>
                  <a:pt x="972521" y="1701765"/>
                </a:lnTo>
                <a:lnTo>
                  <a:pt x="1011283" y="1678746"/>
                </a:lnTo>
                <a:lnTo>
                  <a:pt x="1049465" y="1654862"/>
                </a:lnTo>
                <a:lnTo>
                  <a:pt x="1087053" y="1630126"/>
                </a:lnTo>
                <a:lnTo>
                  <a:pt x="1124035" y="1604552"/>
                </a:lnTo>
                <a:lnTo>
                  <a:pt x="1160396" y="1578153"/>
                </a:lnTo>
                <a:lnTo>
                  <a:pt x="1196123" y="1550942"/>
                </a:lnTo>
                <a:lnTo>
                  <a:pt x="1231203" y="1522934"/>
                </a:lnTo>
                <a:lnTo>
                  <a:pt x="1265622" y="1494140"/>
                </a:lnTo>
                <a:lnTo>
                  <a:pt x="1299368" y="1464576"/>
                </a:lnTo>
                <a:lnTo>
                  <a:pt x="1332426" y="1434254"/>
                </a:lnTo>
                <a:lnTo>
                  <a:pt x="1364784" y="1403187"/>
                </a:lnTo>
                <a:lnTo>
                  <a:pt x="1396428" y="1371390"/>
                </a:lnTo>
                <a:lnTo>
                  <a:pt x="1427344" y="1338875"/>
                </a:lnTo>
                <a:lnTo>
                  <a:pt x="1457520" y="1305657"/>
                </a:lnTo>
                <a:lnTo>
                  <a:pt x="1486941" y="1271747"/>
                </a:lnTo>
                <a:lnTo>
                  <a:pt x="1515596" y="1237161"/>
                </a:lnTo>
                <a:lnTo>
                  <a:pt x="1543469" y="1201911"/>
                </a:lnTo>
                <a:lnTo>
                  <a:pt x="1570548" y="1166011"/>
                </a:lnTo>
                <a:lnTo>
                  <a:pt x="1596820" y="1129473"/>
                </a:lnTo>
                <a:lnTo>
                  <a:pt x="1622270" y="1092313"/>
                </a:lnTo>
                <a:lnTo>
                  <a:pt x="1646886" y="1054542"/>
                </a:lnTo>
                <a:lnTo>
                  <a:pt x="1670655" y="1016175"/>
                </a:lnTo>
                <a:lnTo>
                  <a:pt x="1693563" y="977225"/>
                </a:lnTo>
                <a:lnTo>
                  <a:pt x="1715596" y="937706"/>
                </a:lnTo>
                <a:lnTo>
                  <a:pt x="1736741" y="897630"/>
                </a:lnTo>
                <a:lnTo>
                  <a:pt x="1756985" y="857011"/>
                </a:lnTo>
                <a:lnTo>
                  <a:pt x="1776315" y="815863"/>
                </a:lnTo>
                <a:lnTo>
                  <a:pt x="1794717" y="774199"/>
                </a:lnTo>
                <a:lnTo>
                  <a:pt x="1812177" y="732033"/>
                </a:lnTo>
                <a:lnTo>
                  <a:pt x="1828683" y="689377"/>
                </a:lnTo>
                <a:lnTo>
                  <a:pt x="1844221" y="646246"/>
                </a:lnTo>
                <a:lnTo>
                  <a:pt x="1858778" y="602653"/>
                </a:lnTo>
                <a:lnTo>
                  <a:pt x="1872340" y="558611"/>
                </a:lnTo>
                <a:lnTo>
                  <a:pt x="1884893" y="514134"/>
                </a:lnTo>
                <a:lnTo>
                  <a:pt x="1896425" y="469235"/>
                </a:lnTo>
                <a:lnTo>
                  <a:pt x="1906923" y="423928"/>
                </a:lnTo>
                <a:lnTo>
                  <a:pt x="1916372" y="378225"/>
                </a:lnTo>
                <a:lnTo>
                  <a:pt x="1924759" y="332142"/>
                </a:lnTo>
                <a:lnTo>
                  <a:pt x="1932072" y="285690"/>
                </a:lnTo>
                <a:lnTo>
                  <a:pt x="1938296" y="238883"/>
                </a:lnTo>
                <a:lnTo>
                  <a:pt x="1943419" y="191735"/>
                </a:lnTo>
                <a:lnTo>
                  <a:pt x="1947426" y="144259"/>
                </a:lnTo>
                <a:lnTo>
                  <a:pt x="1950305" y="96469"/>
                </a:lnTo>
                <a:lnTo>
                  <a:pt x="1952042" y="48378"/>
                </a:lnTo>
                <a:lnTo>
                  <a:pt x="1952625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48451" y="3871976"/>
            <a:ext cx="1952625" cy="1962150"/>
          </a:xfrm>
          <a:custGeom>
            <a:avLst/>
            <a:gdLst/>
            <a:ahLst/>
            <a:cxnLst/>
            <a:rect l="l" t="t" r="r" b="b"/>
            <a:pathLst>
              <a:path w="1952625" h="1962150">
                <a:moveTo>
                  <a:pt x="1952625" y="0"/>
                </a:moveTo>
                <a:lnTo>
                  <a:pt x="1952042" y="48378"/>
                </a:lnTo>
                <a:lnTo>
                  <a:pt x="1950305" y="96469"/>
                </a:lnTo>
                <a:lnTo>
                  <a:pt x="1947426" y="144259"/>
                </a:lnTo>
                <a:lnTo>
                  <a:pt x="1943419" y="191735"/>
                </a:lnTo>
                <a:lnTo>
                  <a:pt x="1938296" y="238883"/>
                </a:lnTo>
                <a:lnTo>
                  <a:pt x="1932072" y="285690"/>
                </a:lnTo>
                <a:lnTo>
                  <a:pt x="1924759" y="332142"/>
                </a:lnTo>
                <a:lnTo>
                  <a:pt x="1916372" y="378225"/>
                </a:lnTo>
                <a:lnTo>
                  <a:pt x="1906923" y="423928"/>
                </a:lnTo>
                <a:lnTo>
                  <a:pt x="1896425" y="469235"/>
                </a:lnTo>
                <a:lnTo>
                  <a:pt x="1884893" y="514134"/>
                </a:lnTo>
                <a:lnTo>
                  <a:pt x="1872340" y="558611"/>
                </a:lnTo>
                <a:lnTo>
                  <a:pt x="1858778" y="602653"/>
                </a:lnTo>
                <a:lnTo>
                  <a:pt x="1844221" y="646246"/>
                </a:lnTo>
                <a:lnTo>
                  <a:pt x="1828683" y="689377"/>
                </a:lnTo>
                <a:lnTo>
                  <a:pt x="1812177" y="732033"/>
                </a:lnTo>
                <a:lnTo>
                  <a:pt x="1794717" y="774199"/>
                </a:lnTo>
                <a:lnTo>
                  <a:pt x="1776315" y="815863"/>
                </a:lnTo>
                <a:lnTo>
                  <a:pt x="1756985" y="857011"/>
                </a:lnTo>
                <a:lnTo>
                  <a:pt x="1736741" y="897630"/>
                </a:lnTo>
                <a:lnTo>
                  <a:pt x="1715596" y="937706"/>
                </a:lnTo>
                <a:lnTo>
                  <a:pt x="1693563" y="977225"/>
                </a:lnTo>
                <a:lnTo>
                  <a:pt x="1670655" y="1016175"/>
                </a:lnTo>
                <a:lnTo>
                  <a:pt x="1646886" y="1054542"/>
                </a:lnTo>
                <a:lnTo>
                  <a:pt x="1622270" y="1092313"/>
                </a:lnTo>
                <a:lnTo>
                  <a:pt x="1596820" y="1129473"/>
                </a:lnTo>
                <a:lnTo>
                  <a:pt x="1570548" y="1166011"/>
                </a:lnTo>
                <a:lnTo>
                  <a:pt x="1543469" y="1201911"/>
                </a:lnTo>
                <a:lnTo>
                  <a:pt x="1515596" y="1237161"/>
                </a:lnTo>
                <a:lnTo>
                  <a:pt x="1486941" y="1271747"/>
                </a:lnTo>
                <a:lnTo>
                  <a:pt x="1457520" y="1305657"/>
                </a:lnTo>
                <a:lnTo>
                  <a:pt x="1427344" y="1338875"/>
                </a:lnTo>
                <a:lnTo>
                  <a:pt x="1396428" y="1371390"/>
                </a:lnTo>
                <a:lnTo>
                  <a:pt x="1364784" y="1403187"/>
                </a:lnTo>
                <a:lnTo>
                  <a:pt x="1332426" y="1434254"/>
                </a:lnTo>
                <a:lnTo>
                  <a:pt x="1299368" y="1464576"/>
                </a:lnTo>
                <a:lnTo>
                  <a:pt x="1265622" y="1494140"/>
                </a:lnTo>
                <a:lnTo>
                  <a:pt x="1231203" y="1522934"/>
                </a:lnTo>
                <a:lnTo>
                  <a:pt x="1196123" y="1550942"/>
                </a:lnTo>
                <a:lnTo>
                  <a:pt x="1160396" y="1578153"/>
                </a:lnTo>
                <a:lnTo>
                  <a:pt x="1124035" y="1604552"/>
                </a:lnTo>
                <a:lnTo>
                  <a:pt x="1087053" y="1630126"/>
                </a:lnTo>
                <a:lnTo>
                  <a:pt x="1049465" y="1654862"/>
                </a:lnTo>
                <a:lnTo>
                  <a:pt x="1011283" y="1678746"/>
                </a:lnTo>
                <a:lnTo>
                  <a:pt x="972521" y="1701765"/>
                </a:lnTo>
                <a:lnTo>
                  <a:pt x="933192" y="1723905"/>
                </a:lnTo>
                <a:lnTo>
                  <a:pt x="893309" y="1745153"/>
                </a:lnTo>
                <a:lnTo>
                  <a:pt x="852886" y="1765496"/>
                </a:lnTo>
                <a:lnTo>
                  <a:pt x="811937" y="1784919"/>
                </a:lnTo>
                <a:lnTo>
                  <a:pt x="770473" y="1803411"/>
                </a:lnTo>
                <a:lnTo>
                  <a:pt x="728510" y="1820956"/>
                </a:lnTo>
                <a:lnTo>
                  <a:pt x="686060" y="1837542"/>
                </a:lnTo>
                <a:lnTo>
                  <a:pt x="643137" y="1853156"/>
                </a:lnTo>
                <a:lnTo>
                  <a:pt x="599754" y="1867783"/>
                </a:lnTo>
                <a:lnTo>
                  <a:pt x="555924" y="1881411"/>
                </a:lnTo>
                <a:lnTo>
                  <a:pt x="511661" y="1894025"/>
                </a:lnTo>
                <a:lnTo>
                  <a:pt x="466978" y="1905614"/>
                </a:lnTo>
                <a:lnTo>
                  <a:pt x="421889" y="1916162"/>
                </a:lnTo>
                <a:lnTo>
                  <a:pt x="376407" y="1925657"/>
                </a:lnTo>
                <a:lnTo>
                  <a:pt x="330544" y="1934085"/>
                </a:lnTo>
                <a:lnTo>
                  <a:pt x="284316" y="1941433"/>
                </a:lnTo>
                <a:lnTo>
                  <a:pt x="237734" y="1947688"/>
                </a:lnTo>
                <a:lnTo>
                  <a:pt x="190813" y="1952835"/>
                </a:lnTo>
                <a:lnTo>
                  <a:pt x="143566" y="1956862"/>
                </a:lnTo>
                <a:lnTo>
                  <a:pt x="96005" y="1959755"/>
                </a:lnTo>
                <a:lnTo>
                  <a:pt x="48146" y="1961501"/>
                </a:lnTo>
                <a:lnTo>
                  <a:pt x="0" y="1962086"/>
                </a:lnTo>
                <a:lnTo>
                  <a:pt x="0" y="0"/>
                </a:lnTo>
                <a:lnTo>
                  <a:pt x="1952625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612255" y="4383341"/>
            <a:ext cx="448945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6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50" spc="-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50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100576" y="3871848"/>
            <a:ext cx="1952625" cy="1962785"/>
          </a:xfrm>
          <a:custGeom>
            <a:avLst/>
            <a:gdLst/>
            <a:ahLst/>
            <a:cxnLst/>
            <a:rect l="l" t="t" r="r" b="b"/>
            <a:pathLst>
              <a:path w="1952625" h="1962785">
                <a:moveTo>
                  <a:pt x="1952625" y="0"/>
                </a:moveTo>
                <a:lnTo>
                  <a:pt x="0" y="0"/>
                </a:lnTo>
                <a:lnTo>
                  <a:pt x="581" y="48384"/>
                </a:lnTo>
                <a:lnTo>
                  <a:pt x="2318" y="96480"/>
                </a:lnTo>
                <a:lnTo>
                  <a:pt x="5197" y="144275"/>
                </a:lnTo>
                <a:lnTo>
                  <a:pt x="9204" y="191756"/>
                </a:lnTo>
                <a:lnTo>
                  <a:pt x="14326" y="238909"/>
                </a:lnTo>
                <a:lnTo>
                  <a:pt x="20549" y="285721"/>
                </a:lnTo>
                <a:lnTo>
                  <a:pt x="27861" y="332177"/>
                </a:lnTo>
                <a:lnTo>
                  <a:pt x="36247" y="378266"/>
                </a:lnTo>
                <a:lnTo>
                  <a:pt x="45695" y="423972"/>
                </a:lnTo>
                <a:lnTo>
                  <a:pt x="56191" y="469284"/>
                </a:lnTo>
                <a:lnTo>
                  <a:pt x="67722" y="514187"/>
                </a:lnTo>
                <a:lnTo>
                  <a:pt x="80274" y="558668"/>
                </a:lnTo>
                <a:lnTo>
                  <a:pt x="93835" y="602714"/>
                </a:lnTo>
                <a:lnTo>
                  <a:pt x="108390" y="646310"/>
                </a:lnTo>
                <a:lnTo>
                  <a:pt x="123926" y="689445"/>
                </a:lnTo>
                <a:lnTo>
                  <a:pt x="140430" y="732104"/>
                </a:lnTo>
                <a:lnTo>
                  <a:pt x="157889" y="774273"/>
                </a:lnTo>
                <a:lnTo>
                  <a:pt x="176289" y="815940"/>
                </a:lnTo>
                <a:lnTo>
                  <a:pt x="195617" y="857091"/>
                </a:lnTo>
                <a:lnTo>
                  <a:pt x="215859" y="897713"/>
                </a:lnTo>
                <a:lnTo>
                  <a:pt x="237002" y="937791"/>
                </a:lnTo>
                <a:lnTo>
                  <a:pt x="259034" y="977314"/>
                </a:lnTo>
                <a:lnTo>
                  <a:pt x="281939" y="1016266"/>
                </a:lnTo>
                <a:lnTo>
                  <a:pt x="305706" y="1054636"/>
                </a:lnTo>
                <a:lnTo>
                  <a:pt x="330321" y="1092409"/>
                </a:lnTo>
                <a:lnTo>
                  <a:pt x="355769" y="1129571"/>
                </a:lnTo>
                <a:lnTo>
                  <a:pt x="382039" y="1166110"/>
                </a:lnTo>
                <a:lnTo>
                  <a:pt x="409116" y="1202013"/>
                </a:lnTo>
                <a:lnTo>
                  <a:pt x="436988" y="1237265"/>
                </a:lnTo>
                <a:lnTo>
                  <a:pt x="465640" y="1271853"/>
                </a:lnTo>
                <a:lnTo>
                  <a:pt x="495060" y="1305764"/>
                </a:lnTo>
                <a:lnTo>
                  <a:pt x="525235" y="1338984"/>
                </a:lnTo>
                <a:lnTo>
                  <a:pt x="556149" y="1371500"/>
                </a:lnTo>
                <a:lnTo>
                  <a:pt x="587792" y="1403299"/>
                </a:lnTo>
                <a:lnTo>
                  <a:pt x="620148" y="1434367"/>
                </a:lnTo>
                <a:lnTo>
                  <a:pt x="653205" y="1464690"/>
                </a:lnTo>
                <a:lnTo>
                  <a:pt x="686950" y="1494256"/>
                </a:lnTo>
                <a:lnTo>
                  <a:pt x="721368" y="1523050"/>
                </a:lnTo>
                <a:lnTo>
                  <a:pt x="756447" y="1551060"/>
                </a:lnTo>
                <a:lnTo>
                  <a:pt x="792174" y="1578272"/>
                </a:lnTo>
                <a:lnTo>
                  <a:pt x="828534" y="1604672"/>
                </a:lnTo>
                <a:lnTo>
                  <a:pt x="865515" y="1630247"/>
                </a:lnTo>
                <a:lnTo>
                  <a:pt x="903103" y="1654983"/>
                </a:lnTo>
                <a:lnTo>
                  <a:pt x="941284" y="1678868"/>
                </a:lnTo>
                <a:lnTo>
                  <a:pt x="980047" y="1701887"/>
                </a:lnTo>
                <a:lnTo>
                  <a:pt x="1019376" y="1724028"/>
                </a:lnTo>
                <a:lnTo>
                  <a:pt x="1059259" y="1745277"/>
                </a:lnTo>
                <a:lnTo>
                  <a:pt x="1099682" y="1765620"/>
                </a:lnTo>
                <a:lnTo>
                  <a:pt x="1140633" y="1785044"/>
                </a:lnTo>
                <a:lnTo>
                  <a:pt x="1182097" y="1803536"/>
                </a:lnTo>
                <a:lnTo>
                  <a:pt x="1224061" y="1821081"/>
                </a:lnTo>
                <a:lnTo>
                  <a:pt x="1266512" y="1837668"/>
                </a:lnTo>
                <a:lnTo>
                  <a:pt x="1309437" y="1853281"/>
                </a:lnTo>
                <a:lnTo>
                  <a:pt x="1352822" y="1867909"/>
                </a:lnTo>
                <a:lnTo>
                  <a:pt x="1396654" y="1881537"/>
                </a:lnTo>
                <a:lnTo>
                  <a:pt x="1440919" y="1894152"/>
                </a:lnTo>
                <a:lnTo>
                  <a:pt x="1485604" y="1905740"/>
                </a:lnTo>
                <a:lnTo>
                  <a:pt x="1530697" y="1916289"/>
                </a:lnTo>
                <a:lnTo>
                  <a:pt x="1576182" y="1925784"/>
                </a:lnTo>
                <a:lnTo>
                  <a:pt x="1622048" y="1934212"/>
                </a:lnTo>
                <a:lnTo>
                  <a:pt x="1668280" y="1941560"/>
                </a:lnTo>
                <a:lnTo>
                  <a:pt x="1714865" y="1947815"/>
                </a:lnTo>
                <a:lnTo>
                  <a:pt x="1761791" y="1952962"/>
                </a:lnTo>
                <a:lnTo>
                  <a:pt x="1809043" y="1956989"/>
                </a:lnTo>
                <a:lnTo>
                  <a:pt x="1856608" y="1959882"/>
                </a:lnTo>
                <a:lnTo>
                  <a:pt x="1904473" y="1961628"/>
                </a:lnTo>
                <a:lnTo>
                  <a:pt x="1952625" y="1962213"/>
                </a:lnTo>
                <a:lnTo>
                  <a:pt x="1952625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00576" y="3871848"/>
            <a:ext cx="1952625" cy="1962785"/>
          </a:xfrm>
          <a:custGeom>
            <a:avLst/>
            <a:gdLst/>
            <a:ahLst/>
            <a:cxnLst/>
            <a:rect l="l" t="t" r="r" b="b"/>
            <a:pathLst>
              <a:path w="1952625" h="1962785">
                <a:moveTo>
                  <a:pt x="1952625" y="1962213"/>
                </a:moveTo>
                <a:lnTo>
                  <a:pt x="1904473" y="1961628"/>
                </a:lnTo>
                <a:lnTo>
                  <a:pt x="1856608" y="1959882"/>
                </a:lnTo>
                <a:lnTo>
                  <a:pt x="1809043" y="1956989"/>
                </a:lnTo>
                <a:lnTo>
                  <a:pt x="1761791" y="1952962"/>
                </a:lnTo>
                <a:lnTo>
                  <a:pt x="1714865" y="1947815"/>
                </a:lnTo>
                <a:lnTo>
                  <a:pt x="1668280" y="1941560"/>
                </a:lnTo>
                <a:lnTo>
                  <a:pt x="1622048" y="1934212"/>
                </a:lnTo>
                <a:lnTo>
                  <a:pt x="1576182" y="1925784"/>
                </a:lnTo>
                <a:lnTo>
                  <a:pt x="1530697" y="1916289"/>
                </a:lnTo>
                <a:lnTo>
                  <a:pt x="1485604" y="1905740"/>
                </a:lnTo>
                <a:lnTo>
                  <a:pt x="1440919" y="1894152"/>
                </a:lnTo>
                <a:lnTo>
                  <a:pt x="1396654" y="1881537"/>
                </a:lnTo>
                <a:lnTo>
                  <a:pt x="1352822" y="1867909"/>
                </a:lnTo>
                <a:lnTo>
                  <a:pt x="1309437" y="1853281"/>
                </a:lnTo>
                <a:lnTo>
                  <a:pt x="1266512" y="1837668"/>
                </a:lnTo>
                <a:lnTo>
                  <a:pt x="1224061" y="1821081"/>
                </a:lnTo>
                <a:lnTo>
                  <a:pt x="1182097" y="1803536"/>
                </a:lnTo>
                <a:lnTo>
                  <a:pt x="1140633" y="1785044"/>
                </a:lnTo>
                <a:lnTo>
                  <a:pt x="1099682" y="1765620"/>
                </a:lnTo>
                <a:lnTo>
                  <a:pt x="1059259" y="1745277"/>
                </a:lnTo>
                <a:lnTo>
                  <a:pt x="1019376" y="1724028"/>
                </a:lnTo>
                <a:lnTo>
                  <a:pt x="980047" y="1701887"/>
                </a:lnTo>
                <a:lnTo>
                  <a:pt x="941284" y="1678868"/>
                </a:lnTo>
                <a:lnTo>
                  <a:pt x="903103" y="1654983"/>
                </a:lnTo>
                <a:lnTo>
                  <a:pt x="865515" y="1630247"/>
                </a:lnTo>
                <a:lnTo>
                  <a:pt x="828534" y="1604672"/>
                </a:lnTo>
                <a:lnTo>
                  <a:pt x="792174" y="1578272"/>
                </a:lnTo>
                <a:lnTo>
                  <a:pt x="756447" y="1551060"/>
                </a:lnTo>
                <a:lnTo>
                  <a:pt x="721368" y="1523050"/>
                </a:lnTo>
                <a:lnTo>
                  <a:pt x="686950" y="1494256"/>
                </a:lnTo>
                <a:lnTo>
                  <a:pt x="653205" y="1464690"/>
                </a:lnTo>
                <a:lnTo>
                  <a:pt x="620148" y="1434367"/>
                </a:lnTo>
                <a:lnTo>
                  <a:pt x="587792" y="1403299"/>
                </a:lnTo>
                <a:lnTo>
                  <a:pt x="556149" y="1371500"/>
                </a:lnTo>
                <a:lnTo>
                  <a:pt x="525235" y="1338984"/>
                </a:lnTo>
                <a:lnTo>
                  <a:pt x="495060" y="1305764"/>
                </a:lnTo>
                <a:lnTo>
                  <a:pt x="465640" y="1271853"/>
                </a:lnTo>
                <a:lnTo>
                  <a:pt x="436988" y="1237265"/>
                </a:lnTo>
                <a:lnTo>
                  <a:pt x="409116" y="1202013"/>
                </a:lnTo>
                <a:lnTo>
                  <a:pt x="382039" y="1166110"/>
                </a:lnTo>
                <a:lnTo>
                  <a:pt x="355769" y="1129571"/>
                </a:lnTo>
                <a:lnTo>
                  <a:pt x="330321" y="1092409"/>
                </a:lnTo>
                <a:lnTo>
                  <a:pt x="305706" y="1054636"/>
                </a:lnTo>
                <a:lnTo>
                  <a:pt x="281939" y="1016266"/>
                </a:lnTo>
                <a:lnTo>
                  <a:pt x="259034" y="977314"/>
                </a:lnTo>
                <a:lnTo>
                  <a:pt x="237002" y="937791"/>
                </a:lnTo>
                <a:lnTo>
                  <a:pt x="215859" y="897713"/>
                </a:lnTo>
                <a:lnTo>
                  <a:pt x="195617" y="857091"/>
                </a:lnTo>
                <a:lnTo>
                  <a:pt x="176289" y="815940"/>
                </a:lnTo>
                <a:lnTo>
                  <a:pt x="157889" y="774273"/>
                </a:lnTo>
                <a:lnTo>
                  <a:pt x="140430" y="732104"/>
                </a:lnTo>
                <a:lnTo>
                  <a:pt x="123926" y="689445"/>
                </a:lnTo>
                <a:lnTo>
                  <a:pt x="108390" y="646310"/>
                </a:lnTo>
                <a:lnTo>
                  <a:pt x="93835" y="602714"/>
                </a:lnTo>
                <a:lnTo>
                  <a:pt x="80274" y="558668"/>
                </a:lnTo>
                <a:lnTo>
                  <a:pt x="67722" y="514187"/>
                </a:lnTo>
                <a:lnTo>
                  <a:pt x="56191" y="469284"/>
                </a:lnTo>
                <a:lnTo>
                  <a:pt x="45695" y="423972"/>
                </a:lnTo>
                <a:lnTo>
                  <a:pt x="36247" y="378266"/>
                </a:lnTo>
                <a:lnTo>
                  <a:pt x="27861" y="332177"/>
                </a:lnTo>
                <a:lnTo>
                  <a:pt x="20549" y="285721"/>
                </a:lnTo>
                <a:lnTo>
                  <a:pt x="14326" y="238909"/>
                </a:lnTo>
                <a:lnTo>
                  <a:pt x="9204" y="191756"/>
                </a:lnTo>
                <a:lnTo>
                  <a:pt x="5197" y="144275"/>
                </a:lnTo>
                <a:lnTo>
                  <a:pt x="2318" y="96480"/>
                </a:lnTo>
                <a:lnTo>
                  <a:pt x="581" y="48384"/>
                </a:lnTo>
                <a:lnTo>
                  <a:pt x="0" y="0"/>
                </a:lnTo>
                <a:lnTo>
                  <a:pt x="1952625" y="0"/>
                </a:lnTo>
                <a:lnTo>
                  <a:pt x="1952625" y="196221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810125" y="4250753"/>
            <a:ext cx="1104265" cy="57848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125730">
              <a:lnSpc>
                <a:spcPts val="2100"/>
              </a:lnSpc>
              <a:spcBef>
                <a:spcPts val="295"/>
              </a:spcBef>
            </a:pPr>
            <a:r>
              <a:rPr sz="1850" spc="10" dirty="0">
                <a:solidFill>
                  <a:srgbClr val="FFFFFF"/>
                </a:solidFill>
                <a:latin typeface="Calibri"/>
                <a:cs typeface="Calibri"/>
              </a:rPr>
              <a:t>Provider 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5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50" spc="7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5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50" spc="20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1850" spc="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50" spc="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50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794121" y="3260471"/>
            <a:ext cx="628015" cy="254635"/>
          </a:xfrm>
          <a:custGeom>
            <a:avLst/>
            <a:gdLst/>
            <a:ahLst/>
            <a:cxnLst/>
            <a:rect l="l" t="t" r="r" b="b"/>
            <a:pathLst>
              <a:path w="628014" h="254635">
                <a:moveTo>
                  <a:pt x="306704" y="0"/>
                </a:moveTo>
                <a:lnTo>
                  <a:pt x="256948" y="3330"/>
                </a:lnTo>
                <a:lnTo>
                  <a:pt x="209751" y="12970"/>
                </a:lnTo>
                <a:lnTo>
                  <a:pt x="165743" y="28395"/>
                </a:lnTo>
                <a:lnTo>
                  <a:pt x="125556" y="49080"/>
                </a:lnTo>
                <a:lnTo>
                  <a:pt x="89820" y="74501"/>
                </a:lnTo>
                <a:lnTo>
                  <a:pt x="59167" y="104131"/>
                </a:lnTo>
                <a:lnTo>
                  <a:pt x="34228" y="137447"/>
                </a:lnTo>
                <a:lnTo>
                  <a:pt x="15633" y="173922"/>
                </a:lnTo>
                <a:lnTo>
                  <a:pt x="4013" y="213033"/>
                </a:lnTo>
                <a:lnTo>
                  <a:pt x="0" y="254253"/>
                </a:lnTo>
                <a:lnTo>
                  <a:pt x="72643" y="254253"/>
                </a:lnTo>
                <a:lnTo>
                  <a:pt x="81254" y="205462"/>
                </a:lnTo>
                <a:lnTo>
                  <a:pt x="105902" y="161004"/>
                </a:lnTo>
                <a:lnTo>
                  <a:pt x="144813" y="123166"/>
                </a:lnTo>
                <a:lnTo>
                  <a:pt x="196214" y="94233"/>
                </a:lnTo>
                <a:lnTo>
                  <a:pt x="246383" y="78795"/>
                </a:lnTo>
                <a:lnTo>
                  <a:pt x="298083" y="72784"/>
                </a:lnTo>
                <a:lnTo>
                  <a:pt x="519766" y="72784"/>
                </a:lnTo>
                <a:lnTo>
                  <a:pt x="504088" y="59757"/>
                </a:lnTo>
                <a:lnTo>
                  <a:pt x="460846" y="34499"/>
                </a:lnTo>
                <a:lnTo>
                  <a:pt x="412861" y="15727"/>
                </a:lnTo>
                <a:lnTo>
                  <a:pt x="361143" y="4030"/>
                </a:lnTo>
                <a:lnTo>
                  <a:pt x="306704" y="0"/>
                </a:lnTo>
                <a:close/>
              </a:path>
              <a:path w="628014" h="254635">
                <a:moveTo>
                  <a:pt x="627761" y="168528"/>
                </a:moveTo>
                <a:lnTo>
                  <a:pt x="482473" y="168528"/>
                </a:lnTo>
                <a:lnTo>
                  <a:pt x="576961" y="254253"/>
                </a:lnTo>
                <a:lnTo>
                  <a:pt x="627761" y="168528"/>
                </a:lnTo>
                <a:close/>
              </a:path>
              <a:path w="628014" h="254635">
                <a:moveTo>
                  <a:pt x="519766" y="72784"/>
                </a:moveTo>
                <a:lnTo>
                  <a:pt x="298083" y="72784"/>
                </a:lnTo>
                <a:lnTo>
                  <a:pt x="349406" y="75756"/>
                </a:lnTo>
                <a:lnTo>
                  <a:pt x="398449" y="87262"/>
                </a:lnTo>
                <a:lnTo>
                  <a:pt x="443304" y="106858"/>
                </a:lnTo>
                <a:lnTo>
                  <a:pt x="482064" y="134095"/>
                </a:lnTo>
                <a:lnTo>
                  <a:pt x="512825" y="168528"/>
                </a:lnTo>
                <a:lnTo>
                  <a:pt x="595249" y="168528"/>
                </a:lnTo>
                <a:lnTo>
                  <a:pt x="572300" y="127362"/>
                </a:lnTo>
                <a:lnTo>
                  <a:pt x="541577" y="90908"/>
                </a:lnTo>
                <a:lnTo>
                  <a:pt x="519766" y="72784"/>
                </a:lnTo>
                <a:close/>
              </a:path>
            </a:pathLst>
          </a:custGeom>
          <a:solidFill>
            <a:srgbClr val="DFF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94121" y="3260471"/>
            <a:ext cx="628015" cy="254635"/>
          </a:xfrm>
          <a:custGeom>
            <a:avLst/>
            <a:gdLst/>
            <a:ahLst/>
            <a:cxnLst/>
            <a:rect l="l" t="t" r="r" b="b"/>
            <a:pathLst>
              <a:path w="628014" h="254635">
                <a:moveTo>
                  <a:pt x="0" y="254253"/>
                </a:moveTo>
                <a:lnTo>
                  <a:pt x="4013" y="213033"/>
                </a:lnTo>
                <a:lnTo>
                  <a:pt x="15633" y="173922"/>
                </a:lnTo>
                <a:lnTo>
                  <a:pt x="34228" y="137447"/>
                </a:lnTo>
                <a:lnTo>
                  <a:pt x="59167" y="104131"/>
                </a:lnTo>
                <a:lnTo>
                  <a:pt x="89820" y="74501"/>
                </a:lnTo>
                <a:lnTo>
                  <a:pt x="125556" y="49080"/>
                </a:lnTo>
                <a:lnTo>
                  <a:pt x="165743" y="28395"/>
                </a:lnTo>
                <a:lnTo>
                  <a:pt x="209751" y="12970"/>
                </a:lnTo>
                <a:lnTo>
                  <a:pt x="256948" y="3330"/>
                </a:lnTo>
                <a:lnTo>
                  <a:pt x="306704" y="0"/>
                </a:lnTo>
                <a:lnTo>
                  <a:pt x="361143" y="4030"/>
                </a:lnTo>
                <a:lnTo>
                  <a:pt x="412861" y="15727"/>
                </a:lnTo>
                <a:lnTo>
                  <a:pt x="460846" y="34499"/>
                </a:lnTo>
                <a:lnTo>
                  <a:pt x="504088" y="59757"/>
                </a:lnTo>
                <a:lnTo>
                  <a:pt x="541577" y="90908"/>
                </a:lnTo>
                <a:lnTo>
                  <a:pt x="572300" y="127362"/>
                </a:lnTo>
                <a:lnTo>
                  <a:pt x="595249" y="168528"/>
                </a:lnTo>
                <a:lnTo>
                  <a:pt x="627761" y="168528"/>
                </a:lnTo>
                <a:lnTo>
                  <a:pt x="576961" y="254253"/>
                </a:lnTo>
                <a:lnTo>
                  <a:pt x="482473" y="168528"/>
                </a:lnTo>
                <a:lnTo>
                  <a:pt x="512825" y="168528"/>
                </a:lnTo>
                <a:lnTo>
                  <a:pt x="482064" y="134095"/>
                </a:lnTo>
                <a:lnTo>
                  <a:pt x="443304" y="106858"/>
                </a:lnTo>
                <a:lnTo>
                  <a:pt x="398449" y="87262"/>
                </a:lnTo>
                <a:lnTo>
                  <a:pt x="349406" y="75756"/>
                </a:lnTo>
                <a:lnTo>
                  <a:pt x="298083" y="72784"/>
                </a:lnTo>
                <a:lnTo>
                  <a:pt x="246383" y="78795"/>
                </a:lnTo>
                <a:lnTo>
                  <a:pt x="196214" y="94233"/>
                </a:lnTo>
                <a:lnTo>
                  <a:pt x="144813" y="123166"/>
                </a:lnTo>
                <a:lnTo>
                  <a:pt x="105902" y="161004"/>
                </a:lnTo>
                <a:lnTo>
                  <a:pt x="81254" y="205462"/>
                </a:lnTo>
                <a:lnTo>
                  <a:pt x="72643" y="254253"/>
                </a:lnTo>
                <a:lnTo>
                  <a:pt x="0" y="254253"/>
                </a:lnTo>
                <a:close/>
              </a:path>
            </a:pathLst>
          </a:custGeom>
          <a:ln w="25400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78753" y="4138676"/>
            <a:ext cx="628015" cy="258445"/>
          </a:xfrm>
          <a:custGeom>
            <a:avLst/>
            <a:gdLst/>
            <a:ahLst/>
            <a:cxnLst/>
            <a:rect l="l" t="t" r="r" b="b"/>
            <a:pathLst>
              <a:path w="628014" h="258445">
                <a:moveTo>
                  <a:pt x="116332" y="85598"/>
                </a:moveTo>
                <a:lnTo>
                  <a:pt x="33274" y="85598"/>
                </a:lnTo>
                <a:lnTo>
                  <a:pt x="56009" y="127756"/>
                </a:lnTo>
                <a:lnTo>
                  <a:pt x="86626" y="165104"/>
                </a:lnTo>
                <a:lnTo>
                  <a:pt x="124097" y="197032"/>
                </a:lnTo>
                <a:lnTo>
                  <a:pt x="167393" y="222928"/>
                </a:lnTo>
                <a:lnTo>
                  <a:pt x="215485" y="242181"/>
                </a:lnTo>
                <a:lnTo>
                  <a:pt x="267345" y="254182"/>
                </a:lnTo>
                <a:lnTo>
                  <a:pt x="321945" y="258318"/>
                </a:lnTo>
                <a:lnTo>
                  <a:pt x="371590" y="254935"/>
                </a:lnTo>
                <a:lnTo>
                  <a:pt x="418686" y="245144"/>
                </a:lnTo>
                <a:lnTo>
                  <a:pt x="462601" y="229476"/>
                </a:lnTo>
                <a:lnTo>
                  <a:pt x="502705" y="208464"/>
                </a:lnTo>
                <a:lnTo>
                  <a:pt x="535842" y="184471"/>
                </a:lnTo>
                <a:lnTo>
                  <a:pt x="328340" y="184471"/>
                </a:lnTo>
                <a:lnTo>
                  <a:pt x="277439" y="181073"/>
                </a:lnTo>
                <a:lnTo>
                  <a:pt x="228912" y="169023"/>
                </a:lnTo>
                <a:lnTo>
                  <a:pt x="184635" y="148784"/>
                </a:lnTo>
                <a:lnTo>
                  <a:pt x="146483" y="120821"/>
                </a:lnTo>
                <a:lnTo>
                  <a:pt x="116332" y="85598"/>
                </a:lnTo>
                <a:close/>
              </a:path>
              <a:path w="628014" h="258445">
                <a:moveTo>
                  <a:pt x="628015" y="0"/>
                </a:moveTo>
                <a:lnTo>
                  <a:pt x="554228" y="0"/>
                </a:lnTo>
                <a:lnTo>
                  <a:pt x="548623" y="40273"/>
                </a:lnTo>
                <a:lnTo>
                  <a:pt x="532436" y="77980"/>
                </a:lnTo>
                <a:lnTo>
                  <a:pt x="506606" y="111895"/>
                </a:lnTo>
                <a:lnTo>
                  <a:pt x="472070" y="140793"/>
                </a:lnTo>
                <a:lnTo>
                  <a:pt x="429768" y="163449"/>
                </a:lnTo>
                <a:lnTo>
                  <a:pt x="379741" y="178750"/>
                </a:lnTo>
                <a:lnTo>
                  <a:pt x="328340" y="184471"/>
                </a:lnTo>
                <a:lnTo>
                  <a:pt x="535842" y="184471"/>
                </a:lnTo>
                <a:lnTo>
                  <a:pt x="568961" y="152540"/>
                </a:lnTo>
                <a:lnTo>
                  <a:pt x="593851" y="118692"/>
                </a:lnTo>
                <a:lnTo>
                  <a:pt x="612411" y="81631"/>
                </a:lnTo>
                <a:lnTo>
                  <a:pt x="624009" y="41889"/>
                </a:lnTo>
                <a:lnTo>
                  <a:pt x="628015" y="0"/>
                </a:lnTo>
                <a:close/>
              </a:path>
              <a:path w="628014" h="258445">
                <a:moveTo>
                  <a:pt x="52959" y="0"/>
                </a:moveTo>
                <a:lnTo>
                  <a:pt x="0" y="85598"/>
                </a:lnTo>
                <a:lnTo>
                  <a:pt x="147700" y="85598"/>
                </a:lnTo>
                <a:lnTo>
                  <a:pt x="52959" y="0"/>
                </a:lnTo>
                <a:close/>
              </a:path>
            </a:pathLst>
          </a:custGeom>
          <a:solidFill>
            <a:srgbClr val="DFF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78753" y="4138676"/>
            <a:ext cx="628015" cy="258445"/>
          </a:xfrm>
          <a:custGeom>
            <a:avLst/>
            <a:gdLst/>
            <a:ahLst/>
            <a:cxnLst/>
            <a:rect l="l" t="t" r="r" b="b"/>
            <a:pathLst>
              <a:path w="628014" h="258445">
                <a:moveTo>
                  <a:pt x="628015" y="0"/>
                </a:moveTo>
                <a:lnTo>
                  <a:pt x="624009" y="41889"/>
                </a:lnTo>
                <a:lnTo>
                  <a:pt x="612411" y="81631"/>
                </a:lnTo>
                <a:lnTo>
                  <a:pt x="593851" y="118692"/>
                </a:lnTo>
                <a:lnTo>
                  <a:pt x="568961" y="152540"/>
                </a:lnTo>
                <a:lnTo>
                  <a:pt x="538368" y="182641"/>
                </a:lnTo>
                <a:lnTo>
                  <a:pt x="502705" y="208464"/>
                </a:lnTo>
                <a:lnTo>
                  <a:pt x="462601" y="229476"/>
                </a:lnTo>
                <a:lnTo>
                  <a:pt x="418686" y="245144"/>
                </a:lnTo>
                <a:lnTo>
                  <a:pt x="371590" y="254935"/>
                </a:lnTo>
                <a:lnTo>
                  <a:pt x="321945" y="258318"/>
                </a:lnTo>
                <a:lnTo>
                  <a:pt x="267345" y="254182"/>
                </a:lnTo>
                <a:lnTo>
                  <a:pt x="215485" y="242181"/>
                </a:lnTo>
                <a:lnTo>
                  <a:pt x="167393" y="222928"/>
                </a:lnTo>
                <a:lnTo>
                  <a:pt x="124097" y="197032"/>
                </a:lnTo>
                <a:lnTo>
                  <a:pt x="86626" y="165104"/>
                </a:lnTo>
                <a:lnTo>
                  <a:pt x="56009" y="127756"/>
                </a:lnTo>
                <a:lnTo>
                  <a:pt x="33274" y="85598"/>
                </a:lnTo>
                <a:lnTo>
                  <a:pt x="0" y="85598"/>
                </a:lnTo>
                <a:lnTo>
                  <a:pt x="52959" y="0"/>
                </a:lnTo>
                <a:lnTo>
                  <a:pt x="147700" y="85598"/>
                </a:lnTo>
                <a:lnTo>
                  <a:pt x="116332" y="85598"/>
                </a:lnTo>
                <a:lnTo>
                  <a:pt x="146483" y="120821"/>
                </a:lnTo>
                <a:lnTo>
                  <a:pt x="184635" y="148784"/>
                </a:lnTo>
                <a:lnTo>
                  <a:pt x="228912" y="169023"/>
                </a:lnTo>
                <a:lnTo>
                  <a:pt x="277439" y="181073"/>
                </a:lnTo>
                <a:lnTo>
                  <a:pt x="328340" y="184471"/>
                </a:lnTo>
                <a:lnTo>
                  <a:pt x="379741" y="178750"/>
                </a:lnTo>
                <a:lnTo>
                  <a:pt x="429768" y="163449"/>
                </a:lnTo>
                <a:lnTo>
                  <a:pt x="472070" y="140793"/>
                </a:lnTo>
                <a:lnTo>
                  <a:pt x="506606" y="111895"/>
                </a:lnTo>
                <a:lnTo>
                  <a:pt x="532436" y="77980"/>
                </a:lnTo>
                <a:lnTo>
                  <a:pt x="548623" y="40273"/>
                </a:lnTo>
                <a:lnTo>
                  <a:pt x="554228" y="0"/>
                </a:lnTo>
                <a:lnTo>
                  <a:pt x="628015" y="0"/>
                </a:lnTo>
                <a:close/>
              </a:path>
            </a:pathLst>
          </a:custGeom>
          <a:ln w="25400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429250" y="3495675"/>
            <a:ext cx="1362075" cy="64770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26034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204"/>
              </a:spcBef>
            </a:pP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Equity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09612" y="1719326"/>
            <a:ext cx="2286635" cy="1409700"/>
          </a:xfrm>
          <a:custGeom>
            <a:avLst/>
            <a:gdLst/>
            <a:ahLst/>
            <a:cxnLst/>
            <a:rect l="l" t="t" r="r" b="b"/>
            <a:pathLst>
              <a:path w="2286635" h="1409700">
                <a:moveTo>
                  <a:pt x="2286063" y="0"/>
                </a:moveTo>
                <a:lnTo>
                  <a:pt x="457200" y="0"/>
                </a:lnTo>
                <a:lnTo>
                  <a:pt x="0" y="1409700"/>
                </a:lnTo>
                <a:lnTo>
                  <a:pt x="1828863" y="1409700"/>
                </a:lnTo>
                <a:lnTo>
                  <a:pt x="2286063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9612" y="1719326"/>
            <a:ext cx="2286635" cy="1409700"/>
          </a:xfrm>
          <a:custGeom>
            <a:avLst/>
            <a:gdLst/>
            <a:ahLst/>
            <a:cxnLst/>
            <a:rect l="l" t="t" r="r" b="b"/>
            <a:pathLst>
              <a:path w="2286635" h="1409700">
                <a:moveTo>
                  <a:pt x="0" y="1409700"/>
                </a:moveTo>
                <a:lnTo>
                  <a:pt x="457200" y="0"/>
                </a:lnTo>
                <a:lnTo>
                  <a:pt x="2286063" y="0"/>
                </a:lnTo>
                <a:lnTo>
                  <a:pt x="1828863" y="1409700"/>
                </a:lnTo>
                <a:lnTo>
                  <a:pt x="0" y="1409700"/>
                </a:lnTo>
                <a:close/>
              </a:path>
            </a:pathLst>
          </a:custGeom>
          <a:ln w="25400">
            <a:solidFill>
              <a:srgbClr val="92A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324228" y="1976691"/>
            <a:ext cx="1043940" cy="85407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2540" algn="ctr">
              <a:lnSpc>
                <a:spcPct val="100899"/>
              </a:lnSpc>
              <a:spcBef>
                <a:spcPts val="8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Client  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Survey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71487" y="4805426"/>
            <a:ext cx="2296160" cy="1276350"/>
          </a:xfrm>
          <a:custGeom>
            <a:avLst/>
            <a:gdLst/>
            <a:ahLst/>
            <a:cxnLst/>
            <a:rect l="l" t="t" r="r" b="b"/>
            <a:pathLst>
              <a:path w="2296160" h="1276350">
                <a:moveTo>
                  <a:pt x="2295588" y="0"/>
                </a:moveTo>
                <a:lnTo>
                  <a:pt x="459105" y="0"/>
                </a:lnTo>
                <a:lnTo>
                  <a:pt x="0" y="1276286"/>
                </a:lnTo>
                <a:lnTo>
                  <a:pt x="1836483" y="1276286"/>
                </a:lnTo>
                <a:lnTo>
                  <a:pt x="2295588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1487" y="4805426"/>
            <a:ext cx="2296160" cy="1276350"/>
          </a:xfrm>
          <a:custGeom>
            <a:avLst/>
            <a:gdLst/>
            <a:ahLst/>
            <a:cxnLst/>
            <a:rect l="l" t="t" r="r" b="b"/>
            <a:pathLst>
              <a:path w="2296160" h="1276350">
                <a:moveTo>
                  <a:pt x="0" y="1276286"/>
                </a:moveTo>
                <a:lnTo>
                  <a:pt x="459105" y="0"/>
                </a:lnTo>
                <a:lnTo>
                  <a:pt x="2295588" y="0"/>
                </a:lnTo>
                <a:lnTo>
                  <a:pt x="1836483" y="1276286"/>
                </a:lnTo>
                <a:lnTo>
                  <a:pt x="0" y="1276286"/>
                </a:lnTo>
                <a:close/>
              </a:path>
            </a:pathLst>
          </a:custGeom>
          <a:ln w="25400">
            <a:solidFill>
              <a:srgbClr val="92A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089342" y="4998402"/>
            <a:ext cx="1043940" cy="85407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5080" algn="ctr">
              <a:lnSpc>
                <a:spcPct val="100899"/>
              </a:lnSpc>
              <a:spcBef>
                <a:spcPts val="8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Provider  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Survey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225026" y="1719326"/>
            <a:ext cx="2562225" cy="1409700"/>
          </a:xfrm>
          <a:custGeom>
            <a:avLst/>
            <a:gdLst/>
            <a:ahLst/>
            <a:cxnLst/>
            <a:rect l="l" t="t" r="r" b="b"/>
            <a:pathLst>
              <a:path w="2562225" h="1409700">
                <a:moveTo>
                  <a:pt x="2562225" y="0"/>
                </a:moveTo>
                <a:lnTo>
                  <a:pt x="512318" y="0"/>
                </a:lnTo>
                <a:lnTo>
                  <a:pt x="0" y="1409700"/>
                </a:lnTo>
                <a:lnTo>
                  <a:pt x="2049779" y="1409700"/>
                </a:lnTo>
                <a:lnTo>
                  <a:pt x="2562225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25026" y="1719326"/>
            <a:ext cx="2562225" cy="1409700"/>
          </a:xfrm>
          <a:custGeom>
            <a:avLst/>
            <a:gdLst/>
            <a:ahLst/>
            <a:cxnLst/>
            <a:rect l="l" t="t" r="r" b="b"/>
            <a:pathLst>
              <a:path w="2562225" h="1409700">
                <a:moveTo>
                  <a:pt x="0" y="1409700"/>
                </a:moveTo>
                <a:lnTo>
                  <a:pt x="512318" y="0"/>
                </a:lnTo>
                <a:lnTo>
                  <a:pt x="2562225" y="0"/>
                </a:lnTo>
                <a:lnTo>
                  <a:pt x="2049779" y="1409700"/>
                </a:lnTo>
                <a:lnTo>
                  <a:pt x="0" y="1409700"/>
                </a:lnTo>
                <a:close/>
              </a:path>
            </a:pathLst>
          </a:custGeom>
          <a:ln w="25400">
            <a:solidFill>
              <a:srgbClr val="92A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9889108" y="1976691"/>
            <a:ext cx="1233805" cy="854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Survey</a:t>
            </a:r>
            <a:endParaRPr sz="1800">
              <a:latin typeface="Calibri"/>
              <a:cs typeface="Calibri"/>
            </a:endParaRPr>
          </a:p>
          <a:p>
            <a:pPr marL="162560" marR="154305" indent="8255" algn="ctr">
              <a:lnSpc>
                <a:spcPts val="2180"/>
              </a:lnSpc>
              <a:spcBef>
                <a:spcPts val="7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System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9358376" y="4805426"/>
            <a:ext cx="2428875" cy="1381125"/>
          </a:xfrm>
          <a:custGeom>
            <a:avLst/>
            <a:gdLst/>
            <a:ahLst/>
            <a:cxnLst/>
            <a:rect l="l" t="t" r="r" b="b"/>
            <a:pathLst>
              <a:path w="2428875" h="1381125">
                <a:moveTo>
                  <a:pt x="2428875" y="0"/>
                </a:moveTo>
                <a:lnTo>
                  <a:pt x="485775" y="0"/>
                </a:lnTo>
                <a:lnTo>
                  <a:pt x="0" y="1381061"/>
                </a:lnTo>
                <a:lnTo>
                  <a:pt x="1943100" y="1381061"/>
                </a:lnTo>
                <a:lnTo>
                  <a:pt x="2428875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358376" y="4805426"/>
            <a:ext cx="2428875" cy="1381125"/>
          </a:xfrm>
          <a:custGeom>
            <a:avLst/>
            <a:gdLst/>
            <a:ahLst/>
            <a:cxnLst/>
            <a:rect l="l" t="t" r="r" b="b"/>
            <a:pathLst>
              <a:path w="2428875" h="1381125">
                <a:moveTo>
                  <a:pt x="0" y="1381061"/>
                </a:moveTo>
                <a:lnTo>
                  <a:pt x="485775" y="0"/>
                </a:lnTo>
                <a:lnTo>
                  <a:pt x="2428875" y="0"/>
                </a:lnTo>
                <a:lnTo>
                  <a:pt x="1943100" y="1381061"/>
                </a:lnTo>
                <a:lnTo>
                  <a:pt x="0" y="1381061"/>
                </a:lnTo>
                <a:close/>
              </a:path>
            </a:pathLst>
          </a:custGeom>
          <a:ln w="25400">
            <a:solidFill>
              <a:srgbClr val="92A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939908" y="5054028"/>
            <a:ext cx="1268730" cy="8534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065" marR="5080" indent="6985" algn="ctr">
              <a:lnSpc>
                <a:spcPct val="100800"/>
              </a:lnSpc>
              <a:spcBef>
                <a:spcPts val="8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Costs,  Activities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and  Resources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862576" y="795401"/>
            <a:ext cx="2505075" cy="647700"/>
          </a:xfrm>
          <a:custGeom>
            <a:avLst/>
            <a:gdLst/>
            <a:ahLst/>
            <a:cxnLst/>
            <a:rect l="l" t="t" r="r" b="b"/>
            <a:pathLst>
              <a:path w="2505075" h="647700">
                <a:moveTo>
                  <a:pt x="2505075" y="0"/>
                </a:moveTo>
                <a:lnTo>
                  <a:pt x="501014" y="0"/>
                </a:lnTo>
                <a:lnTo>
                  <a:pt x="0" y="647700"/>
                </a:lnTo>
                <a:lnTo>
                  <a:pt x="2004059" y="647700"/>
                </a:lnTo>
                <a:lnTo>
                  <a:pt x="2505075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862576" y="795401"/>
            <a:ext cx="2505075" cy="647700"/>
          </a:xfrm>
          <a:custGeom>
            <a:avLst/>
            <a:gdLst/>
            <a:ahLst/>
            <a:cxnLst/>
            <a:rect l="l" t="t" r="r" b="b"/>
            <a:pathLst>
              <a:path w="2505075" h="647700">
                <a:moveTo>
                  <a:pt x="0" y="647700"/>
                </a:moveTo>
                <a:lnTo>
                  <a:pt x="501014" y="0"/>
                </a:lnTo>
                <a:lnTo>
                  <a:pt x="2505075" y="0"/>
                </a:lnTo>
                <a:lnTo>
                  <a:pt x="2004059" y="647700"/>
                </a:lnTo>
                <a:lnTo>
                  <a:pt x="0" y="647700"/>
                </a:lnTo>
                <a:close/>
              </a:path>
            </a:pathLst>
          </a:custGeom>
          <a:ln w="25400">
            <a:solidFill>
              <a:srgbClr val="92A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445125" y="944562"/>
            <a:ext cx="13404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Measurement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13</a:t>
            </a:fld>
            <a:endParaRPr spc="-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8400"/>
            <a:ext cx="12192000" cy="609600"/>
          </a:xfrm>
          <a:custGeom>
            <a:avLst/>
            <a:gdLst/>
            <a:ahLst/>
            <a:cxnLst/>
            <a:rect l="l" t="t" r="r" b="b"/>
            <a:pathLst>
              <a:path w="12192000" h="609600">
                <a:moveTo>
                  <a:pt x="0" y="609600"/>
                </a:moveTo>
                <a:lnTo>
                  <a:pt x="12192000" y="609600"/>
                </a:lnTo>
                <a:lnTo>
                  <a:pt x="12192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7575" y="367665"/>
            <a:ext cx="665099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0" dirty="0"/>
              <a:t>Reporting </a:t>
            </a:r>
            <a:r>
              <a:rPr spc="15" dirty="0"/>
              <a:t>and</a:t>
            </a:r>
            <a:r>
              <a:rPr spc="-15" dirty="0"/>
              <a:t> </a:t>
            </a:r>
            <a:r>
              <a:rPr spc="20" dirty="0"/>
              <a:t>Engagement</a:t>
            </a:r>
          </a:p>
        </p:txBody>
      </p:sp>
      <p:sp>
        <p:nvSpPr>
          <p:cNvPr id="5" name="object 5"/>
          <p:cNvSpPr/>
          <p:nvPr/>
        </p:nvSpPr>
        <p:spPr>
          <a:xfrm>
            <a:off x="1090612" y="4436109"/>
            <a:ext cx="182880" cy="949960"/>
          </a:xfrm>
          <a:custGeom>
            <a:avLst/>
            <a:gdLst/>
            <a:ahLst/>
            <a:cxnLst/>
            <a:rect l="l" t="t" r="r" b="b"/>
            <a:pathLst>
              <a:path w="182880" h="949960">
                <a:moveTo>
                  <a:pt x="0" y="949960"/>
                </a:moveTo>
                <a:lnTo>
                  <a:pt x="182689" y="949960"/>
                </a:lnTo>
                <a:lnTo>
                  <a:pt x="182689" y="0"/>
                </a:lnTo>
                <a:lnTo>
                  <a:pt x="0" y="0"/>
                </a:lnTo>
                <a:lnTo>
                  <a:pt x="0" y="94996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0612" y="4253229"/>
            <a:ext cx="1896110" cy="182880"/>
          </a:xfrm>
          <a:custGeom>
            <a:avLst/>
            <a:gdLst/>
            <a:ahLst/>
            <a:cxnLst/>
            <a:rect l="l" t="t" r="r" b="b"/>
            <a:pathLst>
              <a:path w="1896110" h="182879">
                <a:moveTo>
                  <a:pt x="0" y="182880"/>
                </a:moveTo>
                <a:lnTo>
                  <a:pt x="1895538" y="182880"/>
                </a:lnTo>
                <a:lnTo>
                  <a:pt x="1895538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0612" y="4252976"/>
            <a:ext cx="1896110" cy="1133475"/>
          </a:xfrm>
          <a:custGeom>
            <a:avLst/>
            <a:gdLst/>
            <a:ahLst/>
            <a:cxnLst/>
            <a:rect l="l" t="t" r="r" b="b"/>
            <a:pathLst>
              <a:path w="1896110" h="1133475">
                <a:moveTo>
                  <a:pt x="1895538" y="0"/>
                </a:moveTo>
                <a:lnTo>
                  <a:pt x="1895538" y="182499"/>
                </a:lnTo>
                <a:lnTo>
                  <a:pt x="182689" y="182499"/>
                </a:lnTo>
                <a:lnTo>
                  <a:pt x="182689" y="1133475"/>
                </a:lnTo>
                <a:lnTo>
                  <a:pt x="0" y="1133475"/>
                </a:lnTo>
                <a:lnTo>
                  <a:pt x="0" y="0"/>
                </a:lnTo>
                <a:lnTo>
                  <a:pt x="1895538" y="0"/>
                </a:lnTo>
                <a:close/>
              </a:path>
            </a:pathLst>
          </a:custGeom>
          <a:ln w="25400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22705" y="4448111"/>
            <a:ext cx="1438910" cy="108648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ct val="86800"/>
              </a:lnSpc>
              <a:spcBef>
                <a:spcPts val="370"/>
              </a:spcBef>
            </a:pPr>
            <a:r>
              <a:rPr sz="1550" spc="15" dirty="0">
                <a:solidFill>
                  <a:srgbClr val="091A30"/>
                </a:solidFill>
                <a:latin typeface="Arial"/>
                <a:cs typeface="Arial"/>
              </a:rPr>
              <a:t>Working</a:t>
            </a:r>
            <a:r>
              <a:rPr sz="1550" spc="-3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550" spc="10" dirty="0">
                <a:solidFill>
                  <a:srgbClr val="091A30"/>
                </a:solidFill>
                <a:latin typeface="Arial"/>
                <a:cs typeface="Arial"/>
              </a:rPr>
              <a:t>closely  with </a:t>
            </a:r>
            <a:r>
              <a:rPr sz="1550" spc="20" dirty="0">
                <a:solidFill>
                  <a:srgbClr val="091A30"/>
                </a:solidFill>
                <a:latin typeface="Arial"/>
                <a:cs typeface="Arial"/>
              </a:rPr>
              <a:t>Leading  </a:t>
            </a:r>
            <a:r>
              <a:rPr sz="1550" spc="10" dirty="0">
                <a:solidFill>
                  <a:srgbClr val="091A30"/>
                </a:solidFill>
                <a:latin typeface="Arial"/>
                <a:cs typeface="Arial"/>
              </a:rPr>
              <a:t>Project  </a:t>
            </a:r>
            <a:r>
              <a:rPr sz="1550" spc="20" dirty="0">
                <a:solidFill>
                  <a:srgbClr val="091A30"/>
                </a:solidFill>
                <a:latin typeface="Arial"/>
                <a:cs typeface="Arial"/>
              </a:rPr>
              <a:t>Evaluation  </a:t>
            </a:r>
            <a:r>
              <a:rPr sz="1550" spc="15" dirty="0">
                <a:solidFill>
                  <a:srgbClr val="091A30"/>
                </a:solidFill>
                <a:latin typeface="Arial"/>
                <a:cs typeface="Arial"/>
              </a:rPr>
              <a:t>Working</a:t>
            </a:r>
            <a:r>
              <a:rPr sz="155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550" spc="15" dirty="0">
                <a:solidFill>
                  <a:srgbClr val="091A30"/>
                </a:solidFill>
                <a:latin typeface="Arial"/>
                <a:cs typeface="Arial"/>
              </a:rPr>
              <a:t>Group</a:t>
            </a:r>
            <a:endParaRPr sz="15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62301" y="3729101"/>
            <a:ext cx="323850" cy="323850"/>
          </a:xfrm>
          <a:custGeom>
            <a:avLst/>
            <a:gdLst/>
            <a:ahLst/>
            <a:cxnLst/>
            <a:rect l="l" t="t" r="r" b="b"/>
            <a:pathLst>
              <a:path w="323850" h="323850">
                <a:moveTo>
                  <a:pt x="323850" y="0"/>
                </a:moveTo>
                <a:lnTo>
                  <a:pt x="0" y="323850"/>
                </a:lnTo>
                <a:lnTo>
                  <a:pt x="323850" y="323850"/>
                </a:lnTo>
                <a:lnTo>
                  <a:pt x="323850" y="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62301" y="3729101"/>
            <a:ext cx="323850" cy="323850"/>
          </a:xfrm>
          <a:custGeom>
            <a:avLst/>
            <a:gdLst/>
            <a:ahLst/>
            <a:cxnLst/>
            <a:rect l="l" t="t" r="r" b="b"/>
            <a:pathLst>
              <a:path w="323850" h="323850">
                <a:moveTo>
                  <a:pt x="0" y="323850"/>
                </a:moveTo>
                <a:lnTo>
                  <a:pt x="323850" y="0"/>
                </a:lnTo>
                <a:lnTo>
                  <a:pt x="323850" y="323850"/>
                </a:lnTo>
                <a:lnTo>
                  <a:pt x="0" y="323850"/>
                </a:lnTo>
                <a:close/>
              </a:path>
            </a:pathLst>
          </a:custGeom>
          <a:ln w="25400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86176" y="3912870"/>
            <a:ext cx="184150" cy="958850"/>
          </a:xfrm>
          <a:custGeom>
            <a:avLst/>
            <a:gdLst/>
            <a:ahLst/>
            <a:cxnLst/>
            <a:rect l="l" t="t" r="r" b="b"/>
            <a:pathLst>
              <a:path w="184150" h="958850">
                <a:moveTo>
                  <a:pt x="0" y="958849"/>
                </a:moveTo>
                <a:lnTo>
                  <a:pt x="184150" y="958849"/>
                </a:lnTo>
                <a:lnTo>
                  <a:pt x="184150" y="0"/>
                </a:lnTo>
                <a:lnTo>
                  <a:pt x="0" y="0"/>
                </a:lnTo>
                <a:lnTo>
                  <a:pt x="0" y="958849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86176" y="3728720"/>
            <a:ext cx="1885950" cy="184150"/>
          </a:xfrm>
          <a:custGeom>
            <a:avLst/>
            <a:gdLst/>
            <a:ahLst/>
            <a:cxnLst/>
            <a:rect l="l" t="t" r="r" b="b"/>
            <a:pathLst>
              <a:path w="1885950" h="184150">
                <a:moveTo>
                  <a:pt x="0" y="184149"/>
                </a:moveTo>
                <a:lnTo>
                  <a:pt x="1885950" y="184149"/>
                </a:lnTo>
                <a:lnTo>
                  <a:pt x="1885950" y="0"/>
                </a:lnTo>
                <a:lnTo>
                  <a:pt x="0" y="0"/>
                </a:lnTo>
                <a:lnTo>
                  <a:pt x="0" y="184149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86176" y="3729101"/>
            <a:ext cx="1885950" cy="1143000"/>
          </a:xfrm>
          <a:custGeom>
            <a:avLst/>
            <a:gdLst/>
            <a:ahLst/>
            <a:cxnLst/>
            <a:rect l="l" t="t" r="r" b="b"/>
            <a:pathLst>
              <a:path w="1885950" h="1143000">
                <a:moveTo>
                  <a:pt x="1885950" y="0"/>
                </a:moveTo>
                <a:lnTo>
                  <a:pt x="1885950" y="184023"/>
                </a:lnTo>
                <a:lnTo>
                  <a:pt x="184150" y="184023"/>
                </a:lnTo>
                <a:lnTo>
                  <a:pt x="184150" y="1143000"/>
                </a:lnTo>
                <a:lnTo>
                  <a:pt x="0" y="1143000"/>
                </a:lnTo>
                <a:lnTo>
                  <a:pt x="0" y="0"/>
                </a:lnTo>
                <a:lnTo>
                  <a:pt x="1885950" y="0"/>
                </a:lnTo>
                <a:close/>
              </a:path>
            </a:pathLst>
          </a:custGeom>
          <a:ln w="25400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16300" y="3929697"/>
            <a:ext cx="1539875" cy="108648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ct val="86800"/>
              </a:lnSpc>
              <a:spcBef>
                <a:spcPts val="370"/>
              </a:spcBef>
            </a:pPr>
            <a:r>
              <a:rPr sz="1550" spc="25" dirty="0">
                <a:solidFill>
                  <a:srgbClr val="091A30"/>
                </a:solidFill>
                <a:latin typeface="Arial"/>
                <a:cs typeface="Arial"/>
              </a:rPr>
              <a:t>Sharing </a:t>
            </a:r>
            <a:r>
              <a:rPr sz="1550" spc="35" dirty="0">
                <a:solidFill>
                  <a:srgbClr val="091A30"/>
                </a:solidFill>
                <a:latin typeface="Arial"/>
                <a:cs typeface="Arial"/>
              </a:rPr>
              <a:t>with  </a:t>
            </a:r>
            <a:r>
              <a:rPr sz="1550" spc="15" dirty="0">
                <a:solidFill>
                  <a:srgbClr val="091A30"/>
                </a:solidFill>
                <a:latin typeface="Arial"/>
                <a:cs typeface="Arial"/>
              </a:rPr>
              <a:t>Integrated </a:t>
            </a:r>
            <a:r>
              <a:rPr sz="1550" spc="25" dirty="0">
                <a:solidFill>
                  <a:srgbClr val="091A30"/>
                </a:solidFill>
                <a:latin typeface="Arial"/>
                <a:cs typeface="Arial"/>
              </a:rPr>
              <a:t>Home  </a:t>
            </a:r>
            <a:r>
              <a:rPr sz="1550" spc="15" dirty="0">
                <a:solidFill>
                  <a:srgbClr val="091A30"/>
                </a:solidFill>
                <a:latin typeface="Arial"/>
                <a:cs typeface="Arial"/>
              </a:rPr>
              <a:t>Care </a:t>
            </a:r>
            <a:r>
              <a:rPr sz="1550" spc="20" dirty="0">
                <a:solidFill>
                  <a:srgbClr val="091A30"/>
                </a:solidFill>
                <a:latin typeface="Arial"/>
                <a:cs typeface="Arial"/>
              </a:rPr>
              <a:t>Committee  (i12+Leading  Projects)</a:t>
            </a:r>
            <a:endParaRPr sz="15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57801" y="3214751"/>
            <a:ext cx="323850" cy="323850"/>
          </a:xfrm>
          <a:custGeom>
            <a:avLst/>
            <a:gdLst/>
            <a:ahLst/>
            <a:cxnLst/>
            <a:rect l="l" t="t" r="r" b="b"/>
            <a:pathLst>
              <a:path w="323850" h="323850">
                <a:moveTo>
                  <a:pt x="323850" y="0"/>
                </a:moveTo>
                <a:lnTo>
                  <a:pt x="0" y="323850"/>
                </a:lnTo>
                <a:lnTo>
                  <a:pt x="323850" y="323850"/>
                </a:lnTo>
                <a:lnTo>
                  <a:pt x="323850" y="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57801" y="3214751"/>
            <a:ext cx="323850" cy="323850"/>
          </a:xfrm>
          <a:custGeom>
            <a:avLst/>
            <a:gdLst/>
            <a:ahLst/>
            <a:cxnLst/>
            <a:rect l="l" t="t" r="r" b="b"/>
            <a:pathLst>
              <a:path w="323850" h="323850">
                <a:moveTo>
                  <a:pt x="0" y="323850"/>
                </a:moveTo>
                <a:lnTo>
                  <a:pt x="323850" y="0"/>
                </a:lnTo>
                <a:lnTo>
                  <a:pt x="323850" y="323850"/>
                </a:lnTo>
                <a:lnTo>
                  <a:pt x="0" y="323850"/>
                </a:lnTo>
                <a:close/>
              </a:path>
            </a:pathLst>
          </a:custGeom>
          <a:ln w="25400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72151" y="3397250"/>
            <a:ext cx="182880" cy="951230"/>
          </a:xfrm>
          <a:custGeom>
            <a:avLst/>
            <a:gdLst/>
            <a:ahLst/>
            <a:cxnLst/>
            <a:rect l="l" t="t" r="r" b="b"/>
            <a:pathLst>
              <a:path w="182879" h="951229">
                <a:moveTo>
                  <a:pt x="0" y="951229"/>
                </a:moveTo>
                <a:lnTo>
                  <a:pt x="182625" y="951229"/>
                </a:lnTo>
                <a:lnTo>
                  <a:pt x="182625" y="0"/>
                </a:lnTo>
                <a:lnTo>
                  <a:pt x="0" y="0"/>
                </a:lnTo>
                <a:lnTo>
                  <a:pt x="0" y="951229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72151" y="3214370"/>
            <a:ext cx="1895475" cy="182880"/>
          </a:xfrm>
          <a:custGeom>
            <a:avLst/>
            <a:gdLst/>
            <a:ahLst/>
            <a:cxnLst/>
            <a:rect l="l" t="t" r="r" b="b"/>
            <a:pathLst>
              <a:path w="1895475" h="182879">
                <a:moveTo>
                  <a:pt x="0" y="182880"/>
                </a:moveTo>
                <a:lnTo>
                  <a:pt x="1895475" y="182880"/>
                </a:lnTo>
                <a:lnTo>
                  <a:pt x="1895475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72151" y="3214751"/>
            <a:ext cx="1895475" cy="1133475"/>
          </a:xfrm>
          <a:custGeom>
            <a:avLst/>
            <a:gdLst/>
            <a:ahLst/>
            <a:cxnLst/>
            <a:rect l="l" t="t" r="r" b="b"/>
            <a:pathLst>
              <a:path w="1895475" h="1133475">
                <a:moveTo>
                  <a:pt x="1895475" y="0"/>
                </a:moveTo>
                <a:lnTo>
                  <a:pt x="1895475" y="182499"/>
                </a:lnTo>
                <a:lnTo>
                  <a:pt x="182625" y="182499"/>
                </a:lnTo>
                <a:lnTo>
                  <a:pt x="182625" y="1133475"/>
                </a:lnTo>
                <a:lnTo>
                  <a:pt x="0" y="1133475"/>
                </a:lnTo>
                <a:lnTo>
                  <a:pt x="0" y="0"/>
                </a:lnTo>
                <a:lnTo>
                  <a:pt x="1895475" y="0"/>
                </a:lnTo>
                <a:close/>
              </a:path>
            </a:pathLst>
          </a:custGeom>
          <a:ln w="25400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573140" y="3411156"/>
            <a:ext cx="1651000" cy="169672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ct val="86500"/>
              </a:lnSpc>
              <a:spcBef>
                <a:spcPts val="375"/>
              </a:spcBef>
            </a:pPr>
            <a:r>
              <a:rPr sz="1550" spc="20" dirty="0">
                <a:solidFill>
                  <a:srgbClr val="091A30"/>
                </a:solidFill>
                <a:latin typeface="Arial"/>
                <a:cs typeface="Arial"/>
              </a:rPr>
              <a:t>Reporting </a:t>
            </a:r>
            <a:r>
              <a:rPr sz="1550" spc="25" dirty="0">
                <a:solidFill>
                  <a:srgbClr val="091A30"/>
                </a:solidFill>
                <a:latin typeface="Arial"/>
                <a:cs typeface="Arial"/>
              </a:rPr>
              <a:t>up </a:t>
            </a:r>
            <a:r>
              <a:rPr sz="1550" spc="10" dirty="0">
                <a:solidFill>
                  <a:srgbClr val="091A30"/>
                </a:solidFill>
                <a:latin typeface="Arial"/>
                <a:cs typeface="Arial"/>
              </a:rPr>
              <a:t>to  Tripartite  </a:t>
            </a:r>
            <a:r>
              <a:rPr sz="1550" spc="20" dirty="0">
                <a:solidFill>
                  <a:srgbClr val="091A30"/>
                </a:solidFill>
                <a:latin typeface="Arial"/>
                <a:cs typeface="Arial"/>
              </a:rPr>
              <a:t>Leadership  Committee:  </a:t>
            </a:r>
            <a:r>
              <a:rPr sz="1550" spc="15" dirty="0">
                <a:solidFill>
                  <a:srgbClr val="091A30"/>
                </a:solidFill>
                <a:latin typeface="Arial"/>
                <a:cs typeface="Arial"/>
              </a:rPr>
              <a:t>Ontario </a:t>
            </a:r>
            <a:r>
              <a:rPr sz="1550" spc="20" dirty="0">
                <a:solidFill>
                  <a:srgbClr val="091A30"/>
                </a:solidFill>
                <a:latin typeface="Arial"/>
                <a:cs typeface="Arial"/>
              </a:rPr>
              <a:t>Health,  </a:t>
            </a:r>
            <a:r>
              <a:rPr sz="1550" spc="15" dirty="0">
                <a:solidFill>
                  <a:srgbClr val="091A30"/>
                </a:solidFill>
                <a:latin typeface="Arial"/>
                <a:cs typeface="Arial"/>
              </a:rPr>
              <a:t>Ministry </a:t>
            </a:r>
            <a:r>
              <a:rPr sz="1550" spc="20" dirty="0">
                <a:solidFill>
                  <a:srgbClr val="091A30"/>
                </a:solidFill>
                <a:latin typeface="Arial"/>
                <a:cs typeface="Arial"/>
              </a:rPr>
              <a:t>of</a:t>
            </a:r>
            <a:r>
              <a:rPr sz="1550" spc="-6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550" spc="20" dirty="0">
                <a:solidFill>
                  <a:srgbClr val="091A30"/>
                </a:solidFill>
                <a:latin typeface="Arial"/>
                <a:cs typeface="Arial"/>
              </a:rPr>
              <a:t>Health,  </a:t>
            </a:r>
            <a:r>
              <a:rPr sz="1550" spc="15" dirty="0">
                <a:solidFill>
                  <a:srgbClr val="091A30"/>
                </a:solidFill>
                <a:latin typeface="Arial"/>
                <a:cs typeface="Arial"/>
              </a:rPr>
              <a:t>Ontario </a:t>
            </a:r>
            <a:r>
              <a:rPr sz="1550" spc="20" dirty="0">
                <a:solidFill>
                  <a:srgbClr val="091A30"/>
                </a:solidFill>
                <a:latin typeface="Arial"/>
                <a:cs typeface="Arial"/>
              </a:rPr>
              <a:t>Health </a:t>
            </a:r>
            <a:r>
              <a:rPr sz="1550" spc="25" dirty="0">
                <a:solidFill>
                  <a:srgbClr val="091A30"/>
                </a:solidFill>
                <a:latin typeface="Arial"/>
                <a:cs typeface="Arial"/>
              </a:rPr>
              <a:t>@  Home</a:t>
            </a:r>
            <a:endParaRPr sz="15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853301" y="2700401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314325" y="0"/>
                </a:moveTo>
                <a:lnTo>
                  <a:pt x="0" y="314325"/>
                </a:lnTo>
                <a:lnTo>
                  <a:pt x="314325" y="314325"/>
                </a:lnTo>
                <a:lnTo>
                  <a:pt x="314325" y="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53301" y="2700401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0" y="314325"/>
                </a:moveTo>
                <a:lnTo>
                  <a:pt x="314325" y="0"/>
                </a:lnTo>
                <a:lnTo>
                  <a:pt x="314325" y="314325"/>
                </a:lnTo>
                <a:lnTo>
                  <a:pt x="0" y="314325"/>
                </a:lnTo>
                <a:close/>
              </a:path>
            </a:pathLst>
          </a:custGeom>
          <a:ln w="25400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67651" y="2875279"/>
            <a:ext cx="184150" cy="958850"/>
          </a:xfrm>
          <a:custGeom>
            <a:avLst/>
            <a:gdLst/>
            <a:ahLst/>
            <a:cxnLst/>
            <a:rect l="l" t="t" r="r" b="b"/>
            <a:pathLst>
              <a:path w="184150" h="958850">
                <a:moveTo>
                  <a:pt x="0" y="958850"/>
                </a:moveTo>
                <a:lnTo>
                  <a:pt x="184150" y="958850"/>
                </a:lnTo>
                <a:lnTo>
                  <a:pt x="184150" y="0"/>
                </a:lnTo>
                <a:lnTo>
                  <a:pt x="0" y="0"/>
                </a:lnTo>
                <a:lnTo>
                  <a:pt x="0" y="95885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67651" y="2691129"/>
            <a:ext cx="1895475" cy="184150"/>
          </a:xfrm>
          <a:custGeom>
            <a:avLst/>
            <a:gdLst/>
            <a:ahLst/>
            <a:cxnLst/>
            <a:rect l="l" t="t" r="r" b="b"/>
            <a:pathLst>
              <a:path w="1895475" h="184150">
                <a:moveTo>
                  <a:pt x="0" y="184150"/>
                </a:moveTo>
                <a:lnTo>
                  <a:pt x="1895475" y="184150"/>
                </a:lnTo>
                <a:lnTo>
                  <a:pt x="1895475" y="0"/>
                </a:lnTo>
                <a:lnTo>
                  <a:pt x="0" y="0"/>
                </a:lnTo>
                <a:lnTo>
                  <a:pt x="0" y="18415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67651" y="2690876"/>
            <a:ext cx="1895475" cy="1143000"/>
          </a:xfrm>
          <a:custGeom>
            <a:avLst/>
            <a:gdLst/>
            <a:ahLst/>
            <a:cxnLst/>
            <a:rect l="l" t="t" r="r" b="b"/>
            <a:pathLst>
              <a:path w="1895475" h="1143000">
                <a:moveTo>
                  <a:pt x="1895475" y="0"/>
                </a:moveTo>
                <a:lnTo>
                  <a:pt x="1895475" y="184023"/>
                </a:lnTo>
                <a:lnTo>
                  <a:pt x="184150" y="184023"/>
                </a:lnTo>
                <a:lnTo>
                  <a:pt x="184150" y="1143000"/>
                </a:lnTo>
                <a:lnTo>
                  <a:pt x="0" y="1143000"/>
                </a:lnTo>
                <a:lnTo>
                  <a:pt x="0" y="0"/>
                </a:lnTo>
                <a:lnTo>
                  <a:pt x="1895475" y="0"/>
                </a:lnTo>
                <a:close/>
              </a:path>
            </a:pathLst>
          </a:custGeom>
          <a:ln w="25400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604125" y="2892742"/>
            <a:ext cx="1604010" cy="87630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86100"/>
              </a:lnSpc>
              <a:spcBef>
                <a:spcPts val="385"/>
              </a:spcBef>
            </a:pPr>
            <a:r>
              <a:rPr sz="1550" spc="25" dirty="0">
                <a:solidFill>
                  <a:srgbClr val="091A30"/>
                </a:solidFill>
                <a:latin typeface="Arial"/>
                <a:cs typeface="Arial"/>
              </a:rPr>
              <a:t>Sharing </a:t>
            </a:r>
            <a:r>
              <a:rPr sz="1550" spc="35" dirty="0">
                <a:solidFill>
                  <a:srgbClr val="091A30"/>
                </a:solidFill>
                <a:latin typeface="Arial"/>
                <a:cs typeface="Arial"/>
              </a:rPr>
              <a:t>with  </a:t>
            </a:r>
            <a:r>
              <a:rPr sz="1550" spc="20" dirty="0">
                <a:solidFill>
                  <a:srgbClr val="091A30"/>
                </a:solidFill>
                <a:latin typeface="Arial"/>
                <a:cs typeface="Arial"/>
              </a:rPr>
              <a:t>Ontario Health  </a:t>
            </a:r>
            <a:r>
              <a:rPr sz="1550" spc="-25" dirty="0">
                <a:solidFill>
                  <a:srgbClr val="091A30"/>
                </a:solidFill>
                <a:latin typeface="Arial"/>
                <a:cs typeface="Arial"/>
              </a:rPr>
              <a:t>Team </a:t>
            </a:r>
            <a:r>
              <a:rPr sz="1550" spc="20" dirty="0">
                <a:solidFill>
                  <a:srgbClr val="091A30"/>
                </a:solidFill>
                <a:latin typeface="Arial"/>
                <a:cs typeface="Arial"/>
              </a:rPr>
              <a:t>Community  </a:t>
            </a:r>
            <a:r>
              <a:rPr sz="1550" spc="25" dirty="0">
                <a:solidFill>
                  <a:srgbClr val="091A30"/>
                </a:solidFill>
                <a:latin typeface="Arial"/>
                <a:cs typeface="Arial"/>
              </a:rPr>
              <a:t>(HSPN</a:t>
            </a:r>
            <a:r>
              <a:rPr sz="1550" spc="-1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550" spc="20" dirty="0">
                <a:solidFill>
                  <a:srgbClr val="091A30"/>
                </a:solidFill>
                <a:latin typeface="Arial"/>
                <a:cs typeface="Arial"/>
              </a:rPr>
              <a:t>webinar)</a:t>
            </a:r>
            <a:endParaRPr sz="155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939276" y="2176526"/>
            <a:ext cx="323850" cy="323850"/>
          </a:xfrm>
          <a:custGeom>
            <a:avLst/>
            <a:gdLst/>
            <a:ahLst/>
            <a:cxnLst/>
            <a:rect l="l" t="t" r="r" b="b"/>
            <a:pathLst>
              <a:path w="323850" h="323850">
                <a:moveTo>
                  <a:pt x="323850" y="0"/>
                </a:moveTo>
                <a:lnTo>
                  <a:pt x="0" y="323850"/>
                </a:lnTo>
                <a:lnTo>
                  <a:pt x="323850" y="323850"/>
                </a:lnTo>
                <a:lnTo>
                  <a:pt x="323850" y="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939276" y="2176526"/>
            <a:ext cx="323850" cy="323850"/>
          </a:xfrm>
          <a:custGeom>
            <a:avLst/>
            <a:gdLst/>
            <a:ahLst/>
            <a:cxnLst/>
            <a:rect l="l" t="t" r="r" b="b"/>
            <a:pathLst>
              <a:path w="323850" h="323850">
                <a:moveTo>
                  <a:pt x="0" y="323850"/>
                </a:moveTo>
                <a:lnTo>
                  <a:pt x="323850" y="0"/>
                </a:lnTo>
                <a:lnTo>
                  <a:pt x="323850" y="323850"/>
                </a:lnTo>
                <a:lnTo>
                  <a:pt x="0" y="323850"/>
                </a:lnTo>
                <a:close/>
              </a:path>
            </a:pathLst>
          </a:custGeom>
          <a:ln w="25400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463151" y="2360929"/>
            <a:ext cx="184150" cy="958850"/>
          </a:xfrm>
          <a:custGeom>
            <a:avLst/>
            <a:gdLst/>
            <a:ahLst/>
            <a:cxnLst/>
            <a:rect l="l" t="t" r="r" b="b"/>
            <a:pathLst>
              <a:path w="184150" h="958850">
                <a:moveTo>
                  <a:pt x="0" y="958850"/>
                </a:moveTo>
                <a:lnTo>
                  <a:pt x="184150" y="958850"/>
                </a:lnTo>
                <a:lnTo>
                  <a:pt x="184150" y="0"/>
                </a:lnTo>
                <a:lnTo>
                  <a:pt x="0" y="0"/>
                </a:lnTo>
                <a:lnTo>
                  <a:pt x="0" y="95885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463151" y="2176779"/>
            <a:ext cx="1885950" cy="184150"/>
          </a:xfrm>
          <a:custGeom>
            <a:avLst/>
            <a:gdLst/>
            <a:ahLst/>
            <a:cxnLst/>
            <a:rect l="l" t="t" r="r" b="b"/>
            <a:pathLst>
              <a:path w="1885950" h="184150">
                <a:moveTo>
                  <a:pt x="0" y="184150"/>
                </a:moveTo>
                <a:lnTo>
                  <a:pt x="1885950" y="184150"/>
                </a:lnTo>
                <a:lnTo>
                  <a:pt x="1885950" y="0"/>
                </a:lnTo>
                <a:lnTo>
                  <a:pt x="0" y="0"/>
                </a:lnTo>
                <a:lnTo>
                  <a:pt x="0" y="18415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463151" y="2176526"/>
            <a:ext cx="1885950" cy="1143000"/>
          </a:xfrm>
          <a:custGeom>
            <a:avLst/>
            <a:gdLst/>
            <a:ahLst/>
            <a:cxnLst/>
            <a:rect l="l" t="t" r="r" b="b"/>
            <a:pathLst>
              <a:path w="1885950" h="1143000">
                <a:moveTo>
                  <a:pt x="1885950" y="0"/>
                </a:moveTo>
                <a:lnTo>
                  <a:pt x="1885950" y="184023"/>
                </a:lnTo>
                <a:lnTo>
                  <a:pt x="184150" y="184023"/>
                </a:lnTo>
                <a:lnTo>
                  <a:pt x="184150" y="1143000"/>
                </a:lnTo>
                <a:lnTo>
                  <a:pt x="0" y="1143000"/>
                </a:lnTo>
                <a:lnTo>
                  <a:pt x="0" y="0"/>
                </a:lnTo>
                <a:lnTo>
                  <a:pt x="1885950" y="0"/>
                </a:lnTo>
                <a:close/>
              </a:path>
            </a:pathLst>
          </a:custGeom>
          <a:ln w="25400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9698101" y="2374201"/>
            <a:ext cx="1413510" cy="876935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2700" marR="5080">
              <a:lnSpc>
                <a:spcPct val="86200"/>
              </a:lnSpc>
              <a:spcBef>
                <a:spcPts val="384"/>
              </a:spcBef>
            </a:pPr>
            <a:r>
              <a:rPr sz="1550" spc="25" dirty="0">
                <a:solidFill>
                  <a:srgbClr val="091A30"/>
                </a:solidFill>
                <a:latin typeface="Arial"/>
                <a:cs typeface="Arial"/>
              </a:rPr>
              <a:t>Sharing </a:t>
            </a:r>
            <a:r>
              <a:rPr sz="1550" spc="30" dirty="0">
                <a:solidFill>
                  <a:srgbClr val="091A30"/>
                </a:solidFill>
                <a:latin typeface="Arial"/>
                <a:cs typeface="Arial"/>
              </a:rPr>
              <a:t>with  </a:t>
            </a:r>
            <a:r>
              <a:rPr sz="1550" spc="10" dirty="0">
                <a:solidFill>
                  <a:srgbClr val="091A30"/>
                </a:solidFill>
                <a:latin typeface="Arial"/>
                <a:cs typeface="Arial"/>
              </a:rPr>
              <a:t>I</a:t>
            </a:r>
            <a:r>
              <a:rPr sz="1550" spc="55" dirty="0">
                <a:solidFill>
                  <a:srgbClr val="091A30"/>
                </a:solidFill>
                <a:latin typeface="Arial"/>
                <a:cs typeface="Arial"/>
              </a:rPr>
              <a:t>m</a:t>
            </a:r>
            <a:r>
              <a:rPr sz="1550" spc="35" dirty="0">
                <a:solidFill>
                  <a:srgbClr val="091A30"/>
                </a:solidFill>
                <a:latin typeface="Arial"/>
                <a:cs typeface="Arial"/>
              </a:rPr>
              <a:t>p</a:t>
            </a:r>
            <a:r>
              <a:rPr sz="1550" spc="-50" dirty="0">
                <a:solidFill>
                  <a:srgbClr val="091A30"/>
                </a:solidFill>
                <a:latin typeface="Arial"/>
                <a:cs typeface="Arial"/>
              </a:rPr>
              <a:t>l</a:t>
            </a:r>
            <a:r>
              <a:rPr sz="1550" spc="35" dirty="0">
                <a:solidFill>
                  <a:srgbClr val="091A30"/>
                </a:solidFill>
                <a:latin typeface="Arial"/>
                <a:cs typeface="Arial"/>
              </a:rPr>
              <a:t>e</a:t>
            </a:r>
            <a:r>
              <a:rPr sz="1550" spc="55" dirty="0">
                <a:solidFill>
                  <a:srgbClr val="091A30"/>
                </a:solidFill>
                <a:latin typeface="Arial"/>
                <a:cs typeface="Arial"/>
              </a:rPr>
              <a:t>m</a:t>
            </a:r>
            <a:r>
              <a:rPr sz="1550" spc="35" dirty="0">
                <a:solidFill>
                  <a:srgbClr val="091A30"/>
                </a:solidFill>
                <a:latin typeface="Arial"/>
                <a:cs typeface="Arial"/>
              </a:rPr>
              <a:t>en</a:t>
            </a:r>
            <a:r>
              <a:rPr sz="1550" spc="10" dirty="0">
                <a:solidFill>
                  <a:srgbClr val="091A30"/>
                </a:solidFill>
                <a:latin typeface="Arial"/>
                <a:cs typeface="Arial"/>
              </a:rPr>
              <a:t>t</a:t>
            </a:r>
            <a:r>
              <a:rPr sz="1550" spc="-35" dirty="0">
                <a:solidFill>
                  <a:srgbClr val="091A30"/>
                </a:solidFill>
                <a:latin typeface="Arial"/>
                <a:cs typeface="Arial"/>
              </a:rPr>
              <a:t>a</a:t>
            </a:r>
            <a:r>
              <a:rPr sz="1550" spc="10" dirty="0">
                <a:solidFill>
                  <a:srgbClr val="091A30"/>
                </a:solidFill>
                <a:latin typeface="Arial"/>
                <a:cs typeface="Arial"/>
              </a:rPr>
              <a:t>t</a:t>
            </a:r>
            <a:r>
              <a:rPr sz="1550" spc="25" dirty="0">
                <a:solidFill>
                  <a:srgbClr val="091A30"/>
                </a:solidFill>
                <a:latin typeface="Arial"/>
                <a:cs typeface="Arial"/>
              </a:rPr>
              <a:t>i</a:t>
            </a:r>
            <a:r>
              <a:rPr sz="1550" spc="35" dirty="0">
                <a:solidFill>
                  <a:srgbClr val="091A30"/>
                </a:solidFill>
                <a:latin typeface="Arial"/>
                <a:cs typeface="Arial"/>
              </a:rPr>
              <a:t>o</a:t>
            </a:r>
            <a:r>
              <a:rPr sz="1550" spc="10" dirty="0">
                <a:solidFill>
                  <a:srgbClr val="091A30"/>
                </a:solidFill>
                <a:latin typeface="Arial"/>
                <a:cs typeface="Arial"/>
              </a:rPr>
              <a:t>n  </a:t>
            </a:r>
            <a:r>
              <a:rPr sz="1550" spc="20" dirty="0">
                <a:solidFill>
                  <a:srgbClr val="091A30"/>
                </a:solidFill>
                <a:latin typeface="Arial"/>
                <a:cs typeface="Arial"/>
              </a:rPr>
              <a:t>Supports  Committee</a:t>
            </a:r>
            <a:endParaRPr sz="155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14</a:t>
            </a:fld>
            <a:endParaRPr spc="-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8400"/>
            <a:ext cx="12192000" cy="609600"/>
          </a:xfrm>
          <a:custGeom>
            <a:avLst/>
            <a:gdLst/>
            <a:ahLst/>
            <a:cxnLst/>
            <a:rect l="l" t="t" r="r" b="b"/>
            <a:pathLst>
              <a:path w="12192000" h="609600">
                <a:moveTo>
                  <a:pt x="0" y="609600"/>
                </a:moveTo>
                <a:lnTo>
                  <a:pt x="12192000" y="609600"/>
                </a:lnTo>
                <a:lnTo>
                  <a:pt x="12192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7575" y="367665"/>
            <a:ext cx="533336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5" dirty="0"/>
              <a:t>Agenda </a:t>
            </a:r>
            <a:r>
              <a:rPr spc="15" dirty="0"/>
              <a:t>and</a:t>
            </a:r>
            <a:r>
              <a:rPr spc="-25" dirty="0"/>
              <a:t> </a:t>
            </a:r>
            <a:r>
              <a:rPr spc="25" dirty="0"/>
              <a:t>Overview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15</a:t>
            </a:fld>
            <a:endParaRPr spc="-5" dirty="0">
              <a:solidFill>
                <a:srgbClr val="FFFFFF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7439" y="1114024"/>
            <a:ext cx="9838055" cy="438531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527050" indent="-514984">
              <a:lnSpc>
                <a:spcPct val="100000"/>
              </a:lnSpc>
              <a:spcBef>
                <a:spcPts val="85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2750" spc="30" dirty="0">
                <a:solidFill>
                  <a:srgbClr val="091A30"/>
                </a:solidFill>
                <a:latin typeface="Arial"/>
                <a:cs typeface="Arial"/>
              </a:rPr>
              <a:t>How </a:t>
            </a:r>
            <a:r>
              <a:rPr sz="2750" spc="25" dirty="0">
                <a:solidFill>
                  <a:srgbClr val="091A30"/>
                </a:solidFill>
                <a:latin typeface="Arial"/>
                <a:cs typeface="Arial"/>
              </a:rPr>
              <a:t>we </a:t>
            </a:r>
            <a:r>
              <a:rPr sz="2750" spc="35" dirty="0">
                <a:solidFill>
                  <a:srgbClr val="091A30"/>
                </a:solidFill>
                <a:latin typeface="Arial"/>
                <a:cs typeface="Arial"/>
              </a:rPr>
              <a:t>are </a:t>
            </a:r>
            <a:r>
              <a:rPr sz="2750" spc="20" dirty="0">
                <a:solidFill>
                  <a:srgbClr val="091A30"/>
                </a:solidFill>
                <a:latin typeface="Arial"/>
                <a:cs typeface="Arial"/>
              </a:rPr>
              <a:t>approaching </a:t>
            </a:r>
            <a:r>
              <a:rPr sz="2750" spc="35" dirty="0">
                <a:solidFill>
                  <a:srgbClr val="091A30"/>
                </a:solidFill>
                <a:latin typeface="Arial"/>
                <a:cs typeface="Arial"/>
              </a:rPr>
              <a:t>the </a:t>
            </a:r>
            <a:r>
              <a:rPr sz="2750" spc="15" dirty="0">
                <a:solidFill>
                  <a:srgbClr val="091A30"/>
                </a:solidFill>
                <a:latin typeface="Arial"/>
                <a:cs typeface="Arial"/>
              </a:rPr>
              <a:t>Leading </a:t>
            </a:r>
            <a:r>
              <a:rPr sz="2750" spc="25" dirty="0">
                <a:solidFill>
                  <a:srgbClr val="091A30"/>
                </a:solidFill>
                <a:latin typeface="Arial"/>
                <a:cs typeface="Arial"/>
              </a:rPr>
              <a:t>Projects</a:t>
            </a:r>
            <a:r>
              <a:rPr sz="2750" spc="-6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750" spc="20" dirty="0">
                <a:solidFill>
                  <a:srgbClr val="091A30"/>
                </a:solidFill>
                <a:latin typeface="Arial"/>
                <a:cs typeface="Arial"/>
              </a:rPr>
              <a:t>Evaluation</a:t>
            </a:r>
            <a:endParaRPr sz="2750">
              <a:latin typeface="Arial"/>
              <a:cs typeface="Arial"/>
            </a:endParaRPr>
          </a:p>
          <a:p>
            <a:pPr marL="527050" indent="-514984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2750" spc="30" dirty="0">
                <a:solidFill>
                  <a:srgbClr val="091A30"/>
                </a:solidFill>
                <a:latin typeface="Arial"/>
                <a:cs typeface="Arial"/>
              </a:rPr>
              <a:t>What </a:t>
            </a:r>
            <a:r>
              <a:rPr sz="2750" spc="10" dirty="0">
                <a:solidFill>
                  <a:srgbClr val="091A30"/>
                </a:solidFill>
                <a:latin typeface="Arial"/>
                <a:cs typeface="Arial"/>
              </a:rPr>
              <a:t>are the </a:t>
            </a:r>
            <a:r>
              <a:rPr sz="2750" spc="30" dirty="0">
                <a:solidFill>
                  <a:srgbClr val="091A30"/>
                </a:solidFill>
                <a:latin typeface="Arial"/>
                <a:cs typeface="Arial"/>
              </a:rPr>
              <a:t>Leading</a:t>
            </a:r>
            <a:r>
              <a:rPr sz="2750" spc="2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750" spc="20" dirty="0">
                <a:solidFill>
                  <a:srgbClr val="091A30"/>
                </a:solidFill>
                <a:latin typeface="Arial"/>
                <a:cs typeface="Arial"/>
              </a:rPr>
              <a:t>Projects?</a:t>
            </a:r>
            <a:endParaRPr sz="2750">
              <a:latin typeface="Arial"/>
              <a:cs typeface="Arial"/>
            </a:endParaRPr>
          </a:p>
          <a:p>
            <a:pPr marL="527050" marR="267335" indent="-514984">
              <a:lnSpc>
                <a:spcPts val="3080"/>
              </a:lnSpc>
              <a:spcBef>
                <a:spcPts val="970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2750" spc="30" dirty="0">
                <a:solidFill>
                  <a:srgbClr val="091A30"/>
                </a:solidFill>
                <a:latin typeface="Arial"/>
                <a:cs typeface="Arial"/>
              </a:rPr>
              <a:t>How </a:t>
            </a:r>
            <a:r>
              <a:rPr sz="2750" spc="35" dirty="0">
                <a:solidFill>
                  <a:srgbClr val="091A30"/>
                </a:solidFill>
                <a:latin typeface="Arial"/>
                <a:cs typeface="Arial"/>
              </a:rPr>
              <a:t>are </a:t>
            </a:r>
            <a:r>
              <a:rPr sz="2750" spc="20" dirty="0">
                <a:solidFill>
                  <a:srgbClr val="091A30"/>
                </a:solidFill>
                <a:latin typeface="Arial"/>
                <a:cs typeface="Arial"/>
              </a:rPr>
              <a:t>we </a:t>
            </a:r>
            <a:r>
              <a:rPr sz="2750" spc="25" dirty="0">
                <a:solidFill>
                  <a:srgbClr val="091A30"/>
                </a:solidFill>
                <a:latin typeface="Arial"/>
                <a:cs typeface="Arial"/>
              </a:rPr>
              <a:t>measuring </a:t>
            </a:r>
            <a:r>
              <a:rPr sz="2750" spc="20" dirty="0">
                <a:solidFill>
                  <a:srgbClr val="091A30"/>
                </a:solidFill>
                <a:latin typeface="Arial"/>
                <a:cs typeface="Arial"/>
              </a:rPr>
              <a:t>quantitative </a:t>
            </a:r>
            <a:r>
              <a:rPr sz="2750" spc="30" dirty="0">
                <a:solidFill>
                  <a:srgbClr val="091A30"/>
                </a:solidFill>
                <a:latin typeface="Arial"/>
                <a:cs typeface="Arial"/>
              </a:rPr>
              <a:t>changes </a:t>
            </a:r>
            <a:r>
              <a:rPr sz="2750" spc="10" dirty="0">
                <a:solidFill>
                  <a:srgbClr val="091A30"/>
                </a:solidFill>
                <a:latin typeface="Arial"/>
                <a:cs typeface="Arial"/>
              </a:rPr>
              <a:t>using </a:t>
            </a:r>
            <a:r>
              <a:rPr sz="2750" spc="30" dirty="0">
                <a:solidFill>
                  <a:srgbClr val="091A30"/>
                </a:solidFill>
                <a:latin typeface="Arial"/>
                <a:cs typeface="Arial"/>
              </a:rPr>
              <a:t>health  </a:t>
            </a:r>
            <a:r>
              <a:rPr sz="2750" spc="20" dirty="0">
                <a:solidFill>
                  <a:srgbClr val="091A30"/>
                </a:solidFill>
                <a:latin typeface="Arial"/>
                <a:cs typeface="Arial"/>
              </a:rPr>
              <a:t>system</a:t>
            </a:r>
            <a:r>
              <a:rPr sz="2750" spc="6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750" spc="20" dirty="0">
                <a:solidFill>
                  <a:srgbClr val="091A30"/>
                </a:solidFill>
                <a:latin typeface="Arial"/>
                <a:cs typeface="Arial"/>
              </a:rPr>
              <a:t>indicators?</a:t>
            </a:r>
            <a:endParaRPr sz="2750">
              <a:latin typeface="Arial"/>
              <a:cs typeface="Arial"/>
            </a:endParaRPr>
          </a:p>
          <a:p>
            <a:pPr marL="527050" indent="-514984">
              <a:lnSpc>
                <a:spcPct val="100000"/>
              </a:lnSpc>
              <a:spcBef>
                <a:spcPts val="610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2750" spc="30" dirty="0">
                <a:solidFill>
                  <a:srgbClr val="091A30"/>
                </a:solidFill>
                <a:latin typeface="Arial"/>
                <a:cs typeface="Arial"/>
              </a:rPr>
              <a:t>How </a:t>
            </a:r>
            <a:r>
              <a:rPr sz="2750" spc="35" dirty="0">
                <a:solidFill>
                  <a:srgbClr val="091A30"/>
                </a:solidFill>
                <a:latin typeface="Arial"/>
                <a:cs typeface="Arial"/>
              </a:rPr>
              <a:t>are </a:t>
            </a:r>
            <a:r>
              <a:rPr sz="2750" spc="20" dirty="0">
                <a:solidFill>
                  <a:srgbClr val="091A30"/>
                </a:solidFill>
                <a:latin typeface="Arial"/>
                <a:cs typeface="Arial"/>
              </a:rPr>
              <a:t>we </a:t>
            </a:r>
            <a:r>
              <a:rPr sz="2750" spc="25" dirty="0">
                <a:solidFill>
                  <a:srgbClr val="091A30"/>
                </a:solidFill>
                <a:latin typeface="Arial"/>
                <a:cs typeface="Arial"/>
              </a:rPr>
              <a:t>measuring </a:t>
            </a:r>
            <a:r>
              <a:rPr sz="2750" spc="20" dirty="0">
                <a:solidFill>
                  <a:srgbClr val="091A30"/>
                </a:solidFill>
                <a:latin typeface="Arial"/>
                <a:cs typeface="Arial"/>
              </a:rPr>
              <a:t>client/caregiver</a:t>
            </a:r>
            <a:r>
              <a:rPr sz="2750" spc="-4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750" spc="25" dirty="0">
                <a:solidFill>
                  <a:srgbClr val="091A30"/>
                </a:solidFill>
                <a:latin typeface="Arial"/>
                <a:cs typeface="Arial"/>
              </a:rPr>
              <a:t>experience?</a:t>
            </a:r>
            <a:endParaRPr sz="2750">
              <a:latin typeface="Arial"/>
              <a:cs typeface="Arial"/>
            </a:endParaRPr>
          </a:p>
          <a:p>
            <a:pPr marL="527050" indent="-514984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2750" spc="30" dirty="0">
                <a:solidFill>
                  <a:srgbClr val="091A30"/>
                </a:solidFill>
                <a:latin typeface="Arial"/>
                <a:cs typeface="Arial"/>
              </a:rPr>
              <a:t>How </a:t>
            </a:r>
            <a:r>
              <a:rPr sz="2750" spc="35" dirty="0">
                <a:solidFill>
                  <a:srgbClr val="091A30"/>
                </a:solidFill>
                <a:latin typeface="Arial"/>
                <a:cs typeface="Arial"/>
              </a:rPr>
              <a:t>are </a:t>
            </a:r>
            <a:r>
              <a:rPr sz="2750" spc="20" dirty="0">
                <a:solidFill>
                  <a:srgbClr val="091A30"/>
                </a:solidFill>
                <a:latin typeface="Arial"/>
                <a:cs typeface="Arial"/>
              </a:rPr>
              <a:t>we </a:t>
            </a:r>
            <a:r>
              <a:rPr sz="2750" spc="25" dirty="0">
                <a:solidFill>
                  <a:srgbClr val="091A30"/>
                </a:solidFill>
                <a:latin typeface="Arial"/>
                <a:cs typeface="Arial"/>
              </a:rPr>
              <a:t>measuring provider</a:t>
            </a:r>
            <a:r>
              <a:rPr sz="2750" spc="-4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750" spc="25" dirty="0">
                <a:solidFill>
                  <a:srgbClr val="091A30"/>
                </a:solidFill>
                <a:latin typeface="Arial"/>
                <a:cs typeface="Arial"/>
              </a:rPr>
              <a:t>experience?</a:t>
            </a:r>
            <a:endParaRPr sz="2750">
              <a:latin typeface="Arial"/>
              <a:cs typeface="Arial"/>
            </a:endParaRPr>
          </a:p>
          <a:p>
            <a:pPr marL="527050" indent="-514984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2750" spc="30" dirty="0">
                <a:solidFill>
                  <a:srgbClr val="091A30"/>
                </a:solidFill>
                <a:latin typeface="Arial"/>
                <a:cs typeface="Arial"/>
              </a:rPr>
              <a:t>What </a:t>
            </a:r>
            <a:r>
              <a:rPr sz="2750" spc="15" dirty="0">
                <a:solidFill>
                  <a:srgbClr val="091A30"/>
                </a:solidFill>
                <a:latin typeface="Arial"/>
                <a:cs typeface="Arial"/>
              </a:rPr>
              <a:t>are </a:t>
            </a:r>
            <a:r>
              <a:rPr sz="2750" spc="25" dirty="0">
                <a:solidFill>
                  <a:srgbClr val="091A30"/>
                </a:solidFill>
                <a:latin typeface="Arial"/>
                <a:cs typeface="Arial"/>
              </a:rPr>
              <a:t>we learning</a:t>
            </a:r>
            <a:r>
              <a:rPr sz="2750" spc="-1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750" spc="15" dirty="0">
                <a:solidFill>
                  <a:srgbClr val="091A30"/>
                </a:solidFill>
                <a:latin typeface="Arial"/>
                <a:cs typeface="Arial"/>
              </a:rPr>
              <a:t>qualitatively?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91A30"/>
              </a:buClr>
              <a:buFont typeface="Arial"/>
              <a:buAutoNum type="arabicPeriod"/>
            </a:pPr>
            <a:endParaRPr sz="3250">
              <a:latin typeface="Arial"/>
              <a:cs typeface="Arial"/>
            </a:endParaRPr>
          </a:p>
          <a:p>
            <a:pPr marL="527050" indent="-514984">
              <a:lnSpc>
                <a:spcPct val="100000"/>
              </a:lnSpc>
              <a:buAutoNum type="arabicPeriod"/>
              <a:tabLst>
                <a:tab pos="527050" algn="l"/>
                <a:tab pos="527685" algn="l"/>
              </a:tabLst>
            </a:pPr>
            <a:r>
              <a:rPr sz="2750" spc="30" dirty="0">
                <a:solidFill>
                  <a:srgbClr val="091A30"/>
                </a:solidFill>
                <a:latin typeface="Arial"/>
                <a:cs typeface="Arial"/>
              </a:rPr>
              <a:t>Some </a:t>
            </a:r>
            <a:r>
              <a:rPr sz="2750" spc="20" dirty="0">
                <a:solidFill>
                  <a:srgbClr val="091A30"/>
                </a:solidFill>
                <a:latin typeface="Arial"/>
                <a:cs typeface="Arial"/>
              </a:rPr>
              <a:t>reflections </a:t>
            </a:r>
            <a:r>
              <a:rPr sz="2750" spc="25" dirty="0">
                <a:solidFill>
                  <a:srgbClr val="091A30"/>
                </a:solidFill>
                <a:latin typeface="Arial"/>
                <a:cs typeface="Arial"/>
              </a:rPr>
              <a:t>from </a:t>
            </a:r>
            <a:r>
              <a:rPr sz="2750" spc="30" dirty="0">
                <a:solidFill>
                  <a:srgbClr val="091A30"/>
                </a:solidFill>
                <a:latin typeface="Arial"/>
                <a:cs typeface="Arial"/>
              </a:rPr>
              <a:t>Leading </a:t>
            </a:r>
            <a:r>
              <a:rPr sz="2750" spc="15" dirty="0">
                <a:solidFill>
                  <a:srgbClr val="091A30"/>
                </a:solidFill>
                <a:latin typeface="Arial"/>
                <a:cs typeface="Arial"/>
              </a:rPr>
              <a:t>Projects </a:t>
            </a:r>
            <a:r>
              <a:rPr sz="2750" spc="30" dirty="0">
                <a:solidFill>
                  <a:srgbClr val="091A30"/>
                </a:solidFill>
                <a:latin typeface="Arial"/>
                <a:cs typeface="Arial"/>
              </a:rPr>
              <a:t>and </a:t>
            </a:r>
            <a:r>
              <a:rPr sz="2750" spc="20" dirty="0">
                <a:solidFill>
                  <a:srgbClr val="091A30"/>
                </a:solidFill>
                <a:latin typeface="Arial"/>
                <a:cs typeface="Arial"/>
              </a:rPr>
              <a:t>Ontario</a:t>
            </a:r>
            <a:r>
              <a:rPr sz="2750" spc="-10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750" spc="15" dirty="0">
                <a:solidFill>
                  <a:srgbClr val="091A30"/>
                </a:solidFill>
                <a:latin typeface="Arial"/>
                <a:cs typeface="Arial"/>
              </a:rPr>
              <a:t>Health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2319" y="3610292"/>
            <a:ext cx="6739255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dirty="0">
                <a:solidFill>
                  <a:srgbClr val="FFFFFF"/>
                </a:solidFill>
              </a:rPr>
              <a:t>Evaluation</a:t>
            </a:r>
            <a:r>
              <a:rPr sz="5400" spc="-70" dirty="0">
                <a:solidFill>
                  <a:srgbClr val="FFFFFF"/>
                </a:solidFill>
              </a:rPr>
              <a:t> </a:t>
            </a:r>
            <a:r>
              <a:rPr sz="5400" dirty="0">
                <a:solidFill>
                  <a:srgbClr val="FFFFFF"/>
                </a:solidFill>
              </a:rPr>
              <a:t>Overview</a:t>
            </a:r>
            <a:endParaRPr sz="5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5" y="628332"/>
            <a:ext cx="562165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dirty="0"/>
              <a:t>Evaluation</a:t>
            </a:r>
            <a:r>
              <a:rPr sz="4400" spc="-70" dirty="0"/>
              <a:t> </a:t>
            </a:r>
            <a:r>
              <a:rPr sz="4400" dirty="0"/>
              <a:t>Approach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631825" y="1947227"/>
            <a:ext cx="7775575" cy="3873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715"/>
              </a:lnSpc>
              <a:spcBef>
                <a:spcPts val="100"/>
              </a:spcBef>
              <a:buSzPct val="75000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91A30"/>
                </a:solidFill>
                <a:latin typeface="Arial"/>
                <a:cs typeface="Arial"/>
              </a:rPr>
              <a:t>Evaluation is </a:t>
            </a:r>
            <a:r>
              <a:rPr sz="2400" spc="-5" dirty="0">
                <a:solidFill>
                  <a:srgbClr val="091A30"/>
                </a:solidFill>
                <a:latin typeface="Arial"/>
                <a:cs typeface="Arial"/>
              </a:rPr>
              <a:t>undertaken </a:t>
            </a:r>
            <a:r>
              <a:rPr sz="2400" b="1" u="heavy" dirty="0">
                <a:solidFill>
                  <a:srgbClr val="091A30"/>
                </a:solidFill>
                <a:uFill>
                  <a:solidFill>
                    <a:srgbClr val="091A30"/>
                  </a:solidFill>
                </a:uFill>
                <a:latin typeface="Arial"/>
                <a:cs typeface="Arial"/>
              </a:rPr>
              <a:t>in </a:t>
            </a:r>
            <a:r>
              <a:rPr sz="2400" b="1" u="heavy" spc="-5" dirty="0">
                <a:solidFill>
                  <a:srgbClr val="091A30"/>
                </a:solidFill>
                <a:uFill>
                  <a:solidFill>
                    <a:srgbClr val="091A30"/>
                  </a:solidFill>
                </a:uFill>
                <a:latin typeface="Arial"/>
                <a:cs typeface="Arial"/>
              </a:rPr>
              <a:t>partnership;</a:t>
            </a:r>
            <a:r>
              <a:rPr sz="2400" b="1" spc="1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91A30"/>
                </a:solidFill>
                <a:latin typeface="Arial"/>
                <a:cs typeface="Arial"/>
              </a:rPr>
              <a:t>Co-designed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715"/>
              </a:lnSpc>
            </a:pPr>
            <a:r>
              <a:rPr sz="2400" spc="-5" dirty="0">
                <a:solidFill>
                  <a:srgbClr val="091A30"/>
                </a:solidFill>
                <a:latin typeface="Arial"/>
                <a:cs typeface="Arial"/>
              </a:rPr>
              <a:t>with Leading</a:t>
            </a:r>
            <a:r>
              <a:rPr sz="2400" spc="4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91A30"/>
                </a:solidFill>
                <a:latin typeface="Arial"/>
                <a:cs typeface="Arial"/>
              </a:rPr>
              <a:t>Projects</a:t>
            </a:r>
            <a:endParaRPr sz="24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375"/>
              </a:spcBef>
              <a:buSzPct val="90000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000" i="1" dirty="0">
                <a:solidFill>
                  <a:srgbClr val="091A30"/>
                </a:solidFill>
                <a:latin typeface="Arial"/>
                <a:cs typeface="Arial"/>
              </a:rPr>
              <a:t>Measures identified </a:t>
            </a:r>
            <a:r>
              <a:rPr sz="2000" i="1" spc="-5" dirty="0">
                <a:solidFill>
                  <a:srgbClr val="091A30"/>
                </a:solidFill>
                <a:latin typeface="Arial"/>
                <a:cs typeface="Arial"/>
              </a:rPr>
              <a:t>through </a:t>
            </a:r>
            <a:r>
              <a:rPr sz="2000" i="1" spc="15" dirty="0">
                <a:solidFill>
                  <a:srgbClr val="091A30"/>
                </a:solidFill>
                <a:latin typeface="Arial"/>
                <a:cs typeface="Arial"/>
              </a:rPr>
              <a:t>LP </a:t>
            </a:r>
            <a:r>
              <a:rPr sz="2000" i="1" spc="10" dirty="0">
                <a:solidFill>
                  <a:srgbClr val="091A30"/>
                </a:solidFill>
                <a:latin typeface="Arial"/>
                <a:cs typeface="Arial"/>
              </a:rPr>
              <a:t>logic </a:t>
            </a:r>
            <a:r>
              <a:rPr sz="2000" i="1" dirty="0">
                <a:solidFill>
                  <a:srgbClr val="091A30"/>
                </a:solidFill>
                <a:latin typeface="Arial"/>
                <a:cs typeface="Arial"/>
              </a:rPr>
              <a:t>models, </a:t>
            </a:r>
            <a:r>
              <a:rPr sz="2000" i="1" spc="5" dirty="0">
                <a:solidFill>
                  <a:srgbClr val="091A30"/>
                </a:solidFill>
                <a:latin typeface="Arial"/>
                <a:cs typeface="Arial"/>
              </a:rPr>
              <a:t>ranked </a:t>
            </a:r>
            <a:r>
              <a:rPr sz="2000" i="1" spc="10" dirty="0">
                <a:solidFill>
                  <a:srgbClr val="091A30"/>
                </a:solidFill>
                <a:latin typeface="Arial"/>
                <a:cs typeface="Arial"/>
              </a:rPr>
              <a:t>by</a:t>
            </a:r>
            <a:r>
              <a:rPr sz="2000" i="1" spc="-15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i="1" spc="5" dirty="0">
                <a:solidFill>
                  <a:srgbClr val="091A30"/>
                </a:solidFill>
                <a:latin typeface="Arial"/>
                <a:cs typeface="Arial"/>
              </a:rPr>
              <a:t>EWG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ts val="2715"/>
              </a:lnSpc>
              <a:spcBef>
                <a:spcPts val="1930"/>
              </a:spcBef>
              <a:buSzPct val="75000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91A30"/>
                </a:solidFill>
                <a:latin typeface="Arial"/>
                <a:cs typeface="Arial"/>
              </a:rPr>
              <a:t>We </a:t>
            </a:r>
            <a:r>
              <a:rPr sz="2400" spc="-15" dirty="0">
                <a:solidFill>
                  <a:srgbClr val="091A30"/>
                </a:solidFill>
                <a:latin typeface="Arial"/>
                <a:cs typeface="Arial"/>
              </a:rPr>
              <a:t>are </a:t>
            </a:r>
            <a:r>
              <a:rPr sz="2400" dirty="0">
                <a:solidFill>
                  <a:srgbClr val="091A30"/>
                </a:solidFill>
                <a:latin typeface="Arial"/>
                <a:cs typeface="Arial"/>
              </a:rPr>
              <a:t>interested in supporting </a:t>
            </a:r>
            <a:r>
              <a:rPr sz="2400" b="1" u="heavy" spc="-5" dirty="0">
                <a:solidFill>
                  <a:srgbClr val="091A30"/>
                </a:solidFill>
                <a:uFill>
                  <a:solidFill>
                    <a:srgbClr val="091A30"/>
                  </a:solidFill>
                </a:uFill>
                <a:latin typeface="Arial"/>
                <a:cs typeface="Arial"/>
              </a:rPr>
              <a:t>learning</a:t>
            </a:r>
            <a:r>
              <a:rPr sz="2400" b="1" u="heavy" spc="-20" dirty="0">
                <a:solidFill>
                  <a:srgbClr val="091A30"/>
                </a:solidFill>
                <a:uFill>
                  <a:solidFill>
                    <a:srgbClr val="091A3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15" dirty="0">
                <a:solidFill>
                  <a:srgbClr val="091A30"/>
                </a:solidFill>
                <a:uFill>
                  <a:solidFill>
                    <a:srgbClr val="091A30"/>
                  </a:solidFill>
                </a:uFill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715"/>
              </a:lnSpc>
            </a:pPr>
            <a:r>
              <a:rPr sz="2400" b="1" u="heavy" dirty="0">
                <a:solidFill>
                  <a:srgbClr val="091A30"/>
                </a:solidFill>
                <a:uFill>
                  <a:solidFill>
                    <a:srgbClr val="091A30"/>
                  </a:solidFill>
                </a:uFill>
                <a:latin typeface="Arial"/>
                <a:cs typeface="Arial"/>
              </a:rPr>
              <a:t>development</a:t>
            </a:r>
            <a:endParaRPr sz="2400">
              <a:latin typeface="Arial"/>
              <a:cs typeface="Arial"/>
            </a:endParaRPr>
          </a:p>
          <a:p>
            <a:pPr marL="812800" lvl="1" indent="-343535">
              <a:lnSpc>
                <a:spcPts val="2290"/>
              </a:lnSpc>
              <a:spcBef>
                <a:spcPts val="375"/>
              </a:spcBef>
              <a:buSzPct val="90000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000" i="1" dirty="0">
                <a:solidFill>
                  <a:srgbClr val="091A30"/>
                </a:solidFill>
                <a:latin typeface="Arial"/>
                <a:cs typeface="Arial"/>
              </a:rPr>
              <a:t>Leading </a:t>
            </a:r>
            <a:r>
              <a:rPr sz="2000" i="1" spc="5" dirty="0">
                <a:solidFill>
                  <a:srgbClr val="091A30"/>
                </a:solidFill>
                <a:latin typeface="Arial"/>
                <a:cs typeface="Arial"/>
              </a:rPr>
              <a:t>Projects, Ontario </a:t>
            </a:r>
            <a:r>
              <a:rPr sz="2000" i="1" dirty="0">
                <a:solidFill>
                  <a:srgbClr val="091A30"/>
                </a:solidFill>
                <a:latin typeface="Arial"/>
                <a:cs typeface="Arial"/>
              </a:rPr>
              <a:t>Health, </a:t>
            </a:r>
            <a:r>
              <a:rPr sz="2000" i="1" spc="-5" dirty="0">
                <a:solidFill>
                  <a:srgbClr val="091A30"/>
                </a:solidFill>
                <a:latin typeface="Arial"/>
                <a:cs typeface="Arial"/>
              </a:rPr>
              <a:t>Ontario </a:t>
            </a:r>
            <a:r>
              <a:rPr sz="2000" i="1" dirty="0">
                <a:solidFill>
                  <a:srgbClr val="091A30"/>
                </a:solidFill>
                <a:latin typeface="Arial"/>
                <a:cs typeface="Arial"/>
              </a:rPr>
              <a:t>Health</a:t>
            </a:r>
            <a:r>
              <a:rPr sz="2000" i="1" spc="-18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91A30"/>
                </a:solidFill>
                <a:latin typeface="Arial"/>
                <a:cs typeface="Arial"/>
              </a:rPr>
              <a:t>atHome,</a:t>
            </a:r>
            <a:endParaRPr sz="2000">
              <a:latin typeface="Arial"/>
              <a:cs typeface="Arial"/>
            </a:endParaRPr>
          </a:p>
          <a:p>
            <a:pPr marL="812800">
              <a:lnSpc>
                <a:spcPts val="2290"/>
              </a:lnSpc>
              <a:tabLst>
                <a:tab pos="6264275" algn="l"/>
              </a:tabLst>
            </a:pPr>
            <a:r>
              <a:rPr sz="2000" i="1" spc="5" dirty="0">
                <a:solidFill>
                  <a:srgbClr val="091A30"/>
                </a:solidFill>
                <a:latin typeface="Arial"/>
                <a:cs typeface="Arial"/>
              </a:rPr>
              <a:t>Ministry </a:t>
            </a:r>
            <a:r>
              <a:rPr sz="2000" i="1" spc="10" dirty="0">
                <a:solidFill>
                  <a:srgbClr val="091A30"/>
                </a:solidFill>
                <a:latin typeface="Arial"/>
                <a:cs typeface="Arial"/>
              </a:rPr>
              <a:t>of </a:t>
            </a:r>
            <a:r>
              <a:rPr sz="2000" i="1" dirty="0">
                <a:solidFill>
                  <a:srgbClr val="091A30"/>
                </a:solidFill>
                <a:latin typeface="Arial"/>
                <a:cs typeface="Arial"/>
              </a:rPr>
              <a:t>Health, </a:t>
            </a:r>
            <a:r>
              <a:rPr sz="2000" i="1" spc="-25" dirty="0">
                <a:solidFill>
                  <a:srgbClr val="091A30"/>
                </a:solidFill>
                <a:latin typeface="Arial"/>
                <a:cs typeface="Arial"/>
              </a:rPr>
              <a:t>as </a:t>
            </a:r>
            <a:r>
              <a:rPr sz="2000" i="1" dirty="0">
                <a:solidFill>
                  <a:srgbClr val="091A30"/>
                </a:solidFill>
                <a:latin typeface="Arial"/>
                <a:cs typeface="Arial"/>
              </a:rPr>
              <a:t>well </a:t>
            </a:r>
            <a:r>
              <a:rPr sz="2000" i="1" spc="-25" dirty="0">
                <a:solidFill>
                  <a:srgbClr val="091A30"/>
                </a:solidFill>
                <a:latin typeface="Arial"/>
                <a:cs typeface="Arial"/>
              </a:rPr>
              <a:t>as </a:t>
            </a:r>
            <a:r>
              <a:rPr sz="2000" i="1" spc="-5" dirty="0">
                <a:solidFill>
                  <a:srgbClr val="091A30"/>
                </a:solidFill>
                <a:latin typeface="Arial"/>
                <a:cs typeface="Arial"/>
              </a:rPr>
              <a:t>future </a:t>
            </a:r>
            <a:r>
              <a:rPr sz="2000" i="1" dirty="0">
                <a:solidFill>
                  <a:srgbClr val="091A30"/>
                </a:solidFill>
                <a:latin typeface="Arial"/>
                <a:cs typeface="Arial"/>
              </a:rPr>
              <a:t>work</a:t>
            </a:r>
            <a:r>
              <a:rPr sz="2000" i="1" spc="8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i="1" spc="10" dirty="0">
                <a:solidFill>
                  <a:srgbClr val="091A30"/>
                </a:solidFill>
                <a:latin typeface="Arial"/>
                <a:cs typeface="Arial"/>
              </a:rPr>
              <a:t>of </a:t>
            </a:r>
            <a:r>
              <a:rPr sz="2000" i="1" spc="-10" dirty="0">
                <a:solidFill>
                  <a:srgbClr val="091A30"/>
                </a:solidFill>
                <a:latin typeface="Arial"/>
                <a:cs typeface="Arial"/>
              </a:rPr>
              <a:t>i12,	</a:t>
            </a:r>
            <a:r>
              <a:rPr sz="2000" i="1" spc="15" dirty="0">
                <a:solidFill>
                  <a:srgbClr val="091A30"/>
                </a:solidFill>
                <a:latin typeface="Arial"/>
                <a:cs typeface="Arial"/>
              </a:rPr>
              <a:t>and </a:t>
            </a:r>
            <a:r>
              <a:rPr sz="2000" i="1" spc="5" dirty="0">
                <a:solidFill>
                  <a:srgbClr val="091A30"/>
                </a:solidFill>
                <a:latin typeface="Arial"/>
                <a:cs typeface="Arial"/>
              </a:rPr>
              <a:t>all</a:t>
            </a:r>
            <a:r>
              <a:rPr sz="2000" i="1" spc="-13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i="1" spc="-40" dirty="0">
                <a:solidFill>
                  <a:srgbClr val="091A30"/>
                </a:solidFill>
                <a:latin typeface="Arial"/>
                <a:cs typeface="Arial"/>
              </a:rPr>
              <a:t>OHTs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930"/>
              </a:spcBef>
              <a:buSzPct val="75000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91A30"/>
                </a:solidFill>
                <a:latin typeface="Arial"/>
                <a:cs typeface="Arial"/>
              </a:rPr>
              <a:t>Evaluation is </a:t>
            </a:r>
            <a:r>
              <a:rPr sz="2400" b="1" u="heavy" spc="-10" dirty="0">
                <a:solidFill>
                  <a:srgbClr val="091A30"/>
                </a:solidFill>
                <a:uFill>
                  <a:solidFill>
                    <a:srgbClr val="091A30"/>
                  </a:solidFill>
                </a:uFill>
                <a:latin typeface="Arial"/>
                <a:cs typeface="Arial"/>
              </a:rPr>
              <a:t>flexible, engaging and</a:t>
            </a:r>
            <a:r>
              <a:rPr sz="2400" b="1" u="heavy" dirty="0">
                <a:solidFill>
                  <a:srgbClr val="091A30"/>
                </a:solidFill>
                <a:uFill>
                  <a:solidFill>
                    <a:srgbClr val="091A30"/>
                  </a:solidFill>
                </a:uFill>
                <a:latin typeface="Arial"/>
                <a:cs typeface="Arial"/>
              </a:rPr>
              <a:t> interactive</a:t>
            </a:r>
            <a:endParaRPr sz="2400">
              <a:latin typeface="Arial"/>
              <a:cs typeface="Arial"/>
            </a:endParaRPr>
          </a:p>
          <a:p>
            <a:pPr marL="812800" marR="142240" lvl="1" indent="-342900">
              <a:lnSpc>
                <a:spcPts val="2180"/>
              </a:lnSpc>
              <a:spcBef>
                <a:spcPts val="630"/>
              </a:spcBef>
              <a:buSzPct val="90000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000" i="1" dirty="0">
                <a:solidFill>
                  <a:srgbClr val="091A30"/>
                </a:solidFill>
                <a:latin typeface="Arial"/>
                <a:cs typeface="Arial"/>
              </a:rPr>
              <a:t>Ongoing </a:t>
            </a:r>
            <a:r>
              <a:rPr sz="2000" i="1" spc="5" dirty="0">
                <a:solidFill>
                  <a:srgbClr val="091A30"/>
                </a:solidFill>
                <a:latin typeface="Arial"/>
                <a:cs typeface="Arial"/>
              </a:rPr>
              <a:t>opportunity </a:t>
            </a:r>
            <a:r>
              <a:rPr sz="2000" i="1" spc="10" dirty="0">
                <a:solidFill>
                  <a:srgbClr val="091A30"/>
                </a:solidFill>
                <a:latin typeface="Arial"/>
                <a:cs typeface="Arial"/>
              </a:rPr>
              <a:t>adapt </a:t>
            </a:r>
            <a:r>
              <a:rPr sz="2000" i="1" spc="5" dirty="0">
                <a:solidFill>
                  <a:srgbClr val="091A30"/>
                </a:solidFill>
                <a:latin typeface="Arial"/>
                <a:cs typeface="Arial"/>
              </a:rPr>
              <a:t>approach </a:t>
            </a:r>
            <a:r>
              <a:rPr sz="2000" i="1" spc="-10" dirty="0">
                <a:solidFill>
                  <a:srgbClr val="091A30"/>
                </a:solidFill>
                <a:latin typeface="Arial"/>
                <a:cs typeface="Arial"/>
              </a:rPr>
              <a:t>to </a:t>
            </a:r>
            <a:r>
              <a:rPr sz="2000" i="1" dirty="0">
                <a:solidFill>
                  <a:srgbClr val="091A30"/>
                </a:solidFill>
                <a:latin typeface="Arial"/>
                <a:cs typeface="Arial"/>
              </a:rPr>
              <a:t>local </a:t>
            </a:r>
            <a:r>
              <a:rPr sz="2000" i="1" spc="-5" dirty="0">
                <a:solidFill>
                  <a:srgbClr val="091A30"/>
                </a:solidFill>
                <a:latin typeface="Arial"/>
                <a:cs typeface="Arial"/>
              </a:rPr>
              <a:t>contexts, </a:t>
            </a:r>
            <a:r>
              <a:rPr sz="2000" i="1" spc="-10" dirty="0">
                <a:solidFill>
                  <a:srgbClr val="091A30"/>
                </a:solidFill>
                <a:latin typeface="Arial"/>
                <a:cs typeface="Arial"/>
              </a:rPr>
              <a:t>to  </a:t>
            </a:r>
            <a:r>
              <a:rPr sz="2000" i="1" spc="5" dirty="0">
                <a:solidFill>
                  <a:srgbClr val="091A30"/>
                </a:solidFill>
                <a:latin typeface="Arial"/>
                <a:cs typeface="Arial"/>
              </a:rPr>
              <a:t>discuss </a:t>
            </a:r>
            <a:r>
              <a:rPr sz="2000" i="1" dirty="0">
                <a:solidFill>
                  <a:srgbClr val="091A30"/>
                </a:solidFill>
                <a:latin typeface="Arial"/>
                <a:cs typeface="Arial"/>
              </a:rPr>
              <a:t>results, </a:t>
            </a:r>
            <a:r>
              <a:rPr sz="2000" i="1" spc="-15" dirty="0">
                <a:solidFill>
                  <a:srgbClr val="091A30"/>
                </a:solidFill>
                <a:latin typeface="Arial"/>
                <a:cs typeface="Arial"/>
              </a:rPr>
              <a:t>and </a:t>
            </a:r>
            <a:r>
              <a:rPr sz="2000" i="1" dirty="0">
                <a:solidFill>
                  <a:srgbClr val="091A30"/>
                </a:solidFill>
                <a:latin typeface="Arial"/>
                <a:cs typeface="Arial"/>
              </a:rPr>
              <a:t>tailor </a:t>
            </a:r>
            <a:r>
              <a:rPr sz="2000" i="1" spc="-5" dirty="0">
                <a:solidFill>
                  <a:srgbClr val="091A30"/>
                </a:solidFill>
                <a:latin typeface="Arial"/>
                <a:cs typeface="Arial"/>
              </a:rPr>
              <a:t>reporting </a:t>
            </a:r>
            <a:r>
              <a:rPr sz="2000" i="1" spc="-10" dirty="0">
                <a:solidFill>
                  <a:srgbClr val="091A30"/>
                </a:solidFill>
                <a:latin typeface="Arial"/>
                <a:cs typeface="Arial"/>
              </a:rPr>
              <a:t>to stakeholder’s</a:t>
            </a:r>
            <a:r>
              <a:rPr sz="2000" i="1" spc="4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91A30"/>
                </a:solidFill>
                <a:latin typeface="Arial"/>
                <a:cs typeface="Arial"/>
              </a:rPr>
              <a:t>interests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23547" y="3805315"/>
            <a:ext cx="1397000" cy="1393190"/>
          </a:xfrm>
          <a:custGeom>
            <a:avLst/>
            <a:gdLst/>
            <a:ahLst/>
            <a:cxnLst/>
            <a:rect l="l" t="t" r="r" b="b"/>
            <a:pathLst>
              <a:path w="1397000" h="1393189">
                <a:moveTo>
                  <a:pt x="1230548" y="0"/>
                </a:moveTo>
                <a:lnTo>
                  <a:pt x="0" y="1227427"/>
                </a:lnTo>
                <a:lnTo>
                  <a:pt x="166182" y="1393168"/>
                </a:lnTo>
                <a:lnTo>
                  <a:pt x="1230548" y="331523"/>
                </a:lnTo>
                <a:lnTo>
                  <a:pt x="1230848" y="331523"/>
                </a:lnTo>
                <a:lnTo>
                  <a:pt x="1396876" y="165907"/>
                </a:lnTo>
                <a:lnTo>
                  <a:pt x="1230548" y="0"/>
                </a:lnTo>
                <a:close/>
              </a:path>
              <a:path w="1397000" h="1393189">
                <a:moveTo>
                  <a:pt x="1230848" y="331523"/>
                </a:moveTo>
                <a:lnTo>
                  <a:pt x="1230548" y="331523"/>
                </a:lnTo>
                <a:lnTo>
                  <a:pt x="1230698" y="331673"/>
                </a:lnTo>
                <a:lnTo>
                  <a:pt x="1230848" y="331523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64916" y="2441699"/>
            <a:ext cx="396240" cy="394970"/>
          </a:xfrm>
          <a:custGeom>
            <a:avLst/>
            <a:gdLst/>
            <a:ahLst/>
            <a:cxnLst/>
            <a:rect l="l" t="t" r="r" b="b"/>
            <a:pathLst>
              <a:path w="396240" h="394969">
                <a:moveTo>
                  <a:pt x="197835" y="0"/>
                </a:moveTo>
                <a:lnTo>
                  <a:pt x="152474" y="5211"/>
                </a:lnTo>
                <a:lnTo>
                  <a:pt x="110834" y="20058"/>
                </a:lnTo>
                <a:lnTo>
                  <a:pt x="74101" y="43353"/>
                </a:lnTo>
                <a:lnTo>
                  <a:pt x="43463" y="73913"/>
                </a:lnTo>
                <a:lnTo>
                  <a:pt x="20108" y="110553"/>
                </a:lnTo>
                <a:lnTo>
                  <a:pt x="5225" y="152089"/>
                </a:lnTo>
                <a:lnTo>
                  <a:pt x="0" y="197335"/>
                </a:lnTo>
                <a:lnTo>
                  <a:pt x="5225" y="242581"/>
                </a:lnTo>
                <a:lnTo>
                  <a:pt x="20108" y="284117"/>
                </a:lnTo>
                <a:lnTo>
                  <a:pt x="43463" y="320757"/>
                </a:lnTo>
                <a:lnTo>
                  <a:pt x="74101" y="351317"/>
                </a:lnTo>
                <a:lnTo>
                  <a:pt x="110834" y="374613"/>
                </a:lnTo>
                <a:lnTo>
                  <a:pt x="152475" y="389459"/>
                </a:lnTo>
                <a:lnTo>
                  <a:pt x="197835" y="394671"/>
                </a:lnTo>
                <a:lnTo>
                  <a:pt x="243196" y="389459"/>
                </a:lnTo>
                <a:lnTo>
                  <a:pt x="284837" y="374613"/>
                </a:lnTo>
                <a:lnTo>
                  <a:pt x="321570" y="351317"/>
                </a:lnTo>
                <a:lnTo>
                  <a:pt x="352208" y="320757"/>
                </a:lnTo>
                <a:lnTo>
                  <a:pt x="375562" y="284117"/>
                </a:lnTo>
                <a:lnTo>
                  <a:pt x="390446" y="242581"/>
                </a:lnTo>
                <a:lnTo>
                  <a:pt x="395671" y="197335"/>
                </a:lnTo>
                <a:lnTo>
                  <a:pt x="390446" y="152089"/>
                </a:lnTo>
                <a:lnTo>
                  <a:pt x="375562" y="110554"/>
                </a:lnTo>
                <a:lnTo>
                  <a:pt x="352208" y="73913"/>
                </a:lnTo>
                <a:lnTo>
                  <a:pt x="321570" y="43353"/>
                </a:lnTo>
                <a:lnTo>
                  <a:pt x="284837" y="20058"/>
                </a:lnTo>
                <a:lnTo>
                  <a:pt x="243196" y="5211"/>
                </a:lnTo>
                <a:lnTo>
                  <a:pt x="197835" y="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89453" y="2876403"/>
            <a:ext cx="2393315" cy="1692275"/>
          </a:xfrm>
          <a:custGeom>
            <a:avLst/>
            <a:gdLst/>
            <a:ahLst/>
            <a:cxnLst/>
            <a:rect l="l" t="t" r="r" b="b"/>
            <a:pathLst>
              <a:path w="2393315" h="1692275">
                <a:moveTo>
                  <a:pt x="433731" y="1104513"/>
                </a:moveTo>
                <a:lnTo>
                  <a:pt x="275463" y="1104513"/>
                </a:lnTo>
                <a:lnTo>
                  <a:pt x="275463" y="1692205"/>
                </a:lnTo>
                <a:lnTo>
                  <a:pt x="433731" y="1534337"/>
                </a:lnTo>
                <a:lnTo>
                  <a:pt x="433731" y="1104513"/>
                </a:lnTo>
                <a:close/>
              </a:path>
              <a:path w="2393315" h="1692275">
                <a:moveTo>
                  <a:pt x="671134" y="1104513"/>
                </a:moveTo>
                <a:lnTo>
                  <a:pt x="512866" y="1104513"/>
                </a:lnTo>
                <a:lnTo>
                  <a:pt x="512866" y="1455403"/>
                </a:lnTo>
                <a:lnTo>
                  <a:pt x="671134" y="1297534"/>
                </a:lnTo>
                <a:lnTo>
                  <a:pt x="671134" y="1104513"/>
                </a:lnTo>
                <a:close/>
              </a:path>
              <a:path w="2393315" h="1692275">
                <a:moveTo>
                  <a:pt x="836400" y="236236"/>
                </a:moveTo>
                <a:lnTo>
                  <a:pt x="275462" y="236236"/>
                </a:lnTo>
                <a:lnTo>
                  <a:pt x="275378" y="516874"/>
                </a:lnTo>
                <a:lnTo>
                  <a:pt x="156751" y="1104513"/>
                </a:lnTo>
                <a:lnTo>
                  <a:pt x="789836" y="1104513"/>
                </a:lnTo>
                <a:lnTo>
                  <a:pt x="671134" y="516874"/>
                </a:lnTo>
                <a:lnTo>
                  <a:pt x="671134" y="240604"/>
                </a:lnTo>
                <a:lnTo>
                  <a:pt x="837403" y="240604"/>
                </a:lnTo>
                <a:lnTo>
                  <a:pt x="836400" y="236236"/>
                </a:lnTo>
                <a:close/>
              </a:path>
              <a:path w="2393315" h="1692275">
                <a:moveTo>
                  <a:pt x="1628371" y="242972"/>
                </a:moveTo>
                <a:lnTo>
                  <a:pt x="1063640" y="242972"/>
                </a:lnTo>
                <a:lnTo>
                  <a:pt x="1063640" y="904810"/>
                </a:lnTo>
                <a:lnTo>
                  <a:pt x="1151057" y="817193"/>
                </a:lnTo>
                <a:lnTo>
                  <a:pt x="1192124" y="787583"/>
                </a:lnTo>
                <a:lnTo>
                  <a:pt x="1238731" y="772766"/>
                </a:lnTo>
                <a:lnTo>
                  <a:pt x="1462477" y="772742"/>
                </a:lnTo>
                <a:lnTo>
                  <a:pt x="1462477" y="243341"/>
                </a:lnTo>
                <a:lnTo>
                  <a:pt x="1628454" y="243341"/>
                </a:lnTo>
                <a:lnTo>
                  <a:pt x="1628371" y="242972"/>
                </a:lnTo>
                <a:close/>
              </a:path>
              <a:path w="2393315" h="1692275">
                <a:moveTo>
                  <a:pt x="1462477" y="772742"/>
                </a:moveTo>
                <a:lnTo>
                  <a:pt x="1287190" y="772742"/>
                </a:lnTo>
                <a:lnTo>
                  <a:pt x="1333810" y="787515"/>
                </a:lnTo>
                <a:lnTo>
                  <a:pt x="1374902" y="817087"/>
                </a:lnTo>
                <a:lnTo>
                  <a:pt x="1462477" y="901284"/>
                </a:lnTo>
                <a:lnTo>
                  <a:pt x="1462477" y="772742"/>
                </a:lnTo>
                <a:close/>
              </a:path>
              <a:path w="2393315" h="1692275">
                <a:moveTo>
                  <a:pt x="495178" y="0"/>
                </a:moveTo>
                <a:lnTo>
                  <a:pt x="449005" y="0"/>
                </a:lnTo>
                <a:lnTo>
                  <a:pt x="402989" y="4317"/>
                </a:lnTo>
                <a:lnTo>
                  <a:pt x="357436" y="12951"/>
                </a:lnTo>
                <a:lnTo>
                  <a:pt x="312656" y="25903"/>
                </a:lnTo>
                <a:lnTo>
                  <a:pt x="270442" y="41690"/>
                </a:lnTo>
                <a:lnTo>
                  <a:pt x="229842" y="61035"/>
                </a:lnTo>
                <a:lnTo>
                  <a:pt x="191079" y="83823"/>
                </a:lnTo>
                <a:lnTo>
                  <a:pt x="154376" y="109941"/>
                </a:lnTo>
                <a:lnTo>
                  <a:pt x="131325" y="141525"/>
                </a:lnTo>
                <a:lnTo>
                  <a:pt x="1647" y="727207"/>
                </a:lnTo>
                <a:lnTo>
                  <a:pt x="0" y="759922"/>
                </a:lnTo>
                <a:lnTo>
                  <a:pt x="10686" y="789691"/>
                </a:lnTo>
                <a:lnTo>
                  <a:pt x="61373" y="827507"/>
                </a:lnTo>
                <a:lnTo>
                  <a:pt x="73269" y="828612"/>
                </a:lnTo>
                <a:lnTo>
                  <a:pt x="77616" y="828243"/>
                </a:lnTo>
                <a:lnTo>
                  <a:pt x="128324" y="811424"/>
                </a:lnTo>
                <a:lnTo>
                  <a:pt x="156751" y="766306"/>
                </a:lnTo>
                <a:lnTo>
                  <a:pt x="275462" y="236236"/>
                </a:lnTo>
                <a:lnTo>
                  <a:pt x="836400" y="236236"/>
                </a:lnTo>
                <a:lnTo>
                  <a:pt x="817532" y="154145"/>
                </a:lnTo>
                <a:lnTo>
                  <a:pt x="799549" y="119187"/>
                </a:lnTo>
                <a:lnTo>
                  <a:pt x="753104" y="83757"/>
                </a:lnTo>
                <a:lnTo>
                  <a:pt x="714318" y="60937"/>
                </a:lnTo>
                <a:lnTo>
                  <a:pt x="673718" y="41609"/>
                </a:lnTo>
                <a:lnTo>
                  <a:pt x="631567" y="25903"/>
                </a:lnTo>
                <a:lnTo>
                  <a:pt x="586767" y="12951"/>
                </a:lnTo>
                <a:lnTo>
                  <a:pt x="541201" y="4317"/>
                </a:lnTo>
                <a:lnTo>
                  <a:pt x="495178" y="0"/>
                </a:lnTo>
                <a:close/>
              </a:path>
              <a:path w="2393315" h="1692275">
                <a:moveTo>
                  <a:pt x="837403" y="240604"/>
                </a:moveTo>
                <a:lnTo>
                  <a:pt x="671134" y="240604"/>
                </a:lnTo>
                <a:lnTo>
                  <a:pt x="789836" y="756045"/>
                </a:lnTo>
                <a:lnTo>
                  <a:pt x="797875" y="784620"/>
                </a:lnTo>
                <a:lnTo>
                  <a:pt x="815257" y="807556"/>
                </a:lnTo>
                <a:lnTo>
                  <a:pt x="839712" y="822786"/>
                </a:lnTo>
                <a:lnTo>
                  <a:pt x="868970" y="828243"/>
                </a:lnTo>
                <a:lnTo>
                  <a:pt x="895423" y="823516"/>
                </a:lnTo>
                <a:lnTo>
                  <a:pt x="918211" y="810674"/>
                </a:lnTo>
                <a:lnTo>
                  <a:pt x="935569" y="791132"/>
                </a:lnTo>
                <a:lnTo>
                  <a:pt x="945730" y="766306"/>
                </a:lnTo>
                <a:lnTo>
                  <a:pt x="948104" y="749309"/>
                </a:lnTo>
                <a:lnTo>
                  <a:pt x="1032841" y="377950"/>
                </a:lnTo>
                <a:lnTo>
                  <a:pt x="868970" y="377950"/>
                </a:lnTo>
                <a:lnTo>
                  <a:pt x="837403" y="240604"/>
                </a:lnTo>
                <a:close/>
              </a:path>
              <a:path w="2393315" h="1692275">
                <a:moveTo>
                  <a:pt x="1628454" y="243341"/>
                </a:moveTo>
                <a:lnTo>
                  <a:pt x="1462477" y="243341"/>
                </a:lnTo>
                <a:lnTo>
                  <a:pt x="1581179" y="766675"/>
                </a:lnTo>
                <a:lnTo>
                  <a:pt x="1591733" y="791924"/>
                </a:lnTo>
                <a:lnTo>
                  <a:pt x="1609707" y="811588"/>
                </a:lnTo>
                <a:lnTo>
                  <a:pt x="1633200" y="824188"/>
                </a:lnTo>
                <a:lnTo>
                  <a:pt x="1660313" y="828244"/>
                </a:lnTo>
                <a:lnTo>
                  <a:pt x="1686891" y="823620"/>
                </a:lnTo>
                <a:lnTo>
                  <a:pt x="1709798" y="810792"/>
                </a:lnTo>
                <a:lnTo>
                  <a:pt x="1727246" y="791206"/>
                </a:lnTo>
                <a:lnTo>
                  <a:pt x="1737442" y="766306"/>
                </a:lnTo>
                <a:lnTo>
                  <a:pt x="1823834" y="385422"/>
                </a:lnTo>
                <a:lnTo>
                  <a:pt x="1660313" y="385422"/>
                </a:lnTo>
                <a:lnTo>
                  <a:pt x="1628454" y="243341"/>
                </a:lnTo>
                <a:close/>
              </a:path>
              <a:path w="2393315" h="1692275">
                <a:moveTo>
                  <a:pt x="2284935" y="242972"/>
                </a:moveTo>
                <a:lnTo>
                  <a:pt x="1856144" y="242972"/>
                </a:lnTo>
                <a:lnTo>
                  <a:pt x="1856144" y="670699"/>
                </a:lnTo>
                <a:lnTo>
                  <a:pt x="2251815" y="276010"/>
                </a:lnTo>
                <a:lnTo>
                  <a:pt x="2251815" y="243341"/>
                </a:lnTo>
                <a:lnTo>
                  <a:pt x="2284566" y="243341"/>
                </a:lnTo>
                <a:lnTo>
                  <a:pt x="2284935" y="242972"/>
                </a:lnTo>
                <a:close/>
              </a:path>
              <a:path w="2393315" h="1692275">
                <a:moveTo>
                  <a:pt x="2077865" y="0"/>
                </a:moveTo>
                <a:lnTo>
                  <a:pt x="2031691" y="0"/>
                </a:lnTo>
                <a:lnTo>
                  <a:pt x="1985675" y="4317"/>
                </a:lnTo>
                <a:lnTo>
                  <a:pt x="1940122" y="12951"/>
                </a:lnTo>
                <a:lnTo>
                  <a:pt x="1895342" y="25903"/>
                </a:lnTo>
                <a:lnTo>
                  <a:pt x="1852995" y="41691"/>
                </a:lnTo>
                <a:lnTo>
                  <a:pt x="1812387" y="61035"/>
                </a:lnTo>
                <a:lnTo>
                  <a:pt x="1773680" y="83823"/>
                </a:lnTo>
                <a:lnTo>
                  <a:pt x="1737073" y="109942"/>
                </a:lnTo>
                <a:lnTo>
                  <a:pt x="1714023" y="141525"/>
                </a:lnTo>
                <a:lnTo>
                  <a:pt x="1660313" y="385422"/>
                </a:lnTo>
                <a:lnTo>
                  <a:pt x="1823834" y="385422"/>
                </a:lnTo>
                <a:lnTo>
                  <a:pt x="1856144" y="242972"/>
                </a:lnTo>
                <a:lnTo>
                  <a:pt x="2284935" y="242972"/>
                </a:lnTo>
                <a:lnTo>
                  <a:pt x="2392788" y="135387"/>
                </a:lnTo>
                <a:lnTo>
                  <a:pt x="2389951" y="129636"/>
                </a:lnTo>
                <a:lnTo>
                  <a:pt x="2382149" y="119054"/>
                </a:lnTo>
                <a:lnTo>
                  <a:pt x="2335840" y="83757"/>
                </a:lnTo>
                <a:lnTo>
                  <a:pt x="2297087" y="60937"/>
                </a:lnTo>
                <a:lnTo>
                  <a:pt x="2256483" y="41609"/>
                </a:lnTo>
                <a:lnTo>
                  <a:pt x="2214253" y="25903"/>
                </a:lnTo>
                <a:lnTo>
                  <a:pt x="2169453" y="12951"/>
                </a:lnTo>
                <a:lnTo>
                  <a:pt x="2123888" y="4317"/>
                </a:lnTo>
                <a:lnTo>
                  <a:pt x="2077865" y="0"/>
                </a:lnTo>
                <a:close/>
              </a:path>
              <a:path w="2393315" h="1692275">
                <a:moveTo>
                  <a:pt x="1274133" y="1166"/>
                </a:moveTo>
                <a:lnTo>
                  <a:pt x="1224335" y="2683"/>
                </a:lnTo>
                <a:lnTo>
                  <a:pt x="1175022" y="8978"/>
                </a:lnTo>
                <a:lnTo>
                  <a:pt x="1126547" y="19989"/>
                </a:lnTo>
                <a:lnTo>
                  <a:pt x="1079265" y="35652"/>
                </a:lnTo>
                <a:lnTo>
                  <a:pt x="1033529" y="55907"/>
                </a:lnTo>
                <a:lnTo>
                  <a:pt x="989690" y="80691"/>
                </a:lnTo>
                <a:lnTo>
                  <a:pt x="948104" y="109942"/>
                </a:lnTo>
                <a:lnTo>
                  <a:pt x="925054" y="141525"/>
                </a:lnTo>
                <a:lnTo>
                  <a:pt x="868970" y="377950"/>
                </a:lnTo>
                <a:lnTo>
                  <a:pt x="1032841" y="377950"/>
                </a:lnTo>
                <a:lnTo>
                  <a:pt x="1063640" y="242972"/>
                </a:lnTo>
                <a:lnTo>
                  <a:pt x="1628371" y="242972"/>
                </a:lnTo>
                <a:lnTo>
                  <a:pt x="1608453" y="154145"/>
                </a:lnTo>
                <a:lnTo>
                  <a:pt x="1590803" y="119054"/>
                </a:lnTo>
                <a:lnTo>
                  <a:pt x="1544497" y="83757"/>
                </a:lnTo>
                <a:lnTo>
                  <a:pt x="1505744" y="60937"/>
                </a:lnTo>
                <a:lnTo>
                  <a:pt x="1465140" y="41609"/>
                </a:lnTo>
                <a:lnTo>
                  <a:pt x="1422910" y="25903"/>
                </a:lnTo>
                <a:lnTo>
                  <a:pt x="1373774" y="12714"/>
                </a:lnTo>
                <a:lnTo>
                  <a:pt x="1324064" y="4489"/>
                </a:lnTo>
                <a:lnTo>
                  <a:pt x="1274133" y="1166"/>
                </a:lnTo>
                <a:close/>
              </a:path>
              <a:path w="2393315" h="1692275">
                <a:moveTo>
                  <a:pt x="2284566" y="243341"/>
                </a:moveTo>
                <a:lnTo>
                  <a:pt x="2251815" y="243341"/>
                </a:lnTo>
                <a:lnTo>
                  <a:pt x="2257998" y="269842"/>
                </a:lnTo>
                <a:lnTo>
                  <a:pt x="2284566" y="243341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47180" y="2441699"/>
            <a:ext cx="396240" cy="394970"/>
          </a:xfrm>
          <a:custGeom>
            <a:avLst/>
            <a:gdLst/>
            <a:ahLst/>
            <a:cxnLst/>
            <a:rect l="l" t="t" r="r" b="b"/>
            <a:pathLst>
              <a:path w="396240" h="394969">
                <a:moveTo>
                  <a:pt x="197835" y="0"/>
                </a:moveTo>
                <a:lnTo>
                  <a:pt x="152474" y="5211"/>
                </a:lnTo>
                <a:lnTo>
                  <a:pt x="110834" y="20058"/>
                </a:lnTo>
                <a:lnTo>
                  <a:pt x="74101" y="43353"/>
                </a:lnTo>
                <a:lnTo>
                  <a:pt x="43463" y="73913"/>
                </a:lnTo>
                <a:lnTo>
                  <a:pt x="20108" y="110553"/>
                </a:lnTo>
                <a:lnTo>
                  <a:pt x="5225" y="152089"/>
                </a:lnTo>
                <a:lnTo>
                  <a:pt x="0" y="197335"/>
                </a:lnTo>
                <a:lnTo>
                  <a:pt x="5225" y="242581"/>
                </a:lnTo>
                <a:lnTo>
                  <a:pt x="20108" y="284117"/>
                </a:lnTo>
                <a:lnTo>
                  <a:pt x="43463" y="320757"/>
                </a:lnTo>
                <a:lnTo>
                  <a:pt x="74101" y="351317"/>
                </a:lnTo>
                <a:lnTo>
                  <a:pt x="110834" y="374613"/>
                </a:lnTo>
                <a:lnTo>
                  <a:pt x="152475" y="389459"/>
                </a:lnTo>
                <a:lnTo>
                  <a:pt x="197835" y="394671"/>
                </a:lnTo>
                <a:lnTo>
                  <a:pt x="243196" y="389459"/>
                </a:lnTo>
                <a:lnTo>
                  <a:pt x="284837" y="374613"/>
                </a:lnTo>
                <a:lnTo>
                  <a:pt x="321570" y="351317"/>
                </a:lnTo>
                <a:lnTo>
                  <a:pt x="352208" y="320757"/>
                </a:lnTo>
                <a:lnTo>
                  <a:pt x="375562" y="284117"/>
                </a:lnTo>
                <a:lnTo>
                  <a:pt x="390446" y="242581"/>
                </a:lnTo>
                <a:lnTo>
                  <a:pt x="395671" y="197335"/>
                </a:lnTo>
                <a:lnTo>
                  <a:pt x="390446" y="152089"/>
                </a:lnTo>
                <a:lnTo>
                  <a:pt x="375562" y="110554"/>
                </a:lnTo>
                <a:lnTo>
                  <a:pt x="352208" y="73913"/>
                </a:lnTo>
                <a:lnTo>
                  <a:pt x="321570" y="43353"/>
                </a:lnTo>
                <a:lnTo>
                  <a:pt x="284837" y="20058"/>
                </a:lnTo>
                <a:lnTo>
                  <a:pt x="243196" y="5211"/>
                </a:lnTo>
                <a:lnTo>
                  <a:pt x="197835" y="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54677" y="2441699"/>
            <a:ext cx="396240" cy="394970"/>
          </a:xfrm>
          <a:custGeom>
            <a:avLst/>
            <a:gdLst/>
            <a:ahLst/>
            <a:cxnLst/>
            <a:rect l="l" t="t" r="r" b="b"/>
            <a:pathLst>
              <a:path w="396240" h="394969">
                <a:moveTo>
                  <a:pt x="197835" y="0"/>
                </a:moveTo>
                <a:lnTo>
                  <a:pt x="152474" y="5211"/>
                </a:lnTo>
                <a:lnTo>
                  <a:pt x="110834" y="20058"/>
                </a:lnTo>
                <a:lnTo>
                  <a:pt x="74101" y="43353"/>
                </a:lnTo>
                <a:lnTo>
                  <a:pt x="43463" y="73913"/>
                </a:lnTo>
                <a:lnTo>
                  <a:pt x="20108" y="110553"/>
                </a:lnTo>
                <a:lnTo>
                  <a:pt x="5225" y="152089"/>
                </a:lnTo>
                <a:lnTo>
                  <a:pt x="0" y="197335"/>
                </a:lnTo>
                <a:lnTo>
                  <a:pt x="5225" y="242581"/>
                </a:lnTo>
                <a:lnTo>
                  <a:pt x="20108" y="284117"/>
                </a:lnTo>
                <a:lnTo>
                  <a:pt x="43463" y="320757"/>
                </a:lnTo>
                <a:lnTo>
                  <a:pt x="74101" y="351317"/>
                </a:lnTo>
                <a:lnTo>
                  <a:pt x="110834" y="374613"/>
                </a:lnTo>
                <a:lnTo>
                  <a:pt x="152475" y="389459"/>
                </a:lnTo>
                <a:lnTo>
                  <a:pt x="197835" y="394671"/>
                </a:lnTo>
                <a:lnTo>
                  <a:pt x="243196" y="389459"/>
                </a:lnTo>
                <a:lnTo>
                  <a:pt x="284837" y="374613"/>
                </a:lnTo>
                <a:lnTo>
                  <a:pt x="321570" y="351317"/>
                </a:lnTo>
                <a:lnTo>
                  <a:pt x="352208" y="320757"/>
                </a:lnTo>
                <a:lnTo>
                  <a:pt x="375562" y="284117"/>
                </a:lnTo>
                <a:lnTo>
                  <a:pt x="390446" y="242581"/>
                </a:lnTo>
                <a:lnTo>
                  <a:pt x="395671" y="197335"/>
                </a:lnTo>
                <a:lnTo>
                  <a:pt x="390446" y="152089"/>
                </a:lnTo>
                <a:lnTo>
                  <a:pt x="375562" y="110554"/>
                </a:lnTo>
                <a:lnTo>
                  <a:pt x="352208" y="73913"/>
                </a:lnTo>
                <a:lnTo>
                  <a:pt x="321570" y="43353"/>
                </a:lnTo>
                <a:lnTo>
                  <a:pt x="284837" y="20058"/>
                </a:lnTo>
                <a:lnTo>
                  <a:pt x="243196" y="5211"/>
                </a:lnTo>
                <a:lnTo>
                  <a:pt x="197835" y="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1508" y="4009895"/>
            <a:ext cx="8082058" cy="19766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9150" y="4048125"/>
            <a:ext cx="7991475" cy="1866900"/>
          </a:xfrm>
          <a:custGeom>
            <a:avLst/>
            <a:gdLst/>
            <a:ahLst/>
            <a:cxnLst/>
            <a:rect l="l" t="t" r="r" b="b"/>
            <a:pathLst>
              <a:path w="7991475" h="1866900">
                <a:moveTo>
                  <a:pt x="4713939" y="1854200"/>
                </a:moveTo>
                <a:lnTo>
                  <a:pt x="3277445" y="1854200"/>
                </a:lnTo>
                <a:lnTo>
                  <a:pt x="3347554" y="1866900"/>
                </a:lnTo>
                <a:lnTo>
                  <a:pt x="4643828" y="1866900"/>
                </a:lnTo>
                <a:lnTo>
                  <a:pt x="4713939" y="1854200"/>
                </a:lnTo>
                <a:close/>
              </a:path>
              <a:path w="7991475" h="1866900">
                <a:moveTo>
                  <a:pt x="4990049" y="1841500"/>
                </a:moveTo>
                <a:lnTo>
                  <a:pt x="3001348" y="1841500"/>
                </a:lnTo>
                <a:lnTo>
                  <a:pt x="3069699" y="1854200"/>
                </a:lnTo>
                <a:lnTo>
                  <a:pt x="4921695" y="1854200"/>
                </a:lnTo>
                <a:lnTo>
                  <a:pt x="4990049" y="1841500"/>
                </a:lnTo>
                <a:close/>
              </a:path>
              <a:path w="7991475" h="1866900">
                <a:moveTo>
                  <a:pt x="5192262" y="1828800"/>
                </a:moveTo>
                <a:lnTo>
                  <a:pt x="2799144" y="1828800"/>
                </a:lnTo>
                <a:lnTo>
                  <a:pt x="2866059" y="1841500"/>
                </a:lnTo>
                <a:lnTo>
                  <a:pt x="5125344" y="1841500"/>
                </a:lnTo>
                <a:lnTo>
                  <a:pt x="5192262" y="1828800"/>
                </a:lnTo>
                <a:close/>
              </a:path>
              <a:path w="7991475" h="1866900">
                <a:moveTo>
                  <a:pt x="5324582" y="1816100"/>
                </a:moveTo>
                <a:lnTo>
                  <a:pt x="2666830" y="1816100"/>
                </a:lnTo>
                <a:lnTo>
                  <a:pt x="2732731" y="1828800"/>
                </a:lnTo>
                <a:lnTo>
                  <a:pt x="5258678" y="1828800"/>
                </a:lnTo>
                <a:lnTo>
                  <a:pt x="5324582" y="1816100"/>
                </a:lnTo>
                <a:close/>
              </a:path>
              <a:path w="7991475" h="1866900">
                <a:moveTo>
                  <a:pt x="5454806" y="1803400"/>
                </a:moveTo>
                <a:lnTo>
                  <a:pt x="2536611" y="1803400"/>
                </a:lnTo>
                <a:lnTo>
                  <a:pt x="2601453" y="1816100"/>
                </a:lnTo>
                <a:lnTo>
                  <a:pt x="5389962" y="1816100"/>
                </a:lnTo>
                <a:lnTo>
                  <a:pt x="5454806" y="1803400"/>
                </a:lnTo>
                <a:close/>
              </a:path>
              <a:path w="7991475" h="1866900">
                <a:moveTo>
                  <a:pt x="5582844" y="1790700"/>
                </a:moveTo>
                <a:lnTo>
                  <a:pt x="2408578" y="1790700"/>
                </a:lnTo>
                <a:lnTo>
                  <a:pt x="2472315" y="1803400"/>
                </a:lnTo>
                <a:lnTo>
                  <a:pt x="5519104" y="1803400"/>
                </a:lnTo>
                <a:lnTo>
                  <a:pt x="5582844" y="1790700"/>
                </a:lnTo>
                <a:close/>
              </a:path>
              <a:path w="7991475" h="1866900">
                <a:moveTo>
                  <a:pt x="5708605" y="1778000"/>
                </a:moveTo>
                <a:lnTo>
                  <a:pt x="2282821" y="1778000"/>
                </a:lnTo>
                <a:lnTo>
                  <a:pt x="2345409" y="1790700"/>
                </a:lnTo>
                <a:lnTo>
                  <a:pt x="5646015" y="1790700"/>
                </a:lnTo>
                <a:lnTo>
                  <a:pt x="5708605" y="1778000"/>
                </a:lnTo>
                <a:close/>
              </a:path>
              <a:path w="7991475" h="1866900">
                <a:moveTo>
                  <a:pt x="5832000" y="1765300"/>
                </a:moveTo>
                <a:lnTo>
                  <a:pt x="2159430" y="1765300"/>
                </a:lnTo>
                <a:lnTo>
                  <a:pt x="2220824" y="1778000"/>
                </a:lnTo>
                <a:lnTo>
                  <a:pt x="5770604" y="1778000"/>
                </a:lnTo>
                <a:lnTo>
                  <a:pt x="5832000" y="1765300"/>
                </a:lnTo>
                <a:close/>
              </a:path>
              <a:path w="7991475" h="1866900">
                <a:moveTo>
                  <a:pt x="6012457" y="1739900"/>
                </a:moveTo>
                <a:lnTo>
                  <a:pt x="1978979" y="1739900"/>
                </a:lnTo>
                <a:lnTo>
                  <a:pt x="2098651" y="1765300"/>
                </a:lnTo>
                <a:lnTo>
                  <a:pt x="5892782" y="1765300"/>
                </a:lnTo>
                <a:lnTo>
                  <a:pt x="6012457" y="1739900"/>
                </a:lnTo>
                <a:close/>
              </a:path>
              <a:path w="7991475" h="1866900">
                <a:moveTo>
                  <a:pt x="6187081" y="1714500"/>
                </a:moveTo>
                <a:lnTo>
                  <a:pt x="1804361" y="1714500"/>
                </a:lnTo>
                <a:lnTo>
                  <a:pt x="1920110" y="1739900"/>
                </a:lnTo>
                <a:lnTo>
                  <a:pt x="6071328" y="1739900"/>
                </a:lnTo>
                <a:lnTo>
                  <a:pt x="6187081" y="1714500"/>
                </a:lnTo>
                <a:close/>
              </a:path>
              <a:path w="7991475" h="1866900">
                <a:moveTo>
                  <a:pt x="6410313" y="1676400"/>
                </a:moveTo>
                <a:lnTo>
                  <a:pt x="1581135" y="1676400"/>
                </a:lnTo>
                <a:lnTo>
                  <a:pt x="1747503" y="1714500"/>
                </a:lnTo>
                <a:lnTo>
                  <a:pt x="6243940" y="1714500"/>
                </a:lnTo>
                <a:lnTo>
                  <a:pt x="6410313" y="1676400"/>
                </a:lnTo>
                <a:close/>
              </a:path>
              <a:path w="7991475" h="1866900">
                <a:moveTo>
                  <a:pt x="6672908" y="1625600"/>
                </a:moveTo>
                <a:lnTo>
                  <a:pt x="1318547" y="1625600"/>
                </a:lnTo>
                <a:lnTo>
                  <a:pt x="1527118" y="1676400"/>
                </a:lnTo>
                <a:lnTo>
                  <a:pt x="6464331" y="1676400"/>
                </a:lnTo>
                <a:lnTo>
                  <a:pt x="6672908" y="1625600"/>
                </a:lnTo>
                <a:close/>
              </a:path>
              <a:path w="7991475" h="1866900">
                <a:moveTo>
                  <a:pt x="6821154" y="266700"/>
                </a:moveTo>
                <a:lnTo>
                  <a:pt x="1170304" y="266700"/>
                </a:lnTo>
                <a:lnTo>
                  <a:pt x="1029418" y="304800"/>
                </a:lnTo>
                <a:lnTo>
                  <a:pt x="896193" y="342900"/>
                </a:lnTo>
                <a:lnTo>
                  <a:pt x="770932" y="381000"/>
                </a:lnTo>
                <a:lnTo>
                  <a:pt x="692001" y="406400"/>
                </a:lnTo>
                <a:lnTo>
                  <a:pt x="616835" y="431800"/>
                </a:lnTo>
                <a:lnTo>
                  <a:pt x="545526" y="457200"/>
                </a:lnTo>
                <a:lnTo>
                  <a:pt x="478162" y="495300"/>
                </a:lnTo>
                <a:lnTo>
                  <a:pt x="445989" y="508000"/>
                </a:lnTo>
                <a:lnTo>
                  <a:pt x="384715" y="533400"/>
                </a:lnTo>
                <a:lnTo>
                  <a:pt x="327612" y="558800"/>
                </a:lnTo>
                <a:lnTo>
                  <a:pt x="274772" y="596900"/>
                </a:lnTo>
                <a:lnTo>
                  <a:pt x="249979" y="609600"/>
                </a:lnTo>
                <a:lnTo>
                  <a:pt x="226285" y="622300"/>
                </a:lnTo>
                <a:lnTo>
                  <a:pt x="203701" y="635000"/>
                </a:lnTo>
                <a:lnTo>
                  <a:pt x="182240" y="647700"/>
                </a:lnTo>
                <a:lnTo>
                  <a:pt x="161912" y="673100"/>
                </a:lnTo>
                <a:lnTo>
                  <a:pt x="142729" y="685800"/>
                </a:lnTo>
                <a:lnTo>
                  <a:pt x="124701" y="698500"/>
                </a:lnTo>
                <a:lnTo>
                  <a:pt x="107841" y="723900"/>
                </a:lnTo>
                <a:lnTo>
                  <a:pt x="92159" y="736600"/>
                </a:lnTo>
                <a:lnTo>
                  <a:pt x="77666" y="749300"/>
                </a:lnTo>
                <a:lnTo>
                  <a:pt x="64375" y="762000"/>
                </a:lnTo>
                <a:lnTo>
                  <a:pt x="52296" y="787400"/>
                </a:lnTo>
                <a:lnTo>
                  <a:pt x="41441" y="800100"/>
                </a:lnTo>
                <a:lnTo>
                  <a:pt x="31820" y="812800"/>
                </a:lnTo>
                <a:lnTo>
                  <a:pt x="23446" y="838200"/>
                </a:lnTo>
                <a:lnTo>
                  <a:pt x="16328" y="850900"/>
                </a:lnTo>
                <a:lnTo>
                  <a:pt x="10480" y="863600"/>
                </a:lnTo>
                <a:lnTo>
                  <a:pt x="5912" y="889000"/>
                </a:lnTo>
                <a:lnTo>
                  <a:pt x="2635" y="901700"/>
                </a:lnTo>
                <a:lnTo>
                  <a:pt x="660" y="914400"/>
                </a:lnTo>
                <a:lnTo>
                  <a:pt x="0" y="939800"/>
                </a:lnTo>
                <a:lnTo>
                  <a:pt x="660" y="952500"/>
                </a:lnTo>
                <a:lnTo>
                  <a:pt x="2635" y="965200"/>
                </a:lnTo>
                <a:lnTo>
                  <a:pt x="5912" y="990600"/>
                </a:lnTo>
                <a:lnTo>
                  <a:pt x="10480" y="1003300"/>
                </a:lnTo>
                <a:lnTo>
                  <a:pt x="16328" y="1016000"/>
                </a:lnTo>
                <a:lnTo>
                  <a:pt x="23446" y="1041400"/>
                </a:lnTo>
                <a:lnTo>
                  <a:pt x="31820" y="1054100"/>
                </a:lnTo>
                <a:lnTo>
                  <a:pt x="41441" y="1066800"/>
                </a:lnTo>
                <a:lnTo>
                  <a:pt x="52296" y="1092200"/>
                </a:lnTo>
                <a:lnTo>
                  <a:pt x="64375" y="1104900"/>
                </a:lnTo>
                <a:lnTo>
                  <a:pt x="77666" y="1117600"/>
                </a:lnTo>
                <a:lnTo>
                  <a:pt x="92159" y="1130300"/>
                </a:lnTo>
                <a:lnTo>
                  <a:pt x="107841" y="1155700"/>
                </a:lnTo>
                <a:lnTo>
                  <a:pt x="124701" y="1168400"/>
                </a:lnTo>
                <a:lnTo>
                  <a:pt x="142729" y="1181100"/>
                </a:lnTo>
                <a:lnTo>
                  <a:pt x="161912" y="1206500"/>
                </a:lnTo>
                <a:lnTo>
                  <a:pt x="182240" y="1219200"/>
                </a:lnTo>
                <a:lnTo>
                  <a:pt x="203701" y="1231900"/>
                </a:lnTo>
                <a:lnTo>
                  <a:pt x="226285" y="1244600"/>
                </a:lnTo>
                <a:lnTo>
                  <a:pt x="249979" y="1257300"/>
                </a:lnTo>
                <a:lnTo>
                  <a:pt x="274772" y="1282700"/>
                </a:lnTo>
                <a:lnTo>
                  <a:pt x="327612" y="1308100"/>
                </a:lnTo>
                <a:lnTo>
                  <a:pt x="384715" y="1333500"/>
                </a:lnTo>
                <a:lnTo>
                  <a:pt x="414836" y="1346200"/>
                </a:lnTo>
                <a:lnTo>
                  <a:pt x="445989" y="1371600"/>
                </a:lnTo>
                <a:lnTo>
                  <a:pt x="511345" y="1397000"/>
                </a:lnTo>
                <a:lnTo>
                  <a:pt x="580693" y="1422400"/>
                </a:lnTo>
                <a:lnTo>
                  <a:pt x="653942" y="1447800"/>
                </a:lnTo>
                <a:lnTo>
                  <a:pt x="731001" y="1473200"/>
                </a:lnTo>
                <a:lnTo>
                  <a:pt x="811782" y="1498600"/>
                </a:lnTo>
                <a:lnTo>
                  <a:pt x="939731" y="1536700"/>
                </a:lnTo>
                <a:lnTo>
                  <a:pt x="1075544" y="1574800"/>
                </a:lnTo>
                <a:lnTo>
                  <a:pt x="1268334" y="1625600"/>
                </a:lnTo>
                <a:lnTo>
                  <a:pt x="6723122" y="1625600"/>
                </a:lnTo>
                <a:lnTo>
                  <a:pt x="6915916" y="1574800"/>
                </a:lnTo>
                <a:lnTo>
                  <a:pt x="7051732" y="1536700"/>
                </a:lnTo>
                <a:lnTo>
                  <a:pt x="7179683" y="1498600"/>
                </a:lnTo>
                <a:lnTo>
                  <a:pt x="7260465" y="1473200"/>
                </a:lnTo>
                <a:lnTo>
                  <a:pt x="7337526" y="1447800"/>
                </a:lnTo>
                <a:lnTo>
                  <a:pt x="7410776" y="1422400"/>
                </a:lnTo>
                <a:lnTo>
                  <a:pt x="7480125" y="1397000"/>
                </a:lnTo>
                <a:lnTo>
                  <a:pt x="7545482" y="1371600"/>
                </a:lnTo>
                <a:lnTo>
                  <a:pt x="7576635" y="1346200"/>
                </a:lnTo>
                <a:lnTo>
                  <a:pt x="7606757" y="1333500"/>
                </a:lnTo>
                <a:lnTo>
                  <a:pt x="7663860" y="1308100"/>
                </a:lnTo>
                <a:lnTo>
                  <a:pt x="7716700" y="1282700"/>
                </a:lnTo>
                <a:lnTo>
                  <a:pt x="7741494" y="1257300"/>
                </a:lnTo>
                <a:lnTo>
                  <a:pt x="7765188" y="1244600"/>
                </a:lnTo>
                <a:lnTo>
                  <a:pt x="7787772" y="1231900"/>
                </a:lnTo>
                <a:lnTo>
                  <a:pt x="7809233" y="1219200"/>
                </a:lnTo>
                <a:lnTo>
                  <a:pt x="7829561" y="1206500"/>
                </a:lnTo>
                <a:lnTo>
                  <a:pt x="7848745" y="1181100"/>
                </a:lnTo>
                <a:lnTo>
                  <a:pt x="7866772" y="1168400"/>
                </a:lnTo>
                <a:lnTo>
                  <a:pt x="7883633" y="1155700"/>
                </a:lnTo>
                <a:lnTo>
                  <a:pt x="7899315" y="1130300"/>
                </a:lnTo>
                <a:lnTo>
                  <a:pt x="7913807" y="1117600"/>
                </a:lnTo>
                <a:lnTo>
                  <a:pt x="7927099" y="1104900"/>
                </a:lnTo>
                <a:lnTo>
                  <a:pt x="7939178" y="1092200"/>
                </a:lnTo>
                <a:lnTo>
                  <a:pt x="7950033" y="1066800"/>
                </a:lnTo>
                <a:lnTo>
                  <a:pt x="7959654" y="1054100"/>
                </a:lnTo>
                <a:lnTo>
                  <a:pt x="7968028" y="1041400"/>
                </a:lnTo>
                <a:lnTo>
                  <a:pt x="7975145" y="1016000"/>
                </a:lnTo>
                <a:lnTo>
                  <a:pt x="7980994" y="1003300"/>
                </a:lnTo>
                <a:lnTo>
                  <a:pt x="7985562" y="990600"/>
                </a:lnTo>
                <a:lnTo>
                  <a:pt x="7988839" y="965200"/>
                </a:lnTo>
                <a:lnTo>
                  <a:pt x="7990814" y="952500"/>
                </a:lnTo>
                <a:lnTo>
                  <a:pt x="7991475" y="939800"/>
                </a:lnTo>
                <a:lnTo>
                  <a:pt x="7990814" y="914400"/>
                </a:lnTo>
                <a:lnTo>
                  <a:pt x="7988839" y="901700"/>
                </a:lnTo>
                <a:lnTo>
                  <a:pt x="7985562" y="889000"/>
                </a:lnTo>
                <a:lnTo>
                  <a:pt x="7980994" y="863600"/>
                </a:lnTo>
                <a:lnTo>
                  <a:pt x="7975145" y="850900"/>
                </a:lnTo>
                <a:lnTo>
                  <a:pt x="7968028" y="838200"/>
                </a:lnTo>
                <a:lnTo>
                  <a:pt x="7959654" y="812800"/>
                </a:lnTo>
                <a:lnTo>
                  <a:pt x="7950033" y="800100"/>
                </a:lnTo>
                <a:lnTo>
                  <a:pt x="7939178" y="787400"/>
                </a:lnTo>
                <a:lnTo>
                  <a:pt x="7927099" y="762000"/>
                </a:lnTo>
                <a:lnTo>
                  <a:pt x="7913807" y="749300"/>
                </a:lnTo>
                <a:lnTo>
                  <a:pt x="7899315" y="736600"/>
                </a:lnTo>
                <a:lnTo>
                  <a:pt x="7883633" y="723900"/>
                </a:lnTo>
                <a:lnTo>
                  <a:pt x="7866772" y="698500"/>
                </a:lnTo>
                <a:lnTo>
                  <a:pt x="7848745" y="685800"/>
                </a:lnTo>
                <a:lnTo>
                  <a:pt x="7829561" y="673100"/>
                </a:lnTo>
                <a:lnTo>
                  <a:pt x="7809233" y="647700"/>
                </a:lnTo>
                <a:lnTo>
                  <a:pt x="7787772" y="635000"/>
                </a:lnTo>
                <a:lnTo>
                  <a:pt x="7765188" y="622300"/>
                </a:lnTo>
                <a:lnTo>
                  <a:pt x="7741494" y="609600"/>
                </a:lnTo>
                <a:lnTo>
                  <a:pt x="7716700" y="596900"/>
                </a:lnTo>
                <a:lnTo>
                  <a:pt x="7690818" y="571500"/>
                </a:lnTo>
                <a:lnTo>
                  <a:pt x="7635835" y="546100"/>
                </a:lnTo>
                <a:lnTo>
                  <a:pt x="7576635" y="520700"/>
                </a:lnTo>
                <a:lnTo>
                  <a:pt x="7513308" y="495300"/>
                </a:lnTo>
                <a:lnTo>
                  <a:pt x="7480125" y="469900"/>
                </a:lnTo>
                <a:lnTo>
                  <a:pt x="7374633" y="431800"/>
                </a:lnTo>
                <a:lnTo>
                  <a:pt x="7299466" y="406400"/>
                </a:lnTo>
                <a:lnTo>
                  <a:pt x="7220534" y="381000"/>
                </a:lnTo>
                <a:lnTo>
                  <a:pt x="7095271" y="342900"/>
                </a:lnTo>
                <a:lnTo>
                  <a:pt x="6962043" y="304800"/>
                </a:lnTo>
                <a:lnTo>
                  <a:pt x="6821154" y="266700"/>
                </a:lnTo>
                <a:close/>
              </a:path>
              <a:path w="7991475" h="1866900">
                <a:moveTo>
                  <a:pt x="6517611" y="203200"/>
                </a:moveTo>
                <a:lnTo>
                  <a:pt x="1473840" y="203200"/>
                </a:lnTo>
                <a:lnTo>
                  <a:pt x="1218916" y="266700"/>
                </a:lnTo>
                <a:lnTo>
                  <a:pt x="6772541" y="266700"/>
                </a:lnTo>
                <a:lnTo>
                  <a:pt x="6517611" y="203200"/>
                </a:lnTo>
                <a:close/>
              </a:path>
              <a:path w="7991475" h="1866900">
                <a:moveTo>
                  <a:pt x="6300106" y="165100"/>
                </a:moveTo>
                <a:lnTo>
                  <a:pt x="1691339" y="165100"/>
                </a:lnTo>
                <a:lnTo>
                  <a:pt x="1527118" y="203200"/>
                </a:lnTo>
                <a:lnTo>
                  <a:pt x="6464331" y="203200"/>
                </a:lnTo>
                <a:lnTo>
                  <a:pt x="6300106" y="165100"/>
                </a:lnTo>
                <a:close/>
              </a:path>
              <a:path w="7991475" h="1866900">
                <a:moveTo>
                  <a:pt x="6071328" y="127000"/>
                </a:moveTo>
                <a:lnTo>
                  <a:pt x="1920110" y="127000"/>
                </a:lnTo>
                <a:lnTo>
                  <a:pt x="1747503" y="165100"/>
                </a:lnTo>
                <a:lnTo>
                  <a:pt x="6243940" y="165100"/>
                </a:lnTo>
                <a:lnTo>
                  <a:pt x="6071328" y="127000"/>
                </a:lnTo>
                <a:close/>
              </a:path>
              <a:path w="7991475" h="1866900">
                <a:moveTo>
                  <a:pt x="5952938" y="114300"/>
                </a:moveTo>
                <a:lnTo>
                  <a:pt x="2038497" y="114300"/>
                </a:lnTo>
                <a:lnTo>
                  <a:pt x="1978979" y="127000"/>
                </a:lnTo>
                <a:lnTo>
                  <a:pt x="6012457" y="127000"/>
                </a:lnTo>
                <a:lnTo>
                  <a:pt x="5952938" y="114300"/>
                </a:lnTo>
                <a:close/>
              </a:path>
              <a:path w="7991475" h="1866900">
                <a:moveTo>
                  <a:pt x="5770604" y="88900"/>
                </a:moveTo>
                <a:lnTo>
                  <a:pt x="2220824" y="88900"/>
                </a:lnTo>
                <a:lnTo>
                  <a:pt x="2098651" y="114300"/>
                </a:lnTo>
                <a:lnTo>
                  <a:pt x="5892782" y="114300"/>
                </a:lnTo>
                <a:lnTo>
                  <a:pt x="5770604" y="88900"/>
                </a:lnTo>
                <a:close/>
              </a:path>
              <a:path w="7991475" h="1866900">
                <a:moveTo>
                  <a:pt x="5646015" y="76200"/>
                </a:moveTo>
                <a:lnTo>
                  <a:pt x="2345409" y="76200"/>
                </a:lnTo>
                <a:lnTo>
                  <a:pt x="2282821" y="88900"/>
                </a:lnTo>
                <a:lnTo>
                  <a:pt x="5708605" y="88900"/>
                </a:lnTo>
                <a:lnTo>
                  <a:pt x="5646015" y="76200"/>
                </a:lnTo>
                <a:close/>
              </a:path>
              <a:path w="7991475" h="1866900">
                <a:moveTo>
                  <a:pt x="5519104" y="63500"/>
                </a:moveTo>
                <a:lnTo>
                  <a:pt x="2472315" y="63500"/>
                </a:lnTo>
                <a:lnTo>
                  <a:pt x="2408578" y="76200"/>
                </a:lnTo>
                <a:lnTo>
                  <a:pt x="5582844" y="76200"/>
                </a:lnTo>
                <a:lnTo>
                  <a:pt x="5519104" y="63500"/>
                </a:lnTo>
                <a:close/>
              </a:path>
              <a:path w="7991475" h="1866900">
                <a:moveTo>
                  <a:pt x="5389962" y="50800"/>
                </a:moveTo>
                <a:lnTo>
                  <a:pt x="2601453" y="50800"/>
                </a:lnTo>
                <a:lnTo>
                  <a:pt x="2536611" y="63500"/>
                </a:lnTo>
                <a:lnTo>
                  <a:pt x="5454806" y="63500"/>
                </a:lnTo>
                <a:lnTo>
                  <a:pt x="5389962" y="50800"/>
                </a:lnTo>
                <a:close/>
              </a:path>
              <a:path w="7991475" h="1866900">
                <a:moveTo>
                  <a:pt x="5192262" y="38100"/>
                </a:moveTo>
                <a:lnTo>
                  <a:pt x="2799144" y="38100"/>
                </a:lnTo>
                <a:lnTo>
                  <a:pt x="2732731" y="50800"/>
                </a:lnTo>
                <a:lnTo>
                  <a:pt x="5258678" y="50800"/>
                </a:lnTo>
                <a:lnTo>
                  <a:pt x="5192262" y="38100"/>
                </a:lnTo>
                <a:close/>
              </a:path>
              <a:path w="7991475" h="1866900">
                <a:moveTo>
                  <a:pt x="5057936" y="25400"/>
                </a:moveTo>
                <a:lnTo>
                  <a:pt x="2933464" y="25400"/>
                </a:lnTo>
                <a:lnTo>
                  <a:pt x="2866059" y="38100"/>
                </a:lnTo>
                <a:lnTo>
                  <a:pt x="5125344" y="38100"/>
                </a:lnTo>
                <a:lnTo>
                  <a:pt x="5057936" y="25400"/>
                </a:lnTo>
                <a:close/>
              </a:path>
              <a:path w="7991475" h="1866900">
                <a:moveTo>
                  <a:pt x="4852884" y="12700"/>
                </a:moveTo>
                <a:lnTo>
                  <a:pt x="3138507" y="12700"/>
                </a:lnTo>
                <a:lnTo>
                  <a:pt x="3069699" y="25400"/>
                </a:lnTo>
                <a:lnTo>
                  <a:pt x="4921695" y="25400"/>
                </a:lnTo>
                <a:lnTo>
                  <a:pt x="4852884" y="12700"/>
                </a:lnTo>
                <a:close/>
              </a:path>
              <a:path w="7991475" h="1866900">
                <a:moveTo>
                  <a:pt x="4502382" y="0"/>
                </a:moveTo>
                <a:lnTo>
                  <a:pt x="3488993" y="0"/>
                </a:lnTo>
                <a:lnTo>
                  <a:pt x="3418073" y="12700"/>
                </a:lnTo>
                <a:lnTo>
                  <a:pt x="4573305" y="12700"/>
                </a:lnTo>
                <a:lnTo>
                  <a:pt x="4502382" y="0"/>
                </a:lnTo>
                <a:close/>
              </a:path>
            </a:pathLst>
          </a:custGeom>
          <a:solidFill>
            <a:srgbClr val="C49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9150" y="4038600"/>
            <a:ext cx="7991475" cy="1876425"/>
          </a:xfrm>
          <a:custGeom>
            <a:avLst/>
            <a:gdLst/>
            <a:ahLst/>
            <a:cxnLst/>
            <a:rect l="l" t="t" r="r" b="b"/>
            <a:pathLst>
              <a:path w="7991475" h="1876425">
                <a:moveTo>
                  <a:pt x="0" y="938149"/>
                </a:moveTo>
                <a:lnTo>
                  <a:pt x="5912" y="886672"/>
                </a:lnTo>
                <a:lnTo>
                  <a:pt x="23446" y="835921"/>
                </a:lnTo>
                <a:lnTo>
                  <a:pt x="52296" y="785967"/>
                </a:lnTo>
                <a:lnTo>
                  <a:pt x="77666" y="753144"/>
                </a:lnTo>
                <a:lnTo>
                  <a:pt x="107841" y="720727"/>
                </a:lnTo>
                <a:lnTo>
                  <a:pt x="142729" y="688739"/>
                </a:lnTo>
                <a:lnTo>
                  <a:pt x="182240" y="657201"/>
                </a:lnTo>
                <a:lnTo>
                  <a:pt x="226285" y="626134"/>
                </a:lnTo>
                <a:lnTo>
                  <a:pt x="274772" y="595559"/>
                </a:lnTo>
                <a:lnTo>
                  <a:pt x="327612" y="565498"/>
                </a:lnTo>
                <a:lnTo>
                  <a:pt x="384715" y="535971"/>
                </a:lnTo>
                <a:lnTo>
                  <a:pt x="445989" y="507000"/>
                </a:lnTo>
                <a:lnTo>
                  <a:pt x="511345" y="478606"/>
                </a:lnTo>
                <a:lnTo>
                  <a:pt x="580693" y="450809"/>
                </a:lnTo>
                <a:lnTo>
                  <a:pt x="616835" y="437142"/>
                </a:lnTo>
                <a:lnTo>
                  <a:pt x="653942" y="423633"/>
                </a:lnTo>
                <a:lnTo>
                  <a:pt x="692001" y="410283"/>
                </a:lnTo>
                <a:lnTo>
                  <a:pt x="731001" y="397096"/>
                </a:lnTo>
                <a:lnTo>
                  <a:pt x="770932" y="384075"/>
                </a:lnTo>
                <a:lnTo>
                  <a:pt x="811782" y="371222"/>
                </a:lnTo>
                <a:lnTo>
                  <a:pt x="853539" y="358539"/>
                </a:lnTo>
                <a:lnTo>
                  <a:pt x="896193" y="346030"/>
                </a:lnTo>
                <a:lnTo>
                  <a:pt x="939731" y="333697"/>
                </a:lnTo>
                <a:lnTo>
                  <a:pt x="984144" y="321542"/>
                </a:lnTo>
                <a:lnTo>
                  <a:pt x="1029418" y="309569"/>
                </a:lnTo>
                <a:lnTo>
                  <a:pt x="1075544" y="297780"/>
                </a:lnTo>
                <a:lnTo>
                  <a:pt x="1122510" y="286177"/>
                </a:lnTo>
                <a:lnTo>
                  <a:pt x="1170304" y="274764"/>
                </a:lnTo>
                <a:lnTo>
                  <a:pt x="1218916" y="263543"/>
                </a:lnTo>
                <a:lnTo>
                  <a:pt x="1268334" y="252516"/>
                </a:lnTo>
                <a:lnTo>
                  <a:pt x="1318547" y="241686"/>
                </a:lnTo>
                <a:lnTo>
                  <a:pt x="1369543" y="231056"/>
                </a:lnTo>
                <a:lnTo>
                  <a:pt x="1421311" y="220629"/>
                </a:lnTo>
                <a:lnTo>
                  <a:pt x="1473840" y="210407"/>
                </a:lnTo>
                <a:lnTo>
                  <a:pt x="1527118" y="200393"/>
                </a:lnTo>
                <a:lnTo>
                  <a:pt x="1581135" y="190589"/>
                </a:lnTo>
                <a:lnTo>
                  <a:pt x="1635879" y="180998"/>
                </a:lnTo>
                <a:lnTo>
                  <a:pt x="1691339" y="171623"/>
                </a:lnTo>
                <a:lnTo>
                  <a:pt x="1747503" y="162466"/>
                </a:lnTo>
                <a:lnTo>
                  <a:pt x="1804361" y="153531"/>
                </a:lnTo>
                <a:lnTo>
                  <a:pt x="1861900" y="144819"/>
                </a:lnTo>
                <a:lnTo>
                  <a:pt x="1920110" y="136333"/>
                </a:lnTo>
                <a:lnTo>
                  <a:pt x="1978979" y="128077"/>
                </a:lnTo>
                <a:lnTo>
                  <a:pt x="2038497" y="120052"/>
                </a:lnTo>
                <a:lnTo>
                  <a:pt x="2098651" y="112261"/>
                </a:lnTo>
                <a:lnTo>
                  <a:pt x="2159430" y="104707"/>
                </a:lnTo>
                <a:lnTo>
                  <a:pt x="2220824" y="97393"/>
                </a:lnTo>
                <a:lnTo>
                  <a:pt x="2282821" y="90321"/>
                </a:lnTo>
                <a:lnTo>
                  <a:pt x="2345409" y="83495"/>
                </a:lnTo>
                <a:lnTo>
                  <a:pt x="2408578" y="76915"/>
                </a:lnTo>
                <a:lnTo>
                  <a:pt x="2472315" y="70586"/>
                </a:lnTo>
                <a:lnTo>
                  <a:pt x="2536611" y="64509"/>
                </a:lnTo>
                <a:lnTo>
                  <a:pt x="2601453" y="58688"/>
                </a:lnTo>
                <a:lnTo>
                  <a:pt x="2666830" y="53126"/>
                </a:lnTo>
                <a:lnTo>
                  <a:pt x="2732731" y="47824"/>
                </a:lnTo>
                <a:lnTo>
                  <a:pt x="2799144" y="42785"/>
                </a:lnTo>
                <a:lnTo>
                  <a:pt x="2866059" y="38012"/>
                </a:lnTo>
                <a:lnTo>
                  <a:pt x="2933464" y="33509"/>
                </a:lnTo>
                <a:lnTo>
                  <a:pt x="3001348" y="29276"/>
                </a:lnTo>
                <a:lnTo>
                  <a:pt x="3069699" y="25318"/>
                </a:lnTo>
                <a:lnTo>
                  <a:pt x="3138507" y="21636"/>
                </a:lnTo>
                <a:lnTo>
                  <a:pt x="3207759" y="18234"/>
                </a:lnTo>
                <a:lnTo>
                  <a:pt x="3277445" y="15113"/>
                </a:lnTo>
                <a:lnTo>
                  <a:pt x="3347554" y="12277"/>
                </a:lnTo>
                <a:lnTo>
                  <a:pt x="3418073" y="9729"/>
                </a:lnTo>
                <a:lnTo>
                  <a:pt x="3488993" y="7470"/>
                </a:lnTo>
                <a:lnTo>
                  <a:pt x="3560300" y="5504"/>
                </a:lnTo>
                <a:lnTo>
                  <a:pt x="3631985" y="3833"/>
                </a:lnTo>
                <a:lnTo>
                  <a:pt x="3704036" y="2460"/>
                </a:lnTo>
                <a:lnTo>
                  <a:pt x="3776442" y="1388"/>
                </a:lnTo>
                <a:lnTo>
                  <a:pt x="3849191" y="618"/>
                </a:lnTo>
                <a:lnTo>
                  <a:pt x="3922272" y="155"/>
                </a:lnTo>
                <a:lnTo>
                  <a:pt x="3995674" y="0"/>
                </a:lnTo>
                <a:lnTo>
                  <a:pt x="4069079" y="155"/>
                </a:lnTo>
                <a:lnTo>
                  <a:pt x="4142165" y="618"/>
                </a:lnTo>
                <a:lnTo>
                  <a:pt x="4214917" y="1388"/>
                </a:lnTo>
                <a:lnTo>
                  <a:pt x="4287327" y="2460"/>
                </a:lnTo>
                <a:lnTo>
                  <a:pt x="4359382" y="3833"/>
                </a:lnTo>
                <a:lnTo>
                  <a:pt x="4431070" y="5504"/>
                </a:lnTo>
                <a:lnTo>
                  <a:pt x="4502382" y="7470"/>
                </a:lnTo>
                <a:lnTo>
                  <a:pt x="4573305" y="9729"/>
                </a:lnTo>
                <a:lnTo>
                  <a:pt x="4643828" y="12277"/>
                </a:lnTo>
                <a:lnTo>
                  <a:pt x="4713939" y="15113"/>
                </a:lnTo>
                <a:lnTo>
                  <a:pt x="4783629" y="18234"/>
                </a:lnTo>
                <a:lnTo>
                  <a:pt x="4852884" y="21636"/>
                </a:lnTo>
                <a:lnTo>
                  <a:pt x="4921695" y="25318"/>
                </a:lnTo>
                <a:lnTo>
                  <a:pt x="4990049" y="29276"/>
                </a:lnTo>
                <a:lnTo>
                  <a:pt x="5057936" y="33509"/>
                </a:lnTo>
                <a:lnTo>
                  <a:pt x="5125344" y="38012"/>
                </a:lnTo>
                <a:lnTo>
                  <a:pt x="5192262" y="42785"/>
                </a:lnTo>
                <a:lnTo>
                  <a:pt x="5258678" y="47824"/>
                </a:lnTo>
                <a:lnTo>
                  <a:pt x="5324582" y="53126"/>
                </a:lnTo>
                <a:lnTo>
                  <a:pt x="5389962" y="58688"/>
                </a:lnTo>
                <a:lnTo>
                  <a:pt x="5454806" y="64509"/>
                </a:lnTo>
                <a:lnTo>
                  <a:pt x="5519104" y="70586"/>
                </a:lnTo>
                <a:lnTo>
                  <a:pt x="5582844" y="76915"/>
                </a:lnTo>
                <a:lnTo>
                  <a:pt x="5646015" y="83495"/>
                </a:lnTo>
                <a:lnTo>
                  <a:pt x="5708605" y="90321"/>
                </a:lnTo>
                <a:lnTo>
                  <a:pt x="5770604" y="97393"/>
                </a:lnTo>
                <a:lnTo>
                  <a:pt x="5832000" y="104707"/>
                </a:lnTo>
                <a:lnTo>
                  <a:pt x="5892782" y="112261"/>
                </a:lnTo>
                <a:lnTo>
                  <a:pt x="5952938" y="120052"/>
                </a:lnTo>
                <a:lnTo>
                  <a:pt x="6012457" y="128077"/>
                </a:lnTo>
                <a:lnTo>
                  <a:pt x="6071328" y="136333"/>
                </a:lnTo>
                <a:lnTo>
                  <a:pt x="6129540" y="144819"/>
                </a:lnTo>
                <a:lnTo>
                  <a:pt x="6187081" y="153531"/>
                </a:lnTo>
                <a:lnTo>
                  <a:pt x="6243940" y="162466"/>
                </a:lnTo>
                <a:lnTo>
                  <a:pt x="6300106" y="171623"/>
                </a:lnTo>
                <a:lnTo>
                  <a:pt x="6355567" y="180998"/>
                </a:lnTo>
                <a:lnTo>
                  <a:pt x="6410313" y="190589"/>
                </a:lnTo>
                <a:lnTo>
                  <a:pt x="6464331" y="200393"/>
                </a:lnTo>
                <a:lnTo>
                  <a:pt x="6517611" y="210407"/>
                </a:lnTo>
                <a:lnTo>
                  <a:pt x="6570142" y="220629"/>
                </a:lnTo>
                <a:lnTo>
                  <a:pt x="6621911" y="231056"/>
                </a:lnTo>
                <a:lnTo>
                  <a:pt x="6672908" y="241686"/>
                </a:lnTo>
                <a:lnTo>
                  <a:pt x="6723122" y="252516"/>
                </a:lnTo>
                <a:lnTo>
                  <a:pt x="6772541" y="263543"/>
                </a:lnTo>
                <a:lnTo>
                  <a:pt x="6821154" y="274764"/>
                </a:lnTo>
                <a:lnTo>
                  <a:pt x="6868949" y="286177"/>
                </a:lnTo>
                <a:lnTo>
                  <a:pt x="6915916" y="297780"/>
                </a:lnTo>
                <a:lnTo>
                  <a:pt x="6962043" y="309569"/>
                </a:lnTo>
                <a:lnTo>
                  <a:pt x="7007318" y="321542"/>
                </a:lnTo>
                <a:lnTo>
                  <a:pt x="7051732" y="333697"/>
                </a:lnTo>
                <a:lnTo>
                  <a:pt x="7095271" y="346030"/>
                </a:lnTo>
                <a:lnTo>
                  <a:pt x="7137925" y="358539"/>
                </a:lnTo>
                <a:lnTo>
                  <a:pt x="7179683" y="371222"/>
                </a:lnTo>
                <a:lnTo>
                  <a:pt x="7220534" y="384075"/>
                </a:lnTo>
                <a:lnTo>
                  <a:pt x="7260465" y="397096"/>
                </a:lnTo>
                <a:lnTo>
                  <a:pt x="7299466" y="410283"/>
                </a:lnTo>
                <a:lnTo>
                  <a:pt x="7337526" y="423633"/>
                </a:lnTo>
                <a:lnTo>
                  <a:pt x="7374633" y="437142"/>
                </a:lnTo>
                <a:lnTo>
                  <a:pt x="7410776" y="450809"/>
                </a:lnTo>
                <a:lnTo>
                  <a:pt x="7480125" y="478606"/>
                </a:lnTo>
                <a:lnTo>
                  <a:pt x="7545482" y="507000"/>
                </a:lnTo>
                <a:lnTo>
                  <a:pt x="7606757" y="535971"/>
                </a:lnTo>
                <a:lnTo>
                  <a:pt x="7663860" y="565498"/>
                </a:lnTo>
                <a:lnTo>
                  <a:pt x="7716700" y="595559"/>
                </a:lnTo>
                <a:lnTo>
                  <a:pt x="7765188" y="626134"/>
                </a:lnTo>
                <a:lnTo>
                  <a:pt x="7809233" y="657201"/>
                </a:lnTo>
                <a:lnTo>
                  <a:pt x="7848745" y="688739"/>
                </a:lnTo>
                <a:lnTo>
                  <a:pt x="7883633" y="720727"/>
                </a:lnTo>
                <a:lnTo>
                  <a:pt x="7913807" y="753144"/>
                </a:lnTo>
                <a:lnTo>
                  <a:pt x="7939178" y="785967"/>
                </a:lnTo>
                <a:lnTo>
                  <a:pt x="7959654" y="819178"/>
                </a:lnTo>
                <a:lnTo>
                  <a:pt x="7980994" y="869671"/>
                </a:lnTo>
                <a:lnTo>
                  <a:pt x="7990814" y="920913"/>
                </a:lnTo>
                <a:lnTo>
                  <a:pt x="7991475" y="938149"/>
                </a:lnTo>
                <a:lnTo>
                  <a:pt x="7990814" y="955388"/>
                </a:lnTo>
                <a:lnTo>
                  <a:pt x="7980994" y="1006643"/>
                </a:lnTo>
                <a:lnTo>
                  <a:pt x="7959654" y="1057147"/>
                </a:lnTo>
                <a:lnTo>
                  <a:pt x="7939178" y="1090364"/>
                </a:lnTo>
                <a:lnTo>
                  <a:pt x="7913807" y="1123195"/>
                </a:lnTo>
                <a:lnTo>
                  <a:pt x="7883633" y="1155617"/>
                </a:lnTo>
                <a:lnTo>
                  <a:pt x="7848745" y="1187611"/>
                </a:lnTo>
                <a:lnTo>
                  <a:pt x="7809233" y="1219155"/>
                </a:lnTo>
                <a:lnTo>
                  <a:pt x="7765188" y="1250227"/>
                </a:lnTo>
                <a:lnTo>
                  <a:pt x="7716700" y="1280807"/>
                </a:lnTo>
                <a:lnTo>
                  <a:pt x="7663860" y="1310874"/>
                </a:lnTo>
                <a:lnTo>
                  <a:pt x="7606757" y="1340405"/>
                </a:lnTo>
                <a:lnTo>
                  <a:pt x="7545482" y="1369381"/>
                </a:lnTo>
                <a:lnTo>
                  <a:pt x="7480125" y="1397779"/>
                </a:lnTo>
                <a:lnTo>
                  <a:pt x="7410776" y="1425579"/>
                </a:lnTo>
                <a:lnTo>
                  <a:pt x="7374633" y="1439248"/>
                </a:lnTo>
                <a:lnTo>
                  <a:pt x="7337526" y="1452759"/>
                </a:lnTo>
                <a:lnTo>
                  <a:pt x="7299466" y="1466110"/>
                </a:lnTo>
                <a:lnTo>
                  <a:pt x="7260465" y="1479299"/>
                </a:lnTo>
                <a:lnTo>
                  <a:pt x="7220534" y="1492322"/>
                </a:lnTo>
                <a:lnTo>
                  <a:pt x="7179683" y="1505176"/>
                </a:lnTo>
                <a:lnTo>
                  <a:pt x="7137925" y="1517860"/>
                </a:lnTo>
                <a:lnTo>
                  <a:pt x="7095271" y="1530371"/>
                </a:lnTo>
                <a:lnTo>
                  <a:pt x="7051732" y="1542705"/>
                </a:lnTo>
                <a:lnTo>
                  <a:pt x="7007318" y="1554861"/>
                </a:lnTo>
                <a:lnTo>
                  <a:pt x="6962043" y="1566836"/>
                </a:lnTo>
                <a:lnTo>
                  <a:pt x="6915916" y="1578626"/>
                </a:lnTo>
                <a:lnTo>
                  <a:pt x="6868949" y="1590230"/>
                </a:lnTo>
                <a:lnTo>
                  <a:pt x="6821154" y="1601644"/>
                </a:lnTo>
                <a:lnTo>
                  <a:pt x="6772541" y="1612867"/>
                </a:lnTo>
                <a:lnTo>
                  <a:pt x="6723122" y="1623894"/>
                </a:lnTo>
                <a:lnTo>
                  <a:pt x="6672908" y="1634725"/>
                </a:lnTo>
                <a:lnTo>
                  <a:pt x="6621911" y="1645356"/>
                </a:lnTo>
                <a:lnTo>
                  <a:pt x="6570142" y="1655784"/>
                </a:lnTo>
                <a:lnTo>
                  <a:pt x="6517611" y="1666007"/>
                </a:lnTo>
                <a:lnTo>
                  <a:pt x="6464331" y="1676022"/>
                </a:lnTo>
                <a:lnTo>
                  <a:pt x="6410313" y="1685827"/>
                </a:lnTo>
                <a:lnTo>
                  <a:pt x="6355567" y="1695418"/>
                </a:lnTo>
                <a:lnTo>
                  <a:pt x="6300106" y="1704794"/>
                </a:lnTo>
                <a:lnTo>
                  <a:pt x="6243940" y="1713951"/>
                </a:lnTo>
                <a:lnTo>
                  <a:pt x="6187081" y="1722887"/>
                </a:lnTo>
                <a:lnTo>
                  <a:pt x="6129540" y="1731600"/>
                </a:lnTo>
                <a:lnTo>
                  <a:pt x="6071328" y="1740086"/>
                </a:lnTo>
                <a:lnTo>
                  <a:pt x="6012457" y="1748343"/>
                </a:lnTo>
                <a:lnTo>
                  <a:pt x="5952938" y="1756368"/>
                </a:lnTo>
                <a:lnTo>
                  <a:pt x="5892782" y="1764159"/>
                </a:lnTo>
                <a:lnTo>
                  <a:pt x="5832000" y="1771713"/>
                </a:lnTo>
                <a:lnTo>
                  <a:pt x="5770604" y="1779028"/>
                </a:lnTo>
                <a:lnTo>
                  <a:pt x="5708605" y="1786100"/>
                </a:lnTo>
                <a:lnTo>
                  <a:pt x="5646015" y="1792927"/>
                </a:lnTo>
                <a:lnTo>
                  <a:pt x="5582844" y="1799507"/>
                </a:lnTo>
                <a:lnTo>
                  <a:pt x="5519104" y="1805836"/>
                </a:lnTo>
                <a:lnTo>
                  <a:pt x="5454806" y="1811913"/>
                </a:lnTo>
                <a:lnTo>
                  <a:pt x="5389962" y="1817734"/>
                </a:lnTo>
                <a:lnTo>
                  <a:pt x="5324582" y="1823297"/>
                </a:lnTo>
                <a:lnTo>
                  <a:pt x="5258678" y="1828599"/>
                </a:lnTo>
                <a:lnTo>
                  <a:pt x="5192262" y="1833638"/>
                </a:lnTo>
                <a:lnTo>
                  <a:pt x="5125344" y="1838411"/>
                </a:lnTo>
                <a:lnTo>
                  <a:pt x="5057936" y="1842915"/>
                </a:lnTo>
                <a:lnTo>
                  <a:pt x="4990049" y="1847147"/>
                </a:lnTo>
                <a:lnTo>
                  <a:pt x="4921695" y="1851106"/>
                </a:lnTo>
                <a:lnTo>
                  <a:pt x="4852884" y="1854788"/>
                </a:lnTo>
                <a:lnTo>
                  <a:pt x="4783629" y="1858190"/>
                </a:lnTo>
                <a:lnTo>
                  <a:pt x="4713939" y="1861311"/>
                </a:lnTo>
                <a:lnTo>
                  <a:pt x="4643828" y="1864147"/>
                </a:lnTo>
                <a:lnTo>
                  <a:pt x="4573305" y="1866695"/>
                </a:lnTo>
                <a:lnTo>
                  <a:pt x="4502382" y="1868954"/>
                </a:lnTo>
                <a:lnTo>
                  <a:pt x="4431070" y="1870920"/>
                </a:lnTo>
                <a:lnTo>
                  <a:pt x="4359382" y="1872591"/>
                </a:lnTo>
                <a:lnTo>
                  <a:pt x="4287327" y="1873964"/>
                </a:lnTo>
                <a:lnTo>
                  <a:pt x="4214917" y="1875036"/>
                </a:lnTo>
                <a:lnTo>
                  <a:pt x="4142165" y="1875806"/>
                </a:lnTo>
                <a:lnTo>
                  <a:pt x="4069079" y="1876269"/>
                </a:lnTo>
                <a:lnTo>
                  <a:pt x="3995674" y="1876425"/>
                </a:lnTo>
                <a:lnTo>
                  <a:pt x="3922272" y="1876269"/>
                </a:lnTo>
                <a:lnTo>
                  <a:pt x="3849191" y="1875806"/>
                </a:lnTo>
                <a:lnTo>
                  <a:pt x="3776442" y="1875036"/>
                </a:lnTo>
                <a:lnTo>
                  <a:pt x="3704036" y="1873964"/>
                </a:lnTo>
                <a:lnTo>
                  <a:pt x="3631985" y="1872591"/>
                </a:lnTo>
                <a:lnTo>
                  <a:pt x="3560300" y="1870920"/>
                </a:lnTo>
                <a:lnTo>
                  <a:pt x="3488993" y="1868954"/>
                </a:lnTo>
                <a:lnTo>
                  <a:pt x="3418073" y="1866695"/>
                </a:lnTo>
                <a:lnTo>
                  <a:pt x="3347554" y="1864147"/>
                </a:lnTo>
                <a:lnTo>
                  <a:pt x="3277445" y="1861311"/>
                </a:lnTo>
                <a:lnTo>
                  <a:pt x="3207759" y="1858190"/>
                </a:lnTo>
                <a:lnTo>
                  <a:pt x="3138507" y="1854788"/>
                </a:lnTo>
                <a:lnTo>
                  <a:pt x="3069699" y="1851106"/>
                </a:lnTo>
                <a:lnTo>
                  <a:pt x="3001348" y="1847147"/>
                </a:lnTo>
                <a:lnTo>
                  <a:pt x="2933464" y="1842915"/>
                </a:lnTo>
                <a:lnTo>
                  <a:pt x="2866059" y="1838411"/>
                </a:lnTo>
                <a:lnTo>
                  <a:pt x="2799144" y="1833638"/>
                </a:lnTo>
                <a:lnTo>
                  <a:pt x="2732731" y="1828599"/>
                </a:lnTo>
                <a:lnTo>
                  <a:pt x="2666830" y="1823297"/>
                </a:lnTo>
                <a:lnTo>
                  <a:pt x="2601453" y="1817734"/>
                </a:lnTo>
                <a:lnTo>
                  <a:pt x="2536611" y="1811913"/>
                </a:lnTo>
                <a:lnTo>
                  <a:pt x="2472315" y="1805836"/>
                </a:lnTo>
                <a:lnTo>
                  <a:pt x="2408578" y="1799507"/>
                </a:lnTo>
                <a:lnTo>
                  <a:pt x="2345409" y="1792927"/>
                </a:lnTo>
                <a:lnTo>
                  <a:pt x="2282821" y="1786100"/>
                </a:lnTo>
                <a:lnTo>
                  <a:pt x="2220824" y="1779028"/>
                </a:lnTo>
                <a:lnTo>
                  <a:pt x="2159430" y="1771713"/>
                </a:lnTo>
                <a:lnTo>
                  <a:pt x="2098651" y="1764159"/>
                </a:lnTo>
                <a:lnTo>
                  <a:pt x="2038497" y="1756368"/>
                </a:lnTo>
                <a:lnTo>
                  <a:pt x="1978979" y="1748343"/>
                </a:lnTo>
                <a:lnTo>
                  <a:pt x="1920110" y="1740086"/>
                </a:lnTo>
                <a:lnTo>
                  <a:pt x="1861900" y="1731600"/>
                </a:lnTo>
                <a:lnTo>
                  <a:pt x="1804361" y="1722887"/>
                </a:lnTo>
                <a:lnTo>
                  <a:pt x="1747503" y="1713951"/>
                </a:lnTo>
                <a:lnTo>
                  <a:pt x="1691339" y="1704794"/>
                </a:lnTo>
                <a:lnTo>
                  <a:pt x="1635879" y="1695418"/>
                </a:lnTo>
                <a:lnTo>
                  <a:pt x="1581135" y="1685827"/>
                </a:lnTo>
                <a:lnTo>
                  <a:pt x="1527118" y="1676022"/>
                </a:lnTo>
                <a:lnTo>
                  <a:pt x="1473840" y="1666007"/>
                </a:lnTo>
                <a:lnTo>
                  <a:pt x="1421311" y="1655784"/>
                </a:lnTo>
                <a:lnTo>
                  <a:pt x="1369543" y="1645356"/>
                </a:lnTo>
                <a:lnTo>
                  <a:pt x="1318547" y="1634725"/>
                </a:lnTo>
                <a:lnTo>
                  <a:pt x="1268334" y="1623894"/>
                </a:lnTo>
                <a:lnTo>
                  <a:pt x="1218916" y="1612867"/>
                </a:lnTo>
                <a:lnTo>
                  <a:pt x="1170304" y="1601644"/>
                </a:lnTo>
                <a:lnTo>
                  <a:pt x="1122510" y="1590230"/>
                </a:lnTo>
                <a:lnTo>
                  <a:pt x="1075544" y="1578626"/>
                </a:lnTo>
                <a:lnTo>
                  <a:pt x="1029418" y="1566836"/>
                </a:lnTo>
                <a:lnTo>
                  <a:pt x="984144" y="1554861"/>
                </a:lnTo>
                <a:lnTo>
                  <a:pt x="939731" y="1542705"/>
                </a:lnTo>
                <a:lnTo>
                  <a:pt x="896193" y="1530371"/>
                </a:lnTo>
                <a:lnTo>
                  <a:pt x="853539" y="1517860"/>
                </a:lnTo>
                <a:lnTo>
                  <a:pt x="811782" y="1505176"/>
                </a:lnTo>
                <a:lnTo>
                  <a:pt x="770932" y="1492322"/>
                </a:lnTo>
                <a:lnTo>
                  <a:pt x="731001" y="1479299"/>
                </a:lnTo>
                <a:lnTo>
                  <a:pt x="692001" y="1466110"/>
                </a:lnTo>
                <a:lnTo>
                  <a:pt x="653942" y="1452759"/>
                </a:lnTo>
                <a:lnTo>
                  <a:pt x="616835" y="1439248"/>
                </a:lnTo>
                <a:lnTo>
                  <a:pt x="580693" y="1425579"/>
                </a:lnTo>
                <a:lnTo>
                  <a:pt x="511345" y="1397779"/>
                </a:lnTo>
                <a:lnTo>
                  <a:pt x="445989" y="1369381"/>
                </a:lnTo>
                <a:lnTo>
                  <a:pt x="384715" y="1340405"/>
                </a:lnTo>
                <a:lnTo>
                  <a:pt x="327612" y="1310874"/>
                </a:lnTo>
                <a:lnTo>
                  <a:pt x="274772" y="1280807"/>
                </a:lnTo>
                <a:lnTo>
                  <a:pt x="226285" y="1250227"/>
                </a:lnTo>
                <a:lnTo>
                  <a:pt x="182240" y="1219155"/>
                </a:lnTo>
                <a:lnTo>
                  <a:pt x="142729" y="1187611"/>
                </a:lnTo>
                <a:lnTo>
                  <a:pt x="107841" y="1155617"/>
                </a:lnTo>
                <a:lnTo>
                  <a:pt x="77666" y="1123195"/>
                </a:lnTo>
                <a:lnTo>
                  <a:pt x="52296" y="1090364"/>
                </a:lnTo>
                <a:lnTo>
                  <a:pt x="31820" y="1057147"/>
                </a:lnTo>
                <a:lnTo>
                  <a:pt x="10480" y="1006643"/>
                </a:lnTo>
                <a:lnTo>
                  <a:pt x="660" y="955388"/>
                </a:lnTo>
                <a:lnTo>
                  <a:pt x="0" y="93814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86834" y="4852352"/>
            <a:ext cx="86931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3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ua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spc="4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3500" y="0"/>
            <a:ext cx="538607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5" dirty="0"/>
              <a:t>Evaluation </a:t>
            </a:r>
            <a:r>
              <a:rPr sz="3600" dirty="0"/>
              <a:t>Methods</a:t>
            </a:r>
            <a:r>
              <a:rPr sz="3600" spc="-40" dirty="0"/>
              <a:t> </a:t>
            </a:r>
            <a:r>
              <a:rPr sz="3600" spc="-15" dirty="0"/>
              <a:t>Map</a:t>
            </a:r>
            <a:endParaRPr sz="3600"/>
          </a:p>
        </p:txBody>
      </p:sp>
      <p:sp>
        <p:nvSpPr>
          <p:cNvPr id="8" name="object 8"/>
          <p:cNvSpPr/>
          <p:nvPr/>
        </p:nvSpPr>
        <p:spPr>
          <a:xfrm>
            <a:off x="2400300" y="2085848"/>
            <a:ext cx="509587" cy="1966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33650" y="2124075"/>
            <a:ext cx="190500" cy="1651635"/>
          </a:xfrm>
          <a:custGeom>
            <a:avLst/>
            <a:gdLst/>
            <a:ahLst/>
            <a:cxnLst/>
            <a:rect l="l" t="t" r="r" b="b"/>
            <a:pathLst>
              <a:path w="190500" h="1651635">
                <a:moveTo>
                  <a:pt x="76200" y="1461135"/>
                </a:moveTo>
                <a:lnTo>
                  <a:pt x="0" y="1461135"/>
                </a:lnTo>
                <a:lnTo>
                  <a:pt x="95250" y="1651635"/>
                </a:lnTo>
                <a:lnTo>
                  <a:pt x="180975" y="1480185"/>
                </a:lnTo>
                <a:lnTo>
                  <a:pt x="76200" y="1480185"/>
                </a:lnTo>
                <a:lnTo>
                  <a:pt x="76200" y="1461135"/>
                </a:lnTo>
                <a:close/>
              </a:path>
              <a:path w="190500" h="1651635">
                <a:moveTo>
                  <a:pt x="114300" y="0"/>
                </a:moveTo>
                <a:lnTo>
                  <a:pt x="76200" y="0"/>
                </a:lnTo>
                <a:lnTo>
                  <a:pt x="76200" y="1480185"/>
                </a:lnTo>
                <a:lnTo>
                  <a:pt x="114300" y="1480185"/>
                </a:lnTo>
                <a:lnTo>
                  <a:pt x="114300" y="0"/>
                </a:lnTo>
                <a:close/>
              </a:path>
              <a:path w="190500" h="1651635">
                <a:moveTo>
                  <a:pt x="190500" y="1461135"/>
                </a:moveTo>
                <a:lnTo>
                  <a:pt x="114300" y="1461135"/>
                </a:lnTo>
                <a:lnTo>
                  <a:pt x="114300" y="1480185"/>
                </a:lnTo>
                <a:lnTo>
                  <a:pt x="180975" y="1480185"/>
                </a:lnTo>
                <a:lnTo>
                  <a:pt x="190500" y="1461135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93050" y="1381661"/>
            <a:ext cx="227965" cy="18395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70"/>
              </a:lnSpc>
            </a:pPr>
            <a:r>
              <a:rPr sz="1400" b="1" spc="-5" dirty="0">
                <a:latin typeface="Arial"/>
                <a:cs typeface="Arial"/>
              </a:rPr>
              <a:t>Evaluation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Questions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52550" y="3752786"/>
            <a:ext cx="1919351" cy="11572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9725" y="4095686"/>
            <a:ext cx="1404874" cy="5286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28750" y="3810000"/>
            <a:ext cx="1771650" cy="1009650"/>
          </a:xfrm>
          <a:custGeom>
            <a:avLst/>
            <a:gdLst/>
            <a:ahLst/>
            <a:cxnLst/>
            <a:rect l="l" t="t" r="r" b="b"/>
            <a:pathLst>
              <a:path w="1771650" h="1009650">
                <a:moveTo>
                  <a:pt x="885825" y="0"/>
                </a:moveTo>
                <a:lnTo>
                  <a:pt x="825178" y="1164"/>
                </a:lnTo>
                <a:lnTo>
                  <a:pt x="765628" y="4609"/>
                </a:lnTo>
                <a:lnTo>
                  <a:pt x="707307" y="10257"/>
                </a:lnTo>
                <a:lnTo>
                  <a:pt x="650345" y="18035"/>
                </a:lnTo>
                <a:lnTo>
                  <a:pt x="594876" y="27867"/>
                </a:lnTo>
                <a:lnTo>
                  <a:pt x="541031" y="39677"/>
                </a:lnTo>
                <a:lnTo>
                  <a:pt x="488943" y="53391"/>
                </a:lnTo>
                <a:lnTo>
                  <a:pt x="438742" y="68932"/>
                </a:lnTo>
                <a:lnTo>
                  <a:pt x="390562" y="86227"/>
                </a:lnTo>
                <a:lnTo>
                  <a:pt x="344533" y="105199"/>
                </a:lnTo>
                <a:lnTo>
                  <a:pt x="300789" y="125773"/>
                </a:lnTo>
                <a:lnTo>
                  <a:pt x="259460" y="147875"/>
                </a:lnTo>
                <a:lnTo>
                  <a:pt x="220680" y="171429"/>
                </a:lnTo>
                <a:lnTo>
                  <a:pt x="184579" y="196359"/>
                </a:lnTo>
                <a:lnTo>
                  <a:pt x="151291" y="222591"/>
                </a:lnTo>
                <a:lnTo>
                  <a:pt x="120946" y="250048"/>
                </a:lnTo>
                <a:lnTo>
                  <a:pt x="93677" y="278657"/>
                </a:lnTo>
                <a:lnTo>
                  <a:pt x="69615" y="308342"/>
                </a:lnTo>
                <a:lnTo>
                  <a:pt x="31644" y="370637"/>
                </a:lnTo>
                <a:lnTo>
                  <a:pt x="8086" y="436332"/>
                </a:lnTo>
                <a:lnTo>
                  <a:pt x="0" y="504825"/>
                </a:lnTo>
                <a:lnTo>
                  <a:pt x="2043" y="539383"/>
                </a:lnTo>
                <a:lnTo>
                  <a:pt x="17997" y="606552"/>
                </a:lnTo>
                <a:lnTo>
                  <a:pt x="48894" y="670622"/>
                </a:lnTo>
                <a:lnTo>
                  <a:pt x="93677" y="730992"/>
                </a:lnTo>
                <a:lnTo>
                  <a:pt x="120946" y="759601"/>
                </a:lnTo>
                <a:lnTo>
                  <a:pt x="151291" y="787058"/>
                </a:lnTo>
                <a:lnTo>
                  <a:pt x="184579" y="813290"/>
                </a:lnTo>
                <a:lnTo>
                  <a:pt x="220680" y="838220"/>
                </a:lnTo>
                <a:lnTo>
                  <a:pt x="259461" y="861774"/>
                </a:lnTo>
                <a:lnTo>
                  <a:pt x="300789" y="883876"/>
                </a:lnTo>
                <a:lnTo>
                  <a:pt x="344533" y="904450"/>
                </a:lnTo>
                <a:lnTo>
                  <a:pt x="390562" y="923422"/>
                </a:lnTo>
                <a:lnTo>
                  <a:pt x="438742" y="940717"/>
                </a:lnTo>
                <a:lnTo>
                  <a:pt x="488943" y="956258"/>
                </a:lnTo>
                <a:lnTo>
                  <a:pt x="541031" y="969972"/>
                </a:lnTo>
                <a:lnTo>
                  <a:pt x="594876" y="981782"/>
                </a:lnTo>
                <a:lnTo>
                  <a:pt x="650345" y="991614"/>
                </a:lnTo>
                <a:lnTo>
                  <a:pt x="707307" y="999392"/>
                </a:lnTo>
                <a:lnTo>
                  <a:pt x="765628" y="1005040"/>
                </a:lnTo>
                <a:lnTo>
                  <a:pt x="825178" y="1008485"/>
                </a:lnTo>
                <a:lnTo>
                  <a:pt x="885825" y="1009650"/>
                </a:lnTo>
                <a:lnTo>
                  <a:pt x="946471" y="1008485"/>
                </a:lnTo>
                <a:lnTo>
                  <a:pt x="1006021" y="1005040"/>
                </a:lnTo>
                <a:lnTo>
                  <a:pt x="1064342" y="999392"/>
                </a:lnTo>
                <a:lnTo>
                  <a:pt x="1121304" y="991614"/>
                </a:lnTo>
                <a:lnTo>
                  <a:pt x="1176773" y="981782"/>
                </a:lnTo>
                <a:lnTo>
                  <a:pt x="1230618" y="969972"/>
                </a:lnTo>
                <a:lnTo>
                  <a:pt x="1282706" y="956258"/>
                </a:lnTo>
                <a:lnTo>
                  <a:pt x="1332907" y="940717"/>
                </a:lnTo>
                <a:lnTo>
                  <a:pt x="1381087" y="923422"/>
                </a:lnTo>
                <a:lnTo>
                  <a:pt x="1427116" y="904450"/>
                </a:lnTo>
                <a:lnTo>
                  <a:pt x="1470860" y="883876"/>
                </a:lnTo>
                <a:lnTo>
                  <a:pt x="1512188" y="861774"/>
                </a:lnTo>
                <a:lnTo>
                  <a:pt x="1550969" y="838220"/>
                </a:lnTo>
                <a:lnTo>
                  <a:pt x="1587070" y="813290"/>
                </a:lnTo>
                <a:lnTo>
                  <a:pt x="1620358" y="787058"/>
                </a:lnTo>
                <a:lnTo>
                  <a:pt x="1650703" y="759601"/>
                </a:lnTo>
                <a:lnTo>
                  <a:pt x="1677972" y="730992"/>
                </a:lnTo>
                <a:lnTo>
                  <a:pt x="1702034" y="701307"/>
                </a:lnTo>
                <a:lnTo>
                  <a:pt x="1740005" y="639012"/>
                </a:lnTo>
                <a:lnTo>
                  <a:pt x="1763563" y="573317"/>
                </a:lnTo>
                <a:lnTo>
                  <a:pt x="1771650" y="504825"/>
                </a:lnTo>
                <a:lnTo>
                  <a:pt x="1769606" y="470266"/>
                </a:lnTo>
                <a:lnTo>
                  <a:pt x="1753652" y="403097"/>
                </a:lnTo>
                <a:lnTo>
                  <a:pt x="1722755" y="339027"/>
                </a:lnTo>
                <a:lnTo>
                  <a:pt x="1677972" y="278657"/>
                </a:lnTo>
                <a:lnTo>
                  <a:pt x="1650703" y="250048"/>
                </a:lnTo>
                <a:lnTo>
                  <a:pt x="1620358" y="222591"/>
                </a:lnTo>
                <a:lnTo>
                  <a:pt x="1587070" y="196359"/>
                </a:lnTo>
                <a:lnTo>
                  <a:pt x="1550969" y="171429"/>
                </a:lnTo>
                <a:lnTo>
                  <a:pt x="1512189" y="147875"/>
                </a:lnTo>
                <a:lnTo>
                  <a:pt x="1470860" y="125773"/>
                </a:lnTo>
                <a:lnTo>
                  <a:pt x="1427116" y="105199"/>
                </a:lnTo>
                <a:lnTo>
                  <a:pt x="1381087" y="86227"/>
                </a:lnTo>
                <a:lnTo>
                  <a:pt x="1332907" y="68932"/>
                </a:lnTo>
                <a:lnTo>
                  <a:pt x="1282706" y="53391"/>
                </a:lnTo>
                <a:lnTo>
                  <a:pt x="1230618" y="39677"/>
                </a:lnTo>
                <a:lnTo>
                  <a:pt x="1176773" y="27867"/>
                </a:lnTo>
                <a:lnTo>
                  <a:pt x="1121304" y="18035"/>
                </a:lnTo>
                <a:lnTo>
                  <a:pt x="1064342" y="10257"/>
                </a:lnTo>
                <a:lnTo>
                  <a:pt x="1006021" y="4609"/>
                </a:lnTo>
                <a:lnTo>
                  <a:pt x="946471" y="1164"/>
                </a:lnTo>
                <a:lnTo>
                  <a:pt x="88582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28750" y="3810000"/>
            <a:ext cx="1771650" cy="1009650"/>
          </a:xfrm>
          <a:custGeom>
            <a:avLst/>
            <a:gdLst/>
            <a:ahLst/>
            <a:cxnLst/>
            <a:rect l="l" t="t" r="r" b="b"/>
            <a:pathLst>
              <a:path w="1771650" h="1009650">
                <a:moveTo>
                  <a:pt x="0" y="504825"/>
                </a:moveTo>
                <a:lnTo>
                  <a:pt x="8086" y="436332"/>
                </a:lnTo>
                <a:lnTo>
                  <a:pt x="31644" y="370637"/>
                </a:lnTo>
                <a:lnTo>
                  <a:pt x="69615" y="308342"/>
                </a:lnTo>
                <a:lnTo>
                  <a:pt x="93677" y="278657"/>
                </a:lnTo>
                <a:lnTo>
                  <a:pt x="120946" y="250048"/>
                </a:lnTo>
                <a:lnTo>
                  <a:pt x="151291" y="222591"/>
                </a:lnTo>
                <a:lnTo>
                  <a:pt x="184579" y="196359"/>
                </a:lnTo>
                <a:lnTo>
                  <a:pt x="220680" y="171429"/>
                </a:lnTo>
                <a:lnTo>
                  <a:pt x="259460" y="147875"/>
                </a:lnTo>
                <a:lnTo>
                  <a:pt x="300789" y="125773"/>
                </a:lnTo>
                <a:lnTo>
                  <a:pt x="344533" y="105199"/>
                </a:lnTo>
                <a:lnTo>
                  <a:pt x="390562" y="86227"/>
                </a:lnTo>
                <a:lnTo>
                  <a:pt x="438742" y="68932"/>
                </a:lnTo>
                <a:lnTo>
                  <a:pt x="488943" y="53391"/>
                </a:lnTo>
                <a:lnTo>
                  <a:pt x="541031" y="39677"/>
                </a:lnTo>
                <a:lnTo>
                  <a:pt x="594876" y="27867"/>
                </a:lnTo>
                <a:lnTo>
                  <a:pt x="650345" y="18035"/>
                </a:lnTo>
                <a:lnTo>
                  <a:pt x="707307" y="10257"/>
                </a:lnTo>
                <a:lnTo>
                  <a:pt x="765628" y="4609"/>
                </a:lnTo>
                <a:lnTo>
                  <a:pt x="825178" y="1164"/>
                </a:lnTo>
                <a:lnTo>
                  <a:pt x="885825" y="0"/>
                </a:lnTo>
                <a:lnTo>
                  <a:pt x="946471" y="1164"/>
                </a:lnTo>
                <a:lnTo>
                  <a:pt x="1006021" y="4609"/>
                </a:lnTo>
                <a:lnTo>
                  <a:pt x="1064342" y="10257"/>
                </a:lnTo>
                <a:lnTo>
                  <a:pt x="1121304" y="18035"/>
                </a:lnTo>
                <a:lnTo>
                  <a:pt x="1176773" y="27867"/>
                </a:lnTo>
                <a:lnTo>
                  <a:pt x="1230618" y="39677"/>
                </a:lnTo>
                <a:lnTo>
                  <a:pt x="1282706" y="53391"/>
                </a:lnTo>
                <a:lnTo>
                  <a:pt x="1332907" y="68932"/>
                </a:lnTo>
                <a:lnTo>
                  <a:pt x="1381087" y="86227"/>
                </a:lnTo>
                <a:lnTo>
                  <a:pt x="1427116" y="105199"/>
                </a:lnTo>
                <a:lnTo>
                  <a:pt x="1470860" y="125773"/>
                </a:lnTo>
                <a:lnTo>
                  <a:pt x="1512189" y="147875"/>
                </a:lnTo>
                <a:lnTo>
                  <a:pt x="1550969" y="171429"/>
                </a:lnTo>
                <a:lnTo>
                  <a:pt x="1587070" y="196359"/>
                </a:lnTo>
                <a:lnTo>
                  <a:pt x="1620358" y="222591"/>
                </a:lnTo>
                <a:lnTo>
                  <a:pt x="1650703" y="250048"/>
                </a:lnTo>
                <a:lnTo>
                  <a:pt x="1677972" y="278657"/>
                </a:lnTo>
                <a:lnTo>
                  <a:pt x="1702034" y="308342"/>
                </a:lnTo>
                <a:lnTo>
                  <a:pt x="1740005" y="370637"/>
                </a:lnTo>
                <a:lnTo>
                  <a:pt x="1763563" y="436332"/>
                </a:lnTo>
                <a:lnTo>
                  <a:pt x="1771650" y="504825"/>
                </a:lnTo>
                <a:lnTo>
                  <a:pt x="1769606" y="539383"/>
                </a:lnTo>
                <a:lnTo>
                  <a:pt x="1753652" y="606552"/>
                </a:lnTo>
                <a:lnTo>
                  <a:pt x="1722755" y="670622"/>
                </a:lnTo>
                <a:lnTo>
                  <a:pt x="1677972" y="730992"/>
                </a:lnTo>
                <a:lnTo>
                  <a:pt x="1650703" y="759601"/>
                </a:lnTo>
                <a:lnTo>
                  <a:pt x="1620358" y="787058"/>
                </a:lnTo>
                <a:lnTo>
                  <a:pt x="1587070" y="813290"/>
                </a:lnTo>
                <a:lnTo>
                  <a:pt x="1550969" y="838220"/>
                </a:lnTo>
                <a:lnTo>
                  <a:pt x="1512189" y="861774"/>
                </a:lnTo>
                <a:lnTo>
                  <a:pt x="1470860" y="883876"/>
                </a:lnTo>
                <a:lnTo>
                  <a:pt x="1427116" y="904450"/>
                </a:lnTo>
                <a:lnTo>
                  <a:pt x="1381087" y="923422"/>
                </a:lnTo>
                <a:lnTo>
                  <a:pt x="1332907" y="940717"/>
                </a:lnTo>
                <a:lnTo>
                  <a:pt x="1282706" y="956258"/>
                </a:lnTo>
                <a:lnTo>
                  <a:pt x="1230618" y="969972"/>
                </a:lnTo>
                <a:lnTo>
                  <a:pt x="1176773" y="981782"/>
                </a:lnTo>
                <a:lnTo>
                  <a:pt x="1121304" y="991614"/>
                </a:lnTo>
                <a:lnTo>
                  <a:pt x="1064342" y="999392"/>
                </a:lnTo>
                <a:lnTo>
                  <a:pt x="1006021" y="1005040"/>
                </a:lnTo>
                <a:lnTo>
                  <a:pt x="946471" y="1008485"/>
                </a:lnTo>
                <a:lnTo>
                  <a:pt x="885825" y="1009650"/>
                </a:lnTo>
                <a:lnTo>
                  <a:pt x="825178" y="1008485"/>
                </a:lnTo>
                <a:lnTo>
                  <a:pt x="765628" y="1005040"/>
                </a:lnTo>
                <a:lnTo>
                  <a:pt x="707307" y="999392"/>
                </a:lnTo>
                <a:lnTo>
                  <a:pt x="650345" y="991614"/>
                </a:lnTo>
                <a:lnTo>
                  <a:pt x="594876" y="981782"/>
                </a:lnTo>
                <a:lnTo>
                  <a:pt x="541031" y="969972"/>
                </a:lnTo>
                <a:lnTo>
                  <a:pt x="488943" y="956258"/>
                </a:lnTo>
                <a:lnTo>
                  <a:pt x="438742" y="940717"/>
                </a:lnTo>
                <a:lnTo>
                  <a:pt x="390562" y="923422"/>
                </a:lnTo>
                <a:lnTo>
                  <a:pt x="344533" y="904450"/>
                </a:lnTo>
                <a:lnTo>
                  <a:pt x="300789" y="883876"/>
                </a:lnTo>
                <a:lnTo>
                  <a:pt x="259461" y="861774"/>
                </a:lnTo>
                <a:lnTo>
                  <a:pt x="220680" y="838220"/>
                </a:lnTo>
                <a:lnTo>
                  <a:pt x="184579" y="813290"/>
                </a:lnTo>
                <a:lnTo>
                  <a:pt x="151291" y="787058"/>
                </a:lnTo>
                <a:lnTo>
                  <a:pt x="120946" y="759601"/>
                </a:lnTo>
                <a:lnTo>
                  <a:pt x="93677" y="730992"/>
                </a:lnTo>
                <a:lnTo>
                  <a:pt x="69615" y="701307"/>
                </a:lnTo>
                <a:lnTo>
                  <a:pt x="31644" y="639012"/>
                </a:lnTo>
                <a:lnTo>
                  <a:pt x="8086" y="573317"/>
                </a:lnTo>
                <a:lnTo>
                  <a:pt x="0" y="50482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778254" y="4180141"/>
            <a:ext cx="107886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Quantitative</a:t>
            </a:r>
            <a:endParaRPr sz="15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734300" y="3829050"/>
            <a:ext cx="3348101" cy="16907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10500" y="3886200"/>
            <a:ext cx="3200400" cy="1543050"/>
          </a:xfrm>
          <a:custGeom>
            <a:avLst/>
            <a:gdLst/>
            <a:ahLst/>
            <a:cxnLst/>
            <a:rect l="l" t="t" r="r" b="b"/>
            <a:pathLst>
              <a:path w="3200400" h="1543050">
                <a:moveTo>
                  <a:pt x="1600200" y="0"/>
                </a:moveTo>
                <a:lnTo>
                  <a:pt x="1535838" y="612"/>
                </a:lnTo>
                <a:lnTo>
                  <a:pt x="1472123" y="2435"/>
                </a:lnTo>
                <a:lnTo>
                  <a:pt x="1409100" y="5444"/>
                </a:lnTo>
                <a:lnTo>
                  <a:pt x="1346818" y="9617"/>
                </a:lnTo>
                <a:lnTo>
                  <a:pt x="1285324" y="14932"/>
                </a:lnTo>
                <a:lnTo>
                  <a:pt x="1224668" y="21363"/>
                </a:lnTo>
                <a:lnTo>
                  <a:pt x="1164895" y="28890"/>
                </a:lnTo>
                <a:lnTo>
                  <a:pt x="1106054" y="37488"/>
                </a:lnTo>
                <a:lnTo>
                  <a:pt x="1048193" y="47134"/>
                </a:lnTo>
                <a:lnTo>
                  <a:pt x="991360" y="57807"/>
                </a:lnTo>
                <a:lnTo>
                  <a:pt x="935602" y="69481"/>
                </a:lnTo>
                <a:lnTo>
                  <a:pt x="880968" y="82135"/>
                </a:lnTo>
                <a:lnTo>
                  <a:pt x="827504" y="95745"/>
                </a:lnTo>
                <a:lnTo>
                  <a:pt x="775259" y="110289"/>
                </a:lnTo>
                <a:lnTo>
                  <a:pt x="724281" y="125743"/>
                </a:lnTo>
                <a:lnTo>
                  <a:pt x="674617" y="142084"/>
                </a:lnTo>
                <a:lnTo>
                  <a:pt x="626316" y="159289"/>
                </a:lnTo>
                <a:lnTo>
                  <a:pt x="579424" y="177336"/>
                </a:lnTo>
                <a:lnTo>
                  <a:pt x="533990" y="196200"/>
                </a:lnTo>
                <a:lnTo>
                  <a:pt x="490062" y="215860"/>
                </a:lnTo>
                <a:lnTo>
                  <a:pt x="447687" y="236291"/>
                </a:lnTo>
                <a:lnTo>
                  <a:pt x="406913" y="257471"/>
                </a:lnTo>
                <a:lnTo>
                  <a:pt x="367788" y="279377"/>
                </a:lnTo>
                <a:lnTo>
                  <a:pt x="330360" y="301986"/>
                </a:lnTo>
                <a:lnTo>
                  <a:pt x="294677" y="325274"/>
                </a:lnTo>
                <a:lnTo>
                  <a:pt x="260785" y="349220"/>
                </a:lnTo>
                <a:lnTo>
                  <a:pt x="228734" y="373799"/>
                </a:lnTo>
                <a:lnTo>
                  <a:pt x="198571" y="398988"/>
                </a:lnTo>
                <a:lnTo>
                  <a:pt x="170344" y="424765"/>
                </a:lnTo>
                <a:lnTo>
                  <a:pt x="119887" y="477989"/>
                </a:lnTo>
                <a:lnTo>
                  <a:pt x="77747" y="533287"/>
                </a:lnTo>
                <a:lnTo>
                  <a:pt x="44306" y="590474"/>
                </a:lnTo>
                <a:lnTo>
                  <a:pt x="19946" y="649365"/>
                </a:lnTo>
                <a:lnTo>
                  <a:pt x="5050" y="709777"/>
                </a:lnTo>
                <a:lnTo>
                  <a:pt x="0" y="771525"/>
                </a:lnTo>
                <a:lnTo>
                  <a:pt x="1270" y="802554"/>
                </a:lnTo>
                <a:lnTo>
                  <a:pt x="11291" y="863656"/>
                </a:lnTo>
                <a:lnTo>
                  <a:pt x="30967" y="923331"/>
                </a:lnTo>
                <a:lnTo>
                  <a:pt x="59916" y="981393"/>
                </a:lnTo>
                <a:lnTo>
                  <a:pt x="97754" y="1037658"/>
                </a:lnTo>
                <a:lnTo>
                  <a:pt x="144100" y="1091943"/>
                </a:lnTo>
                <a:lnTo>
                  <a:pt x="198571" y="1144061"/>
                </a:lnTo>
                <a:lnTo>
                  <a:pt x="228734" y="1169250"/>
                </a:lnTo>
                <a:lnTo>
                  <a:pt x="260785" y="1193829"/>
                </a:lnTo>
                <a:lnTo>
                  <a:pt x="294677" y="1217775"/>
                </a:lnTo>
                <a:lnTo>
                  <a:pt x="330360" y="1241063"/>
                </a:lnTo>
                <a:lnTo>
                  <a:pt x="367788" y="1263672"/>
                </a:lnTo>
                <a:lnTo>
                  <a:pt x="406913" y="1285578"/>
                </a:lnTo>
                <a:lnTo>
                  <a:pt x="447687" y="1306758"/>
                </a:lnTo>
                <a:lnTo>
                  <a:pt x="490062" y="1327189"/>
                </a:lnTo>
                <a:lnTo>
                  <a:pt x="533990" y="1346849"/>
                </a:lnTo>
                <a:lnTo>
                  <a:pt x="579424" y="1365713"/>
                </a:lnTo>
                <a:lnTo>
                  <a:pt x="626316" y="1383760"/>
                </a:lnTo>
                <a:lnTo>
                  <a:pt x="674617" y="1400965"/>
                </a:lnTo>
                <a:lnTo>
                  <a:pt x="724281" y="1417306"/>
                </a:lnTo>
                <a:lnTo>
                  <a:pt x="775259" y="1432760"/>
                </a:lnTo>
                <a:lnTo>
                  <a:pt x="827504" y="1447304"/>
                </a:lnTo>
                <a:lnTo>
                  <a:pt x="880968" y="1460914"/>
                </a:lnTo>
                <a:lnTo>
                  <a:pt x="935602" y="1473568"/>
                </a:lnTo>
                <a:lnTo>
                  <a:pt x="991360" y="1485242"/>
                </a:lnTo>
                <a:lnTo>
                  <a:pt x="1048193" y="1495915"/>
                </a:lnTo>
                <a:lnTo>
                  <a:pt x="1106054" y="1505561"/>
                </a:lnTo>
                <a:lnTo>
                  <a:pt x="1164895" y="1514159"/>
                </a:lnTo>
                <a:lnTo>
                  <a:pt x="1224668" y="1521686"/>
                </a:lnTo>
                <a:lnTo>
                  <a:pt x="1285324" y="1528117"/>
                </a:lnTo>
                <a:lnTo>
                  <a:pt x="1346818" y="1533432"/>
                </a:lnTo>
                <a:lnTo>
                  <a:pt x="1409100" y="1537605"/>
                </a:lnTo>
                <a:lnTo>
                  <a:pt x="1472123" y="1540614"/>
                </a:lnTo>
                <a:lnTo>
                  <a:pt x="1535838" y="1542437"/>
                </a:lnTo>
                <a:lnTo>
                  <a:pt x="1600200" y="1543050"/>
                </a:lnTo>
                <a:lnTo>
                  <a:pt x="1664561" y="1542437"/>
                </a:lnTo>
                <a:lnTo>
                  <a:pt x="1728276" y="1540614"/>
                </a:lnTo>
                <a:lnTo>
                  <a:pt x="1791299" y="1537605"/>
                </a:lnTo>
                <a:lnTo>
                  <a:pt x="1853581" y="1533432"/>
                </a:lnTo>
                <a:lnTo>
                  <a:pt x="1915075" y="1528117"/>
                </a:lnTo>
                <a:lnTo>
                  <a:pt x="1975731" y="1521686"/>
                </a:lnTo>
                <a:lnTo>
                  <a:pt x="2035504" y="1514159"/>
                </a:lnTo>
                <a:lnTo>
                  <a:pt x="2094345" y="1505561"/>
                </a:lnTo>
                <a:lnTo>
                  <a:pt x="2152206" y="1495915"/>
                </a:lnTo>
                <a:lnTo>
                  <a:pt x="2209039" y="1485242"/>
                </a:lnTo>
                <a:lnTo>
                  <a:pt x="2264797" y="1473568"/>
                </a:lnTo>
                <a:lnTo>
                  <a:pt x="2319431" y="1460914"/>
                </a:lnTo>
                <a:lnTo>
                  <a:pt x="2372895" y="1447304"/>
                </a:lnTo>
                <a:lnTo>
                  <a:pt x="2425140" y="1432760"/>
                </a:lnTo>
                <a:lnTo>
                  <a:pt x="2476118" y="1417306"/>
                </a:lnTo>
                <a:lnTo>
                  <a:pt x="2525782" y="1400965"/>
                </a:lnTo>
                <a:lnTo>
                  <a:pt x="2574083" y="1383760"/>
                </a:lnTo>
                <a:lnTo>
                  <a:pt x="2620975" y="1365713"/>
                </a:lnTo>
                <a:lnTo>
                  <a:pt x="2666409" y="1346849"/>
                </a:lnTo>
                <a:lnTo>
                  <a:pt x="2710337" y="1327189"/>
                </a:lnTo>
                <a:lnTo>
                  <a:pt x="2752712" y="1306758"/>
                </a:lnTo>
                <a:lnTo>
                  <a:pt x="2793486" y="1285578"/>
                </a:lnTo>
                <a:lnTo>
                  <a:pt x="2832611" y="1263672"/>
                </a:lnTo>
                <a:lnTo>
                  <a:pt x="2870039" y="1241063"/>
                </a:lnTo>
                <a:lnTo>
                  <a:pt x="2905722" y="1217775"/>
                </a:lnTo>
                <a:lnTo>
                  <a:pt x="2939614" y="1193829"/>
                </a:lnTo>
                <a:lnTo>
                  <a:pt x="2971665" y="1169250"/>
                </a:lnTo>
                <a:lnTo>
                  <a:pt x="3001828" y="1144061"/>
                </a:lnTo>
                <a:lnTo>
                  <a:pt x="3030055" y="1118284"/>
                </a:lnTo>
                <a:lnTo>
                  <a:pt x="3080512" y="1065060"/>
                </a:lnTo>
                <a:lnTo>
                  <a:pt x="3122652" y="1009762"/>
                </a:lnTo>
                <a:lnTo>
                  <a:pt x="3156093" y="952575"/>
                </a:lnTo>
                <a:lnTo>
                  <a:pt x="3180453" y="893684"/>
                </a:lnTo>
                <a:lnTo>
                  <a:pt x="3195349" y="833272"/>
                </a:lnTo>
                <a:lnTo>
                  <a:pt x="3200400" y="771525"/>
                </a:lnTo>
                <a:lnTo>
                  <a:pt x="3199129" y="740495"/>
                </a:lnTo>
                <a:lnTo>
                  <a:pt x="3189108" y="679393"/>
                </a:lnTo>
                <a:lnTo>
                  <a:pt x="3169432" y="619718"/>
                </a:lnTo>
                <a:lnTo>
                  <a:pt x="3140483" y="561656"/>
                </a:lnTo>
                <a:lnTo>
                  <a:pt x="3102645" y="505391"/>
                </a:lnTo>
                <a:lnTo>
                  <a:pt x="3056299" y="451106"/>
                </a:lnTo>
                <a:lnTo>
                  <a:pt x="3001828" y="398988"/>
                </a:lnTo>
                <a:lnTo>
                  <a:pt x="2971665" y="373799"/>
                </a:lnTo>
                <a:lnTo>
                  <a:pt x="2939614" y="349220"/>
                </a:lnTo>
                <a:lnTo>
                  <a:pt x="2905722" y="325274"/>
                </a:lnTo>
                <a:lnTo>
                  <a:pt x="2870039" y="301986"/>
                </a:lnTo>
                <a:lnTo>
                  <a:pt x="2832611" y="279377"/>
                </a:lnTo>
                <a:lnTo>
                  <a:pt x="2793486" y="257471"/>
                </a:lnTo>
                <a:lnTo>
                  <a:pt x="2752712" y="236291"/>
                </a:lnTo>
                <a:lnTo>
                  <a:pt x="2710337" y="215860"/>
                </a:lnTo>
                <a:lnTo>
                  <a:pt x="2666409" y="196200"/>
                </a:lnTo>
                <a:lnTo>
                  <a:pt x="2620975" y="177336"/>
                </a:lnTo>
                <a:lnTo>
                  <a:pt x="2574083" y="159289"/>
                </a:lnTo>
                <a:lnTo>
                  <a:pt x="2525782" y="142084"/>
                </a:lnTo>
                <a:lnTo>
                  <a:pt x="2476118" y="125743"/>
                </a:lnTo>
                <a:lnTo>
                  <a:pt x="2425140" y="110289"/>
                </a:lnTo>
                <a:lnTo>
                  <a:pt x="2372895" y="95745"/>
                </a:lnTo>
                <a:lnTo>
                  <a:pt x="2319431" y="82135"/>
                </a:lnTo>
                <a:lnTo>
                  <a:pt x="2264797" y="69481"/>
                </a:lnTo>
                <a:lnTo>
                  <a:pt x="2209039" y="57807"/>
                </a:lnTo>
                <a:lnTo>
                  <a:pt x="2152206" y="47134"/>
                </a:lnTo>
                <a:lnTo>
                  <a:pt x="2094345" y="37488"/>
                </a:lnTo>
                <a:lnTo>
                  <a:pt x="2035504" y="28890"/>
                </a:lnTo>
                <a:lnTo>
                  <a:pt x="1975731" y="21363"/>
                </a:lnTo>
                <a:lnTo>
                  <a:pt x="1915075" y="14932"/>
                </a:lnTo>
                <a:lnTo>
                  <a:pt x="1853581" y="9617"/>
                </a:lnTo>
                <a:lnTo>
                  <a:pt x="1791299" y="5444"/>
                </a:lnTo>
                <a:lnTo>
                  <a:pt x="1728276" y="2435"/>
                </a:lnTo>
                <a:lnTo>
                  <a:pt x="1664561" y="612"/>
                </a:lnTo>
                <a:lnTo>
                  <a:pt x="16002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10500" y="3886200"/>
            <a:ext cx="3200400" cy="1543050"/>
          </a:xfrm>
          <a:custGeom>
            <a:avLst/>
            <a:gdLst/>
            <a:ahLst/>
            <a:cxnLst/>
            <a:rect l="l" t="t" r="r" b="b"/>
            <a:pathLst>
              <a:path w="3200400" h="1543050">
                <a:moveTo>
                  <a:pt x="0" y="771525"/>
                </a:moveTo>
                <a:lnTo>
                  <a:pt x="5050" y="709777"/>
                </a:lnTo>
                <a:lnTo>
                  <a:pt x="19946" y="649365"/>
                </a:lnTo>
                <a:lnTo>
                  <a:pt x="44306" y="590474"/>
                </a:lnTo>
                <a:lnTo>
                  <a:pt x="77747" y="533287"/>
                </a:lnTo>
                <a:lnTo>
                  <a:pt x="119887" y="477989"/>
                </a:lnTo>
                <a:lnTo>
                  <a:pt x="170344" y="424765"/>
                </a:lnTo>
                <a:lnTo>
                  <a:pt x="198571" y="398988"/>
                </a:lnTo>
                <a:lnTo>
                  <a:pt x="228734" y="373799"/>
                </a:lnTo>
                <a:lnTo>
                  <a:pt x="260785" y="349220"/>
                </a:lnTo>
                <a:lnTo>
                  <a:pt x="294677" y="325274"/>
                </a:lnTo>
                <a:lnTo>
                  <a:pt x="330360" y="301986"/>
                </a:lnTo>
                <a:lnTo>
                  <a:pt x="367788" y="279377"/>
                </a:lnTo>
                <a:lnTo>
                  <a:pt x="406913" y="257471"/>
                </a:lnTo>
                <a:lnTo>
                  <a:pt x="447687" y="236291"/>
                </a:lnTo>
                <a:lnTo>
                  <a:pt x="490062" y="215860"/>
                </a:lnTo>
                <a:lnTo>
                  <a:pt x="533990" y="196200"/>
                </a:lnTo>
                <a:lnTo>
                  <a:pt x="579424" y="177336"/>
                </a:lnTo>
                <a:lnTo>
                  <a:pt x="626316" y="159289"/>
                </a:lnTo>
                <a:lnTo>
                  <a:pt x="674617" y="142084"/>
                </a:lnTo>
                <a:lnTo>
                  <a:pt x="724281" y="125743"/>
                </a:lnTo>
                <a:lnTo>
                  <a:pt x="775259" y="110289"/>
                </a:lnTo>
                <a:lnTo>
                  <a:pt x="827504" y="95745"/>
                </a:lnTo>
                <a:lnTo>
                  <a:pt x="880968" y="82135"/>
                </a:lnTo>
                <a:lnTo>
                  <a:pt x="935602" y="69481"/>
                </a:lnTo>
                <a:lnTo>
                  <a:pt x="991360" y="57807"/>
                </a:lnTo>
                <a:lnTo>
                  <a:pt x="1048193" y="47134"/>
                </a:lnTo>
                <a:lnTo>
                  <a:pt x="1106054" y="37488"/>
                </a:lnTo>
                <a:lnTo>
                  <a:pt x="1164895" y="28890"/>
                </a:lnTo>
                <a:lnTo>
                  <a:pt x="1224668" y="21363"/>
                </a:lnTo>
                <a:lnTo>
                  <a:pt x="1285324" y="14932"/>
                </a:lnTo>
                <a:lnTo>
                  <a:pt x="1346818" y="9617"/>
                </a:lnTo>
                <a:lnTo>
                  <a:pt x="1409100" y="5444"/>
                </a:lnTo>
                <a:lnTo>
                  <a:pt x="1472123" y="2435"/>
                </a:lnTo>
                <a:lnTo>
                  <a:pt x="1535838" y="612"/>
                </a:lnTo>
                <a:lnTo>
                  <a:pt x="1600200" y="0"/>
                </a:lnTo>
                <a:lnTo>
                  <a:pt x="1664561" y="612"/>
                </a:lnTo>
                <a:lnTo>
                  <a:pt x="1728276" y="2435"/>
                </a:lnTo>
                <a:lnTo>
                  <a:pt x="1791299" y="5444"/>
                </a:lnTo>
                <a:lnTo>
                  <a:pt x="1853581" y="9617"/>
                </a:lnTo>
                <a:lnTo>
                  <a:pt x="1915075" y="14932"/>
                </a:lnTo>
                <a:lnTo>
                  <a:pt x="1975731" y="21363"/>
                </a:lnTo>
                <a:lnTo>
                  <a:pt x="2035504" y="28890"/>
                </a:lnTo>
                <a:lnTo>
                  <a:pt x="2094345" y="37488"/>
                </a:lnTo>
                <a:lnTo>
                  <a:pt x="2152206" y="47134"/>
                </a:lnTo>
                <a:lnTo>
                  <a:pt x="2209039" y="57807"/>
                </a:lnTo>
                <a:lnTo>
                  <a:pt x="2264797" y="69481"/>
                </a:lnTo>
                <a:lnTo>
                  <a:pt x="2319431" y="82135"/>
                </a:lnTo>
                <a:lnTo>
                  <a:pt x="2372895" y="95745"/>
                </a:lnTo>
                <a:lnTo>
                  <a:pt x="2425140" y="110289"/>
                </a:lnTo>
                <a:lnTo>
                  <a:pt x="2476118" y="125743"/>
                </a:lnTo>
                <a:lnTo>
                  <a:pt x="2525782" y="142084"/>
                </a:lnTo>
                <a:lnTo>
                  <a:pt x="2574083" y="159289"/>
                </a:lnTo>
                <a:lnTo>
                  <a:pt x="2620975" y="177336"/>
                </a:lnTo>
                <a:lnTo>
                  <a:pt x="2666409" y="196200"/>
                </a:lnTo>
                <a:lnTo>
                  <a:pt x="2710337" y="215860"/>
                </a:lnTo>
                <a:lnTo>
                  <a:pt x="2752712" y="236291"/>
                </a:lnTo>
                <a:lnTo>
                  <a:pt x="2793486" y="257471"/>
                </a:lnTo>
                <a:lnTo>
                  <a:pt x="2832611" y="279377"/>
                </a:lnTo>
                <a:lnTo>
                  <a:pt x="2870039" y="301986"/>
                </a:lnTo>
                <a:lnTo>
                  <a:pt x="2905722" y="325274"/>
                </a:lnTo>
                <a:lnTo>
                  <a:pt x="2939614" y="349220"/>
                </a:lnTo>
                <a:lnTo>
                  <a:pt x="2971665" y="373799"/>
                </a:lnTo>
                <a:lnTo>
                  <a:pt x="3001828" y="398988"/>
                </a:lnTo>
                <a:lnTo>
                  <a:pt x="3030055" y="424765"/>
                </a:lnTo>
                <a:lnTo>
                  <a:pt x="3080512" y="477989"/>
                </a:lnTo>
                <a:lnTo>
                  <a:pt x="3122652" y="533287"/>
                </a:lnTo>
                <a:lnTo>
                  <a:pt x="3156093" y="590474"/>
                </a:lnTo>
                <a:lnTo>
                  <a:pt x="3180453" y="649365"/>
                </a:lnTo>
                <a:lnTo>
                  <a:pt x="3195349" y="709777"/>
                </a:lnTo>
                <a:lnTo>
                  <a:pt x="3200400" y="771525"/>
                </a:lnTo>
                <a:lnTo>
                  <a:pt x="3199129" y="802554"/>
                </a:lnTo>
                <a:lnTo>
                  <a:pt x="3189108" y="863656"/>
                </a:lnTo>
                <a:lnTo>
                  <a:pt x="3169432" y="923331"/>
                </a:lnTo>
                <a:lnTo>
                  <a:pt x="3140483" y="981393"/>
                </a:lnTo>
                <a:lnTo>
                  <a:pt x="3102645" y="1037658"/>
                </a:lnTo>
                <a:lnTo>
                  <a:pt x="3056299" y="1091943"/>
                </a:lnTo>
                <a:lnTo>
                  <a:pt x="3001828" y="1144061"/>
                </a:lnTo>
                <a:lnTo>
                  <a:pt x="2971665" y="1169250"/>
                </a:lnTo>
                <a:lnTo>
                  <a:pt x="2939614" y="1193829"/>
                </a:lnTo>
                <a:lnTo>
                  <a:pt x="2905722" y="1217775"/>
                </a:lnTo>
                <a:lnTo>
                  <a:pt x="2870039" y="1241063"/>
                </a:lnTo>
                <a:lnTo>
                  <a:pt x="2832611" y="1263672"/>
                </a:lnTo>
                <a:lnTo>
                  <a:pt x="2793486" y="1285578"/>
                </a:lnTo>
                <a:lnTo>
                  <a:pt x="2752712" y="1306758"/>
                </a:lnTo>
                <a:lnTo>
                  <a:pt x="2710337" y="1327189"/>
                </a:lnTo>
                <a:lnTo>
                  <a:pt x="2666409" y="1346849"/>
                </a:lnTo>
                <a:lnTo>
                  <a:pt x="2620975" y="1365713"/>
                </a:lnTo>
                <a:lnTo>
                  <a:pt x="2574083" y="1383760"/>
                </a:lnTo>
                <a:lnTo>
                  <a:pt x="2525782" y="1400965"/>
                </a:lnTo>
                <a:lnTo>
                  <a:pt x="2476118" y="1417306"/>
                </a:lnTo>
                <a:lnTo>
                  <a:pt x="2425140" y="1432760"/>
                </a:lnTo>
                <a:lnTo>
                  <a:pt x="2372895" y="1447304"/>
                </a:lnTo>
                <a:lnTo>
                  <a:pt x="2319431" y="1460914"/>
                </a:lnTo>
                <a:lnTo>
                  <a:pt x="2264797" y="1473568"/>
                </a:lnTo>
                <a:lnTo>
                  <a:pt x="2209039" y="1485242"/>
                </a:lnTo>
                <a:lnTo>
                  <a:pt x="2152206" y="1495915"/>
                </a:lnTo>
                <a:lnTo>
                  <a:pt x="2094345" y="1505561"/>
                </a:lnTo>
                <a:lnTo>
                  <a:pt x="2035504" y="1514159"/>
                </a:lnTo>
                <a:lnTo>
                  <a:pt x="1975731" y="1521686"/>
                </a:lnTo>
                <a:lnTo>
                  <a:pt x="1915075" y="1528117"/>
                </a:lnTo>
                <a:lnTo>
                  <a:pt x="1853581" y="1533432"/>
                </a:lnTo>
                <a:lnTo>
                  <a:pt x="1791299" y="1537605"/>
                </a:lnTo>
                <a:lnTo>
                  <a:pt x="1728276" y="1540614"/>
                </a:lnTo>
                <a:lnTo>
                  <a:pt x="1664561" y="1542437"/>
                </a:lnTo>
                <a:lnTo>
                  <a:pt x="1600200" y="1543050"/>
                </a:lnTo>
                <a:lnTo>
                  <a:pt x="1535838" y="1542437"/>
                </a:lnTo>
                <a:lnTo>
                  <a:pt x="1472123" y="1540614"/>
                </a:lnTo>
                <a:lnTo>
                  <a:pt x="1409100" y="1537605"/>
                </a:lnTo>
                <a:lnTo>
                  <a:pt x="1346818" y="1533432"/>
                </a:lnTo>
                <a:lnTo>
                  <a:pt x="1285324" y="1528117"/>
                </a:lnTo>
                <a:lnTo>
                  <a:pt x="1224668" y="1521686"/>
                </a:lnTo>
                <a:lnTo>
                  <a:pt x="1164895" y="1514159"/>
                </a:lnTo>
                <a:lnTo>
                  <a:pt x="1106054" y="1505561"/>
                </a:lnTo>
                <a:lnTo>
                  <a:pt x="1048193" y="1495915"/>
                </a:lnTo>
                <a:lnTo>
                  <a:pt x="991360" y="1485242"/>
                </a:lnTo>
                <a:lnTo>
                  <a:pt x="935602" y="1473568"/>
                </a:lnTo>
                <a:lnTo>
                  <a:pt x="880968" y="1460914"/>
                </a:lnTo>
                <a:lnTo>
                  <a:pt x="827504" y="1447304"/>
                </a:lnTo>
                <a:lnTo>
                  <a:pt x="775259" y="1432760"/>
                </a:lnTo>
                <a:lnTo>
                  <a:pt x="724281" y="1417306"/>
                </a:lnTo>
                <a:lnTo>
                  <a:pt x="674617" y="1400965"/>
                </a:lnTo>
                <a:lnTo>
                  <a:pt x="626316" y="1383760"/>
                </a:lnTo>
                <a:lnTo>
                  <a:pt x="579424" y="1365713"/>
                </a:lnTo>
                <a:lnTo>
                  <a:pt x="533990" y="1346849"/>
                </a:lnTo>
                <a:lnTo>
                  <a:pt x="490062" y="1327189"/>
                </a:lnTo>
                <a:lnTo>
                  <a:pt x="447687" y="1306758"/>
                </a:lnTo>
                <a:lnTo>
                  <a:pt x="406913" y="1285578"/>
                </a:lnTo>
                <a:lnTo>
                  <a:pt x="367788" y="1263672"/>
                </a:lnTo>
                <a:lnTo>
                  <a:pt x="330360" y="1241063"/>
                </a:lnTo>
                <a:lnTo>
                  <a:pt x="294677" y="1217775"/>
                </a:lnTo>
                <a:lnTo>
                  <a:pt x="260785" y="1193829"/>
                </a:lnTo>
                <a:lnTo>
                  <a:pt x="228734" y="1169250"/>
                </a:lnTo>
                <a:lnTo>
                  <a:pt x="198571" y="1144061"/>
                </a:lnTo>
                <a:lnTo>
                  <a:pt x="170344" y="1118284"/>
                </a:lnTo>
                <a:lnTo>
                  <a:pt x="119887" y="1065060"/>
                </a:lnTo>
                <a:lnTo>
                  <a:pt x="77747" y="1009762"/>
                </a:lnTo>
                <a:lnTo>
                  <a:pt x="44306" y="952575"/>
                </a:lnTo>
                <a:lnTo>
                  <a:pt x="19946" y="893684"/>
                </a:lnTo>
                <a:lnTo>
                  <a:pt x="5050" y="833272"/>
                </a:lnTo>
                <a:lnTo>
                  <a:pt x="0" y="77152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935466" y="4537964"/>
            <a:ext cx="97409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Quantitative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390775" y="5486400"/>
            <a:ext cx="4033901" cy="12430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66975" y="5543550"/>
            <a:ext cx="3886200" cy="1095375"/>
          </a:xfrm>
          <a:custGeom>
            <a:avLst/>
            <a:gdLst/>
            <a:ahLst/>
            <a:cxnLst/>
            <a:rect l="l" t="t" r="r" b="b"/>
            <a:pathLst>
              <a:path w="3886200" h="1095375">
                <a:moveTo>
                  <a:pt x="1943100" y="0"/>
                </a:moveTo>
                <a:lnTo>
                  <a:pt x="1871865" y="361"/>
                </a:lnTo>
                <a:lnTo>
                  <a:pt x="1801276" y="1436"/>
                </a:lnTo>
                <a:lnTo>
                  <a:pt x="1731376" y="3213"/>
                </a:lnTo>
                <a:lnTo>
                  <a:pt x="1662211" y="5680"/>
                </a:lnTo>
                <a:lnTo>
                  <a:pt x="1593823" y="8824"/>
                </a:lnTo>
                <a:lnTo>
                  <a:pt x="1526257" y="12632"/>
                </a:lnTo>
                <a:lnTo>
                  <a:pt x="1459557" y="17093"/>
                </a:lnTo>
                <a:lnTo>
                  <a:pt x="1393765" y="22193"/>
                </a:lnTo>
                <a:lnTo>
                  <a:pt x="1328927" y="27921"/>
                </a:lnTo>
                <a:lnTo>
                  <a:pt x="1265087" y="34265"/>
                </a:lnTo>
                <a:lnTo>
                  <a:pt x="1202287" y="41211"/>
                </a:lnTo>
                <a:lnTo>
                  <a:pt x="1140572" y="48747"/>
                </a:lnTo>
                <a:lnTo>
                  <a:pt x="1079987" y="56862"/>
                </a:lnTo>
                <a:lnTo>
                  <a:pt x="1020574" y="65542"/>
                </a:lnTo>
                <a:lnTo>
                  <a:pt x="962377" y="74776"/>
                </a:lnTo>
                <a:lnTo>
                  <a:pt x="905442" y="84550"/>
                </a:lnTo>
                <a:lnTo>
                  <a:pt x="849810" y="94853"/>
                </a:lnTo>
                <a:lnTo>
                  <a:pt x="795527" y="105672"/>
                </a:lnTo>
                <a:lnTo>
                  <a:pt x="742637" y="116995"/>
                </a:lnTo>
                <a:lnTo>
                  <a:pt x="691183" y="128810"/>
                </a:lnTo>
                <a:lnTo>
                  <a:pt x="641208" y="141103"/>
                </a:lnTo>
                <a:lnTo>
                  <a:pt x="592758" y="153864"/>
                </a:lnTo>
                <a:lnTo>
                  <a:pt x="545876" y="167078"/>
                </a:lnTo>
                <a:lnTo>
                  <a:pt x="500605" y="180734"/>
                </a:lnTo>
                <a:lnTo>
                  <a:pt x="456990" y="194820"/>
                </a:lnTo>
                <a:lnTo>
                  <a:pt x="415075" y="209323"/>
                </a:lnTo>
                <a:lnTo>
                  <a:pt x="374903" y="224231"/>
                </a:lnTo>
                <a:lnTo>
                  <a:pt x="336519" y="239532"/>
                </a:lnTo>
                <a:lnTo>
                  <a:pt x="299966" y="255212"/>
                </a:lnTo>
                <a:lnTo>
                  <a:pt x="265288" y="271260"/>
                </a:lnTo>
                <a:lnTo>
                  <a:pt x="201734" y="304410"/>
                </a:lnTo>
                <a:lnTo>
                  <a:pt x="146207" y="338882"/>
                </a:lnTo>
                <a:lnTo>
                  <a:pt x="99059" y="374577"/>
                </a:lnTo>
                <a:lnTo>
                  <a:pt x="60642" y="411396"/>
                </a:lnTo>
                <a:lnTo>
                  <a:pt x="31305" y="449240"/>
                </a:lnTo>
                <a:lnTo>
                  <a:pt x="11401" y="488011"/>
                </a:lnTo>
                <a:lnTo>
                  <a:pt x="1281" y="527609"/>
                </a:lnTo>
                <a:lnTo>
                  <a:pt x="0" y="547687"/>
                </a:lnTo>
                <a:lnTo>
                  <a:pt x="1281" y="567765"/>
                </a:lnTo>
                <a:lnTo>
                  <a:pt x="11401" y="607363"/>
                </a:lnTo>
                <a:lnTo>
                  <a:pt x="31305" y="646134"/>
                </a:lnTo>
                <a:lnTo>
                  <a:pt x="60642" y="683978"/>
                </a:lnTo>
                <a:lnTo>
                  <a:pt x="99059" y="720797"/>
                </a:lnTo>
                <a:lnTo>
                  <a:pt x="146207" y="756492"/>
                </a:lnTo>
                <a:lnTo>
                  <a:pt x="201734" y="790964"/>
                </a:lnTo>
                <a:lnTo>
                  <a:pt x="265288" y="824114"/>
                </a:lnTo>
                <a:lnTo>
                  <a:pt x="299966" y="840162"/>
                </a:lnTo>
                <a:lnTo>
                  <a:pt x="336519" y="855842"/>
                </a:lnTo>
                <a:lnTo>
                  <a:pt x="374903" y="871143"/>
                </a:lnTo>
                <a:lnTo>
                  <a:pt x="415075" y="886051"/>
                </a:lnTo>
                <a:lnTo>
                  <a:pt x="456990" y="900554"/>
                </a:lnTo>
                <a:lnTo>
                  <a:pt x="500605" y="914640"/>
                </a:lnTo>
                <a:lnTo>
                  <a:pt x="545876" y="928296"/>
                </a:lnTo>
                <a:lnTo>
                  <a:pt x="592758" y="941510"/>
                </a:lnTo>
                <a:lnTo>
                  <a:pt x="641208" y="954271"/>
                </a:lnTo>
                <a:lnTo>
                  <a:pt x="691183" y="966564"/>
                </a:lnTo>
                <a:lnTo>
                  <a:pt x="742637" y="978379"/>
                </a:lnTo>
                <a:lnTo>
                  <a:pt x="795527" y="989702"/>
                </a:lnTo>
                <a:lnTo>
                  <a:pt x="849810" y="1000521"/>
                </a:lnTo>
                <a:lnTo>
                  <a:pt x="905442" y="1010824"/>
                </a:lnTo>
                <a:lnTo>
                  <a:pt x="962377" y="1020598"/>
                </a:lnTo>
                <a:lnTo>
                  <a:pt x="1020574" y="1029832"/>
                </a:lnTo>
                <a:lnTo>
                  <a:pt x="1079987" y="1038512"/>
                </a:lnTo>
                <a:lnTo>
                  <a:pt x="1140572" y="1046627"/>
                </a:lnTo>
                <a:lnTo>
                  <a:pt x="1202287" y="1054163"/>
                </a:lnTo>
                <a:lnTo>
                  <a:pt x="1265087" y="1061109"/>
                </a:lnTo>
                <a:lnTo>
                  <a:pt x="1328927" y="1067453"/>
                </a:lnTo>
                <a:lnTo>
                  <a:pt x="1393765" y="1073181"/>
                </a:lnTo>
                <a:lnTo>
                  <a:pt x="1459557" y="1078281"/>
                </a:lnTo>
                <a:lnTo>
                  <a:pt x="1526257" y="1082742"/>
                </a:lnTo>
                <a:lnTo>
                  <a:pt x="1593823" y="1086550"/>
                </a:lnTo>
                <a:lnTo>
                  <a:pt x="1662211" y="1089694"/>
                </a:lnTo>
                <a:lnTo>
                  <a:pt x="1731376" y="1092161"/>
                </a:lnTo>
                <a:lnTo>
                  <a:pt x="1801276" y="1093938"/>
                </a:lnTo>
                <a:lnTo>
                  <a:pt x="1871865" y="1095013"/>
                </a:lnTo>
                <a:lnTo>
                  <a:pt x="1943100" y="1095375"/>
                </a:lnTo>
                <a:lnTo>
                  <a:pt x="2014334" y="1095013"/>
                </a:lnTo>
                <a:lnTo>
                  <a:pt x="2084923" y="1093938"/>
                </a:lnTo>
                <a:lnTo>
                  <a:pt x="2154823" y="1092161"/>
                </a:lnTo>
                <a:lnTo>
                  <a:pt x="2223988" y="1089694"/>
                </a:lnTo>
                <a:lnTo>
                  <a:pt x="2292376" y="1086550"/>
                </a:lnTo>
                <a:lnTo>
                  <a:pt x="2359942" y="1082742"/>
                </a:lnTo>
                <a:lnTo>
                  <a:pt x="2426642" y="1078281"/>
                </a:lnTo>
                <a:lnTo>
                  <a:pt x="2492434" y="1073181"/>
                </a:lnTo>
                <a:lnTo>
                  <a:pt x="2557272" y="1067453"/>
                </a:lnTo>
                <a:lnTo>
                  <a:pt x="2621112" y="1061109"/>
                </a:lnTo>
                <a:lnTo>
                  <a:pt x="2683912" y="1054163"/>
                </a:lnTo>
                <a:lnTo>
                  <a:pt x="2745627" y="1046627"/>
                </a:lnTo>
                <a:lnTo>
                  <a:pt x="2806212" y="1038512"/>
                </a:lnTo>
                <a:lnTo>
                  <a:pt x="2865625" y="1029832"/>
                </a:lnTo>
                <a:lnTo>
                  <a:pt x="2923822" y="1020598"/>
                </a:lnTo>
                <a:lnTo>
                  <a:pt x="2980757" y="1010824"/>
                </a:lnTo>
                <a:lnTo>
                  <a:pt x="3036389" y="1000521"/>
                </a:lnTo>
                <a:lnTo>
                  <a:pt x="3090672" y="989702"/>
                </a:lnTo>
                <a:lnTo>
                  <a:pt x="3143562" y="978379"/>
                </a:lnTo>
                <a:lnTo>
                  <a:pt x="3195016" y="966564"/>
                </a:lnTo>
                <a:lnTo>
                  <a:pt x="3244991" y="954271"/>
                </a:lnTo>
                <a:lnTo>
                  <a:pt x="3293441" y="941510"/>
                </a:lnTo>
                <a:lnTo>
                  <a:pt x="3340323" y="928296"/>
                </a:lnTo>
                <a:lnTo>
                  <a:pt x="3385594" y="914640"/>
                </a:lnTo>
                <a:lnTo>
                  <a:pt x="3429209" y="900554"/>
                </a:lnTo>
                <a:lnTo>
                  <a:pt x="3471124" y="886051"/>
                </a:lnTo>
                <a:lnTo>
                  <a:pt x="3511296" y="871143"/>
                </a:lnTo>
                <a:lnTo>
                  <a:pt x="3549680" y="855842"/>
                </a:lnTo>
                <a:lnTo>
                  <a:pt x="3586233" y="840162"/>
                </a:lnTo>
                <a:lnTo>
                  <a:pt x="3620911" y="824114"/>
                </a:lnTo>
                <a:lnTo>
                  <a:pt x="3684465" y="790964"/>
                </a:lnTo>
                <a:lnTo>
                  <a:pt x="3739992" y="756492"/>
                </a:lnTo>
                <a:lnTo>
                  <a:pt x="3787140" y="720797"/>
                </a:lnTo>
                <a:lnTo>
                  <a:pt x="3825557" y="683978"/>
                </a:lnTo>
                <a:lnTo>
                  <a:pt x="3854894" y="646134"/>
                </a:lnTo>
                <a:lnTo>
                  <a:pt x="3874798" y="607363"/>
                </a:lnTo>
                <a:lnTo>
                  <a:pt x="3884918" y="567765"/>
                </a:lnTo>
                <a:lnTo>
                  <a:pt x="3886200" y="547687"/>
                </a:lnTo>
                <a:lnTo>
                  <a:pt x="3884918" y="527609"/>
                </a:lnTo>
                <a:lnTo>
                  <a:pt x="3874798" y="488011"/>
                </a:lnTo>
                <a:lnTo>
                  <a:pt x="3854894" y="449240"/>
                </a:lnTo>
                <a:lnTo>
                  <a:pt x="3825557" y="411396"/>
                </a:lnTo>
                <a:lnTo>
                  <a:pt x="3787139" y="374577"/>
                </a:lnTo>
                <a:lnTo>
                  <a:pt x="3739992" y="338882"/>
                </a:lnTo>
                <a:lnTo>
                  <a:pt x="3684465" y="304410"/>
                </a:lnTo>
                <a:lnTo>
                  <a:pt x="3620911" y="271260"/>
                </a:lnTo>
                <a:lnTo>
                  <a:pt x="3586233" y="255212"/>
                </a:lnTo>
                <a:lnTo>
                  <a:pt x="3549680" y="239532"/>
                </a:lnTo>
                <a:lnTo>
                  <a:pt x="3511295" y="224231"/>
                </a:lnTo>
                <a:lnTo>
                  <a:pt x="3471124" y="209323"/>
                </a:lnTo>
                <a:lnTo>
                  <a:pt x="3429209" y="194820"/>
                </a:lnTo>
                <a:lnTo>
                  <a:pt x="3385594" y="180734"/>
                </a:lnTo>
                <a:lnTo>
                  <a:pt x="3340323" y="167078"/>
                </a:lnTo>
                <a:lnTo>
                  <a:pt x="3293441" y="153864"/>
                </a:lnTo>
                <a:lnTo>
                  <a:pt x="3244991" y="141103"/>
                </a:lnTo>
                <a:lnTo>
                  <a:pt x="3195016" y="128810"/>
                </a:lnTo>
                <a:lnTo>
                  <a:pt x="3143562" y="116995"/>
                </a:lnTo>
                <a:lnTo>
                  <a:pt x="3090672" y="105672"/>
                </a:lnTo>
                <a:lnTo>
                  <a:pt x="3036389" y="94853"/>
                </a:lnTo>
                <a:lnTo>
                  <a:pt x="2980757" y="84550"/>
                </a:lnTo>
                <a:lnTo>
                  <a:pt x="2923822" y="74776"/>
                </a:lnTo>
                <a:lnTo>
                  <a:pt x="2865625" y="65542"/>
                </a:lnTo>
                <a:lnTo>
                  <a:pt x="2806212" y="56862"/>
                </a:lnTo>
                <a:lnTo>
                  <a:pt x="2745627" y="48747"/>
                </a:lnTo>
                <a:lnTo>
                  <a:pt x="2683912" y="41211"/>
                </a:lnTo>
                <a:lnTo>
                  <a:pt x="2621112" y="34265"/>
                </a:lnTo>
                <a:lnTo>
                  <a:pt x="2557272" y="27921"/>
                </a:lnTo>
                <a:lnTo>
                  <a:pt x="2492434" y="22193"/>
                </a:lnTo>
                <a:lnTo>
                  <a:pt x="2426642" y="17093"/>
                </a:lnTo>
                <a:lnTo>
                  <a:pt x="2359942" y="12632"/>
                </a:lnTo>
                <a:lnTo>
                  <a:pt x="2292376" y="8824"/>
                </a:lnTo>
                <a:lnTo>
                  <a:pt x="2223988" y="5680"/>
                </a:lnTo>
                <a:lnTo>
                  <a:pt x="2154823" y="3213"/>
                </a:lnTo>
                <a:lnTo>
                  <a:pt x="2084923" y="1436"/>
                </a:lnTo>
                <a:lnTo>
                  <a:pt x="2014334" y="361"/>
                </a:lnTo>
                <a:lnTo>
                  <a:pt x="1943100" y="0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66975" y="5543550"/>
            <a:ext cx="3886200" cy="1095375"/>
          </a:xfrm>
          <a:custGeom>
            <a:avLst/>
            <a:gdLst/>
            <a:ahLst/>
            <a:cxnLst/>
            <a:rect l="l" t="t" r="r" b="b"/>
            <a:pathLst>
              <a:path w="3886200" h="1095375">
                <a:moveTo>
                  <a:pt x="0" y="547687"/>
                </a:moveTo>
                <a:lnTo>
                  <a:pt x="5096" y="507713"/>
                </a:lnTo>
                <a:lnTo>
                  <a:pt x="20152" y="468516"/>
                </a:lnTo>
                <a:lnTo>
                  <a:pt x="44816" y="430196"/>
                </a:lnTo>
                <a:lnTo>
                  <a:pt x="78737" y="392852"/>
                </a:lnTo>
                <a:lnTo>
                  <a:pt x="121564" y="356583"/>
                </a:lnTo>
                <a:lnTo>
                  <a:pt x="172945" y="321487"/>
                </a:lnTo>
                <a:lnTo>
                  <a:pt x="232530" y="287664"/>
                </a:lnTo>
                <a:lnTo>
                  <a:pt x="299966" y="255212"/>
                </a:lnTo>
                <a:lnTo>
                  <a:pt x="336519" y="239532"/>
                </a:lnTo>
                <a:lnTo>
                  <a:pt x="374904" y="224231"/>
                </a:lnTo>
                <a:lnTo>
                  <a:pt x="415075" y="209323"/>
                </a:lnTo>
                <a:lnTo>
                  <a:pt x="456990" y="194820"/>
                </a:lnTo>
                <a:lnTo>
                  <a:pt x="500605" y="180734"/>
                </a:lnTo>
                <a:lnTo>
                  <a:pt x="545876" y="167078"/>
                </a:lnTo>
                <a:lnTo>
                  <a:pt x="592758" y="153864"/>
                </a:lnTo>
                <a:lnTo>
                  <a:pt x="641208" y="141103"/>
                </a:lnTo>
                <a:lnTo>
                  <a:pt x="691183" y="128810"/>
                </a:lnTo>
                <a:lnTo>
                  <a:pt x="742637" y="116995"/>
                </a:lnTo>
                <a:lnTo>
                  <a:pt x="795528" y="105672"/>
                </a:lnTo>
                <a:lnTo>
                  <a:pt x="849810" y="94853"/>
                </a:lnTo>
                <a:lnTo>
                  <a:pt x="905442" y="84550"/>
                </a:lnTo>
                <a:lnTo>
                  <a:pt x="962377" y="74776"/>
                </a:lnTo>
                <a:lnTo>
                  <a:pt x="1020574" y="65542"/>
                </a:lnTo>
                <a:lnTo>
                  <a:pt x="1079987" y="56862"/>
                </a:lnTo>
                <a:lnTo>
                  <a:pt x="1140572" y="48747"/>
                </a:lnTo>
                <a:lnTo>
                  <a:pt x="1202287" y="41211"/>
                </a:lnTo>
                <a:lnTo>
                  <a:pt x="1265087" y="34265"/>
                </a:lnTo>
                <a:lnTo>
                  <a:pt x="1328928" y="27921"/>
                </a:lnTo>
                <a:lnTo>
                  <a:pt x="1393765" y="22193"/>
                </a:lnTo>
                <a:lnTo>
                  <a:pt x="1459557" y="17093"/>
                </a:lnTo>
                <a:lnTo>
                  <a:pt x="1526257" y="12632"/>
                </a:lnTo>
                <a:lnTo>
                  <a:pt x="1593823" y="8824"/>
                </a:lnTo>
                <a:lnTo>
                  <a:pt x="1662211" y="5680"/>
                </a:lnTo>
                <a:lnTo>
                  <a:pt x="1731376" y="3213"/>
                </a:lnTo>
                <a:lnTo>
                  <a:pt x="1801276" y="1436"/>
                </a:lnTo>
                <a:lnTo>
                  <a:pt x="1871865" y="361"/>
                </a:lnTo>
                <a:lnTo>
                  <a:pt x="1943100" y="0"/>
                </a:lnTo>
                <a:lnTo>
                  <a:pt x="2014334" y="361"/>
                </a:lnTo>
                <a:lnTo>
                  <a:pt x="2084923" y="1436"/>
                </a:lnTo>
                <a:lnTo>
                  <a:pt x="2154823" y="3213"/>
                </a:lnTo>
                <a:lnTo>
                  <a:pt x="2223988" y="5680"/>
                </a:lnTo>
                <a:lnTo>
                  <a:pt x="2292376" y="8824"/>
                </a:lnTo>
                <a:lnTo>
                  <a:pt x="2359942" y="12632"/>
                </a:lnTo>
                <a:lnTo>
                  <a:pt x="2426642" y="17093"/>
                </a:lnTo>
                <a:lnTo>
                  <a:pt x="2492434" y="22193"/>
                </a:lnTo>
                <a:lnTo>
                  <a:pt x="2557272" y="27921"/>
                </a:lnTo>
                <a:lnTo>
                  <a:pt x="2621112" y="34265"/>
                </a:lnTo>
                <a:lnTo>
                  <a:pt x="2683912" y="41211"/>
                </a:lnTo>
                <a:lnTo>
                  <a:pt x="2745627" y="48747"/>
                </a:lnTo>
                <a:lnTo>
                  <a:pt x="2806212" y="56862"/>
                </a:lnTo>
                <a:lnTo>
                  <a:pt x="2865625" y="65542"/>
                </a:lnTo>
                <a:lnTo>
                  <a:pt x="2923822" y="74776"/>
                </a:lnTo>
                <a:lnTo>
                  <a:pt x="2980757" y="84550"/>
                </a:lnTo>
                <a:lnTo>
                  <a:pt x="3036389" y="94853"/>
                </a:lnTo>
                <a:lnTo>
                  <a:pt x="3090672" y="105672"/>
                </a:lnTo>
                <a:lnTo>
                  <a:pt x="3143562" y="116995"/>
                </a:lnTo>
                <a:lnTo>
                  <a:pt x="3195016" y="128810"/>
                </a:lnTo>
                <a:lnTo>
                  <a:pt x="3244991" y="141103"/>
                </a:lnTo>
                <a:lnTo>
                  <a:pt x="3293441" y="153864"/>
                </a:lnTo>
                <a:lnTo>
                  <a:pt x="3340323" y="167078"/>
                </a:lnTo>
                <a:lnTo>
                  <a:pt x="3385594" y="180734"/>
                </a:lnTo>
                <a:lnTo>
                  <a:pt x="3429209" y="194820"/>
                </a:lnTo>
                <a:lnTo>
                  <a:pt x="3471124" y="209323"/>
                </a:lnTo>
                <a:lnTo>
                  <a:pt x="3511295" y="224231"/>
                </a:lnTo>
                <a:lnTo>
                  <a:pt x="3549680" y="239532"/>
                </a:lnTo>
                <a:lnTo>
                  <a:pt x="3586233" y="255212"/>
                </a:lnTo>
                <a:lnTo>
                  <a:pt x="3620911" y="271260"/>
                </a:lnTo>
                <a:lnTo>
                  <a:pt x="3684465" y="304410"/>
                </a:lnTo>
                <a:lnTo>
                  <a:pt x="3739992" y="338882"/>
                </a:lnTo>
                <a:lnTo>
                  <a:pt x="3787139" y="374577"/>
                </a:lnTo>
                <a:lnTo>
                  <a:pt x="3825557" y="411396"/>
                </a:lnTo>
                <a:lnTo>
                  <a:pt x="3854894" y="449240"/>
                </a:lnTo>
                <a:lnTo>
                  <a:pt x="3874798" y="488011"/>
                </a:lnTo>
                <a:lnTo>
                  <a:pt x="3884918" y="527609"/>
                </a:lnTo>
                <a:lnTo>
                  <a:pt x="3886200" y="547687"/>
                </a:lnTo>
                <a:lnTo>
                  <a:pt x="3884918" y="567765"/>
                </a:lnTo>
                <a:lnTo>
                  <a:pt x="3874798" y="607363"/>
                </a:lnTo>
                <a:lnTo>
                  <a:pt x="3854894" y="646134"/>
                </a:lnTo>
                <a:lnTo>
                  <a:pt x="3825557" y="683978"/>
                </a:lnTo>
                <a:lnTo>
                  <a:pt x="3787140" y="720797"/>
                </a:lnTo>
                <a:lnTo>
                  <a:pt x="3739992" y="756492"/>
                </a:lnTo>
                <a:lnTo>
                  <a:pt x="3684465" y="790964"/>
                </a:lnTo>
                <a:lnTo>
                  <a:pt x="3620911" y="824114"/>
                </a:lnTo>
                <a:lnTo>
                  <a:pt x="3586233" y="840162"/>
                </a:lnTo>
                <a:lnTo>
                  <a:pt x="3549680" y="855842"/>
                </a:lnTo>
                <a:lnTo>
                  <a:pt x="3511296" y="871143"/>
                </a:lnTo>
                <a:lnTo>
                  <a:pt x="3471124" y="886051"/>
                </a:lnTo>
                <a:lnTo>
                  <a:pt x="3429209" y="900554"/>
                </a:lnTo>
                <a:lnTo>
                  <a:pt x="3385594" y="914640"/>
                </a:lnTo>
                <a:lnTo>
                  <a:pt x="3340323" y="928296"/>
                </a:lnTo>
                <a:lnTo>
                  <a:pt x="3293441" y="941510"/>
                </a:lnTo>
                <a:lnTo>
                  <a:pt x="3244991" y="954271"/>
                </a:lnTo>
                <a:lnTo>
                  <a:pt x="3195016" y="966564"/>
                </a:lnTo>
                <a:lnTo>
                  <a:pt x="3143562" y="978379"/>
                </a:lnTo>
                <a:lnTo>
                  <a:pt x="3090672" y="989702"/>
                </a:lnTo>
                <a:lnTo>
                  <a:pt x="3036389" y="1000521"/>
                </a:lnTo>
                <a:lnTo>
                  <a:pt x="2980757" y="1010824"/>
                </a:lnTo>
                <a:lnTo>
                  <a:pt x="2923822" y="1020598"/>
                </a:lnTo>
                <a:lnTo>
                  <a:pt x="2865625" y="1029832"/>
                </a:lnTo>
                <a:lnTo>
                  <a:pt x="2806212" y="1038512"/>
                </a:lnTo>
                <a:lnTo>
                  <a:pt x="2745627" y="1046627"/>
                </a:lnTo>
                <a:lnTo>
                  <a:pt x="2683912" y="1054163"/>
                </a:lnTo>
                <a:lnTo>
                  <a:pt x="2621112" y="1061109"/>
                </a:lnTo>
                <a:lnTo>
                  <a:pt x="2557272" y="1067453"/>
                </a:lnTo>
                <a:lnTo>
                  <a:pt x="2492434" y="1073181"/>
                </a:lnTo>
                <a:lnTo>
                  <a:pt x="2426642" y="1078281"/>
                </a:lnTo>
                <a:lnTo>
                  <a:pt x="2359942" y="1082742"/>
                </a:lnTo>
                <a:lnTo>
                  <a:pt x="2292376" y="1086550"/>
                </a:lnTo>
                <a:lnTo>
                  <a:pt x="2223988" y="1089694"/>
                </a:lnTo>
                <a:lnTo>
                  <a:pt x="2154823" y="1092161"/>
                </a:lnTo>
                <a:lnTo>
                  <a:pt x="2084923" y="1093938"/>
                </a:lnTo>
                <a:lnTo>
                  <a:pt x="2014334" y="1095013"/>
                </a:lnTo>
                <a:lnTo>
                  <a:pt x="1943100" y="1095375"/>
                </a:lnTo>
                <a:lnTo>
                  <a:pt x="1871865" y="1095013"/>
                </a:lnTo>
                <a:lnTo>
                  <a:pt x="1801276" y="1093938"/>
                </a:lnTo>
                <a:lnTo>
                  <a:pt x="1731376" y="1092161"/>
                </a:lnTo>
                <a:lnTo>
                  <a:pt x="1662211" y="1089694"/>
                </a:lnTo>
                <a:lnTo>
                  <a:pt x="1593823" y="1086550"/>
                </a:lnTo>
                <a:lnTo>
                  <a:pt x="1526257" y="1082742"/>
                </a:lnTo>
                <a:lnTo>
                  <a:pt x="1459557" y="1078281"/>
                </a:lnTo>
                <a:lnTo>
                  <a:pt x="1393765" y="1073181"/>
                </a:lnTo>
                <a:lnTo>
                  <a:pt x="1328927" y="1067453"/>
                </a:lnTo>
                <a:lnTo>
                  <a:pt x="1265087" y="1061109"/>
                </a:lnTo>
                <a:lnTo>
                  <a:pt x="1202287" y="1054163"/>
                </a:lnTo>
                <a:lnTo>
                  <a:pt x="1140572" y="1046627"/>
                </a:lnTo>
                <a:lnTo>
                  <a:pt x="1079987" y="1038512"/>
                </a:lnTo>
                <a:lnTo>
                  <a:pt x="1020574" y="1029832"/>
                </a:lnTo>
                <a:lnTo>
                  <a:pt x="962377" y="1020598"/>
                </a:lnTo>
                <a:lnTo>
                  <a:pt x="905442" y="1010824"/>
                </a:lnTo>
                <a:lnTo>
                  <a:pt x="849810" y="1000521"/>
                </a:lnTo>
                <a:lnTo>
                  <a:pt x="795527" y="989702"/>
                </a:lnTo>
                <a:lnTo>
                  <a:pt x="742637" y="978379"/>
                </a:lnTo>
                <a:lnTo>
                  <a:pt x="691183" y="966564"/>
                </a:lnTo>
                <a:lnTo>
                  <a:pt x="641208" y="954271"/>
                </a:lnTo>
                <a:lnTo>
                  <a:pt x="592758" y="941510"/>
                </a:lnTo>
                <a:lnTo>
                  <a:pt x="545876" y="928296"/>
                </a:lnTo>
                <a:lnTo>
                  <a:pt x="500605" y="914640"/>
                </a:lnTo>
                <a:lnTo>
                  <a:pt x="456990" y="900554"/>
                </a:lnTo>
                <a:lnTo>
                  <a:pt x="415075" y="886051"/>
                </a:lnTo>
                <a:lnTo>
                  <a:pt x="374903" y="871143"/>
                </a:lnTo>
                <a:lnTo>
                  <a:pt x="336519" y="855842"/>
                </a:lnTo>
                <a:lnTo>
                  <a:pt x="299966" y="840162"/>
                </a:lnTo>
                <a:lnTo>
                  <a:pt x="265288" y="824114"/>
                </a:lnTo>
                <a:lnTo>
                  <a:pt x="201734" y="790964"/>
                </a:lnTo>
                <a:lnTo>
                  <a:pt x="146207" y="756492"/>
                </a:lnTo>
                <a:lnTo>
                  <a:pt x="99059" y="720797"/>
                </a:lnTo>
                <a:lnTo>
                  <a:pt x="60642" y="683978"/>
                </a:lnTo>
                <a:lnTo>
                  <a:pt x="31305" y="646134"/>
                </a:lnTo>
                <a:lnTo>
                  <a:pt x="11401" y="607363"/>
                </a:lnTo>
                <a:lnTo>
                  <a:pt x="1281" y="567765"/>
                </a:lnTo>
                <a:lnTo>
                  <a:pt x="0" y="54768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708780" y="5969317"/>
            <a:ext cx="140335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Literature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Review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1925" y="3718178"/>
            <a:ext cx="227965" cy="24072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70"/>
              </a:lnSpc>
            </a:pPr>
            <a:r>
              <a:rPr sz="1400" b="1" dirty="0">
                <a:latin typeface="Arial"/>
                <a:cs typeface="Arial"/>
              </a:rPr>
              <a:t>Data </a:t>
            </a:r>
            <a:r>
              <a:rPr sz="1400" b="1" spc="-5" dirty="0">
                <a:latin typeface="Arial"/>
                <a:cs typeface="Arial"/>
              </a:rPr>
              <a:t>collection </a:t>
            </a:r>
            <a:r>
              <a:rPr sz="1400" b="1" spc="5" dirty="0">
                <a:latin typeface="Arial"/>
                <a:cs typeface="Arial"/>
              </a:rPr>
              <a:t>and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analysis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582025" y="1904873"/>
            <a:ext cx="509587" cy="21574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715375" y="1943100"/>
            <a:ext cx="190500" cy="1836420"/>
          </a:xfrm>
          <a:custGeom>
            <a:avLst/>
            <a:gdLst/>
            <a:ahLst/>
            <a:cxnLst/>
            <a:rect l="l" t="t" r="r" b="b"/>
            <a:pathLst>
              <a:path w="190500" h="1836420">
                <a:moveTo>
                  <a:pt x="76200" y="1645539"/>
                </a:moveTo>
                <a:lnTo>
                  <a:pt x="0" y="1645539"/>
                </a:lnTo>
                <a:lnTo>
                  <a:pt x="95250" y="1836039"/>
                </a:lnTo>
                <a:lnTo>
                  <a:pt x="180975" y="1664589"/>
                </a:lnTo>
                <a:lnTo>
                  <a:pt x="76200" y="1664589"/>
                </a:lnTo>
                <a:lnTo>
                  <a:pt x="76200" y="1645539"/>
                </a:lnTo>
                <a:close/>
              </a:path>
              <a:path w="190500" h="1836420">
                <a:moveTo>
                  <a:pt x="114300" y="0"/>
                </a:moveTo>
                <a:lnTo>
                  <a:pt x="76200" y="0"/>
                </a:lnTo>
                <a:lnTo>
                  <a:pt x="76200" y="1664589"/>
                </a:lnTo>
                <a:lnTo>
                  <a:pt x="114300" y="1664589"/>
                </a:lnTo>
                <a:lnTo>
                  <a:pt x="114300" y="0"/>
                </a:lnTo>
                <a:close/>
              </a:path>
              <a:path w="190500" h="1836420">
                <a:moveTo>
                  <a:pt x="190500" y="1645539"/>
                </a:moveTo>
                <a:lnTo>
                  <a:pt x="114300" y="1645539"/>
                </a:lnTo>
                <a:lnTo>
                  <a:pt x="114300" y="1664589"/>
                </a:lnTo>
                <a:lnTo>
                  <a:pt x="180975" y="1664589"/>
                </a:lnTo>
                <a:lnTo>
                  <a:pt x="190500" y="164553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039350" y="2981261"/>
            <a:ext cx="509587" cy="10715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172700" y="3019425"/>
            <a:ext cx="190500" cy="756285"/>
          </a:xfrm>
          <a:custGeom>
            <a:avLst/>
            <a:gdLst/>
            <a:ahLst/>
            <a:cxnLst/>
            <a:rect l="l" t="t" r="r" b="b"/>
            <a:pathLst>
              <a:path w="190500" h="756285">
                <a:moveTo>
                  <a:pt x="76200" y="565530"/>
                </a:moveTo>
                <a:lnTo>
                  <a:pt x="0" y="565530"/>
                </a:lnTo>
                <a:lnTo>
                  <a:pt x="95250" y="756031"/>
                </a:lnTo>
                <a:lnTo>
                  <a:pt x="180975" y="584580"/>
                </a:lnTo>
                <a:lnTo>
                  <a:pt x="76200" y="584580"/>
                </a:lnTo>
                <a:lnTo>
                  <a:pt x="76200" y="565530"/>
                </a:lnTo>
                <a:close/>
              </a:path>
              <a:path w="190500" h="756285">
                <a:moveTo>
                  <a:pt x="114300" y="0"/>
                </a:moveTo>
                <a:lnTo>
                  <a:pt x="76200" y="0"/>
                </a:lnTo>
                <a:lnTo>
                  <a:pt x="76200" y="584580"/>
                </a:lnTo>
                <a:lnTo>
                  <a:pt x="114300" y="584580"/>
                </a:lnTo>
                <a:lnTo>
                  <a:pt x="114300" y="0"/>
                </a:lnTo>
                <a:close/>
              </a:path>
              <a:path w="190500" h="756285">
                <a:moveTo>
                  <a:pt x="190500" y="565530"/>
                </a:moveTo>
                <a:lnTo>
                  <a:pt x="114300" y="565530"/>
                </a:lnTo>
                <a:lnTo>
                  <a:pt x="114300" y="584580"/>
                </a:lnTo>
                <a:lnTo>
                  <a:pt x="180975" y="584580"/>
                </a:lnTo>
                <a:lnTo>
                  <a:pt x="190500" y="56553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19200" y="2981261"/>
            <a:ext cx="509587" cy="10715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50010" y="3018917"/>
            <a:ext cx="190500" cy="756920"/>
          </a:xfrm>
          <a:custGeom>
            <a:avLst/>
            <a:gdLst/>
            <a:ahLst/>
            <a:cxnLst/>
            <a:rect l="l" t="t" r="r" b="b"/>
            <a:pathLst>
              <a:path w="190500" h="756920">
                <a:moveTo>
                  <a:pt x="76152" y="566648"/>
                </a:moveTo>
                <a:lnTo>
                  <a:pt x="0" y="568833"/>
                </a:lnTo>
                <a:lnTo>
                  <a:pt x="100711" y="756539"/>
                </a:lnTo>
                <a:lnTo>
                  <a:pt x="179997" y="585724"/>
                </a:lnTo>
                <a:lnTo>
                  <a:pt x="76708" y="585724"/>
                </a:lnTo>
                <a:lnTo>
                  <a:pt x="76152" y="566648"/>
                </a:lnTo>
                <a:close/>
              </a:path>
              <a:path w="190500" h="756920">
                <a:moveTo>
                  <a:pt x="114254" y="565555"/>
                </a:moveTo>
                <a:lnTo>
                  <a:pt x="76152" y="566648"/>
                </a:lnTo>
                <a:lnTo>
                  <a:pt x="76708" y="585724"/>
                </a:lnTo>
                <a:lnTo>
                  <a:pt x="114808" y="584581"/>
                </a:lnTo>
                <a:lnTo>
                  <a:pt x="114254" y="565555"/>
                </a:lnTo>
                <a:close/>
              </a:path>
              <a:path w="190500" h="756920">
                <a:moveTo>
                  <a:pt x="190373" y="563372"/>
                </a:moveTo>
                <a:lnTo>
                  <a:pt x="114254" y="565555"/>
                </a:lnTo>
                <a:lnTo>
                  <a:pt x="114808" y="584581"/>
                </a:lnTo>
                <a:lnTo>
                  <a:pt x="76708" y="585724"/>
                </a:lnTo>
                <a:lnTo>
                  <a:pt x="179997" y="585724"/>
                </a:lnTo>
                <a:lnTo>
                  <a:pt x="190373" y="563372"/>
                </a:lnTo>
                <a:close/>
              </a:path>
              <a:path w="190500" h="756920">
                <a:moveTo>
                  <a:pt x="97790" y="0"/>
                </a:moveTo>
                <a:lnTo>
                  <a:pt x="59690" y="1016"/>
                </a:lnTo>
                <a:lnTo>
                  <a:pt x="76152" y="566648"/>
                </a:lnTo>
                <a:lnTo>
                  <a:pt x="114254" y="565555"/>
                </a:lnTo>
                <a:lnTo>
                  <a:pt x="97790" y="0"/>
                </a:lnTo>
                <a:close/>
              </a:path>
            </a:pathLst>
          </a:custGeom>
          <a:solidFill>
            <a:srgbClr val="C49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10275" y="2981261"/>
            <a:ext cx="509587" cy="10715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43625" y="3019425"/>
            <a:ext cx="190500" cy="756285"/>
          </a:xfrm>
          <a:custGeom>
            <a:avLst/>
            <a:gdLst/>
            <a:ahLst/>
            <a:cxnLst/>
            <a:rect l="l" t="t" r="r" b="b"/>
            <a:pathLst>
              <a:path w="190500" h="756285">
                <a:moveTo>
                  <a:pt x="76200" y="565530"/>
                </a:moveTo>
                <a:lnTo>
                  <a:pt x="0" y="565530"/>
                </a:lnTo>
                <a:lnTo>
                  <a:pt x="95250" y="756031"/>
                </a:lnTo>
                <a:lnTo>
                  <a:pt x="180975" y="584580"/>
                </a:lnTo>
                <a:lnTo>
                  <a:pt x="76200" y="584580"/>
                </a:lnTo>
                <a:lnTo>
                  <a:pt x="76200" y="565530"/>
                </a:lnTo>
                <a:close/>
              </a:path>
              <a:path w="190500" h="756285">
                <a:moveTo>
                  <a:pt x="114300" y="0"/>
                </a:moveTo>
                <a:lnTo>
                  <a:pt x="76200" y="0"/>
                </a:lnTo>
                <a:lnTo>
                  <a:pt x="76200" y="584580"/>
                </a:lnTo>
                <a:lnTo>
                  <a:pt x="114300" y="584580"/>
                </a:lnTo>
                <a:lnTo>
                  <a:pt x="114300" y="0"/>
                </a:lnTo>
                <a:close/>
              </a:path>
              <a:path w="190500" h="756285">
                <a:moveTo>
                  <a:pt x="190500" y="565530"/>
                </a:moveTo>
                <a:lnTo>
                  <a:pt x="114300" y="565530"/>
                </a:lnTo>
                <a:lnTo>
                  <a:pt x="114300" y="584580"/>
                </a:lnTo>
                <a:lnTo>
                  <a:pt x="180975" y="584580"/>
                </a:lnTo>
                <a:lnTo>
                  <a:pt x="190500" y="565530"/>
                </a:lnTo>
                <a:close/>
              </a:path>
            </a:pathLst>
          </a:custGeom>
          <a:solidFill>
            <a:srgbClr val="C49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96075" y="1828673"/>
            <a:ext cx="509587" cy="22241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29425" y="1866900"/>
            <a:ext cx="190500" cy="1908175"/>
          </a:xfrm>
          <a:custGeom>
            <a:avLst/>
            <a:gdLst/>
            <a:ahLst/>
            <a:cxnLst/>
            <a:rect l="l" t="t" r="r" b="b"/>
            <a:pathLst>
              <a:path w="190500" h="1908175">
                <a:moveTo>
                  <a:pt x="76200" y="1717548"/>
                </a:moveTo>
                <a:lnTo>
                  <a:pt x="0" y="1717548"/>
                </a:lnTo>
                <a:lnTo>
                  <a:pt x="95250" y="1908048"/>
                </a:lnTo>
                <a:lnTo>
                  <a:pt x="180975" y="1736598"/>
                </a:lnTo>
                <a:lnTo>
                  <a:pt x="76200" y="1736598"/>
                </a:lnTo>
                <a:lnTo>
                  <a:pt x="76200" y="1717548"/>
                </a:lnTo>
                <a:close/>
              </a:path>
              <a:path w="190500" h="1908175">
                <a:moveTo>
                  <a:pt x="114300" y="0"/>
                </a:moveTo>
                <a:lnTo>
                  <a:pt x="76200" y="0"/>
                </a:lnTo>
                <a:lnTo>
                  <a:pt x="76200" y="1736598"/>
                </a:lnTo>
                <a:lnTo>
                  <a:pt x="114300" y="1736598"/>
                </a:lnTo>
                <a:lnTo>
                  <a:pt x="114300" y="0"/>
                </a:lnTo>
                <a:close/>
              </a:path>
              <a:path w="190500" h="1908175">
                <a:moveTo>
                  <a:pt x="190500" y="1717548"/>
                </a:moveTo>
                <a:lnTo>
                  <a:pt x="114300" y="1717548"/>
                </a:lnTo>
                <a:lnTo>
                  <a:pt x="114300" y="1736598"/>
                </a:lnTo>
                <a:lnTo>
                  <a:pt x="180975" y="1736598"/>
                </a:lnTo>
                <a:lnTo>
                  <a:pt x="190500" y="1717548"/>
                </a:lnTo>
                <a:close/>
              </a:path>
            </a:pathLst>
          </a:custGeom>
          <a:solidFill>
            <a:srgbClr val="C49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48600" y="1828673"/>
            <a:ext cx="509587" cy="22241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81950" y="1866900"/>
            <a:ext cx="190500" cy="1908175"/>
          </a:xfrm>
          <a:custGeom>
            <a:avLst/>
            <a:gdLst/>
            <a:ahLst/>
            <a:cxnLst/>
            <a:rect l="l" t="t" r="r" b="b"/>
            <a:pathLst>
              <a:path w="190500" h="1908175">
                <a:moveTo>
                  <a:pt x="76200" y="1717548"/>
                </a:moveTo>
                <a:lnTo>
                  <a:pt x="0" y="1717548"/>
                </a:lnTo>
                <a:lnTo>
                  <a:pt x="95250" y="1908048"/>
                </a:lnTo>
                <a:lnTo>
                  <a:pt x="180975" y="1736598"/>
                </a:lnTo>
                <a:lnTo>
                  <a:pt x="76200" y="1736598"/>
                </a:lnTo>
                <a:lnTo>
                  <a:pt x="76200" y="1717548"/>
                </a:lnTo>
                <a:close/>
              </a:path>
              <a:path w="190500" h="1908175">
                <a:moveTo>
                  <a:pt x="114300" y="0"/>
                </a:moveTo>
                <a:lnTo>
                  <a:pt x="76200" y="0"/>
                </a:lnTo>
                <a:lnTo>
                  <a:pt x="76200" y="1736598"/>
                </a:lnTo>
                <a:lnTo>
                  <a:pt x="114300" y="1736598"/>
                </a:lnTo>
                <a:lnTo>
                  <a:pt x="114300" y="0"/>
                </a:lnTo>
                <a:close/>
              </a:path>
              <a:path w="190500" h="1908175">
                <a:moveTo>
                  <a:pt x="190500" y="1717548"/>
                </a:moveTo>
                <a:lnTo>
                  <a:pt x="114300" y="1717548"/>
                </a:lnTo>
                <a:lnTo>
                  <a:pt x="114300" y="1736598"/>
                </a:lnTo>
                <a:lnTo>
                  <a:pt x="180975" y="1736598"/>
                </a:lnTo>
                <a:lnTo>
                  <a:pt x="190500" y="1717548"/>
                </a:lnTo>
                <a:close/>
              </a:path>
            </a:pathLst>
          </a:custGeom>
          <a:solidFill>
            <a:srgbClr val="C49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09875" y="1866773"/>
            <a:ext cx="509587" cy="21860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43098" y="1904873"/>
            <a:ext cx="190500" cy="1872614"/>
          </a:xfrm>
          <a:custGeom>
            <a:avLst/>
            <a:gdLst/>
            <a:ahLst/>
            <a:cxnLst/>
            <a:rect l="l" t="t" r="r" b="b"/>
            <a:pathLst>
              <a:path w="190500" h="1872614">
                <a:moveTo>
                  <a:pt x="76094" y="1681709"/>
                </a:moveTo>
                <a:lnTo>
                  <a:pt x="0" y="1682114"/>
                </a:lnTo>
                <a:lnTo>
                  <a:pt x="96265" y="1872107"/>
                </a:lnTo>
                <a:lnTo>
                  <a:pt x="180788" y="1700784"/>
                </a:lnTo>
                <a:lnTo>
                  <a:pt x="76200" y="1700784"/>
                </a:lnTo>
                <a:lnTo>
                  <a:pt x="76094" y="1681709"/>
                </a:lnTo>
                <a:close/>
              </a:path>
              <a:path w="190500" h="1872614">
                <a:moveTo>
                  <a:pt x="114194" y="1681505"/>
                </a:moveTo>
                <a:lnTo>
                  <a:pt x="76094" y="1681709"/>
                </a:lnTo>
                <a:lnTo>
                  <a:pt x="76200" y="1700784"/>
                </a:lnTo>
                <a:lnTo>
                  <a:pt x="114300" y="1700529"/>
                </a:lnTo>
                <a:lnTo>
                  <a:pt x="114194" y="1681505"/>
                </a:lnTo>
                <a:close/>
              </a:path>
              <a:path w="190500" h="1872614">
                <a:moveTo>
                  <a:pt x="190500" y="1681099"/>
                </a:moveTo>
                <a:lnTo>
                  <a:pt x="114194" y="1681505"/>
                </a:lnTo>
                <a:lnTo>
                  <a:pt x="114300" y="1700529"/>
                </a:lnTo>
                <a:lnTo>
                  <a:pt x="76200" y="1700784"/>
                </a:lnTo>
                <a:lnTo>
                  <a:pt x="180788" y="1700784"/>
                </a:lnTo>
                <a:lnTo>
                  <a:pt x="190500" y="1681099"/>
                </a:lnTo>
                <a:close/>
              </a:path>
              <a:path w="190500" h="1872614">
                <a:moveTo>
                  <a:pt x="104901" y="0"/>
                </a:moveTo>
                <a:lnTo>
                  <a:pt x="66801" y="253"/>
                </a:lnTo>
                <a:lnTo>
                  <a:pt x="76094" y="1681709"/>
                </a:lnTo>
                <a:lnTo>
                  <a:pt x="114194" y="1681505"/>
                </a:lnTo>
                <a:lnTo>
                  <a:pt x="104901" y="0"/>
                </a:lnTo>
                <a:close/>
              </a:path>
            </a:pathLst>
          </a:custGeom>
          <a:solidFill>
            <a:srgbClr val="C49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19200" y="1085786"/>
            <a:ext cx="2814701" cy="10525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95400" y="1143000"/>
            <a:ext cx="2667000" cy="904875"/>
          </a:xfrm>
          <a:custGeom>
            <a:avLst/>
            <a:gdLst/>
            <a:ahLst/>
            <a:cxnLst/>
            <a:rect l="l" t="t" r="r" b="b"/>
            <a:pathLst>
              <a:path w="2667000" h="904875">
                <a:moveTo>
                  <a:pt x="0" y="904875"/>
                </a:moveTo>
                <a:lnTo>
                  <a:pt x="2667000" y="904875"/>
                </a:lnTo>
                <a:lnTo>
                  <a:pt x="2667000" y="0"/>
                </a:lnTo>
                <a:lnTo>
                  <a:pt x="0" y="0"/>
                </a:lnTo>
                <a:lnTo>
                  <a:pt x="0" y="904875"/>
                </a:lnTo>
                <a:close/>
              </a:path>
            </a:pathLst>
          </a:custGeom>
          <a:solidFill>
            <a:srgbClr val="174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95400" y="1143000"/>
            <a:ext cx="2667000" cy="904875"/>
          </a:xfrm>
          <a:custGeom>
            <a:avLst/>
            <a:gdLst/>
            <a:ahLst/>
            <a:cxnLst/>
            <a:rect l="l" t="t" r="r" b="b"/>
            <a:pathLst>
              <a:path w="2667000" h="904875">
                <a:moveTo>
                  <a:pt x="0" y="904875"/>
                </a:moveTo>
                <a:lnTo>
                  <a:pt x="2667000" y="904875"/>
                </a:lnTo>
                <a:lnTo>
                  <a:pt x="2667000" y="0"/>
                </a:lnTo>
                <a:lnTo>
                  <a:pt x="0" y="0"/>
                </a:lnTo>
                <a:lnTo>
                  <a:pt x="0" y="90487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295400" y="1359598"/>
            <a:ext cx="2667000" cy="4622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777875" marR="600710" indent="-162560">
              <a:lnSpc>
                <a:spcPct val="102800"/>
              </a:lnSpc>
              <a:spcBef>
                <a:spcPts val="80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changes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are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implemented?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476750" y="1085786"/>
            <a:ext cx="2814701" cy="10525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52950" y="1143000"/>
            <a:ext cx="2667000" cy="904875"/>
          </a:xfrm>
          <a:custGeom>
            <a:avLst/>
            <a:gdLst/>
            <a:ahLst/>
            <a:cxnLst/>
            <a:rect l="l" t="t" r="r" b="b"/>
            <a:pathLst>
              <a:path w="2667000" h="904875">
                <a:moveTo>
                  <a:pt x="0" y="904875"/>
                </a:moveTo>
                <a:lnTo>
                  <a:pt x="2667000" y="904875"/>
                </a:lnTo>
                <a:lnTo>
                  <a:pt x="2667000" y="0"/>
                </a:lnTo>
                <a:lnTo>
                  <a:pt x="0" y="0"/>
                </a:lnTo>
                <a:lnTo>
                  <a:pt x="0" y="904875"/>
                </a:lnTo>
                <a:close/>
              </a:path>
            </a:pathLst>
          </a:custGeom>
          <a:solidFill>
            <a:srgbClr val="174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52950" y="1143000"/>
            <a:ext cx="2667000" cy="904875"/>
          </a:xfrm>
          <a:custGeom>
            <a:avLst/>
            <a:gdLst/>
            <a:ahLst/>
            <a:cxnLst/>
            <a:rect l="l" t="t" r="r" b="b"/>
            <a:pathLst>
              <a:path w="2667000" h="904875">
                <a:moveTo>
                  <a:pt x="0" y="904875"/>
                </a:moveTo>
                <a:lnTo>
                  <a:pt x="2667000" y="904875"/>
                </a:lnTo>
                <a:lnTo>
                  <a:pt x="2667000" y="0"/>
                </a:lnTo>
                <a:lnTo>
                  <a:pt x="0" y="0"/>
                </a:lnTo>
                <a:lnTo>
                  <a:pt x="0" y="90487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552950" y="1359598"/>
            <a:ext cx="2667000" cy="4622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614680" marR="262890" indent="-335915">
              <a:lnSpc>
                <a:spcPct val="102800"/>
              </a:lnSpc>
              <a:spcBef>
                <a:spcPts val="80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are the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conditions 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for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scale 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spread?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734300" y="1085786"/>
            <a:ext cx="2814701" cy="10525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791450" y="1181036"/>
            <a:ext cx="2757551" cy="90963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810500" y="1143000"/>
            <a:ext cx="2667000" cy="904875"/>
          </a:xfrm>
          <a:custGeom>
            <a:avLst/>
            <a:gdLst/>
            <a:ahLst/>
            <a:cxnLst/>
            <a:rect l="l" t="t" r="r" b="b"/>
            <a:pathLst>
              <a:path w="2667000" h="904875">
                <a:moveTo>
                  <a:pt x="0" y="904875"/>
                </a:moveTo>
                <a:lnTo>
                  <a:pt x="2667000" y="904875"/>
                </a:lnTo>
                <a:lnTo>
                  <a:pt x="2667000" y="0"/>
                </a:lnTo>
                <a:lnTo>
                  <a:pt x="0" y="0"/>
                </a:lnTo>
                <a:lnTo>
                  <a:pt x="0" y="904875"/>
                </a:lnTo>
                <a:close/>
              </a:path>
            </a:pathLst>
          </a:custGeom>
          <a:solidFill>
            <a:srgbClr val="174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810500" y="1143000"/>
            <a:ext cx="2667000" cy="904875"/>
          </a:xfrm>
          <a:custGeom>
            <a:avLst/>
            <a:gdLst/>
            <a:ahLst/>
            <a:cxnLst/>
            <a:rect l="l" t="t" r="r" b="b"/>
            <a:pathLst>
              <a:path w="2667000" h="904875">
                <a:moveTo>
                  <a:pt x="0" y="904875"/>
                </a:moveTo>
                <a:lnTo>
                  <a:pt x="2667000" y="904875"/>
                </a:lnTo>
                <a:lnTo>
                  <a:pt x="2667000" y="0"/>
                </a:lnTo>
                <a:lnTo>
                  <a:pt x="0" y="0"/>
                </a:lnTo>
                <a:lnTo>
                  <a:pt x="0" y="90487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7810500" y="1253109"/>
            <a:ext cx="2667000" cy="6718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50495" marR="118745" algn="ctr">
              <a:lnSpc>
                <a:spcPct val="100499"/>
              </a:lnSpc>
              <a:spcBef>
                <a:spcPts val="114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effects of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LPs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on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client,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provider 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system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outcomes?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144000" y="2152586"/>
            <a:ext cx="2243201" cy="10525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153525" y="2362136"/>
            <a:ext cx="2271776" cy="69056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220200" y="2209800"/>
            <a:ext cx="2095500" cy="904875"/>
          </a:xfrm>
          <a:custGeom>
            <a:avLst/>
            <a:gdLst/>
            <a:ahLst/>
            <a:cxnLst/>
            <a:rect l="l" t="t" r="r" b="b"/>
            <a:pathLst>
              <a:path w="2095500" h="904875">
                <a:moveTo>
                  <a:pt x="0" y="904875"/>
                </a:moveTo>
                <a:lnTo>
                  <a:pt x="2095500" y="904875"/>
                </a:lnTo>
                <a:lnTo>
                  <a:pt x="2095500" y="0"/>
                </a:lnTo>
                <a:lnTo>
                  <a:pt x="0" y="0"/>
                </a:lnTo>
                <a:lnTo>
                  <a:pt x="0" y="90487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220200" y="2209800"/>
            <a:ext cx="2095500" cy="904875"/>
          </a:xfrm>
          <a:custGeom>
            <a:avLst/>
            <a:gdLst/>
            <a:ahLst/>
            <a:cxnLst/>
            <a:rect l="l" t="t" r="r" b="b"/>
            <a:pathLst>
              <a:path w="2095500" h="904875">
                <a:moveTo>
                  <a:pt x="0" y="904875"/>
                </a:moveTo>
                <a:lnTo>
                  <a:pt x="2095500" y="904875"/>
                </a:lnTo>
                <a:lnTo>
                  <a:pt x="2095500" y="0"/>
                </a:lnTo>
                <a:lnTo>
                  <a:pt x="0" y="0"/>
                </a:lnTo>
                <a:lnTo>
                  <a:pt x="0" y="90487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9220200" y="2430398"/>
            <a:ext cx="2095500" cy="4622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9539" marR="78105" indent="-24130">
              <a:lnSpc>
                <a:spcPct val="102899"/>
              </a:lnSpc>
              <a:spcBef>
                <a:spcPts val="7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What is 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comparative  effectiveness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LPHC?</a:t>
            </a:r>
            <a:endParaRPr sz="14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42950" y="2152586"/>
            <a:ext cx="1766951" cy="10525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19150" y="2209800"/>
            <a:ext cx="1619250" cy="904875"/>
          </a:xfrm>
          <a:custGeom>
            <a:avLst/>
            <a:gdLst/>
            <a:ahLst/>
            <a:cxnLst/>
            <a:rect l="l" t="t" r="r" b="b"/>
            <a:pathLst>
              <a:path w="1619250" h="904875">
                <a:moveTo>
                  <a:pt x="0" y="904875"/>
                </a:moveTo>
                <a:lnTo>
                  <a:pt x="1619250" y="904875"/>
                </a:lnTo>
                <a:lnTo>
                  <a:pt x="1619250" y="0"/>
                </a:lnTo>
                <a:lnTo>
                  <a:pt x="0" y="0"/>
                </a:lnTo>
                <a:lnTo>
                  <a:pt x="0" y="90487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19150" y="2209800"/>
            <a:ext cx="1619250" cy="904875"/>
          </a:xfrm>
          <a:custGeom>
            <a:avLst/>
            <a:gdLst/>
            <a:ahLst/>
            <a:cxnLst/>
            <a:rect l="l" t="t" r="r" b="b"/>
            <a:pathLst>
              <a:path w="1619250" h="904875">
                <a:moveTo>
                  <a:pt x="0" y="904875"/>
                </a:moveTo>
                <a:lnTo>
                  <a:pt x="1619250" y="904875"/>
                </a:lnTo>
                <a:lnTo>
                  <a:pt x="1619250" y="0"/>
                </a:lnTo>
                <a:lnTo>
                  <a:pt x="0" y="0"/>
                </a:lnTo>
                <a:lnTo>
                  <a:pt x="0" y="90487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819150" y="2430398"/>
            <a:ext cx="1619250" cy="4622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95275" marR="228600" indent="-50165">
              <a:lnSpc>
                <a:spcPct val="102899"/>
              </a:lnSpc>
              <a:spcBef>
                <a:spcPts val="75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changes  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planned?</a:t>
            </a:r>
            <a:endParaRPr sz="14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771900" y="3057461"/>
            <a:ext cx="509587" cy="100488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905250" y="3095625"/>
            <a:ext cx="190500" cy="684530"/>
          </a:xfrm>
          <a:custGeom>
            <a:avLst/>
            <a:gdLst/>
            <a:ahLst/>
            <a:cxnLst/>
            <a:rect l="l" t="t" r="r" b="b"/>
            <a:pathLst>
              <a:path w="190500" h="684529">
                <a:moveTo>
                  <a:pt x="76200" y="493522"/>
                </a:moveTo>
                <a:lnTo>
                  <a:pt x="0" y="493522"/>
                </a:lnTo>
                <a:lnTo>
                  <a:pt x="95250" y="684022"/>
                </a:lnTo>
                <a:lnTo>
                  <a:pt x="180975" y="512572"/>
                </a:lnTo>
                <a:lnTo>
                  <a:pt x="76200" y="512572"/>
                </a:lnTo>
                <a:lnTo>
                  <a:pt x="76200" y="493522"/>
                </a:lnTo>
                <a:close/>
              </a:path>
              <a:path w="190500" h="684529">
                <a:moveTo>
                  <a:pt x="114300" y="0"/>
                </a:moveTo>
                <a:lnTo>
                  <a:pt x="76200" y="0"/>
                </a:lnTo>
                <a:lnTo>
                  <a:pt x="76200" y="512572"/>
                </a:lnTo>
                <a:lnTo>
                  <a:pt x="114300" y="512572"/>
                </a:lnTo>
                <a:lnTo>
                  <a:pt x="114300" y="0"/>
                </a:lnTo>
                <a:close/>
              </a:path>
              <a:path w="190500" h="684529">
                <a:moveTo>
                  <a:pt x="190500" y="493522"/>
                </a:moveTo>
                <a:lnTo>
                  <a:pt x="114300" y="493522"/>
                </a:lnTo>
                <a:lnTo>
                  <a:pt x="114300" y="512572"/>
                </a:lnTo>
                <a:lnTo>
                  <a:pt x="180975" y="512572"/>
                </a:lnTo>
                <a:lnTo>
                  <a:pt x="190500" y="493522"/>
                </a:lnTo>
                <a:close/>
              </a:path>
            </a:pathLst>
          </a:custGeom>
          <a:solidFill>
            <a:srgbClr val="C49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429250" y="3057525"/>
            <a:ext cx="509587" cy="252895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562853" y="3095625"/>
            <a:ext cx="190500" cy="2206625"/>
          </a:xfrm>
          <a:custGeom>
            <a:avLst/>
            <a:gdLst/>
            <a:ahLst/>
            <a:cxnLst/>
            <a:rect l="l" t="t" r="r" b="b"/>
            <a:pathLst>
              <a:path w="190500" h="2206625">
                <a:moveTo>
                  <a:pt x="0" y="2015870"/>
                </a:moveTo>
                <a:lnTo>
                  <a:pt x="94996" y="2206498"/>
                </a:lnTo>
                <a:lnTo>
                  <a:pt x="181006" y="2035048"/>
                </a:lnTo>
                <a:lnTo>
                  <a:pt x="76200" y="2035048"/>
                </a:lnTo>
                <a:lnTo>
                  <a:pt x="76222" y="2015972"/>
                </a:lnTo>
                <a:lnTo>
                  <a:pt x="0" y="2015870"/>
                </a:lnTo>
                <a:close/>
              </a:path>
              <a:path w="190500" h="2206625">
                <a:moveTo>
                  <a:pt x="76222" y="2015972"/>
                </a:moveTo>
                <a:lnTo>
                  <a:pt x="76200" y="2035048"/>
                </a:lnTo>
                <a:lnTo>
                  <a:pt x="114300" y="2035048"/>
                </a:lnTo>
                <a:lnTo>
                  <a:pt x="114322" y="2016023"/>
                </a:lnTo>
                <a:lnTo>
                  <a:pt x="76222" y="2015972"/>
                </a:lnTo>
                <a:close/>
              </a:path>
              <a:path w="190500" h="2206625">
                <a:moveTo>
                  <a:pt x="114322" y="2016023"/>
                </a:moveTo>
                <a:lnTo>
                  <a:pt x="114300" y="2035048"/>
                </a:lnTo>
                <a:lnTo>
                  <a:pt x="181006" y="2035048"/>
                </a:lnTo>
                <a:lnTo>
                  <a:pt x="190500" y="2016125"/>
                </a:lnTo>
                <a:lnTo>
                  <a:pt x="114322" y="2016023"/>
                </a:lnTo>
                <a:close/>
              </a:path>
              <a:path w="190500" h="2206625">
                <a:moveTo>
                  <a:pt x="116712" y="0"/>
                </a:moveTo>
                <a:lnTo>
                  <a:pt x="78612" y="0"/>
                </a:lnTo>
                <a:lnTo>
                  <a:pt x="76222" y="2015972"/>
                </a:lnTo>
                <a:lnTo>
                  <a:pt x="114322" y="2016023"/>
                </a:lnTo>
                <a:lnTo>
                  <a:pt x="116712" y="0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086100" y="2171636"/>
            <a:ext cx="1786001" cy="104298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124200" y="2266886"/>
            <a:ext cx="1766951" cy="90011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162300" y="2228850"/>
            <a:ext cx="1638300" cy="895350"/>
          </a:xfrm>
          <a:custGeom>
            <a:avLst/>
            <a:gdLst/>
            <a:ahLst/>
            <a:cxnLst/>
            <a:rect l="l" t="t" r="r" b="b"/>
            <a:pathLst>
              <a:path w="1638300" h="895350">
                <a:moveTo>
                  <a:pt x="0" y="895350"/>
                </a:moveTo>
                <a:lnTo>
                  <a:pt x="1638300" y="895350"/>
                </a:lnTo>
                <a:lnTo>
                  <a:pt x="1638300" y="0"/>
                </a:lnTo>
                <a:lnTo>
                  <a:pt x="0" y="0"/>
                </a:lnTo>
                <a:lnTo>
                  <a:pt x="0" y="89535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162300" y="2228850"/>
            <a:ext cx="1638300" cy="895350"/>
          </a:xfrm>
          <a:custGeom>
            <a:avLst/>
            <a:gdLst/>
            <a:ahLst/>
            <a:cxnLst/>
            <a:rect l="l" t="t" r="r" b="b"/>
            <a:pathLst>
              <a:path w="1638300" h="895350">
                <a:moveTo>
                  <a:pt x="0" y="895350"/>
                </a:moveTo>
                <a:lnTo>
                  <a:pt x="1638300" y="895350"/>
                </a:lnTo>
                <a:lnTo>
                  <a:pt x="1638300" y="0"/>
                </a:lnTo>
                <a:lnTo>
                  <a:pt x="0" y="0"/>
                </a:lnTo>
                <a:lnTo>
                  <a:pt x="0" y="89535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3162300" y="2335847"/>
            <a:ext cx="1638300" cy="6724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1285" marR="101600" indent="5715" algn="ctr">
              <a:lnSpc>
                <a:spcPct val="100600"/>
              </a:lnSpc>
              <a:spcBef>
                <a:spcPts val="114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What factors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help  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hinder program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success?</a:t>
            </a:r>
            <a:endParaRPr sz="14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086350" y="2171636"/>
            <a:ext cx="1681226" cy="104298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133975" y="2162111"/>
            <a:ext cx="1633601" cy="110966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162550" y="2228850"/>
            <a:ext cx="1533525" cy="895350"/>
          </a:xfrm>
          <a:custGeom>
            <a:avLst/>
            <a:gdLst/>
            <a:ahLst/>
            <a:cxnLst/>
            <a:rect l="l" t="t" r="r" b="b"/>
            <a:pathLst>
              <a:path w="1533525" h="895350">
                <a:moveTo>
                  <a:pt x="0" y="895350"/>
                </a:moveTo>
                <a:lnTo>
                  <a:pt x="1533525" y="895350"/>
                </a:lnTo>
                <a:lnTo>
                  <a:pt x="1533525" y="0"/>
                </a:lnTo>
                <a:lnTo>
                  <a:pt x="0" y="0"/>
                </a:lnTo>
                <a:lnTo>
                  <a:pt x="0" y="89535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162550" y="2228850"/>
            <a:ext cx="1533525" cy="895350"/>
          </a:xfrm>
          <a:custGeom>
            <a:avLst/>
            <a:gdLst/>
            <a:ahLst/>
            <a:cxnLst/>
            <a:rect l="l" t="t" r="r" b="b"/>
            <a:pathLst>
              <a:path w="1533525" h="895350">
                <a:moveTo>
                  <a:pt x="0" y="895350"/>
                </a:moveTo>
                <a:lnTo>
                  <a:pt x="1533525" y="895350"/>
                </a:lnTo>
                <a:lnTo>
                  <a:pt x="1533525" y="0"/>
                </a:lnTo>
                <a:lnTo>
                  <a:pt x="0" y="0"/>
                </a:lnTo>
                <a:lnTo>
                  <a:pt x="0" y="89535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5162550" y="2229484"/>
            <a:ext cx="1533525" cy="8820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36525" marR="127635" algn="ctr">
              <a:lnSpc>
                <a:spcPct val="99800"/>
              </a:lnSpc>
              <a:spcBef>
                <a:spcPts val="125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conditions 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enable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successful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care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coordination?</a:t>
            </a:r>
            <a:endParaRPr sz="1400">
              <a:latin typeface="Arial"/>
              <a:cs typeface="Arial"/>
            </a:endParaRPr>
          </a:p>
        </p:txBody>
      </p:sp>
      <p:sp>
        <p:nvSpPr>
          <p:cNvPr id="75" name="object 7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1508" y="4009895"/>
            <a:ext cx="8082058" cy="19766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9150" y="4048125"/>
            <a:ext cx="7991475" cy="1866900"/>
          </a:xfrm>
          <a:custGeom>
            <a:avLst/>
            <a:gdLst/>
            <a:ahLst/>
            <a:cxnLst/>
            <a:rect l="l" t="t" r="r" b="b"/>
            <a:pathLst>
              <a:path w="7991475" h="1866900">
                <a:moveTo>
                  <a:pt x="4713939" y="1854200"/>
                </a:moveTo>
                <a:lnTo>
                  <a:pt x="3277445" y="1854200"/>
                </a:lnTo>
                <a:lnTo>
                  <a:pt x="3347554" y="1866900"/>
                </a:lnTo>
                <a:lnTo>
                  <a:pt x="4643828" y="1866900"/>
                </a:lnTo>
                <a:lnTo>
                  <a:pt x="4713939" y="1854200"/>
                </a:lnTo>
                <a:close/>
              </a:path>
              <a:path w="7991475" h="1866900">
                <a:moveTo>
                  <a:pt x="4990049" y="1841500"/>
                </a:moveTo>
                <a:lnTo>
                  <a:pt x="3001348" y="1841500"/>
                </a:lnTo>
                <a:lnTo>
                  <a:pt x="3069699" y="1854200"/>
                </a:lnTo>
                <a:lnTo>
                  <a:pt x="4921695" y="1854200"/>
                </a:lnTo>
                <a:lnTo>
                  <a:pt x="4990049" y="1841500"/>
                </a:lnTo>
                <a:close/>
              </a:path>
              <a:path w="7991475" h="1866900">
                <a:moveTo>
                  <a:pt x="5192262" y="1828800"/>
                </a:moveTo>
                <a:lnTo>
                  <a:pt x="2799144" y="1828800"/>
                </a:lnTo>
                <a:lnTo>
                  <a:pt x="2866059" y="1841500"/>
                </a:lnTo>
                <a:lnTo>
                  <a:pt x="5125344" y="1841500"/>
                </a:lnTo>
                <a:lnTo>
                  <a:pt x="5192262" y="1828800"/>
                </a:lnTo>
                <a:close/>
              </a:path>
              <a:path w="7991475" h="1866900">
                <a:moveTo>
                  <a:pt x="5324582" y="1816100"/>
                </a:moveTo>
                <a:lnTo>
                  <a:pt x="2666830" y="1816100"/>
                </a:lnTo>
                <a:lnTo>
                  <a:pt x="2732731" y="1828800"/>
                </a:lnTo>
                <a:lnTo>
                  <a:pt x="5258678" y="1828800"/>
                </a:lnTo>
                <a:lnTo>
                  <a:pt x="5324582" y="1816100"/>
                </a:lnTo>
                <a:close/>
              </a:path>
              <a:path w="7991475" h="1866900">
                <a:moveTo>
                  <a:pt x="5454806" y="1803400"/>
                </a:moveTo>
                <a:lnTo>
                  <a:pt x="2536611" y="1803400"/>
                </a:lnTo>
                <a:lnTo>
                  <a:pt x="2601453" y="1816100"/>
                </a:lnTo>
                <a:lnTo>
                  <a:pt x="5389962" y="1816100"/>
                </a:lnTo>
                <a:lnTo>
                  <a:pt x="5454806" y="1803400"/>
                </a:lnTo>
                <a:close/>
              </a:path>
              <a:path w="7991475" h="1866900">
                <a:moveTo>
                  <a:pt x="5582844" y="1790700"/>
                </a:moveTo>
                <a:lnTo>
                  <a:pt x="2408578" y="1790700"/>
                </a:lnTo>
                <a:lnTo>
                  <a:pt x="2472315" y="1803400"/>
                </a:lnTo>
                <a:lnTo>
                  <a:pt x="5519104" y="1803400"/>
                </a:lnTo>
                <a:lnTo>
                  <a:pt x="5582844" y="1790700"/>
                </a:lnTo>
                <a:close/>
              </a:path>
              <a:path w="7991475" h="1866900">
                <a:moveTo>
                  <a:pt x="5708605" y="1778000"/>
                </a:moveTo>
                <a:lnTo>
                  <a:pt x="2282821" y="1778000"/>
                </a:lnTo>
                <a:lnTo>
                  <a:pt x="2345409" y="1790700"/>
                </a:lnTo>
                <a:lnTo>
                  <a:pt x="5646015" y="1790700"/>
                </a:lnTo>
                <a:lnTo>
                  <a:pt x="5708605" y="1778000"/>
                </a:lnTo>
                <a:close/>
              </a:path>
              <a:path w="7991475" h="1866900">
                <a:moveTo>
                  <a:pt x="5832000" y="1765300"/>
                </a:moveTo>
                <a:lnTo>
                  <a:pt x="2159430" y="1765300"/>
                </a:lnTo>
                <a:lnTo>
                  <a:pt x="2220824" y="1778000"/>
                </a:lnTo>
                <a:lnTo>
                  <a:pt x="5770604" y="1778000"/>
                </a:lnTo>
                <a:lnTo>
                  <a:pt x="5832000" y="1765300"/>
                </a:lnTo>
                <a:close/>
              </a:path>
              <a:path w="7991475" h="1866900">
                <a:moveTo>
                  <a:pt x="6012457" y="1739900"/>
                </a:moveTo>
                <a:lnTo>
                  <a:pt x="1978979" y="1739900"/>
                </a:lnTo>
                <a:lnTo>
                  <a:pt x="2098651" y="1765300"/>
                </a:lnTo>
                <a:lnTo>
                  <a:pt x="5892782" y="1765300"/>
                </a:lnTo>
                <a:lnTo>
                  <a:pt x="6012457" y="1739900"/>
                </a:lnTo>
                <a:close/>
              </a:path>
              <a:path w="7991475" h="1866900">
                <a:moveTo>
                  <a:pt x="6187081" y="1714500"/>
                </a:moveTo>
                <a:lnTo>
                  <a:pt x="1804361" y="1714500"/>
                </a:lnTo>
                <a:lnTo>
                  <a:pt x="1920110" y="1739900"/>
                </a:lnTo>
                <a:lnTo>
                  <a:pt x="6071328" y="1739900"/>
                </a:lnTo>
                <a:lnTo>
                  <a:pt x="6187081" y="1714500"/>
                </a:lnTo>
                <a:close/>
              </a:path>
              <a:path w="7991475" h="1866900">
                <a:moveTo>
                  <a:pt x="6410313" y="1676400"/>
                </a:moveTo>
                <a:lnTo>
                  <a:pt x="1581135" y="1676400"/>
                </a:lnTo>
                <a:lnTo>
                  <a:pt x="1747503" y="1714500"/>
                </a:lnTo>
                <a:lnTo>
                  <a:pt x="6243940" y="1714500"/>
                </a:lnTo>
                <a:lnTo>
                  <a:pt x="6410313" y="1676400"/>
                </a:lnTo>
                <a:close/>
              </a:path>
              <a:path w="7991475" h="1866900">
                <a:moveTo>
                  <a:pt x="6672908" y="1625600"/>
                </a:moveTo>
                <a:lnTo>
                  <a:pt x="1318547" y="1625600"/>
                </a:lnTo>
                <a:lnTo>
                  <a:pt x="1527118" y="1676400"/>
                </a:lnTo>
                <a:lnTo>
                  <a:pt x="6464331" y="1676400"/>
                </a:lnTo>
                <a:lnTo>
                  <a:pt x="6672908" y="1625600"/>
                </a:lnTo>
                <a:close/>
              </a:path>
              <a:path w="7991475" h="1866900">
                <a:moveTo>
                  <a:pt x="6821154" y="266700"/>
                </a:moveTo>
                <a:lnTo>
                  <a:pt x="1170304" y="266700"/>
                </a:lnTo>
                <a:lnTo>
                  <a:pt x="1029418" y="304800"/>
                </a:lnTo>
                <a:lnTo>
                  <a:pt x="896193" y="342900"/>
                </a:lnTo>
                <a:lnTo>
                  <a:pt x="770932" y="381000"/>
                </a:lnTo>
                <a:lnTo>
                  <a:pt x="692001" y="406400"/>
                </a:lnTo>
                <a:lnTo>
                  <a:pt x="616835" y="431800"/>
                </a:lnTo>
                <a:lnTo>
                  <a:pt x="545526" y="457200"/>
                </a:lnTo>
                <a:lnTo>
                  <a:pt x="478162" y="495300"/>
                </a:lnTo>
                <a:lnTo>
                  <a:pt x="445989" y="508000"/>
                </a:lnTo>
                <a:lnTo>
                  <a:pt x="384715" y="533400"/>
                </a:lnTo>
                <a:lnTo>
                  <a:pt x="327612" y="558800"/>
                </a:lnTo>
                <a:lnTo>
                  <a:pt x="274772" y="596900"/>
                </a:lnTo>
                <a:lnTo>
                  <a:pt x="249979" y="609600"/>
                </a:lnTo>
                <a:lnTo>
                  <a:pt x="226285" y="622300"/>
                </a:lnTo>
                <a:lnTo>
                  <a:pt x="203701" y="635000"/>
                </a:lnTo>
                <a:lnTo>
                  <a:pt x="182240" y="647700"/>
                </a:lnTo>
                <a:lnTo>
                  <a:pt x="161912" y="673100"/>
                </a:lnTo>
                <a:lnTo>
                  <a:pt x="142729" y="685800"/>
                </a:lnTo>
                <a:lnTo>
                  <a:pt x="124701" y="698500"/>
                </a:lnTo>
                <a:lnTo>
                  <a:pt x="107841" y="723900"/>
                </a:lnTo>
                <a:lnTo>
                  <a:pt x="92159" y="736600"/>
                </a:lnTo>
                <a:lnTo>
                  <a:pt x="77666" y="749300"/>
                </a:lnTo>
                <a:lnTo>
                  <a:pt x="64375" y="762000"/>
                </a:lnTo>
                <a:lnTo>
                  <a:pt x="52296" y="787400"/>
                </a:lnTo>
                <a:lnTo>
                  <a:pt x="41441" y="800100"/>
                </a:lnTo>
                <a:lnTo>
                  <a:pt x="31820" y="812800"/>
                </a:lnTo>
                <a:lnTo>
                  <a:pt x="23446" y="838200"/>
                </a:lnTo>
                <a:lnTo>
                  <a:pt x="16328" y="850900"/>
                </a:lnTo>
                <a:lnTo>
                  <a:pt x="10480" y="863600"/>
                </a:lnTo>
                <a:lnTo>
                  <a:pt x="5912" y="889000"/>
                </a:lnTo>
                <a:lnTo>
                  <a:pt x="2635" y="901700"/>
                </a:lnTo>
                <a:lnTo>
                  <a:pt x="660" y="914400"/>
                </a:lnTo>
                <a:lnTo>
                  <a:pt x="0" y="939800"/>
                </a:lnTo>
                <a:lnTo>
                  <a:pt x="660" y="952500"/>
                </a:lnTo>
                <a:lnTo>
                  <a:pt x="2635" y="965200"/>
                </a:lnTo>
                <a:lnTo>
                  <a:pt x="5912" y="990600"/>
                </a:lnTo>
                <a:lnTo>
                  <a:pt x="10480" y="1003300"/>
                </a:lnTo>
                <a:lnTo>
                  <a:pt x="16328" y="1016000"/>
                </a:lnTo>
                <a:lnTo>
                  <a:pt x="23446" y="1041400"/>
                </a:lnTo>
                <a:lnTo>
                  <a:pt x="31820" y="1054100"/>
                </a:lnTo>
                <a:lnTo>
                  <a:pt x="41441" y="1066800"/>
                </a:lnTo>
                <a:lnTo>
                  <a:pt x="52296" y="1092200"/>
                </a:lnTo>
                <a:lnTo>
                  <a:pt x="64375" y="1104900"/>
                </a:lnTo>
                <a:lnTo>
                  <a:pt x="77666" y="1117600"/>
                </a:lnTo>
                <a:lnTo>
                  <a:pt x="92159" y="1130300"/>
                </a:lnTo>
                <a:lnTo>
                  <a:pt x="107841" y="1155700"/>
                </a:lnTo>
                <a:lnTo>
                  <a:pt x="124701" y="1168400"/>
                </a:lnTo>
                <a:lnTo>
                  <a:pt x="142729" y="1181100"/>
                </a:lnTo>
                <a:lnTo>
                  <a:pt x="161912" y="1206500"/>
                </a:lnTo>
                <a:lnTo>
                  <a:pt x="182240" y="1219200"/>
                </a:lnTo>
                <a:lnTo>
                  <a:pt x="203701" y="1231900"/>
                </a:lnTo>
                <a:lnTo>
                  <a:pt x="226285" y="1244600"/>
                </a:lnTo>
                <a:lnTo>
                  <a:pt x="249979" y="1257300"/>
                </a:lnTo>
                <a:lnTo>
                  <a:pt x="274772" y="1282700"/>
                </a:lnTo>
                <a:lnTo>
                  <a:pt x="327612" y="1308100"/>
                </a:lnTo>
                <a:lnTo>
                  <a:pt x="384715" y="1333500"/>
                </a:lnTo>
                <a:lnTo>
                  <a:pt x="414836" y="1346200"/>
                </a:lnTo>
                <a:lnTo>
                  <a:pt x="445989" y="1371600"/>
                </a:lnTo>
                <a:lnTo>
                  <a:pt x="511345" y="1397000"/>
                </a:lnTo>
                <a:lnTo>
                  <a:pt x="580693" y="1422400"/>
                </a:lnTo>
                <a:lnTo>
                  <a:pt x="653942" y="1447800"/>
                </a:lnTo>
                <a:lnTo>
                  <a:pt x="731001" y="1473200"/>
                </a:lnTo>
                <a:lnTo>
                  <a:pt x="811782" y="1498600"/>
                </a:lnTo>
                <a:lnTo>
                  <a:pt x="939731" y="1536700"/>
                </a:lnTo>
                <a:lnTo>
                  <a:pt x="1075544" y="1574800"/>
                </a:lnTo>
                <a:lnTo>
                  <a:pt x="1268334" y="1625600"/>
                </a:lnTo>
                <a:lnTo>
                  <a:pt x="6723122" y="1625600"/>
                </a:lnTo>
                <a:lnTo>
                  <a:pt x="6915916" y="1574800"/>
                </a:lnTo>
                <a:lnTo>
                  <a:pt x="7051732" y="1536700"/>
                </a:lnTo>
                <a:lnTo>
                  <a:pt x="7179683" y="1498600"/>
                </a:lnTo>
                <a:lnTo>
                  <a:pt x="7260465" y="1473200"/>
                </a:lnTo>
                <a:lnTo>
                  <a:pt x="7337526" y="1447800"/>
                </a:lnTo>
                <a:lnTo>
                  <a:pt x="7410776" y="1422400"/>
                </a:lnTo>
                <a:lnTo>
                  <a:pt x="7480125" y="1397000"/>
                </a:lnTo>
                <a:lnTo>
                  <a:pt x="7545482" y="1371600"/>
                </a:lnTo>
                <a:lnTo>
                  <a:pt x="7576635" y="1346200"/>
                </a:lnTo>
                <a:lnTo>
                  <a:pt x="7606757" y="1333500"/>
                </a:lnTo>
                <a:lnTo>
                  <a:pt x="7663860" y="1308100"/>
                </a:lnTo>
                <a:lnTo>
                  <a:pt x="7716700" y="1282700"/>
                </a:lnTo>
                <a:lnTo>
                  <a:pt x="7741494" y="1257300"/>
                </a:lnTo>
                <a:lnTo>
                  <a:pt x="7765188" y="1244600"/>
                </a:lnTo>
                <a:lnTo>
                  <a:pt x="7787772" y="1231900"/>
                </a:lnTo>
                <a:lnTo>
                  <a:pt x="7809233" y="1219200"/>
                </a:lnTo>
                <a:lnTo>
                  <a:pt x="7829561" y="1206500"/>
                </a:lnTo>
                <a:lnTo>
                  <a:pt x="7848745" y="1181100"/>
                </a:lnTo>
                <a:lnTo>
                  <a:pt x="7866772" y="1168400"/>
                </a:lnTo>
                <a:lnTo>
                  <a:pt x="7883633" y="1155700"/>
                </a:lnTo>
                <a:lnTo>
                  <a:pt x="7899315" y="1130300"/>
                </a:lnTo>
                <a:lnTo>
                  <a:pt x="7913807" y="1117600"/>
                </a:lnTo>
                <a:lnTo>
                  <a:pt x="7927099" y="1104900"/>
                </a:lnTo>
                <a:lnTo>
                  <a:pt x="7939178" y="1092200"/>
                </a:lnTo>
                <a:lnTo>
                  <a:pt x="7950033" y="1066800"/>
                </a:lnTo>
                <a:lnTo>
                  <a:pt x="7959654" y="1054100"/>
                </a:lnTo>
                <a:lnTo>
                  <a:pt x="7968028" y="1041400"/>
                </a:lnTo>
                <a:lnTo>
                  <a:pt x="7975145" y="1016000"/>
                </a:lnTo>
                <a:lnTo>
                  <a:pt x="7980994" y="1003300"/>
                </a:lnTo>
                <a:lnTo>
                  <a:pt x="7985562" y="990600"/>
                </a:lnTo>
                <a:lnTo>
                  <a:pt x="7988839" y="965200"/>
                </a:lnTo>
                <a:lnTo>
                  <a:pt x="7990814" y="952500"/>
                </a:lnTo>
                <a:lnTo>
                  <a:pt x="7991475" y="939800"/>
                </a:lnTo>
                <a:lnTo>
                  <a:pt x="7990814" y="914400"/>
                </a:lnTo>
                <a:lnTo>
                  <a:pt x="7988839" y="901700"/>
                </a:lnTo>
                <a:lnTo>
                  <a:pt x="7985562" y="889000"/>
                </a:lnTo>
                <a:lnTo>
                  <a:pt x="7980994" y="863600"/>
                </a:lnTo>
                <a:lnTo>
                  <a:pt x="7975145" y="850900"/>
                </a:lnTo>
                <a:lnTo>
                  <a:pt x="7968028" y="838200"/>
                </a:lnTo>
                <a:lnTo>
                  <a:pt x="7959654" y="812800"/>
                </a:lnTo>
                <a:lnTo>
                  <a:pt x="7950033" y="800100"/>
                </a:lnTo>
                <a:lnTo>
                  <a:pt x="7939178" y="787400"/>
                </a:lnTo>
                <a:lnTo>
                  <a:pt x="7927099" y="762000"/>
                </a:lnTo>
                <a:lnTo>
                  <a:pt x="7913807" y="749300"/>
                </a:lnTo>
                <a:lnTo>
                  <a:pt x="7899315" y="736600"/>
                </a:lnTo>
                <a:lnTo>
                  <a:pt x="7883633" y="723900"/>
                </a:lnTo>
                <a:lnTo>
                  <a:pt x="7866772" y="698500"/>
                </a:lnTo>
                <a:lnTo>
                  <a:pt x="7848745" y="685800"/>
                </a:lnTo>
                <a:lnTo>
                  <a:pt x="7829561" y="673100"/>
                </a:lnTo>
                <a:lnTo>
                  <a:pt x="7809233" y="647700"/>
                </a:lnTo>
                <a:lnTo>
                  <a:pt x="7787772" y="635000"/>
                </a:lnTo>
                <a:lnTo>
                  <a:pt x="7765188" y="622300"/>
                </a:lnTo>
                <a:lnTo>
                  <a:pt x="7741494" y="609600"/>
                </a:lnTo>
                <a:lnTo>
                  <a:pt x="7716700" y="596900"/>
                </a:lnTo>
                <a:lnTo>
                  <a:pt x="7690818" y="571500"/>
                </a:lnTo>
                <a:lnTo>
                  <a:pt x="7635835" y="546100"/>
                </a:lnTo>
                <a:lnTo>
                  <a:pt x="7576635" y="520700"/>
                </a:lnTo>
                <a:lnTo>
                  <a:pt x="7513308" y="495300"/>
                </a:lnTo>
                <a:lnTo>
                  <a:pt x="7480125" y="469900"/>
                </a:lnTo>
                <a:lnTo>
                  <a:pt x="7374633" y="431800"/>
                </a:lnTo>
                <a:lnTo>
                  <a:pt x="7299466" y="406400"/>
                </a:lnTo>
                <a:lnTo>
                  <a:pt x="7220534" y="381000"/>
                </a:lnTo>
                <a:lnTo>
                  <a:pt x="7095271" y="342900"/>
                </a:lnTo>
                <a:lnTo>
                  <a:pt x="6962043" y="304800"/>
                </a:lnTo>
                <a:lnTo>
                  <a:pt x="6821154" y="266700"/>
                </a:lnTo>
                <a:close/>
              </a:path>
              <a:path w="7991475" h="1866900">
                <a:moveTo>
                  <a:pt x="6517611" y="203200"/>
                </a:moveTo>
                <a:lnTo>
                  <a:pt x="1473840" y="203200"/>
                </a:lnTo>
                <a:lnTo>
                  <a:pt x="1218916" y="266700"/>
                </a:lnTo>
                <a:lnTo>
                  <a:pt x="6772541" y="266700"/>
                </a:lnTo>
                <a:lnTo>
                  <a:pt x="6517611" y="203200"/>
                </a:lnTo>
                <a:close/>
              </a:path>
              <a:path w="7991475" h="1866900">
                <a:moveTo>
                  <a:pt x="6300106" y="165100"/>
                </a:moveTo>
                <a:lnTo>
                  <a:pt x="1691339" y="165100"/>
                </a:lnTo>
                <a:lnTo>
                  <a:pt x="1527118" y="203200"/>
                </a:lnTo>
                <a:lnTo>
                  <a:pt x="6464331" y="203200"/>
                </a:lnTo>
                <a:lnTo>
                  <a:pt x="6300106" y="165100"/>
                </a:lnTo>
                <a:close/>
              </a:path>
              <a:path w="7991475" h="1866900">
                <a:moveTo>
                  <a:pt x="6071328" y="127000"/>
                </a:moveTo>
                <a:lnTo>
                  <a:pt x="1920110" y="127000"/>
                </a:lnTo>
                <a:lnTo>
                  <a:pt x="1747503" y="165100"/>
                </a:lnTo>
                <a:lnTo>
                  <a:pt x="6243940" y="165100"/>
                </a:lnTo>
                <a:lnTo>
                  <a:pt x="6071328" y="127000"/>
                </a:lnTo>
                <a:close/>
              </a:path>
              <a:path w="7991475" h="1866900">
                <a:moveTo>
                  <a:pt x="5952938" y="114300"/>
                </a:moveTo>
                <a:lnTo>
                  <a:pt x="2038497" y="114300"/>
                </a:lnTo>
                <a:lnTo>
                  <a:pt x="1978979" y="127000"/>
                </a:lnTo>
                <a:lnTo>
                  <a:pt x="6012457" y="127000"/>
                </a:lnTo>
                <a:lnTo>
                  <a:pt x="5952938" y="114300"/>
                </a:lnTo>
                <a:close/>
              </a:path>
              <a:path w="7991475" h="1866900">
                <a:moveTo>
                  <a:pt x="5770604" y="88900"/>
                </a:moveTo>
                <a:lnTo>
                  <a:pt x="2220824" y="88900"/>
                </a:lnTo>
                <a:lnTo>
                  <a:pt x="2098651" y="114300"/>
                </a:lnTo>
                <a:lnTo>
                  <a:pt x="5892782" y="114300"/>
                </a:lnTo>
                <a:lnTo>
                  <a:pt x="5770604" y="88900"/>
                </a:lnTo>
                <a:close/>
              </a:path>
              <a:path w="7991475" h="1866900">
                <a:moveTo>
                  <a:pt x="5646015" y="76200"/>
                </a:moveTo>
                <a:lnTo>
                  <a:pt x="2345409" y="76200"/>
                </a:lnTo>
                <a:lnTo>
                  <a:pt x="2282821" y="88900"/>
                </a:lnTo>
                <a:lnTo>
                  <a:pt x="5708605" y="88900"/>
                </a:lnTo>
                <a:lnTo>
                  <a:pt x="5646015" y="76200"/>
                </a:lnTo>
                <a:close/>
              </a:path>
              <a:path w="7991475" h="1866900">
                <a:moveTo>
                  <a:pt x="5519104" y="63500"/>
                </a:moveTo>
                <a:lnTo>
                  <a:pt x="2472315" y="63500"/>
                </a:lnTo>
                <a:lnTo>
                  <a:pt x="2408578" y="76200"/>
                </a:lnTo>
                <a:lnTo>
                  <a:pt x="5582844" y="76200"/>
                </a:lnTo>
                <a:lnTo>
                  <a:pt x="5519104" y="63500"/>
                </a:lnTo>
                <a:close/>
              </a:path>
              <a:path w="7991475" h="1866900">
                <a:moveTo>
                  <a:pt x="5389962" y="50800"/>
                </a:moveTo>
                <a:lnTo>
                  <a:pt x="2601453" y="50800"/>
                </a:lnTo>
                <a:lnTo>
                  <a:pt x="2536611" y="63500"/>
                </a:lnTo>
                <a:lnTo>
                  <a:pt x="5454806" y="63500"/>
                </a:lnTo>
                <a:lnTo>
                  <a:pt x="5389962" y="50800"/>
                </a:lnTo>
                <a:close/>
              </a:path>
              <a:path w="7991475" h="1866900">
                <a:moveTo>
                  <a:pt x="5192262" y="38100"/>
                </a:moveTo>
                <a:lnTo>
                  <a:pt x="2799144" y="38100"/>
                </a:lnTo>
                <a:lnTo>
                  <a:pt x="2732731" y="50800"/>
                </a:lnTo>
                <a:lnTo>
                  <a:pt x="5258678" y="50800"/>
                </a:lnTo>
                <a:lnTo>
                  <a:pt x="5192262" y="38100"/>
                </a:lnTo>
                <a:close/>
              </a:path>
              <a:path w="7991475" h="1866900">
                <a:moveTo>
                  <a:pt x="5057936" y="25400"/>
                </a:moveTo>
                <a:lnTo>
                  <a:pt x="2933464" y="25400"/>
                </a:lnTo>
                <a:lnTo>
                  <a:pt x="2866059" y="38100"/>
                </a:lnTo>
                <a:lnTo>
                  <a:pt x="5125344" y="38100"/>
                </a:lnTo>
                <a:lnTo>
                  <a:pt x="5057936" y="25400"/>
                </a:lnTo>
                <a:close/>
              </a:path>
              <a:path w="7991475" h="1866900">
                <a:moveTo>
                  <a:pt x="4852884" y="12700"/>
                </a:moveTo>
                <a:lnTo>
                  <a:pt x="3138507" y="12700"/>
                </a:lnTo>
                <a:lnTo>
                  <a:pt x="3069699" y="25400"/>
                </a:lnTo>
                <a:lnTo>
                  <a:pt x="4921695" y="25400"/>
                </a:lnTo>
                <a:lnTo>
                  <a:pt x="4852884" y="12700"/>
                </a:lnTo>
                <a:close/>
              </a:path>
              <a:path w="7991475" h="1866900">
                <a:moveTo>
                  <a:pt x="4502382" y="0"/>
                </a:moveTo>
                <a:lnTo>
                  <a:pt x="3488993" y="0"/>
                </a:lnTo>
                <a:lnTo>
                  <a:pt x="3418073" y="12700"/>
                </a:lnTo>
                <a:lnTo>
                  <a:pt x="4573305" y="12700"/>
                </a:lnTo>
                <a:lnTo>
                  <a:pt x="4502382" y="0"/>
                </a:lnTo>
                <a:close/>
              </a:path>
            </a:pathLst>
          </a:custGeom>
          <a:solidFill>
            <a:srgbClr val="C49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9150" y="4038600"/>
            <a:ext cx="7991475" cy="1876425"/>
          </a:xfrm>
          <a:custGeom>
            <a:avLst/>
            <a:gdLst/>
            <a:ahLst/>
            <a:cxnLst/>
            <a:rect l="l" t="t" r="r" b="b"/>
            <a:pathLst>
              <a:path w="7991475" h="1876425">
                <a:moveTo>
                  <a:pt x="0" y="938149"/>
                </a:moveTo>
                <a:lnTo>
                  <a:pt x="5912" y="886672"/>
                </a:lnTo>
                <a:lnTo>
                  <a:pt x="23446" y="835921"/>
                </a:lnTo>
                <a:lnTo>
                  <a:pt x="52296" y="785967"/>
                </a:lnTo>
                <a:lnTo>
                  <a:pt x="77666" y="753144"/>
                </a:lnTo>
                <a:lnTo>
                  <a:pt x="107841" y="720727"/>
                </a:lnTo>
                <a:lnTo>
                  <a:pt x="142729" y="688739"/>
                </a:lnTo>
                <a:lnTo>
                  <a:pt x="182240" y="657201"/>
                </a:lnTo>
                <a:lnTo>
                  <a:pt x="226285" y="626134"/>
                </a:lnTo>
                <a:lnTo>
                  <a:pt x="274772" y="595559"/>
                </a:lnTo>
                <a:lnTo>
                  <a:pt x="327612" y="565498"/>
                </a:lnTo>
                <a:lnTo>
                  <a:pt x="384715" y="535971"/>
                </a:lnTo>
                <a:lnTo>
                  <a:pt x="445989" y="507000"/>
                </a:lnTo>
                <a:lnTo>
                  <a:pt x="511345" y="478606"/>
                </a:lnTo>
                <a:lnTo>
                  <a:pt x="580693" y="450809"/>
                </a:lnTo>
                <a:lnTo>
                  <a:pt x="616835" y="437142"/>
                </a:lnTo>
                <a:lnTo>
                  <a:pt x="653942" y="423633"/>
                </a:lnTo>
                <a:lnTo>
                  <a:pt x="692001" y="410283"/>
                </a:lnTo>
                <a:lnTo>
                  <a:pt x="731001" y="397096"/>
                </a:lnTo>
                <a:lnTo>
                  <a:pt x="770932" y="384075"/>
                </a:lnTo>
                <a:lnTo>
                  <a:pt x="811782" y="371222"/>
                </a:lnTo>
                <a:lnTo>
                  <a:pt x="853539" y="358539"/>
                </a:lnTo>
                <a:lnTo>
                  <a:pt x="896193" y="346030"/>
                </a:lnTo>
                <a:lnTo>
                  <a:pt x="939731" y="333697"/>
                </a:lnTo>
                <a:lnTo>
                  <a:pt x="984144" y="321542"/>
                </a:lnTo>
                <a:lnTo>
                  <a:pt x="1029418" y="309569"/>
                </a:lnTo>
                <a:lnTo>
                  <a:pt x="1075544" y="297780"/>
                </a:lnTo>
                <a:lnTo>
                  <a:pt x="1122510" y="286177"/>
                </a:lnTo>
                <a:lnTo>
                  <a:pt x="1170304" y="274764"/>
                </a:lnTo>
                <a:lnTo>
                  <a:pt x="1218916" y="263543"/>
                </a:lnTo>
                <a:lnTo>
                  <a:pt x="1268334" y="252516"/>
                </a:lnTo>
                <a:lnTo>
                  <a:pt x="1318547" y="241686"/>
                </a:lnTo>
                <a:lnTo>
                  <a:pt x="1369543" y="231056"/>
                </a:lnTo>
                <a:lnTo>
                  <a:pt x="1421311" y="220629"/>
                </a:lnTo>
                <a:lnTo>
                  <a:pt x="1473840" y="210407"/>
                </a:lnTo>
                <a:lnTo>
                  <a:pt x="1527118" y="200393"/>
                </a:lnTo>
                <a:lnTo>
                  <a:pt x="1581135" y="190589"/>
                </a:lnTo>
                <a:lnTo>
                  <a:pt x="1635879" y="180998"/>
                </a:lnTo>
                <a:lnTo>
                  <a:pt x="1691339" y="171623"/>
                </a:lnTo>
                <a:lnTo>
                  <a:pt x="1747503" y="162466"/>
                </a:lnTo>
                <a:lnTo>
                  <a:pt x="1804361" y="153531"/>
                </a:lnTo>
                <a:lnTo>
                  <a:pt x="1861900" y="144819"/>
                </a:lnTo>
                <a:lnTo>
                  <a:pt x="1920110" y="136333"/>
                </a:lnTo>
                <a:lnTo>
                  <a:pt x="1978979" y="128077"/>
                </a:lnTo>
                <a:lnTo>
                  <a:pt x="2038497" y="120052"/>
                </a:lnTo>
                <a:lnTo>
                  <a:pt x="2098651" y="112261"/>
                </a:lnTo>
                <a:lnTo>
                  <a:pt x="2159430" y="104707"/>
                </a:lnTo>
                <a:lnTo>
                  <a:pt x="2220824" y="97393"/>
                </a:lnTo>
                <a:lnTo>
                  <a:pt x="2282821" y="90321"/>
                </a:lnTo>
                <a:lnTo>
                  <a:pt x="2345409" y="83495"/>
                </a:lnTo>
                <a:lnTo>
                  <a:pt x="2408578" y="76915"/>
                </a:lnTo>
                <a:lnTo>
                  <a:pt x="2472315" y="70586"/>
                </a:lnTo>
                <a:lnTo>
                  <a:pt x="2536611" y="64509"/>
                </a:lnTo>
                <a:lnTo>
                  <a:pt x="2601453" y="58688"/>
                </a:lnTo>
                <a:lnTo>
                  <a:pt x="2666830" y="53126"/>
                </a:lnTo>
                <a:lnTo>
                  <a:pt x="2732731" y="47824"/>
                </a:lnTo>
                <a:lnTo>
                  <a:pt x="2799144" y="42785"/>
                </a:lnTo>
                <a:lnTo>
                  <a:pt x="2866059" y="38012"/>
                </a:lnTo>
                <a:lnTo>
                  <a:pt x="2933464" y="33509"/>
                </a:lnTo>
                <a:lnTo>
                  <a:pt x="3001348" y="29276"/>
                </a:lnTo>
                <a:lnTo>
                  <a:pt x="3069699" y="25318"/>
                </a:lnTo>
                <a:lnTo>
                  <a:pt x="3138507" y="21636"/>
                </a:lnTo>
                <a:lnTo>
                  <a:pt x="3207759" y="18234"/>
                </a:lnTo>
                <a:lnTo>
                  <a:pt x="3277445" y="15113"/>
                </a:lnTo>
                <a:lnTo>
                  <a:pt x="3347554" y="12277"/>
                </a:lnTo>
                <a:lnTo>
                  <a:pt x="3418073" y="9729"/>
                </a:lnTo>
                <a:lnTo>
                  <a:pt x="3488993" y="7470"/>
                </a:lnTo>
                <a:lnTo>
                  <a:pt x="3560300" y="5504"/>
                </a:lnTo>
                <a:lnTo>
                  <a:pt x="3631985" y="3833"/>
                </a:lnTo>
                <a:lnTo>
                  <a:pt x="3704036" y="2460"/>
                </a:lnTo>
                <a:lnTo>
                  <a:pt x="3776442" y="1388"/>
                </a:lnTo>
                <a:lnTo>
                  <a:pt x="3849191" y="618"/>
                </a:lnTo>
                <a:lnTo>
                  <a:pt x="3922272" y="155"/>
                </a:lnTo>
                <a:lnTo>
                  <a:pt x="3995674" y="0"/>
                </a:lnTo>
                <a:lnTo>
                  <a:pt x="4069079" y="155"/>
                </a:lnTo>
                <a:lnTo>
                  <a:pt x="4142165" y="618"/>
                </a:lnTo>
                <a:lnTo>
                  <a:pt x="4214917" y="1388"/>
                </a:lnTo>
                <a:lnTo>
                  <a:pt x="4287327" y="2460"/>
                </a:lnTo>
                <a:lnTo>
                  <a:pt x="4359382" y="3833"/>
                </a:lnTo>
                <a:lnTo>
                  <a:pt x="4431070" y="5504"/>
                </a:lnTo>
                <a:lnTo>
                  <a:pt x="4502382" y="7470"/>
                </a:lnTo>
                <a:lnTo>
                  <a:pt x="4573305" y="9729"/>
                </a:lnTo>
                <a:lnTo>
                  <a:pt x="4643828" y="12277"/>
                </a:lnTo>
                <a:lnTo>
                  <a:pt x="4713939" y="15113"/>
                </a:lnTo>
                <a:lnTo>
                  <a:pt x="4783629" y="18234"/>
                </a:lnTo>
                <a:lnTo>
                  <a:pt x="4852884" y="21636"/>
                </a:lnTo>
                <a:lnTo>
                  <a:pt x="4921695" y="25318"/>
                </a:lnTo>
                <a:lnTo>
                  <a:pt x="4990049" y="29276"/>
                </a:lnTo>
                <a:lnTo>
                  <a:pt x="5057936" y="33509"/>
                </a:lnTo>
                <a:lnTo>
                  <a:pt x="5125344" y="38012"/>
                </a:lnTo>
                <a:lnTo>
                  <a:pt x="5192262" y="42785"/>
                </a:lnTo>
                <a:lnTo>
                  <a:pt x="5258678" y="47824"/>
                </a:lnTo>
                <a:lnTo>
                  <a:pt x="5324582" y="53126"/>
                </a:lnTo>
                <a:lnTo>
                  <a:pt x="5389962" y="58688"/>
                </a:lnTo>
                <a:lnTo>
                  <a:pt x="5454806" y="64509"/>
                </a:lnTo>
                <a:lnTo>
                  <a:pt x="5519104" y="70586"/>
                </a:lnTo>
                <a:lnTo>
                  <a:pt x="5582844" y="76915"/>
                </a:lnTo>
                <a:lnTo>
                  <a:pt x="5646015" y="83495"/>
                </a:lnTo>
                <a:lnTo>
                  <a:pt x="5708605" y="90321"/>
                </a:lnTo>
                <a:lnTo>
                  <a:pt x="5770604" y="97393"/>
                </a:lnTo>
                <a:lnTo>
                  <a:pt x="5832000" y="104707"/>
                </a:lnTo>
                <a:lnTo>
                  <a:pt x="5892782" y="112261"/>
                </a:lnTo>
                <a:lnTo>
                  <a:pt x="5952938" y="120052"/>
                </a:lnTo>
                <a:lnTo>
                  <a:pt x="6012457" y="128077"/>
                </a:lnTo>
                <a:lnTo>
                  <a:pt x="6071328" y="136333"/>
                </a:lnTo>
                <a:lnTo>
                  <a:pt x="6129540" y="144819"/>
                </a:lnTo>
                <a:lnTo>
                  <a:pt x="6187081" y="153531"/>
                </a:lnTo>
                <a:lnTo>
                  <a:pt x="6243940" y="162466"/>
                </a:lnTo>
                <a:lnTo>
                  <a:pt x="6300106" y="171623"/>
                </a:lnTo>
                <a:lnTo>
                  <a:pt x="6355567" y="180998"/>
                </a:lnTo>
                <a:lnTo>
                  <a:pt x="6410313" y="190589"/>
                </a:lnTo>
                <a:lnTo>
                  <a:pt x="6464331" y="200393"/>
                </a:lnTo>
                <a:lnTo>
                  <a:pt x="6517611" y="210407"/>
                </a:lnTo>
                <a:lnTo>
                  <a:pt x="6570142" y="220629"/>
                </a:lnTo>
                <a:lnTo>
                  <a:pt x="6621911" y="231056"/>
                </a:lnTo>
                <a:lnTo>
                  <a:pt x="6672908" y="241686"/>
                </a:lnTo>
                <a:lnTo>
                  <a:pt x="6723122" y="252516"/>
                </a:lnTo>
                <a:lnTo>
                  <a:pt x="6772541" y="263543"/>
                </a:lnTo>
                <a:lnTo>
                  <a:pt x="6821154" y="274764"/>
                </a:lnTo>
                <a:lnTo>
                  <a:pt x="6868949" y="286177"/>
                </a:lnTo>
                <a:lnTo>
                  <a:pt x="6915916" y="297780"/>
                </a:lnTo>
                <a:lnTo>
                  <a:pt x="6962043" y="309569"/>
                </a:lnTo>
                <a:lnTo>
                  <a:pt x="7007318" y="321542"/>
                </a:lnTo>
                <a:lnTo>
                  <a:pt x="7051732" y="333697"/>
                </a:lnTo>
                <a:lnTo>
                  <a:pt x="7095271" y="346030"/>
                </a:lnTo>
                <a:lnTo>
                  <a:pt x="7137925" y="358539"/>
                </a:lnTo>
                <a:lnTo>
                  <a:pt x="7179683" y="371222"/>
                </a:lnTo>
                <a:lnTo>
                  <a:pt x="7220534" y="384075"/>
                </a:lnTo>
                <a:lnTo>
                  <a:pt x="7260465" y="397096"/>
                </a:lnTo>
                <a:lnTo>
                  <a:pt x="7299466" y="410283"/>
                </a:lnTo>
                <a:lnTo>
                  <a:pt x="7337526" y="423633"/>
                </a:lnTo>
                <a:lnTo>
                  <a:pt x="7374633" y="437142"/>
                </a:lnTo>
                <a:lnTo>
                  <a:pt x="7410776" y="450809"/>
                </a:lnTo>
                <a:lnTo>
                  <a:pt x="7480125" y="478606"/>
                </a:lnTo>
                <a:lnTo>
                  <a:pt x="7545482" y="507000"/>
                </a:lnTo>
                <a:lnTo>
                  <a:pt x="7606757" y="535971"/>
                </a:lnTo>
                <a:lnTo>
                  <a:pt x="7663860" y="565498"/>
                </a:lnTo>
                <a:lnTo>
                  <a:pt x="7716700" y="595559"/>
                </a:lnTo>
                <a:lnTo>
                  <a:pt x="7765188" y="626134"/>
                </a:lnTo>
                <a:lnTo>
                  <a:pt x="7809233" y="657201"/>
                </a:lnTo>
                <a:lnTo>
                  <a:pt x="7848745" y="688739"/>
                </a:lnTo>
                <a:lnTo>
                  <a:pt x="7883633" y="720727"/>
                </a:lnTo>
                <a:lnTo>
                  <a:pt x="7913807" y="753144"/>
                </a:lnTo>
                <a:lnTo>
                  <a:pt x="7939178" y="785967"/>
                </a:lnTo>
                <a:lnTo>
                  <a:pt x="7959654" y="819178"/>
                </a:lnTo>
                <a:lnTo>
                  <a:pt x="7980994" y="869671"/>
                </a:lnTo>
                <a:lnTo>
                  <a:pt x="7990814" y="920913"/>
                </a:lnTo>
                <a:lnTo>
                  <a:pt x="7991475" y="938149"/>
                </a:lnTo>
                <a:lnTo>
                  <a:pt x="7990814" y="955388"/>
                </a:lnTo>
                <a:lnTo>
                  <a:pt x="7980994" y="1006643"/>
                </a:lnTo>
                <a:lnTo>
                  <a:pt x="7959654" y="1057147"/>
                </a:lnTo>
                <a:lnTo>
                  <a:pt x="7939178" y="1090364"/>
                </a:lnTo>
                <a:lnTo>
                  <a:pt x="7913807" y="1123195"/>
                </a:lnTo>
                <a:lnTo>
                  <a:pt x="7883633" y="1155617"/>
                </a:lnTo>
                <a:lnTo>
                  <a:pt x="7848745" y="1187611"/>
                </a:lnTo>
                <a:lnTo>
                  <a:pt x="7809233" y="1219155"/>
                </a:lnTo>
                <a:lnTo>
                  <a:pt x="7765188" y="1250227"/>
                </a:lnTo>
                <a:lnTo>
                  <a:pt x="7716700" y="1280807"/>
                </a:lnTo>
                <a:lnTo>
                  <a:pt x="7663860" y="1310874"/>
                </a:lnTo>
                <a:lnTo>
                  <a:pt x="7606757" y="1340405"/>
                </a:lnTo>
                <a:lnTo>
                  <a:pt x="7545482" y="1369381"/>
                </a:lnTo>
                <a:lnTo>
                  <a:pt x="7480125" y="1397779"/>
                </a:lnTo>
                <a:lnTo>
                  <a:pt x="7410776" y="1425579"/>
                </a:lnTo>
                <a:lnTo>
                  <a:pt x="7374633" y="1439248"/>
                </a:lnTo>
                <a:lnTo>
                  <a:pt x="7337526" y="1452759"/>
                </a:lnTo>
                <a:lnTo>
                  <a:pt x="7299466" y="1466110"/>
                </a:lnTo>
                <a:lnTo>
                  <a:pt x="7260465" y="1479299"/>
                </a:lnTo>
                <a:lnTo>
                  <a:pt x="7220534" y="1492322"/>
                </a:lnTo>
                <a:lnTo>
                  <a:pt x="7179683" y="1505176"/>
                </a:lnTo>
                <a:lnTo>
                  <a:pt x="7137925" y="1517860"/>
                </a:lnTo>
                <a:lnTo>
                  <a:pt x="7095271" y="1530371"/>
                </a:lnTo>
                <a:lnTo>
                  <a:pt x="7051732" y="1542705"/>
                </a:lnTo>
                <a:lnTo>
                  <a:pt x="7007318" y="1554861"/>
                </a:lnTo>
                <a:lnTo>
                  <a:pt x="6962043" y="1566836"/>
                </a:lnTo>
                <a:lnTo>
                  <a:pt x="6915916" y="1578626"/>
                </a:lnTo>
                <a:lnTo>
                  <a:pt x="6868949" y="1590230"/>
                </a:lnTo>
                <a:lnTo>
                  <a:pt x="6821154" y="1601644"/>
                </a:lnTo>
                <a:lnTo>
                  <a:pt x="6772541" y="1612867"/>
                </a:lnTo>
                <a:lnTo>
                  <a:pt x="6723122" y="1623894"/>
                </a:lnTo>
                <a:lnTo>
                  <a:pt x="6672908" y="1634725"/>
                </a:lnTo>
                <a:lnTo>
                  <a:pt x="6621911" y="1645356"/>
                </a:lnTo>
                <a:lnTo>
                  <a:pt x="6570142" y="1655784"/>
                </a:lnTo>
                <a:lnTo>
                  <a:pt x="6517611" y="1666007"/>
                </a:lnTo>
                <a:lnTo>
                  <a:pt x="6464331" y="1676022"/>
                </a:lnTo>
                <a:lnTo>
                  <a:pt x="6410313" y="1685827"/>
                </a:lnTo>
                <a:lnTo>
                  <a:pt x="6355567" y="1695418"/>
                </a:lnTo>
                <a:lnTo>
                  <a:pt x="6300106" y="1704794"/>
                </a:lnTo>
                <a:lnTo>
                  <a:pt x="6243940" y="1713951"/>
                </a:lnTo>
                <a:lnTo>
                  <a:pt x="6187081" y="1722887"/>
                </a:lnTo>
                <a:lnTo>
                  <a:pt x="6129540" y="1731600"/>
                </a:lnTo>
                <a:lnTo>
                  <a:pt x="6071328" y="1740086"/>
                </a:lnTo>
                <a:lnTo>
                  <a:pt x="6012457" y="1748343"/>
                </a:lnTo>
                <a:lnTo>
                  <a:pt x="5952938" y="1756368"/>
                </a:lnTo>
                <a:lnTo>
                  <a:pt x="5892782" y="1764159"/>
                </a:lnTo>
                <a:lnTo>
                  <a:pt x="5832000" y="1771713"/>
                </a:lnTo>
                <a:lnTo>
                  <a:pt x="5770604" y="1779028"/>
                </a:lnTo>
                <a:lnTo>
                  <a:pt x="5708605" y="1786100"/>
                </a:lnTo>
                <a:lnTo>
                  <a:pt x="5646015" y="1792927"/>
                </a:lnTo>
                <a:lnTo>
                  <a:pt x="5582844" y="1799507"/>
                </a:lnTo>
                <a:lnTo>
                  <a:pt x="5519104" y="1805836"/>
                </a:lnTo>
                <a:lnTo>
                  <a:pt x="5454806" y="1811913"/>
                </a:lnTo>
                <a:lnTo>
                  <a:pt x="5389962" y="1817734"/>
                </a:lnTo>
                <a:lnTo>
                  <a:pt x="5324582" y="1823297"/>
                </a:lnTo>
                <a:lnTo>
                  <a:pt x="5258678" y="1828599"/>
                </a:lnTo>
                <a:lnTo>
                  <a:pt x="5192262" y="1833638"/>
                </a:lnTo>
                <a:lnTo>
                  <a:pt x="5125344" y="1838411"/>
                </a:lnTo>
                <a:lnTo>
                  <a:pt x="5057936" y="1842915"/>
                </a:lnTo>
                <a:lnTo>
                  <a:pt x="4990049" y="1847147"/>
                </a:lnTo>
                <a:lnTo>
                  <a:pt x="4921695" y="1851106"/>
                </a:lnTo>
                <a:lnTo>
                  <a:pt x="4852884" y="1854788"/>
                </a:lnTo>
                <a:lnTo>
                  <a:pt x="4783629" y="1858190"/>
                </a:lnTo>
                <a:lnTo>
                  <a:pt x="4713939" y="1861311"/>
                </a:lnTo>
                <a:lnTo>
                  <a:pt x="4643828" y="1864147"/>
                </a:lnTo>
                <a:lnTo>
                  <a:pt x="4573305" y="1866695"/>
                </a:lnTo>
                <a:lnTo>
                  <a:pt x="4502382" y="1868954"/>
                </a:lnTo>
                <a:lnTo>
                  <a:pt x="4431070" y="1870920"/>
                </a:lnTo>
                <a:lnTo>
                  <a:pt x="4359382" y="1872591"/>
                </a:lnTo>
                <a:lnTo>
                  <a:pt x="4287327" y="1873964"/>
                </a:lnTo>
                <a:lnTo>
                  <a:pt x="4214917" y="1875036"/>
                </a:lnTo>
                <a:lnTo>
                  <a:pt x="4142165" y="1875806"/>
                </a:lnTo>
                <a:lnTo>
                  <a:pt x="4069079" y="1876269"/>
                </a:lnTo>
                <a:lnTo>
                  <a:pt x="3995674" y="1876425"/>
                </a:lnTo>
                <a:lnTo>
                  <a:pt x="3922272" y="1876269"/>
                </a:lnTo>
                <a:lnTo>
                  <a:pt x="3849191" y="1875806"/>
                </a:lnTo>
                <a:lnTo>
                  <a:pt x="3776442" y="1875036"/>
                </a:lnTo>
                <a:lnTo>
                  <a:pt x="3704036" y="1873964"/>
                </a:lnTo>
                <a:lnTo>
                  <a:pt x="3631985" y="1872591"/>
                </a:lnTo>
                <a:lnTo>
                  <a:pt x="3560300" y="1870920"/>
                </a:lnTo>
                <a:lnTo>
                  <a:pt x="3488993" y="1868954"/>
                </a:lnTo>
                <a:lnTo>
                  <a:pt x="3418073" y="1866695"/>
                </a:lnTo>
                <a:lnTo>
                  <a:pt x="3347554" y="1864147"/>
                </a:lnTo>
                <a:lnTo>
                  <a:pt x="3277445" y="1861311"/>
                </a:lnTo>
                <a:lnTo>
                  <a:pt x="3207759" y="1858190"/>
                </a:lnTo>
                <a:lnTo>
                  <a:pt x="3138507" y="1854788"/>
                </a:lnTo>
                <a:lnTo>
                  <a:pt x="3069699" y="1851106"/>
                </a:lnTo>
                <a:lnTo>
                  <a:pt x="3001348" y="1847147"/>
                </a:lnTo>
                <a:lnTo>
                  <a:pt x="2933464" y="1842915"/>
                </a:lnTo>
                <a:lnTo>
                  <a:pt x="2866059" y="1838411"/>
                </a:lnTo>
                <a:lnTo>
                  <a:pt x="2799144" y="1833638"/>
                </a:lnTo>
                <a:lnTo>
                  <a:pt x="2732731" y="1828599"/>
                </a:lnTo>
                <a:lnTo>
                  <a:pt x="2666830" y="1823297"/>
                </a:lnTo>
                <a:lnTo>
                  <a:pt x="2601453" y="1817734"/>
                </a:lnTo>
                <a:lnTo>
                  <a:pt x="2536611" y="1811913"/>
                </a:lnTo>
                <a:lnTo>
                  <a:pt x="2472315" y="1805836"/>
                </a:lnTo>
                <a:lnTo>
                  <a:pt x="2408578" y="1799507"/>
                </a:lnTo>
                <a:lnTo>
                  <a:pt x="2345409" y="1792927"/>
                </a:lnTo>
                <a:lnTo>
                  <a:pt x="2282821" y="1786100"/>
                </a:lnTo>
                <a:lnTo>
                  <a:pt x="2220824" y="1779028"/>
                </a:lnTo>
                <a:lnTo>
                  <a:pt x="2159430" y="1771713"/>
                </a:lnTo>
                <a:lnTo>
                  <a:pt x="2098651" y="1764159"/>
                </a:lnTo>
                <a:lnTo>
                  <a:pt x="2038497" y="1756368"/>
                </a:lnTo>
                <a:lnTo>
                  <a:pt x="1978979" y="1748343"/>
                </a:lnTo>
                <a:lnTo>
                  <a:pt x="1920110" y="1740086"/>
                </a:lnTo>
                <a:lnTo>
                  <a:pt x="1861900" y="1731600"/>
                </a:lnTo>
                <a:lnTo>
                  <a:pt x="1804361" y="1722887"/>
                </a:lnTo>
                <a:lnTo>
                  <a:pt x="1747503" y="1713951"/>
                </a:lnTo>
                <a:lnTo>
                  <a:pt x="1691339" y="1704794"/>
                </a:lnTo>
                <a:lnTo>
                  <a:pt x="1635879" y="1695418"/>
                </a:lnTo>
                <a:lnTo>
                  <a:pt x="1581135" y="1685827"/>
                </a:lnTo>
                <a:lnTo>
                  <a:pt x="1527118" y="1676022"/>
                </a:lnTo>
                <a:lnTo>
                  <a:pt x="1473840" y="1666007"/>
                </a:lnTo>
                <a:lnTo>
                  <a:pt x="1421311" y="1655784"/>
                </a:lnTo>
                <a:lnTo>
                  <a:pt x="1369543" y="1645356"/>
                </a:lnTo>
                <a:lnTo>
                  <a:pt x="1318547" y="1634725"/>
                </a:lnTo>
                <a:lnTo>
                  <a:pt x="1268334" y="1623894"/>
                </a:lnTo>
                <a:lnTo>
                  <a:pt x="1218916" y="1612867"/>
                </a:lnTo>
                <a:lnTo>
                  <a:pt x="1170304" y="1601644"/>
                </a:lnTo>
                <a:lnTo>
                  <a:pt x="1122510" y="1590230"/>
                </a:lnTo>
                <a:lnTo>
                  <a:pt x="1075544" y="1578626"/>
                </a:lnTo>
                <a:lnTo>
                  <a:pt x="1029418" y="1566836"/>
                </a:lnTo>
                <a:lnTo>
                  <a:pt x="984144" y="1554861"/>
                </a:lnTo>
                <a:lnTo>
                  <a:pt x="939731" y="1542705"/>
                </a:lnTo>
                <a:lnTo>
                  <a:pt x="896193" y="1530371"/>
                </a:lnTo>
                <a:lnTo>
                  <a:pt x="853539" y="1517860"/>
                </a:lnTo>
                <a:lnTo>
                  <a:pt x="811782" y="1505176"/>
                </a:lnTo>
                <a:lnTo>
                  <a:pt x="770932" y="1492322"/>
                </a:lnTo>
                <a:lnTo>
                  <a:pt x="731001" y="1479299"/>
                </a:lnTo>
                <a:lnTo>
                  <a:pt x="692001" y="1466110"/>
                </a:lnTo>
                <a:lnTo>
                  <a:pt x="653942" y="1452759"/>
                </a:lnTo>
                <a:lnTo>
                  <a:pt x="616835" y="1439248"/>
                </a:lnTo>
                <a:lnTo>
                  <a:pt x="580693" y="1425579"/>
                </a:lnTo>
                <a:lnTo>
                  <a:pt x="511345" y="1397779"/>
                </a:lnTo>
                <a:lnTo>
                  <a:pt x="445989" y="1369381"/>
                </a:lnTo>
                <a:lnTo>
                  <a:pt x="384715" y="1340405"/>
                </a:lnTo>
                <a:lnTo>
                  <a:pt x="327612" y="1310874"/>
                </a:lnTo>
                <a:lnTo>
                  <a:pt x="274772" y="1280807"/>
                </a:lnTo>
                <a:lnTo>
                  <a:pt x="226285" y="1250227"/>
                </a:lnTo>
                <a:lnTo>
                  <a:pt x="182240" y="1219155"/>
                </a:lnTo>
                <a:lnTo>
                  <a:pt x="142729" y="1187611"/>
                </a:lnTo>
                <a:lnTo>
                  <a:pt x="107841" y="1155617"/>
                </a:lnTo>
                <a:lnTo>
                  <a:pt x="77666" y="1123195"/>
                </a:lnTo>
                <a:lnTo>
                  <a:pt x="52296" y="1090364"/>
                </a:lnTo>
                <a:lnTo>
                  <a:pt x="31820" y="1057147"/>
                </a:lnTo>
                <a:lnTo>
                  <a:pt x="10480" y="1006643"/>
                </a:lnTo>
                <a:lnTo>
                  <a:pt x="660" y="955388"/>
                </a:lnTo>
                <a:lnTo>
                  <a:pt x="0" y="93814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86834" y="4852352"/>
            <a:ext cx="86931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3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ua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spc="4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3500" y="0"/>
            <a:ext cx="886841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5" dirty="0"/>
              <a:t>Evaluation </a:t>
            </a:r>
            <a:r>
              <a:rPr sz="3600" dirty="0"/>
              <a:t>Methods Map: Today’s</a:t>
            </a:r>
            <a:r>
              <a:rPr sz="3600" spc="-30" dirty="0"/>
              <a:t> </a:t>
            </a:r>
            <a:r>
              <a:rPr sz="3600" spc="-10" dirty="0"/>
              <a:t>Focus</a:t>
            </a:r>
            <a:endParaRPr sz="3600"/>
          </a:p>
        </p:txBody>
      </p:sp>
      <p:sp>
        <p:nvSpPr>
          <p:cNvPr id="8" name="object 8"/>
          <p:cNvSpPr/>
          <p:nvPr/>
        </p:nvSpPr>
        <p:spPr>
          <a:xfrm>
            <a:off x="2400300" y="2085848"/>
            <a:ext cx="509587" cy="1966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33650" y="2124075"/>
            <a:ext cx="190500" cy="1651635"/>
          </a:xfrm>
          <a:custGeom>
            <a:avLst/>
            <a:gdLst/>
            <a:ahLst/>
            <a:cxnLst/>
            <a:rect l="l" t="t" r="r" b="b"/>
            <a:pathLst>
              <a:path w="190500" h="1651635">
                <a:moveTo>
                  <a:pt x="76200" y="1461135"/>
                </a:moveTo>
                <a:lnTo>
                  <a:pt x="0" y="1461135"/>
                </a:lnTo>
                <a:lnTo>
                  <a:pt x="95250" y="1651635"/>
                </a:lnTo>
                <a:lnTo>
                  <a:pt x="180975" y="1480185"/>
                </a:lnTo>
                <a:lnTo>
                  <a:pt x="76200" y="1480185"/>
                </a:lnTo>
                <a:lnTo>
                  <a:pt x="76200" y="1461135"/>
                </a:lnTo>
                <a:close/>
              </a:path>
              <a:path w="190500" h="1651635">
                <a:moveTo>
                  <a:pt x="114300" y="0"/>
                </a:moveTo>
                <a:lnTo>
                  <a:pt x="76200" y="0"/>
                </a:lnTo>
                <a:lnTo>
                  <a:pt x="76200" y="1480185"/>
                </a:lnTo>
                <a:lnTo>
                  <a:pt x="114300" y="1480185"/>
                </a:lnTo>
                <a:lnTo>
                  <a:pt x="114300" y="0"/>
                </a:lnTo>
                <a:close/>
              </a:path>
              <a:path w="190500" h="1651635">
                <a:moveTo>
                  <a:pt x="190500" y="1461135"/>
                </a:moveTo>
                <a:lnTo>
                  <a:pt x="114300" y="1461135"/>
                </a:lnTo>
                <a:lnTo>
                  <a:pt x="114300" y="1480185"/>
                </a:lnTo>
                <a:lnTo>
                  <a:pt x="180975" y="1480185"/>
                </a:lnTo>
                <a:lnTo>
                  <a:pt x="190500" y="1461135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93050" y="1381661"/>
            <a:ext cx="227965" cy="18395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70"/>
              </a:lnSpc>
            </a:pPr>
            <a:r>
              <a:rPr sz="1400" b="1" spc="-5" dirty="0">
                <a:latin typeface="Arial"/>
                <a:cs typeface="Arial"/>
              </a:rPr>
              <a:t>Evaluation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Questions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52550" y="3752786"/>
            <a:ext cx="1919351" cy="11572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9725" y="4095686"/>
            <a:ext cx="1404874" cy="5286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28750" y="3810000"/>
            <a:ext cx="1771650" cy="1009650"/>
          </a:xfrm>
          <a:custGeom>
            <a:avLst/>
            <a:gdLst/>
            <a:ahLst/>
            <a:cxnLst/>
            <a:rect l="l" t="t" r="r" b="b"/>
            <a:pathLst>
              <a:path w="1771650" h="1009650">
                <a:moveTo>
                  <a:pt x="885825" y="0"/>
                </a:moveTo>
                <a:lnTo>
                  <a:pt x="825178" y="1164"/>
                </a:lnTo>
                <a:lnTo>
                  <a:pt x="765628" y="4609"/>
                </a:lnTo>
                <a:lnTo>
                  <a:pt x="707307" y="10257"/>
                </a:lnTo>
                <a:lnTo>
                  <a:pt x="650345" y="18035"/>
                </a:lnTo>
                <a:lnTo>
                  <a:pt x="594876" y="27867"/>
                </a:lnTo>
                <a:lnTo>
                  <a:pt x="541031" y="39677"/>
                </a:lnTo>
                <a:lnTo>
                  <a:pt x="488943" y="53391"/>
                </a:lnTo>
                <a:lnTo>
                  <a:pt x="438742" y="68932"/>
                </a:lnTo>
                <a:lnTo>
                  <a:pt x="390562" y="86227"/>
                </a:lnTo>
                <a:lnTo>
                  <a:pt x="344533" y="105199"/>
                </a:lnTo>
                <a:lnTo>
                  <a:pt x="300789" y="125773"/>
                </a:lnTo>
                <a:lnTo>
                  <a:pt x="259460" y="147875"/>
                </a:lnTo>
                <a:lnTo>
                  <a:pt x="220680" y="171429"/>
                </a:lnTo>
                <a:lnTo>
                  <a:pt x="184579" y="196359"/>
                </a:lnTo>
                <a:lnTo>
                  <a:pt x="151291" y="222591"/>
                </a:lnTo>
                <a:lnTo>
                  <a:pt x="120946" y="250048"/>
                </a:lnTo>
                <a:lnTo>
                  <a:pt x="93677" y="278657"/>
                </a:lnTo>
                <a:lnTo>
                  <a:pt x="69615" y="308342"/>
                </a:lnTo>
                <a:lnTo>
                  <a:pt x="31644" y="370637"/>
                </a:lnTo>
                <a:lnTo>
                  <a:pt x="8086" y="436332"/>
                </a:lnTo>
                <a:lnTo>
                  <a:pt x="0" y="504825"/>
                </a:lnTo>
                <a:lnTo>
                  <a:pt x="2043" y="539383"/>
                </a:lnTo>
                <a:lnTo>
                  <a:pt x="17997" y="606552"/>
                </a:lnTo>
                <a:lnTo>
                  <a:pt x="48894" y="670622"/>
                </a:lnTo>
                <a:lnTo>
                  <a:pt x="93677" y="730992"/>
                </a:lnTo>
                <a:lnTo>
                  <a:pt x="120946" y="759601"/>
                </a:lnTo>
                <a:lnTo>
                  <a:pt x="151291" y="787058"/>
                </a:lnTo>
                <a:lnTo>
                  <a:pt x="184579" y="813290"/>
                </a:lnTo>
                <a:lnTo>
                  <a:pt x="220680" y="838220"/>
                </a:lnTo>
                <a:lnTo>
                  <a:pt x="259461" y="861774"/>
                </a:lnTo>
                <a:lnTo>
                  <a:pt x="300789" y="883876"/>
                </a:lnTo>
                <a:lnTo>
                  <a:pt x="344533" y="904450"/>
                </a:lnTo>
                <a:lnTo>
                  <a:pt x="390562" y="923422"/>
                </a:lnTo>
                <a:lnTo>
                  <a:pt x="438742" y="940717"/>
                </a:lnTo>
                <a:lnTo>
                  <a:pt x="488943" y="956258"/>
                </a:lnTo>
                <a:lnTo>
                  <a:pt x="541031" y="969972"/>
                </a:lnTo>
                <a:lnTo>
                  <a:pt x="594876" y="981782"/>
                </a:lnTo>
                <a:lnTo>
                  <a:pt x="650345" y="991614"/>
                </a:lnTo>
                <a:lnTo>
                  <a:pt x="707307" y="999392"/>
                </a:lnTo>
                <a:lnTo>
                  <a:pt x="765628" y="1005040"/>
                </a:lnTo>
                <a:lnTo>
                  <a:pt x="825178" y="1008485"/>
                </a:lnTo>
                <a:lnTo>
                  <a:pt x="885825" y="1009650"/>
                </a:lnTo>
                <a:lnTo>
                  <a:pt x="946471" y="1008485"/>
                </a:lnTo>
                <a:lnTo>
                  <a:pt x="1006021" y="1005040"/>
                </a:lnTo>
                <a:lnTo>
                  <a:pt x="1064342" y="999392"/>
                </a:lnTo>
                <a:lnTo>
                  <a:pt x="1121304" y="991614"/>
                </a:lnTo>
                <a:lnTo>
                  <a:pt x="1176773" y="981782"/>
                </a:lnTo>
                <a:lnTo>
                  <a:pt x="1230618" y="969972"/>
                </a:lnTo>
                <a:lnTo>
                  <a:pt x="1282706" y="956258"/>
                </a:lnTo>
                <a:lnTo>
                  <a:pt x="1332907" y="940717"/>
                </a:lnTo>
                <a:lnTo>
                  <a:pt x="1381087" y="923422"/>
                </a:lnTo>
                <a:lnTo>
                  <a:pt x="1427116" y="904450"/>
                </a:lnTo>
                <a:lnTo>
                  <a:pt x="1470860" y="883876"/>
                </a:lnTo>
                <a:lnTo>
                  <a:pt x="1512188" y="861774"/>
                </a:lnTo>
                <a:lnTo>
                  <a:pt x="1550969" y="838220"/>
                </a:lnTo>
                <a:lnTo>
                  <a:pt x="1587070" y="813290"/>
                </a:lnTo>
                <a:lnTo>
                  <a:pt x="1620358" y="787058"/>
                </a:lnTo>
                <a:lnTo>
                  <a:pt x="1650703" y="759601"/>
                </a:lnTo>
                <a:lnTo>
                  <a:pt x="1677972" y="730992"/>
                </a:lnTo>
                <a:lnTo>
                  <a:pt x="1702034" y="701307"/>
                </a:lnTo>
                <a:lnTo>
                  <a:pt x="1740005" y="639012"/>
                </a:lnTo>
                <a:lnTo>
                  <a:pt x="1763563" y="573317"/>
                </a:lnTo>
                <a:lnTo>
                  <a:pt x="1771650" y="504825"/>
                </a:lnTo>
                <a:lnTo>
                  <a:pt x="1769606" y="470266"/>
                </a:lnTo>
                <a:lnTo>
                  <a:pt x="1753652" y="403097"/>
                </a:lnTo>
                <a:lnTo>
                  <a:pt x="1722755" y="339027"/>
                </a:lnTo>
                <a:lnTo>
                  <a:pt x="1677972" y="278657"/>
                </a:lnTo>
                <a:lnTo>
                  <a:pt x="1650703" y="250048"/>
                </a:lnTo>
                <a:lnTo>
                  <a:pt x="1620358" y="222591"/>
                </a:lnTo>
                <a:lnTo>
                  <a:pt x="1587070" y="196359"/>
                </a:lnTo>
                <a:lnTo>
                  <a:pt x="1550969" y="171429"/>
                </a:lnTo>
                <a:lnTo>
                  <a:pt x="1512189" y="147875"/>
                </a:lnTo>
                <a:lnTo>
                  <a:pt x="1470860" y="125773"/>
                </a:lnTo>
                <a:lnTo>
                  <a:pt x="1427116" y="105199"/>
                </a:lnTo>
                <a:lnTo>
                  <a:pt x="1381087" y="86227"/>
                </a:lnTo>
                <a:lnTo>
                  <a:pt x="1332907" y="68932"/>
                </a:lnTo>
                <a:lnTo>
                  <a:pt x="1282706" y="53391"/>
                </a:lnTo>
                <a:lnTo>
                  <a:pt x="1230618" y="39677"/>
                </a:lnTo>
                <a:lnTo>
                  <a:pt x="1176773" y="27867"/>
                </a:lnTo>
                <a:lnTo>
                  <a:pt x="1121304" y="18035"/>
                </a:lnTo>
                <a:lnTo>
                  <a:pt x="1064342" y="10257"/>
                </a:lnTo>
                <a:lnTo>
                  <a:pt x="1006021" y="4609"/>
                </a:lnTo>
                <a:lnTo>
                  <a:pt x="946471" y="1164"/>
                </a:lnTo>
                <a:lnTo>
                  <a:pt x="88582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28750" y="3810000"/>
            <a:ext cx="1771650" cy="1009650"/>
          </a:xfrm>
          <a:custGeom>
            <a:avLst/>
            <a:gdLst/>
            <a:ahLst/>
            <a:cxnLst/>
            <a:rect l="l" t="t" r="r" b="b"/>
            <a:pathLst>
              <a:path w="1771650" h="1009650">
                <a:moveTo>
                  <a:pt x="0" y="504825"/>
                </a:moveTo>
                <a:lnTo>
                  <a:pt x="8086" y="436332"/>
                </a:lnTo>
                <a:lnTo>
                  <a:pt x="31644" y="370637"/>
                </a:lnTo>
                <a:lnTo>
                  <a:pt x="69615" y="308342"/>
                </a:lnTo>
                <a:lnTo>
                  <a:pt x="93677" y="278657"/>
                </a:lnTo>
                <a:lnTo>
                  <a:pt x="120946" y="250048"/>
                </a:lnTo>
                <a:lnTo>
                  <a:pt x="151291" y="222591"/>
                </a:lnTo>
                <a:lnTo>
                  <a:pt x="184579" y="196359"/>
                </a:lnTo>
                <a:lnTo>
                  <a:pt x="220680" y="171429"/>
                </a:lnTo>
                <a:lnTo>
                  <a:pt x="259460" y="147875"/>
                </a:lnTo>
                <a:lnTo>
                  <a:pt x="300789" y="125773"/>
                </a:lnTo>
                <a:lnTo>
                  <a:pt x="344533" y="105199"/>
                </a:lnTo>
                <a:lnTo>
                  <a:pt x="390562" y="86227"/>
                </a:lnTo>
                <a:lnTo>
                  <a:pt x="438742" y="68932"/>
                </a:lnTo>
                <a:lnTo>
                  <a:pt x="488943" y="53391"/>
                </a:lnTo>
                <a:lnTo>
                  <a:pt x="541031" y="39677"/>
                </a:lnTo>
                <a:lnTo>
                  <a:pt x="594876" y="27867"/>
                </a:lnTo>
                <a:lnTo>
                  <a:pt x="650345" y="18035"/>
                </a:lnTo>
                <a:lnTo>
                  <a:pt x="707307" y="10257"/>
                </a:lnTo>
                <a:lnTo>
                  <a:pt x="765628" y="4609"/>
                </a:lnTo>
                <a:lnTo>
                  <a:pt x="825178" y="1164"/>
                </a:lnTo>
                <a:lnTo>
                  <a:pt x="885825" y="0"/>
                </a:lnTo>
                <a:lnTo>
                  <a:pt x="946471" y="1164"/>
                </a:lnTo>
                <a:lnTo>
                  <a:pt x="1006021" y="4609"/>
                </a:lnTo>
                <a:lnTo>
                  <a:pt x="1064342" y="10257"/>
                </a:lnTo>
                <a:lnTo>
                  <a:pt x="1121304" y="18035"/>
                </a:lnTo>
                <a:lnTo>
                  <a:pt x="1176773" y="27867"/>
                </a:lnTo>
                <a:lnTo>
                  <a:pt x="1230618" y="39677"/>
                </a:lnTo>
                <a:lnTo>
                  <a:pt x="1282706" y="53391"/>
                </a:lnTo>
                <a:lnTo>
                  <a:pt x="1332907" y="68932"/>
                </a:lnTo>
                <a:lnTo>
                  <a:pt x="1381087" y="86227"/>
                </a:lnTo>
                <a:lnTo>
                  <a:pt x="1427116" y="105199"/>
                </a:lnTo>
                <a:lnTo>
                  <a:pt x="1470860" y="125773"/>
                </a:lnTo>
                <a:lnTo>
                  <a:pt x="1512189" y="147875"/>
                </a:lnTo>
                <a:lnTo>
                  <a:pt x="1550969" y="171429"/>
                </a:lnTo>
                <a:lnTo>
                  <a:pt x="1587070" y="196359"/>
                </a:lnTo>
                <a:lnTo>
                  <a:pt x="1620358" y="222591"/>
                </a:lnTo>
                <a:lnTo>
                  <a:pt x="1650703" y="250048"/>
                </a:lnTo>
                <a:lnTo>
                  <a:pt x="1677972" y="278657"/>
                </a:lnTo>
                <a:lnTo>
                  <a:pt x="1702034" y="308342"/>
                </a:lnTo>
                <a:lnTo>
                  <a:pt x="1740005" y="370637"/>
                </a:lnTo>
                <a:lnTo>
                  <a:pt x="1763563" y="436332"/>
                </a:lnTo>
                <a:lnTo>
                  <a:pt x="1771650" y="504825"/>
                </a:lnTo>
                <a:lnTo>
                  <a:pt x="1769606" y="539383"/>
                </a:lnTo>
                <a:lnTo>
                  <a:pt x="1753652" y="606552"/>
                </a:lnTo>
                <a:lnTo>
                  <a:pt x="1722755" y="670622"/>
                </a:lnTo>
                <a:lnTo>
                  <a:pt x="1677972" y="730992"/>
                </a:lnTo>
                <a:lnTo>
                  <a:pt x="1650703" y="759601"/>
                </a:lnTo>
                <a:lnTo>
                  <a:pt x="1620358" y="787058"/>
                </a:lnTo>
                <a:lnTo>
                  <a:pt x="1587070" y="813290"/>
                </a:lnTo>
                <a:lnTo>
                  <a:pt x="1550969" y="838220"/>
                </a:lnTo>
                <a:lnTo>
                  <a:pt x="1512189" y="861774"/>
                </a:lnTo>
                <a:lnTo>
                  <a:pt x="1470860" y="883876"/>
                </a:lnTo>
                <a:lnTo>
                  <a:pt x="1427116" y="904450"/>
                </a:lnTo>
                <a:lnTo>
                  <a:pt x="1381087" y="923422"/>
                </a:lnTo>
                <a:lnTo>
                  <a:pt x="1332907" y="940717"/>
                </a:lnTo>
                <a:lnTo>
                  <a:pt x="1282706" y="956258"/>
                </a:lnTo>
                <a:lnTo>
                  <a:pt x="1230618" y="969972"/>
                </a:lnTo>
                <a:lnTo>
                  <a:pt x="1176773" y="981782"/>
                </a:lnTo>
                <a:lnTo>
                  <a:pt x="1121304" y="991614"/>
                </a:lnTo>
                <a:lnTo>
                  <a:pt x="1064342" y="999392"/>
                </a:lnTo>
                <a:lnTo>
                  <a:pt x="1006021" y="1005040"/>
                </a:lnTo>
                <a:lnTo>
                  <a:pt x="946471" y="1008485"/>
                </a:lnTo>
                <a:lnTo>
                  <a:pt x="885825" y="1009650"/>
                </a:lnTo>
                <a:lnTo>
                  <a:pt x="825178" y="1008485"/>
                </a:lnTo>
                <a:lnTo>
                  <a:pt x="765628" y="1005040"/>
                </a:lnTo>
                <a:lnTo>
                  <a:pt x="707307" y="999392"/>
                </a:lnTo>
                <a:lnTo>
                  <a:pt x="650345" y="991614"/>
                </a:lnTo>
                <a:lnTo>
                  <a:pt x="594876" y="981782"/>
                </a:lnTo>
                <a:lnTo>
                  <a:pt x="541031" y="969972"/>
                </a:lnTo>
                <a:lnTo>
                  <a:pt x="488943" y="956258"/>
                </a:lnTo>
                <a:lnTo>
                  <a:pt x="438742" y="940717"/>
                </a:lnTo>
                <a:lnTo>
                  <a:pt x="390562" y="923422"/>
                </a:lnTo>
                <a:lnTo>
                  <a:pt x="344533" y="904450"/>
                </a:lnTo>
                <a:lnTo>
                  <a:pt x="300789" y="883876"/>
                </a:lnTo>
                <a:lnTo>
                  <a:pt x="259461" y="861774"/>
                </a:lnTo>
                <a:lnTo>
                  <a:pt x="220680" y="838220"/>
                </a:lnTo>
                <a:lnTo>
                  <a:pt x="184579" y="813290"/>
                </a:lnTo>
                <a:lnTo>
                  <a:pt x="151291" y="787058"/>
                </a:lnTo>
                <a:lnTo>
                  <a:pt x="120946" y="759601"/>
                </a:lnTo>
                <a:lnTo>
                  <a:pt x="93677" y="730992"/>
                </a:lnTo>
                <a:lnTo>
                  <a:pt x="69615" y="701307"/>
                </a:lnTo>
                <a:lnTo>
                  <a:pt x="31644" y="639012"/>
                </a:lnTo>
                <a:lnTo>
                  <a:pt x="8086" y="573317"/>
                </a:lnTo>
                <a:lnTo>
                  <a:pt x="0" y="50482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778254" y="4180141"/>
            <a:ext cx="107886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Quantitative</a:t>
            </a:r>
            <a:endParaRPr sz="15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734300" y="3829050"/>
            <a:ext cx="3348101" cy="16907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10500" y="3886200"/>
            <a:ext cx="3200400" cy="1543050"/>
          </a:xfrm>
          <a:custGeom>
            <a:avLst/>
            <a:gdLst/>
            <a:ahLst/>
            <a:cxnLst/>
            <a:rect l="l" t="t" r="r" b="b"/>
            <a:pathLst>
              <a:path w="3200400" h="1543050">
                <a:moveTo>
                  <a:pt x="1600200" y="0"/>
                </a:moveTo>
                <a:lnTo>
                  <a:pt x="1535838" y="612"/>
                </a:lnTo>
                <a:lnTo>
                  <a:pt x="1472123" y="2435"/>
                </a:lnTo>
                <a:lnTo>
                  <a:pt x="1409100" y="5444"/>
                </a:lnTo>
                <a:lnTo>
                  <a:pt x="1346818" y="9617"/>
                </a:lnTo>
                <a:lnTo>
                  <a:pt x="1285324" y="14932"/>
                </a:lnTo>
                <a:lnTo>
                  <a:pt x="1224668" y="21363"/>
                </a:lnTo>
                <a:lnTo>
                  <a:pt x="1164895" y="28890"/>
                </a:lnTo>
                <a:lnTo>
                  <a:pt x="1106054" y="37488"/>
                </a:lnTo>
                <a:lnTo>
                  <a:pt x="1048193" y="47134"/>
                </a:lnTo>
                <a:lnTo>
                  <a:pt x="991360" y="57807"/>
                </a:lnTo>
                <a:lnTo>
                  <a:pt x="935602" y="69481"/>
                </a:lnTo>
                <a:lnTo>
                  <a:pt x="880968" y="82135"/>
                </a:lnTo>
                <a:lnTo>
                  <a:pt x="827504" y="95745"/>
                </a:lnTo>
                <a:lnTo>
                  <a:pt x="775259" y="110289"/>
                </a:lnTo>
                <a:lnTo>
                  <a:pt x="724281" y="125743"/>
                </a:lnTo>
                <a:lnTo>
                  <a:pt x="674617" y="142084"/>
                </a:lnTo>
                <a:lnTo>
                  <a:pt x="626316" y="159289"/>
                </a:lnTo>
                <a:lnTo>
                  <a:pt x="579424" y="177336"/>
                </a:lnTo>
                <a:lnTo>
                  <a:pt x="533990" y="196200"/>
                </a:lnTo>
                <a:lnTo>
                  <a:pt x="490062" y="215860"/>
                </a:lnTo>
                <a:lnTo>
                  <a:pt x="447687" y="236291"/>
                </a:lnTo>
                <a:lnTo>
                  <a:pt x="406913" y="257471"/>
                </a:lnTo>
                <a:lnTo>
                  <a:pt x="367788" y="279377"/>
                </a:lnTo>
                <a:lnTo>
                  <a:pt x="330360" y="301986"/>
                </a:lnTo>
                <a:lnTo>
                  <a:pt x="294677" y="325274"/>
                </a:lnTo>
                <a:lnTo>
                  <a:pt x="260785" y="349220"/>
                </a:lnTo>
                <a:lnTo>
                  <a:pt x="228734" y="373799"/>
                </a:lnTo>
                <a:lnTo>
                  <a:pt x="198571" y="398988"/>
                </a:lnTo>
                <a:lnTo>
                  <a:pt x="170344" y="424765"/>
                </a:lnTo>
                <a:lnTo>
                  <a:pt x="119887" y="477989"/>
                </a:lnTo>
                <a:lnTo>
                  <a:pt x="77747" y="533287"/>
                </a:lnTo>
                <a:lnTo>
                  <a:pt x="44306" y="590474"/>
                </a:lnTo>
                <a:lnTo>
                  <a:pt x="19946" y="649365"/>
                </a:lnTo>
                <a:lnTo>
                  <a:pt x="5050" y="709777"/>
                </a:lnTo>
                <a:lnTo>
                  <a:pt x="0" y="771525"/>
                </a:lnTo>
                <a:lnTo>
                  <a:pt x="1270" y="802554"/>
                </a:lnTo>
                <a:lnTo>
                  <a:pt x="11291" y="863656"/>
                </a:lnTo>
                <a:lnTo>
                  <a:pt x="30967" y="923331"/>
                </a:lnTo>
                <a:lnTo>
                  <a:pt x="59916" y="981393"/>
                </a:lnTo>
                <a:lnTo>
                  <a:pt x="97754" y="1037658"/>
                </a:lnTo>
                <a:lnTo>
                  <a:pt x="144100" y="1091943"/>
                </a:lnTo>
                <a:lnTo>
                  <a:pt x="198571" y="1144061"/>
                </a:lnTo>
                <a:lnTo>
                  <a:pt x="228734" y="1169250"/>
                </a:lnTo>
                <a:lnTo>
                  <a:pt x="260785" y="1193829"/>
                </a:lnTo>
                <a:lnTo>
                  <a:pt x="294677" y="1217775"/>
                </a:lnTo>
                <a:lnTo>
                  <a:pt x="330360" y="1241063"/>
                </a:lnTo>
                <a:lnTo>
                  <a:pt x="367788" y="1263672"/>
                </a:lnTo>
                <a:lnTo>
                  <a:pt x="406913" y="1285578"/>
                </a:lnTo>
                <a:lnTo>
                  <a:pt x="447687" y="1306758"/>
                </a:lnTo>
                <a:lnTo>
                  <a:pt x="490062" y="1327189"/>
                </a:lnTo>
                <a:lnTo>
                  <a:pt x="533990" y="1346849"/>
                </a:lnTo>
                <a:lnTo>
                  <a:pt x="579424" y="1365713"/>
                </a:lnTo>
                <a:lnTo>
                  <a:pt x="626316" y="1383760"/>
                </a:lnTo>
                <a:lnTo>
                  <a:pt x="674617" y="1400965"/>
                </a:lnTo>
                <a:lnTo>
                  <a:pt x="724281" y="1417306"/>
                </a:lnTo>
                <a:lnTo>
                  <a:pt x="775259" y="1432760"/>
                </a:lnTo>
                <a:lnTo>
                  <a:pt x="827504" y="1447304"/>
                </a:lnTo>
                <a:lnTo>
                  <a:pt x="880968" y="1460914"/>
                </a:lnTo>
                <a:lnTo>
                  <a:pt x="935602" y="1473568"/>
                </a:lnTo>
                <a:lnTo>
                  <a:pt x="991360" y="1485242"/>
                </a:lnTo>
                <a:lnTo>
                  <a:pt x="1048193" y="1495915"/>
                </a:lnTo>
                <a:lnTo>
                  <a:pt x="1106054" y="1505561"/>
                </a:lnTo>
                <a:lnTo>
                  <a:pt x="1164895" y="1514159"/>
                </a:lnTo>
                <a:lnTo>
                  <a:pt x="1224668" y="1521686"/>
                </a:lnTo>
                <a:lnTo>
                  <a:pt x="1285324" y="1528117"/>
                </a:lnTo>
                <a:lnTo>
                  <a:pt x="1346818" y="1533432"/>
                </a:lnTo>
                <a:lnTo>
                  <a:pt x="1409100" y="1537605"/>
                </a:lnTo>
                <a:lnTo>
                  <a:pt x="1472123" y="1540614"/>
                </a:lnTo>
                <a:lnTo>
                  <a:pt x="1535838" y="1542437"/>
                </a:lnTo>
                <a:lnTo>
                  <a:pt x="1600200" y="1543050"/>
                </a:lnTo>
                <a:lnTo>
                  <a:pt x="1664561" y="1542437"/>
                </a:lnTo>
                <a:lnTo>
                  <a:pt x="1728276" y="1540614"/>
                </a:lnTo>
                <a:lnTo>
                  <a:pt x="1791299" y="1537605"/>
                </a:lnTo>
                <a:lnTo>
                  <a:pt x="1853581" y="1533432"/>
                </a:lnTo>
                <a:lnTo>
                  <a:pt x="1915075" y="1528117"/>
                </a:lnTo>
                <a:lnTo>
                  <a:pt x="1975731" y="1521686"/>
                </a:lnTo>
                <a:lnTo>
                  <a:pt x="2035504" y="1514159"/>
                </a:lnTo>
                <a:lnTo>
                  <a:pt x="2094345" y="1505561"/>
                </a:lnTo>
                <a:lnTo>
                  <a:pt x="2152206" y="1495915"/>
                </a:lnTo>
                <a:lnTo>
                  <a:pt x="2209039" y="1485242"/>
                </a:lnTo>
                <a:lnTo>
                  <a:pt x="2264797" y="1473568"/>
                </a:lnTo>
                <a:lnTo>
                  <a:pt x="2319431" y="1460914"/>
                </a:lnTo>
                <a:lnTo>
                  <a:pt x="2372895" y="1447304"/>
                </a:lnTo>
                <a:lnTo>
                  <a:pt x="2425140" y="1432760"/>
                </a:lnTo>
                <a:lnTo>
                  <a:pt x="2476118" y="1417306"/>
                </a:lnTo>
                <a:lnTo>
                  <a:pt x="2525782" y="1400965"/>
                </a:lnTo>
                <a:lnTo>
                  <a:pt x="2574083" y="1383760"/>
                </a:lnTo>
                <a:lnTo>
                  <a:pt x="2620975" y="1365713"/>
                </a:lnTo>
                <a:lnTo>
                  <a:pt x="2666409" y="1346849"/>
                </a:lnTo>
                <a:lnTo>
                  <a:pt x="2710337" y="1327189"/>
                </a:lnTo>
                <a:lnTo>
                  <a:pt x="2752712" y="1306758"/>
                </a:lnTo>
                <a:lnTo>
                  <a:pt x="2793486" y="1285578"/>
                </a:lnTo>
                <a:lnTo>
                  <a:pt x="2832611" y="1263672"/>
                </a:lnTo>
                <a:lnTo>
                  <a:pt x="2870039" y="1241063"/>
                </a:lnTo>
                <a:lnTo>
                  <a:pt x="2905722" y="1217775"/>
                </a:lnTo>
                <a:lnTo>
                  <a:pt x="2939614" y="1193829"/>
                </a:lnTo>
                <a:lnTo>
                  <a:pt x="2971665" y="1169250"/>
                </a:lnTo>
                <a:lnTo>
                  <a:pt x="3001828" y="1144061"/>
                </a:lnTo>
                <a:lnTo>
                  <a:pt x="3030055" y="1118284"/>
                </a:lnTo>
                <a:lnTo>
                  <a:pt x="3080512" y="1065060"/>
                </a:lnTo>
                <a:lnTo>
                  <a:pt x="3122652" y="1009762"/>
                </a:lnTo>
                <a:lnTo>
                  <a:pt x="3156093" y="952575"/>
                </a:lnTo>
                <a:lnTo>
                  <a:pt x="3180453" y="893684"/>
                </a:lnTo>
                <a:lnTo>
                  <a:pt x="3195349" y="833272"/>
                </a:lnTo>
                <a:lnTo>
                  <a:pt x="3200400" y="771525"/>
                </a:lnTo>
                <a:lnTo>
                  <a:pt x="3199129" y="740495"/>
                </a:lnTo>
                <a:lnTo>
                  <a:pt x="3189108" y="679393"/>
                </a:lnTo>
                <a:lnTo>
                  <a:pt x="3169432" y="619718"/>
                </a:lnTo>
                <a:lnTo>
                  <a:pt x="3140483" y="561656"/>
                </a:lnTo>
                <a:lnTo>
                  <a:pt x="3102645" y="505391"/>
                </a:lnTo>
                <a:lnTo>
                  <a:pt x="3056299" y="451106"/>
                </a:lnTo>
                <a:lnTo>
                  <a:pt x="3001828" y="398988"/>
                </a:lnTo>
                <a:lnTo>
                  <a:pt x="2971665" y="373799"/>
                </a:lnTo>
                <a:lnTo>
                  <a:pt x="2939614" y="349220"/>
                </a:lnTo>
                <a:lnTo>
                  <a:pt x="2905722" y="325274"/>
                </a:lnTo>
                <a:lnTo>
                  <a:pt x="2870039" y="301986"/>
                </a:lnTo>
                <a:lnTo>
                  <a:pt x="2832611" y="279377"/>
                </a:lnTo>
                <a:lnTo>
                  <a:pt x="2793486" y="257471"/>
                </a:lnTo>
                <a:lnTo>
                  <a:pt x="2752712" y="236291"/>
                </a:lnTo>
                <a:lnTo>
                  <a:pt x="2710337" y="215860"/>
                </a:lnTo>
                <a:lnTo>
                  <a:pt x="2666409" y="196200"/>
                </a:lnTo>
                <a:lnTo>
                  <a:pt x="2620975" y="177336"/>
                </a:lnTo>
                <a:lnTo>
                  <a:pt x="2574083" y="159289"/>
                </a:lnTo>
                <a:lnTo>
                  <a:pt x="2525782" y="142084"/>
                </a:lnTo>
                <a:lnTo>
                  <a:pt x="2476118" y="125743"/>
                </a:lnTo>
                <a:lnTo>
                  <a:pt x="2425140" y="110289"/>
                </a:lnTo>
                <a:lnTo>
                  <a:pt x="2372895" y="95745"/>
                </a:lnTo>
                <a:lnTo>
                  <a:pt x="2319431" y="82135"/>
                </a:lnTo>
                <a:lnTo>
                  <a:pt x="2264797" y="69481"/>
                </a:lnTo>
                <a:lnTo>
                  <a:pt x="2209039" y="57807"/>
                </a:lnTo>
                <a:lnTo>
                  <a:pt x="2152206" y="47134"/>
                </a:lnTo>
                <a:lnTo>
                  <a:pt x="2094345" y="37488"/>
                </a:lnTo>
                <a:lnTo>
                  <a:pt x="2035504" y="28890"/>
                </a:lnTo>
                <a:lnTo>
                  <a:pt x="1975731" y="21363"/>
                </a:lnTo>
                <a:lnTo>
                  <a:pt x="1915075" y="14932"/>
                </a:lnTo>
                <a:lnTo>
                  <a:pt x="1853581" y="9617"/>
                </a:lnTo>
                <a:lnTo>
                  <a:pt x="1791299" y="5444"/>
                </a:lnTo>
                <a:lnTo>
                  <a:pt x="1728276" y="2435"/>
                </a:lnTo>
                <a:lnTo>
                  <a:pt x="1664561" y="612"/>
                </a:lnTo>
                <a:lnTo>
                  <a:pt x="16002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10500" y="3886200"/>
            <a:ext cx="3200400" cy="1543050"/>
          </a:xfrm>
          <a:custGeom>
            <a:avLst/>
            <a:gdLst/>
            <a:ahLst/>
            <a:cxnLst/>
            <a:rect l="l" t="t" r="r" b="b"/>
            <a:pathLst>
              <a:path w="3200400" h="1543050">
                <a:moveTo>
                  <a:pt x="0" y="771525"/>
                </a:moveTo>
                <a:lnTo>
                  <a:pt x="5050" y="709777"/>
                </a:lnTo>
                <a:lnTo>
                  <a:pt x="19946" y="649365"/>
                </a:lnTo>
                <a:lnTo>
                  <a:pt x="44306" y="590474"/>
                </a:lnTo>
                <a:lnTo>
                  <a:pt x="77747" y="533287"/>
                </a:lnTo>
                <a:lnTo>
                  <a:pt x="119887" y="477989"/>
                </a:lnTo>
                <a:lnTo>
                  <a:pt x="170344" y="424765"/>
                </a:lnTo>
                <a:lnTo>
                  <a:pt x="198571" y="398988"/>
                </a:lnTo>
                <a:lnTo>
                  <a:pt x="228734" y="373799"/>
                </a:lnTo>
                <a:lnTo>
                  <a:pt x="260785" y="349220"/>
                </a:lnTo>
                <a:lnTo>
                  <a:pt x="294677" y="325274"/>
                </a:lnTo>
                <a:lnTo>
                  <a:pt x="330360" y="301986"/>
                </a:lnTo>
                <a:lnTo>
                  <a:pt x="367788" y="279377"/>
                </a:lnTo>
                <a:lnTo>
                  <a:pt x="406913" y="257471"/>
                </a:lnTo>
                <a:lnTo>
                  <a:pt x="447687" y="236291"/>
                </a:lnTo>
                <a:lnTo>
                  <a:pt x="490062" y="215860"/>
                </a:lnTo>
                <a:lnTo>
                  <a:pt x="533990" y="196200"/>
                </a:lnTo>
                <a:lnTo>
                  <a:pt x="579424" y="177336"/>
                </a:lnTo>
                <a:lnTo>
                  <a:pt x="626316" y="159289"/>
                </a:lnTo>
                <a:lnTo>
                  <a:pt x="674617" y="142084"/>
                </a:lnTo>
                <a:lnTo>
                  <a:pt x="724281" y="125743"/>
                </a:lnTo>
                <a:lnTo>
                  <a:pt x="775259" y="110289"/>
                </a:lnTo>
                <a:lnTo>
                  <a:pt x="827504" y="95745"/>
                </a:lnTo>
                <a:lnTo>
                  <a:pt x="880968" y="82135"/>
                </a:lnTo>
                <a:lnTo>
                  <a:pt x="935602" y="69481"/>
                </a:lnTo>
                <a:lnTo>
                  <a:pt x="991360" y="57807"/>
                </a:lnTo>
                <a:lnTo>
                  <a:pt x="1048193" y="47134"/>
                </a:lnTo>
                <a:lnTo>
                  <a:pt x="1106054" y="37488"/>
                </a:lnTo>
                <a:lnTo>
                  <a:pt x="1164895" y="28890"/>
                </a:lnTo>
                <a:lnTo>
                  <a:pt x="1224668" y="21363"/>
                </a:lnTo>
                <a:lnTo>
                  <a:pt x="1285324" y="14932"/>
                </a:lnTo>
                <a:lnTo>
                  <a:pt x="1346818" y="9617"/>
                </a:lnTo>
                <a:lnTo>
                  <a:pt x="1409100" y="5444"/>
                </a:lnTo>
                <a:lnTo>
                  <a:pt x="1472123" y="2435"/>
                </a:lnTo>
                <a:lnTo>
                  <a:pt x="1535838" y="612"/>
                </a:lnTo>
                <a:lnTo>
                  <a:pt x="1600200" y="0"/>
                </a:lnTo>
                <a:lnTo>
                  <a:pt x="1664561" y="612"/>
                </a:lnTo>
                <a:lnTo>
                  <a:pt x="1728276" y="2435"/>
                </a:lnTo>
                <a:lnTo>
                  <a:pt x="1791299" y="5444"/>
                </a:lnTo>
                <a:lnTo>
                  <a:pt x="1853581" y="9617"/>
                </a:lnTo>
                <a:lnTo>
                  <a:pt x="1915075" y="14932"/>
                </a:lnTo>
                <a:lnTo>
                  <a:pt x="1975731" y="21363"/>
                </a:lnTo>
                <a:lnTo>
                  <a:pt x="2035504" y="28890"/>
                </a:lnTo>
                <a:lnTo>
                  <a:pt x="2094345" y="37488"/>
                </a:lnTo>
                <a:lnTo>
                  <a:pt x="2152206" y="47134"/>
                </a:lnTo>
                <a:lnTo>
                  <a:pt x="2209039" y="57807"/>
                </a:lnTo>
                <a:lnTo>
                  <a:pt x="2264797" y="69481"/>
                </a:lnTo>
                <a:lnTo>
                  <a:pt x="2319431" y="82135"/>
                </a:lnTo>
                <a:lnTo>
                  <a:pt x="2372895" y="95745"/>
                </a:lnTo>
                <a:lnTo>
                  <a:pt x="2425140" y="110289"/>
                </a:lnTo>
                <a:lnTo>
                  <a:pt x="2476118" y="125743"/>
                </a:lnTo>
                <a:lnTo>
                  <a:pt x="2525782" y="142084"/>
                </a:lnTo>
                <a:lnTo>
                  <a:pt x="2574083" y="159289"/>
                </a:lnTo>
                <a:lnTo>
                  <a:pt x="2620975" y="177336"/>
                </a:lnTo>
                <a:lnTo>
                  <a:pt x="2666409" y="196200"/>
                </a:lnTo>
                <a:lnTo>
                  <a:pt x="2710337" y="215860"/>
                </a:lnTo>
                <a:lnTo>
                  <a:pt x="2752712" y="236291"/>
                </a:lnTo>
                <a:lnTo>
                  <a:pt x="2793486" y="257471"/>
                </a:lnTo>
                <a:lnTo>
                  <a:pt x="2832611" y="279377"/>
                </a:lnTo>
                <a:lnTo>
                  <a:pt x="2870039" y="301986"/>
                </a:lnTo>
                <a:lnTo>
                  <a:pt x="2905722" y="325274"/>
                </a:lnTo>
                <a:lnTo>
                  <a:pt x="2939614" y="349220"/>
                </a:lnTo>
                <a:lnTo>
                  <a:pt x="2971665" y="373799"/>
                </a:lnTo>
                <a:lnTo>
                  <a:pt x="3001828" y="398988"/>
                </a:lnTo>
                <a:lnTo>
                  <a:pt x="3030055" y="424765"/>
                </a:lnTo>
                <a:lnTo>
                  <a:pt x="3080512" y="477989"/>
                </a:lnTo>
                <a:lnTo>
                  <a:pt x="3122652" y="533287"/>
                </a:lnTo>
                <a:lnTo>
                  <a:pt x="3156093" y="590474"/>
                </a:lnTo>
                <a:lnTo>
                  <a:pt x="3180453" y="649365"/>
                </a:lnTo>
                <a:lnTo>
                  <a:pt x="3195349" y="709777"/>
                </a:lnTo>
                <a:lnTo>
                  <a:pt x="3200400" y="771525"/>
                </a:lnTo>
                <a:lnTo>
                  <a:pt x="3199129" y="802554"/>
                </a:lnTo>
                <a:lnTo>
                  <a:pt x="3189108" y="863656"/>
                </a:lnTo>
                <a:lnTo>
                  <a:pt x="3169432" y="923331"/>
                </a:lnTo>
                <a:lnTo>
                  <a:pt x="3140483" y="981393"/>
                </a:lnTo>
                <a:lnTo>
                  <a:pt x="3102645" y="1037658"/>
                </a:lnTo>
                <a:lnTo>
                  <a:pt x="3056299" y="1091943"/>
                </a:lnTo>
                <a:lnTo>
                  <a:pt x="3001828" y="1144061"/>
                </a:lnTo>
                <a:lnTo>
                  <a:pt x="2971665" y="1169250"/>
                </a:lnTo>
                <a:lnTo>
                  <a:pt x="2939614" y="1193829"/>
                </a:lnTo>
                <a:lnTo>
                  <a:pt x="2905722" y="1217775"/>
                </a:lnTo>
                <a:lnTo>
                  <a:pt x="2870039" y="1241063"/>
                </a:lnTo>
                <a:lnTo>
                  <a:pt x="2832611" y="1263672"/>
                </a:lnTo>
                <a:lnTo>
                  <a:pt x="2793486" y="1285578"/>
                </a:lnTo>
                <a:lnTo>
                  <a:pt x="2752712" y="1306758"/>
                </a:lnTo>
                <a:lnTo>
                  <a:pt x="2710337" y="1327189"/>
                </a:lnTo>
                <a:lnTo>
                  <a:pt x="2666409" y="1346849"/>
                </a:lnTo>
                <a:lnTo>
                  <a:pt x="2620975" y="1365713"/>
                </a:lnTo>
                <a:lnTo>
                  <a:pt x="2574083" y="1383760"/>
                </a:lnTo>
                <a:lnTo>
                  <a:pt x="2525782" y="1400965"/>
                </a:lnTo>
                <a:lnTo>
                  <a:pt x="2476118" y="1417306"/>
                </a:lnTo>
                <a:lnTo>
                  <a:pt x="2425140" y="1432760"/>
                </a:lnTo>
                <a:lnTo>
                  <a:pt x="2372895" y="1447304"/>
                </a:lnTo>
                <a:lnTo>
                  <a:pt x="2319431" y="1460914"/>
                </a:lnTo>
                <a:lnTo>
                  <a:pt x="2264797" y="1473568"/>
                </a:lnTo>
                <a:lnTo>
                  <a:pt x="2209039" y="1485242"/>
                </a:lnTo>
                <a:lnTo>
                  <a:pt x="2152206" y="1495915"/>
                </a:lnTo>
                <a:lnTo>
                  <a:pt x="2094345" y="1505561"/>
                </a:lnTo>
                <a:lnTo>
                  <a:pt x="2035504" y="1514159"/>
                </a:lnTo>
                <a:lnTo>
                  <a:pt x="1975731" y="1521686"/>
                </a:lnTo>
                <a:lnTo>
                  <a:pt x="1915075" y="1528117"/>
                </a:lnTo>
                <a:lnTo>
                  <a:pt x="1853581" y="1533432"/>
                </a:lnTo>
                <a:lnTo>
                  <a:pt x="1791299" y="1537605"/>
                </a:lnTo>
                <a:lnTo>
                  <a:pt x="1728276" y="1540614"/>
                </a:lnTo>
                <a:lnTo>
                  <a:pt x="1664561" y="1542437"/>
                </a:lnTo>
                <a:lnTo>
                  <a:pt x="1600200" y="1543050"/>
                </a:lnTo>
                <a:lnTo>
                  <a:pt x="1535838" y="1542437"/>
                </a:lnTo>
                <a:lnTo>
                  <a:pt x="1472123" y="1540614"/>
                </a:lnTo>
                <a:lnTo>
                  <a:pt x="1409100" y="1537605"/>
                </a:lnTo>
                <a:lnTo>
                  <a:pt x="1346818" y="1533432"/>
                </a:lnTo>
                <a:lnTo>
                  <a:pt x="1285324" y="1528117"/>
                </a:lnTo>
                <a:lnTo>
                  <a:pt x="1224668" y="1521686"/>
                </a:lnTo>
                <a:lnTo>
                  <a:pt x="1164895" y="1514159"/>
                </a:lnTo>
                <a:lnTo>
                  <a:pt x="1106054" y="1505561"/>
                </a:lnTo>
                <a:lnTo>
                  <a:pt x="1048193" y="1495915"/>
                </a:lnTo>
                <a:lnTo>
                  <a:pt x="991360" y="1485242"/>
                </a:lnTo>
                <a:lnTo>
                  <a:pt x="935602" y="1473568"/>
                </a:lnTo>
                <a:lnTo>
                  <a:pt x="880968" y="1460914"/>
                </a:lnTo>
                <a:lnTo>
                  <a:pt x="827504" y="1447304"/>
                </a:lnTo>
                <a:lnTo>
                  <a:pt x="775259" y="1432760"/>
                </a:lnTo>
                <a:lnTo>
                  <a:pt x="724281" y="1417306"/>
                </a:lnTo>
                <a:lnTo>
                  <a:pt x="674617" y="1400965"/>
                </a:lnTo>
                <a:lnTo>
                  <a:pt x="626316" y="1383760"/>
                </a:lnTo>
                <a:lnTo>
                  <a:pt x="579424" y="1365713"/>
                </a:lnTo>
                <a:lnTo>
                  <a:pt x="533990" y="1346849"/>
                </a:lnTo>
                <a:lnTo>
                  <a:pt x="490062" y="1327189"/>
                </a:lnTo>
                <a:lnTo>
                  <a:pt x="447687" y="1306758"/>
                </a:lnTo>
                <a:lnTo>
                  <a:pt x="406913" y="1285578"/>
                </a:lnTo>
                <a:lnTo>
                  <a:pt x="367788" y="1263672"/>
                </a:lnTo>
                <a:lnTo>
                  <a:pt x="330360" y="1241063"/>
                </a:lnTo>
                <a:lnTo>
                  <a:pt x="294677" y="1217775"/>
                </a:lnTo>
                <a:lnTo>
                  <a:pt x="260785" y="1193829"/>
                </a:lnTo>
                <a:lnTo>
                  <a:pt x="228734" y="1169250"/>
                </a:lnTo>
                <a:lnTo>
                  <a:pt x="198571" y="1144061"/>
                </a:lnTo>
                <a:lnTo>
                  <a:pt x="170344" y="1118284"/>
                </a:lnTo>
                <a:lnTo>
                  <a:pt x="119887" y="1065060"/>
                </a:lnTo>
                <a:lnTo>
                  <a:pt x="77747" y="1009762"/>
                </a:lnTo>
                <a:lnTo>
                  <a:pt x="44306" y="952575"/>
                </a:lnTo>
                <a:lnTo>
                  <a:pt x="19946" y="893684"/>
                </a:lnTo>
                <a:lnTo>
                  <a:pt x="5050" y="833272"/>
                </a:lnTo>
                <a:lnTo>
                  <a:pt x="0" y="77152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935466" y="4537964"/>
            <a:ext cx="97409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Quantitative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390775" y="5486400"/>
            <a:ext cx="4033901" cy="12430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66975" y="5543550"/>
            <a:ext cx="3886200" cy="1095375"/>
          </a:xfrm>
          <a:custGeom>
            <a:avLst/>
            <a:gdLst/>
            <a:ahLst/>
            <a:cxnLst/>
            <a:rect l="l" t="t" r="r" b="b"/>
            <a:pathLst>
              <a:path w="3886200" h="1095375">
                <a:moveTo>
                  <a:pt x="1943100" y="0"/>
                </a:moveTo>
                <a:lnTo>
                  <a:pt x="1871865" y="361"/>
                </a:lnTo>
                <a:lnTo>
                  <a:pt x="1801276" y="1436"/>
                </a:lnTo>
                <a:lnTo>
                  <a:pt x="1731376" y="3213"/>
                </a:lnTo>
                <a:lnTo>
                  <a:pt x="1662211" y="5680"/>
                </a:lnTo>
                <a:lnTo>
                  <a:pt x="1593823" y="8824"/>
                </a:lnTo>
                <a:lnTo>
                  <a:pt x="1526257" y="12632"/>
                </a:lnTo>
                <a:lnTo>
                  <a:pt x="1459557" y="17093"/>
                </a:lnTo>
                <a:lnTo>
                  <a:pt x="1393765" y="22193"/>
                </a:lnTo>
                <a:lnTo>
                  <a:pt x="1328927" y="27921"/>
                </a:lnTo>
                <a:lnTo>
                  <a:pt x="1265087" y="34265"/>
                </a:lnTo>
                <a:lnTo>
                  <a:pt x="1202287" y="41211"/>
                </a:lnTo>
                <a:lnTo>
                  <a:pt x="1140572" y="48747"/>
                </a:lnTo>
                <a:lnTo>
                  <a:pt x="1079987" y="56862"/>
                </a:lnTo>
                <a:lnTo>
                  <a:pt x="1020574" y="65542"/>
                </a:lnTo>
                <a:lnTo>
                  <a:pt x="962377" y="74776"/>
                </a:lnTo>
                <a:lnTo>
                  <a:pt x="905442" y="84550"/>
                </a:lnTo>
                <a:lnTo>
                  <a:pt x="849810" y="94853"/>
                </a:lnTo>
                <a:lnTo>
                  <a:pt x="795527" y="105672"/>
                </a:lnTo>
                <a:lnTo>
                  <a:pt x="742637" y="116995"/>
                </a:lnTo>
                <a:lnTo>
                  <a:pt x="691183" y="128810"/>
                </a:lnTo>
                <a:lnTo>
                  <a:pt x="641208" y="141103"/>
                </a:lnTo>
                <a:lnTo>
                  <a:pt x="592758" y="153864"/>
                </a:lnTo>
                <a:lnTo>
                  <a:pt x="545876" y="167078"/>
                </a:lnTo>
                <a:lnTo>
                  <a:pt x="500605" y="180734"/>
                </a:lnTo>
                <a:lnTo>
                  <a:pt x="456990" y="194820"/>
                </a:lnTo>
                <a:lnTo>
                  <a:pt x="415075" y="209323"/>
                </a:lnTo>
                <a:lnTo>
                  <a:pt x="374903" y="224231"/>
                </a:lnTo>
                <a:lnTo>
                  <a:pt x="336519" y="239532"/>
                </a:lnTo>
                <a:lnTo>
                  <a:pt x="299966" y="255212"/>
                </a:lnTo>
                <a:lnTo>
                  <a:pt x="265288" y="271260"/>
                </a:lnTo>
                <a:lnTo>
                  <a:pt x="201734" y="304410"/>
                </a:lnTo>
                <a:lnTo>
                  <a:pt x="146207" y="338882"/>
                </a:lnTo>
                <a:lnTo>
                  <a:pt x="99059" y="374577"/>
                </a:lnTo>
                <a:lnTo>
                  <a:pt x="60642" y="411396"/>
                </a:lnTo>
                <a:lnTo>
                  <a:pt x="31305" y="449240"/>
                </a:lnTo>
                <a:lnTo>
                  <a:pt x="11401" y="488011"/>
                </a:lnTo>
                <a:lnTo>
                  <a:pt x="1281" y="527609"/>
                </a:lnTo>
                <a:lnTo>
                  <a:pt x="0" y="547687"/>
                </a:lnTo>
                <a:lnTo>
                  <a:pt x="1281" y="567765"/>
                </a:lnTo>
                <a:lnTo>
                  <a:pt x="11401" y="607363"/>
                </a:lnTo>
                <a:lnTo>
                  <a:pt x="31305" y="646134"/>
                </a:lnTo>
                <a:lnTo>
                  <a:pt x="60642" y="683978"/>
                </a:lnTo>
                <a:lnTo>
                  <a:pt x="99059" y="720797"/>
                </a:lnTo>
                <a:lnTo>
                  <a:pt x="146207" y="756492"/>
                </a:lnTo>
                <a:lnTo>
                  <a:pt x="201734" y="790964"/>
                </a:lnTo>
                <a:lnTo>
                  <a:pt x="265288" y="824114"/>
                </a:lnTo>
                <a:lnTo>
                  <a:pt x="299966" y="840162"/>
                </a:lnTo>
                <a:lnTo>
                  <a:pt x="336519" y="855842"/>
                </a:lnTo>
                <a:lnTo>
                  <a:pt x="374903" y="871143"/>
                </a:lnTo>
                <a:lnTo>
                  <a:pt x="415075" y="886051"/>
                </a:lnTo>
                <a:lnTo>
                  <a:pt x="456990" y="900554"/>
                </a:lnTo>
                <a:lnTo>
                  <a:pt x="500605" y="914640"/>
                </a:lnTo>
                <a:lnTo>
                  <a:pt x="545876" y="928296"/>
                </a:lnTo>
                <a:lnTo>
                  <a:pt x="592758" y="941510"/>
                </a:lnTo>
                <a:lnTo>
                  <a:pt x="641208" y="954271"/>
                </a:lnTo>
                <a:lnTo>
                  <a:pt x="691183" y="966564"/>
                </a:lnTo>
                <a:lnTo>
                  <a:pt x="742637" y="978379"/>
                </a:lnTo>
                <a:lnTo>
                  <a:pt x="795527" y="989702"/>
                </a:lnTo>
                <a:lnTo>
                  <a:pt x="849810" y="1000521"/>
                </a:lnTo>
                <a:lnTo>
                  <a:pt x="905442" y="1010824"/>
                </a:lnTo>
                <a:lnTo>
                  <a:pt x="962377" y="1020598"/>
                </a:lnTo>
                <a:lnTo>
                  <a:pt x="1020574" y="1029832"/>
                </a:lnTo>
                <a:lnTo>
                  <a:pt x="1079987" y="1038512"/>
                </a:lnTo>
                <a:lnTo>
                  <a:pt x="1140572" y="1046627"/>
                </a:lnTo>
                <a:lnTo>
                  <a:pt x="1202287" y="1054163"/>
                </a:lnTo>
                <a:lnTo>
                  <a:pt x="1265087" y="1061109"/>
                </a:lnTo>
                <a:lnTo>
                  <a:pt x="1328927" y="1067453"/>
                </a:lnTo>
                <a:lnTo>
                  <a:pt x="1393765" y="1073181"/>
                </a:lnTo>
                <a:lnTo>
                  <a:pt x="1459557" y="1078281"/>
                </a:lnTo>
                <a:lnTo>
                  <a:pt x="1526257" y="1082742"/>
                </a:lnTo>
                <a:lnTo>
                  <a:pt x="1593823" y="1086550"/>
                </a:lnTo>
                <a:lnTo>
                  <a:pt x="1662211" y="1089694"/>
                </a:lnTo>
                <a:lnTo>
                  <a:pt x="1731376" y="1092161"/>
                </a:lnTo>
                <a:lnTo>
                  <a:pt x="1801276" y="1093938"/>
                </a:lnTo>
                <a:lnTo>
                  <a:pt x="1871865" y="1095013"/>
                </a:lnTo>
                <a:lnTo>
                  <a:pt x="1943100" y="1095375"/>
                </a:lnTo>
                <a:lnTo>
                  <a:pt x="2014334" y="1095013"/>
                </a:lnTo>
                <a:lnTo>
                  <a:pt x="2084923" y="1093938"/>
                </a:lnTo>
                <a:lnTo>
                  <a:pt x="2154823" y="1092161"/>
                </a:lnTo>
                <a:lnTo>
                  <a:pt x="2223988" y="1089694"/>
                </a:lnTo>
                <a:lnTo>
                  <a:pt x="2292376" y="1086550"/>
                </a:lnTo>
                <a:lnTo>
                  <a:pt x="2359942" y="1082742"/>
                </a:lnTo>
                <a:lnTo>
                  <a:pt x="2426642" y="1078281"/>
                </a:lnTo>
                <a:lnTo>
                  <a:pt x="2492434" y="1073181"/>
                </a:lnTo>
                <a:lnTo>
                  <a:pt x="2557272" y="1067453"/>
                </a:lnTo>
                <a:lnTo>
                  <a:pt x="2621112" y="1061109"/>
                </a:lnTo>
                <a:lnTo>
                  <a:pt x="2683912" y="1054163"/>
                </a:lnTo>
                <a:lnTo>
                  <a:pt x="2745627" y="1046627"/>
                </a:lnTo>
                <a:lnTo>
                  <a:pt x="2806212" y="1038512"/>
                </a:lnTo>
                <a:lnTo>
                  <a:pt x="2865625" y="1029832"/>
                </a:lnTo>
                <a:lnTo>
                  <a:pt x="2923822" y="1020598"/>
                </a:lnTo>
                <a:lnTo>
                  <a:pt x="2980757" y="1010824"/>
                </a:lnTo>
                <a:lnTo>
                  <a:pt x="3036389" y="1000521"/>
                </a:lnTo>
                <a:lnTo>
                  <a:pt x="3090672" y="989702"/>
                </a:lnTo>
                <a:lnTo>
                  <a:pt x="3143562" y="978379"/>
                </a:lnTo>
                <a:lnTo>
                  <a:pt x="3195016" y="966564"/>
                </a:lnTo>
                <a:lnTo>
                  <a:pt x="3244991" y="954271"/>
                </a:lnTo>
                <a:lnTo>
                  <a:pt x="3293441" y="941510"/>
                </a:lnTo>
                <a:lnTo>
                  <a:pt x="3340323" y="928296"/>
                </a:lnTo>
                <a:lnTo>
                  <a:pt x="3385594" y="914640"/>
                </a:lnTo>
                <a:lnTo>
                  <a:pt x="3429209" y="900554"/>
                </a:lnTo>
                <a:lnTo>
                  <a:pt x="3471124" y="886051"/>
                </a:lnTo>
                <a:lnTo>
                  <a:pt x="3511296" y="871143"/>
                </a:lnTo>
                <a:lnTo>
                  <a:pt x="3549680" y="855842"/>
                </a:lnTo>
                <a:lnTo>
                  <a:pt x="3586233" y="840162"/>
                </a:lnTo>
                <a:lnTo>
                  <a:pt x="3620911" y="824114"/>
                </a:lnTo>
                <a:lnTo>
                  <a:pt x="3684465" y="790964"/>
                </a:lnTo>
                <a:lnTo>
                  <a:pt x="3739992" y="756492"/>
                </a:lnTo>
                <a:lnTo>
                  <a:pt x="3787140" y="720797"/>
                </a:lnTo>
                <a:lnTo>
                  <a:pt x="3825557" y="683978"/>
                </a:lnTo>
                <a:lnTo>
                  <a:pt x="3854894" y="646134"/>
                </a:lnTo>
                <a:lnTo>
                  <a:pt x="3874798" y="607363"/>
                </a:lnTo>
                <a:lnTo>
                  <a:pt x="3884918" y="567765"/>
                </a:lnTo>
                <a:lnTo>
                  <a:pt x="3886200" y="547687"/>
                </a:lnTo>
                <a:lnTo>
                  <a:pt x="3884918" y="527609"/>
                </a:lnTo>
                <a:lnTo>
                  <a:pt x="3874798" y="488011"/>
                </a:lnTo>
                <a:lnTo>
                  <a:pt x="3854894" y="449240"/>
                </a:lnTo>
                <a:lnTo>
                  <a:pt x="3825557" y="411396"/>
                </a:lnTo>
                <a:lnTo>
                  <a:pt x="3787139" y="374577"/>
                </a:lnTo>
                <a:lnTo>
                  <a:pt x="3739992" y="338882"/>
                </a:lnTo>
                <a:lnTo>
                  <a:pt x="3684465" y="304410"/>
                </a:lnTo>
                <a:lnTo>
                  <a:pt x="3620911" y="271260"/>
                </a:lnTo>
                <a:lnTo>
                  <a:pt x="3586233" y="255212"/>
                </a:lnTo>
                <a:lnTo>
                  <a:pt x="3549680" y="239532"/>
                </a:lnTo>
                <a:lnTo>
                  <a:pt x="3511295" y="224231"/>
                </a:lnTo>
                <a:lnTo>
                  <a:pt x="3471124" y="209323"/>
                </a:lnTo>
                <a:lnTo>
                  <a:pt x="3429209" y="194820"/>
                </a:lnTo>
                <a:lnTo>
                  <a:pt x="3385594" y="180734"/>
                </a:lnTo>
                <a:lnTo>
                  <a:pt x="3340323" y="167078"/>
                </a:lnTo>
                <a:lnTo>
                  <a:pt x="3293441" y="153864"/>
                </a:lnTo>
                <a:lnTo>
                  <a:pt x="3244991" y="141103"/>
                </a:lnTo>
                <a:lnTo>
                  <a:pt x="3195016" y="128810"/>
                </a:lnTo>
                <a:lnTo>
                  <a:pt x="3143562" y="116995"/>
                </a:lnTo>
                <a:lnTo>
                  <a:pt x="3090672" y="105672"/>
                </a:lnTo>
                <a:lnTo>
                  <a:pt x="3036389" y="94853"/>
                </a:lnTo>
                <a:lnTo>
                  <a:pt x="2980757" y="84550"/>
                </a:lnTo>
                <a:lnTo>
                  <a:pt x="2923822" y="74776"/>
                </a:lnTo>
                <a:lnTo>
                  <a:pt x="2865625" y="65542"/>
                </a:lnTo>
                <a:lnTo>
                  <a:pt x="2806212" y="56862"/>
                </a:lnTo>
                <a:lnTo>
                  <a:pt x="2745627" y="48747"/>
                </a:lnTo>
                <a:lnTo>
                  <a:pt x="2683912" y="41211"/>
                </a:lnTo>
                <a:lnTo>
                  <a:pt x="2621112" y="34265"/>
                </a:lnTo>
                <a:lnTo>
                  <a:pt x="2557272" y="27921"/>
                </a:lnTo>
                <a:lnTo>
                  <a:pt x="2492434" y="22193"/>
                </a:lnTo>
                <a:lnTo>
                  <a:pt x="2426642" y="17093"/>
                </a:lnTo>
                <a:lnTo>
                  <a:pt x="2359942" y="12632"/>
                </a:lnTo>
                <a:lnTo>
                  <a:pt x="2292376" y="8824"/>
                </a:lnTo>
                <a:lnTo>
                  <a:pt x="2223988" y="5680"/>
                </a:lnTo>
                <a:lnTo>
                  <a:pt x="2154823" y="3213"/>
                </a:lnTo>
                <a:lnTo>
                  <a:pt x="2084923" y="1436"/>
                </a:lnTo>
                <a:lnTo>
                  <a:pt x="2014334" y="361"/>
                </a:lnTo>
                <a:lnTo>
                  <a:pt x="1943100" y="0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66975" y="5543550"/>
            <a:ext cx="3886200" cy="1095375"/>
          </a:xfrm>
          <a:custGeom>
            <a:avLst/>
            <a:gdLst/>
            <a:ahLst/>
            <a:cxnLst/>
            <a:rect l="l" t="t" r="r" b="b"/>
            <a:pathLst>
              <a:path w="3886200" h="1095375">
                <a:moveTo>
                  <a:pt x="0" y="547687"/>
                </a:moveTo>
                <a:lnTo>
                  <a:pt x="5096" y="507713"/>
                </a:lnTo>
                <a:lnTo>
                  <a:pt x="20152" y="468516"/>
                </a:lnTo>
                <a:lnTo>
                  <a:pt x="44816" y="430196"/>
                </a:lnTo>
                <a:lnTo>
                  <a:pt x="78737" y="392852"/>
                </a:lnTo>
                <a:lnTo>
                  <a:pt x="121564" y="356583"/>
                </a:lnTo>
                <a:lnTo>
                  <a:pt x="172945" y="321487"/>
                </a:lnTo>
                <a:lnTo>
                  <a:pt x="232530" y="287664"/>
                </a:lnTo>
                <a:lnTo>
                  <a:pt x="299966" y="255212"/>
                </a:lnTo>
                <a:lnTo>
                  <a:pt x="336519" y="239532"/>
                </a:lnTo>
                <a:lnTo>
                  <a:pt x="374904" y="224231"/>
                </a:lnTo>
                <a:lnTo>
                  <a:pt x="415075" y="209323"/>
                </a:lnTo>
                <a:lnTo>
                  <a:pt x="456990" y="194820"/>
                </a:lnTo>
                <a:lnTo>
                  <a:pt x="500605" y="180734"/>
                </a:lnTo>
                <a:lnTo>
                  <a:pt x="545876" y="167078"/>
                </a:lnTo>
                <a:lnTo>
                  <a:pt x="592758" y="153864"/>
                </a:lnTo>
                <a:lnTo>
                  <a:pt x="641208" y="141103"/>
                </a:lnTo>
                <a:lnTo>
                  <a:pt x="691183" y="128810"/>
                </a:lnTo>
                <a:lnTo>
                  <a:pt x="742637" y="116995"/>
                </a:lnTo>
                <a:lnTo>
                  <a:pt x="795528" y="105672"/>
                </a:lnTo>
                <a:lnTo>
                  <a:pt x="849810" y="94853"/>
                </a:lnTo>
                <a:lnTo>
                  <a:pt x="905442" y="84550"/>
                </a:lnTo>
                <a:lnTo>
                  <a:pt x="962377" y="74776"/>
                </a:lnTo>
                <a:lnTo>
                  <a:pt x="1020574" y="65542"/>
                </a:lnTo>
                <a:lnTo>
                  <a:pt x="1079987" y="56862"/>
                </a:lnTo>
                <a:lnTo>
                  <a:pt x="1140572" y="48747"/>
                </a:lnTo>
                <a:lnTo>
                  <a:pt x="1202287" y="41211"/>
                </a:lnTo>
                <a:lnTo>
                  <a:pt x="1265087" y="34265"/>
                </a:lnTo>
                <a:lnTo>
                  <a:pt x="1328928" y="27921"/>
                </a:lnTo>
                <a:lnTo>
                  <a:pt x="1393765" y="22193"/>
                </a:lnTo>
                <a:lnTo>
                  <a:pt x="1459557" y="17093"/>
                </a:lnTo>
                <a:lnTo>
                  <a:pt x="1526257" y="12632"/>
                </a:lnTo>
                <a:lnTo>
                  <a:pt x="1593823" y="8824"/>
                </a:lnTo>
                <a:lnTo>
                  <a:pt x="1662211" y="5680"/>
                </a:lnTo>
                <a:lnTo>
                  <a:pt x="1731376" y="3213"/>
                </a:lnTo>
                <a:lnTo>
                  <a:pt x="1801276" y="1436"/>
                </a:lnTo>
                <a:lnTo>
                  <a:pt x="1871865" y="361"/>
                </a:lnTo>
                <a:lnTo>
                  <a:pt x="1943100" y="0"/>
                </a:lnTo>
                <a:lnTo>
                  <a:pt x="2014334" y="361"/>
                </a:lnTo>
                <a:lnTo>
                  <a:pt x="2084923" y="1436"/>
                </a:lnTo>
                <a:lnTo>
                  <a:pt x="2154823" y="3213"/>
                </a:lnTo>
                <a:lnTo>
                  <a:pt x="2223988" y="5680"/>
                </a:lnTo>
                <a:lnTo>
                  <a:pt x="2292376" y="8824"/>
                </a:lnTo>
                <a:lnTo>
                  <a:pt x="2359942" y="12632"/>
                </a:lnTo>
                <a:lnTo>
                  <a:pt x="2426642" y="17093"/>
                </a:lnTo>
                <a:lnTo>
                  <a:pt x="2492434" y="22193"/>
                </a:lnTo>
                <a:lnTo>
                  <a:pt x="2557272" y="27921"/>
                </a:lnTo>
                <a:lnTo>
                  <a:pt x="2621112" y="34265"/>
                </a:lnTo>
                <a:lnTo>
                  <a:pt x="2683912" y="41211"/>
                </a:lnTo>
                <a:lnTo>
                  <a:pt x="2745627" y="48747"/>
                </a:lnTo>
                <a:lnTo>
                  <a:pt x="2806212" y="56862"/>
                </a:lnTo>
                <a:lnTo>
                  <a:pt x="2865625" y="65542"/>
                </a:lnTo>
                <a:lnTo>
                  <a:pt x="2923822" y="74776"/>
                </a:lnTo>
                <a:lnTo>
                  <a:pt x="2980757" y="84550"/>
                </a:lnTo>
                <a:lnTo>
                  <a:pt x="3036389" y="94853"/>
                </a:lnTo>
                <a:lnTo>
                  <a:pt x="3090672" y="105672"/>
                </a:lnTo>
                <a:lnTo>
                  <a:pt x="3143562" y="116995"/>
                </a:lnTo>
                <a:lnTo>
                  <a:pt x="3195016" y="128810"/>
                </a:lnTo>
                <a:lnTo>
                  <a:pt x="3244991" y="141103"/>
                </a:lnTo>
                <a:lnTo>
                  <a:pt x="3293441" y="153864"/>
                </a:lnTo>
                <a:lnTo>
                  <a:pt x="3340323" y="167078"/>
                </a:lnTo>
                <a:lnTo>
                  <a:pt x="3385594" y="180734"/>
                </a:lnTo>
                <a:lnTo>
                  <a:pt x="3429209" y="194820"/>
                </a:lnTo>
                <a:lnTo>
                  <a:pt x="3471124" y="209323"/>
                </a:lnTo>
                <a:lnTo>
                  <a:pt x="3511295" y="224231"/>
                </a:lnTo>
                <a:lnTo>
                  <a:pt x="3549680" y="239532"/>
                </a:lnTo>
                <a:lnTo>
                  <a:pt x="3586233" y="255212"/>
                </a:lnTo>
                <a:lnTo>
                  <a:pt x="3620911" y="271260"/>
                </a:lnTo>
                <a:lnTo>
                  <a:pt x="3684465" y="304410"/>
                </a:lnTo>
                <a:lnTo>
                  <a:pt x="3739992" y="338882"/>
                </a:lnTo>
                <a:lnTo>
                  <a:pt x="3787139" y="374577"/>
                </a:lnTo>
                <a:lnTo>
                  <a:pt x="3825557" y="411396"/>
                </a:lnTo>
                <a:lnTo>
                  <a:pt x="3854894" y="449240"/>
                </a:lnTo>
                <a:lnTo>
                  <a:pt x="3874798" y="488011"/>
                </a:lnTo>
                <a:lnTo>
                  <a:pt x="3884918" y="527609"/>
                </a:lnTo>
                <a:lnTo>
                  <a:pt x="3886200" y="547687"/>
                </a:lnTo>
                <a:lnTo>
                  <a:pt x="3884918" y="567765"/>
                </a:lnTo>
                <a:lnTo>
                  <a:pt x="3874798" y="607363"/>
                </a:lnTo>
                <a:lnTo>
                  <a:pt x="3854894" y="646134"/>
                </a:lnTo>
                <a:lnTo>
                  <a:pt x="3825557" y="683978"/>
                </a:lnTo>
                <a:lnTo>
                  <a:pt x="3787140" y="720797"/>
                </a:lnTo>
                <a:lnTo>
                  <a:pt x="3739992" y="756492"/>
                </a:lnTo>
                <a:lnTo>
                  <a:pt x="3684465" y="790964"/>
                </a:lnTo>
                <a:lnTo>
                  <a:pt x="3620911" y="824114"/>
                </a:lnTo>
                <a:lnTo>
                  <a:pt x="3586233" y="840162"/>
                </a:lnTo>
                <a:lnTo>
                  <a:pt x="3549680" y="855842"/>
                </a:lnTo>
                <a:lnTo>
                  <a:pt x="3511296" y="871143"/>
                </a:lnTo>
                <a:lnTo>
                  <a:pt x="3471124" y="886051"/>
                </a:lnTo>
                <a:lnTo>
                  <a:pt x="3429209" y="900554"/>
                </a:lnTo>
                <a:lnTo>
                  <a:pt x="3385594" y="914640"/>
                </a:lnTo>
                <a:lnTo>
                  <a:pt x="3340323" y="928296"/>
                </a:lnTo>
                <a:lnTo>
                  <a:pt x="3293441" y="941510"/>
                </a:lnTo>
                <a:lnTo>
                  <a:pt x="3244991" y="954271"/>
                </a:lnTo>
                <a:lnTo>
                  <a:pt x="3195016" y="966564"/>
                </a:lnTo>
                <a:lnTo>
                  <a:pt x="3143562" y="978379"/>
                </a:lnTo>
                <a:lnTo>
                  <a:pt x="3090672" y="989702"/>
                </a:lnTo>
                <a:lnTo>
                  <a:pt x="3036389" y="1000521"/>
                </a:lnTo>
                <a:lnTo>
                  <a:pt x="2980757" y="1010824"/>
                </a:lnTo>
                <a:lnTo>
                  <a:pt x="2923822" y="1020598"/>
                </a:lnTo>
                <a:lnTo>
                  <a:pt x="2865625" y="1029832"/>
                </a:lnTo>
                <a:lnTo>
                  <a:pt x="2806212" y="1038512"/>
                </a:lnTo>
                <a:lnTo>
                  <a:pt x="2745627" y="1046627"/>
                </a:lnTo>
                <a:lnTo>
                  <a:pt x="2683912" y="1054163"/>
                </a:lnTo>
                <a:lnTo>
                  <a:pt x="2621112" y="1061109"/>
                </a:lnTo>
                <a:lnTo>
                  <a:pt x="2557272" y="1067453"/>
                </a:lnTo>
                <a:lnTo>
                  <a:pt x="2492434" y="1073181"/>
                </a:lnTo>
                <a:lnTo>
                  <a:pt x="2426642" y="1078281"/>
                </a:lnTo>
                <a:lnTo>
                  <a:pt x="2359942" y="1082742"/>
                </a:lnTo>
                <a:lnTo>
                  <a:pt x="2292376" y="1086550"/>
                </a:lnTo>
                <a:lnTo>
                  <a:pt x="2223988" y="1089694"/>
                </a:lnTo>
                <a:lnTo>
                  <a:pt x="2154823" y="1092161"/>
                </a:lnTo>
                <a:lnTo>
                  <a:pt x="2084923" y="1093938"/>
                </a:lnTo>
                <a:lnTo>
                  <a:pt x="2014334" y="1095013"/>
                </a:lnTo>
                <a:lnTo>
                  <a:pt x="1943100" y="1095375"/>
                </a:lnTo>
                <a:lnTo>
                  <a:pt x="1871865" y="1095013"/>
                </a:lnTo>
                <a:lnTo>
                  <a:pt x="1801276" y="1093938"/>
                </a:lnTo>
                <a:lnTo>
                  <a:pt x="1731376" y="1092161"/>
                </a:lnTo>
                <a:lnTo>
                  <a:pt x="1662211" y="1089694"/>
                </a:lnTo>
                <a:lnTo>
                  <a:pt x="1593823" y="1086550"/>
                </a:lnTo>
                <a:lnTo>
                  <a:pt x="1526257" y="1082742"/>
                </a:lnTo>
                <a:lnTo>
                  <a:pt x="1459557" y="1078281"/>
                </a:lnTo>
                <a:lnTo>
                  <a:pt x="1393765" y="1073181"/>
                </a:lnTo>
                <a:lnTo>
                  <a:pt x="1328927" y="1067453"/>
                </a:lnTo>
                <a:lnTo>
                  <a:pt x="1265087" y="1061109"/>
                </a:lnTo>
                <a:lnTo>
                  <a:pt x="1202287" y="1054163"/>
                </a:lnTo>
                <a:lnTo>
                  <a:pt x="1140572" y="1046627"/>
                </a:lnTo>
                <a:lnTo>
                  <a:pt x="1079987" y="1038512"/>
                </a:lnTo>
                <a:lnTo>
                  <a:pt x="1020574" y="1029832"/>
                </a:lnTo>
                <a:lnTo>
                  <a:pt x="962377" y="1020598"/>
                </a:lnTo>
                <a:lnTo>
                  <a:pt x="905442" y="1010824"/>
                </a:lnTo>
                <a:lnTo>
                  <a:pt x="849810" y="1000521"/>
                </a:lnTo>
                <a:lnTo>
                  <a:pt x="795527" y="989702"/>
                </a:lnTo>
                <a:lnTo>
                  <a:pt x="742637" y="978379"/>
                </a:lnTo>
                <a:lnTo>
                  <a:pt x="691183" y="966564"/>
                </a:lnTo>
                <a:lnTo>
                  <a:pt x="641208" y="954271"/>
                </a:lnTo>
                <a:lnTo>
                  <a:pt x="592758" y="941510"/>
                </a:lnTo>
                <a:lnTo>
                  <a:pt x="545876" y="928296"/>
                </a:lnTo>
                <a:lnTo>
                  <a:pt x="500605" y="914640"/>
                </a:lnTo>
                <a:lnTo>
                  <a:pt x="456990" y="900554"/>
                </a:lnTo>
                <a:lnTo>
                  <a:pt x="415075" y="886051"/>
                </a:lnTo>
                <a:lnTo>
                  <a:pt x="374903" y="871143"/>
                </a:lnTo>
                <a:lnTo>
                  <a:pt x="336519" y="855842"/>
                </a:lnTo>
                <a:lnTo>
                  <a:pt x="299966" y="840162"/>
                </a:lnTo>
                <a:lnTo>
                  <a:pt x="265288" y="824114"/>
                </a:lnTo>
                <a:lnTo>
                  <a:pt x="201734" y="790964"/>
                </a:lnTo>
                <a:lnTo>
                  <a:pt x="146207" y="756492"/>
                </a:lnTo>
                <a:lnTo>
                  <a:pt x="99059" y="720797"/>
                </a:lnTo>
                <a:lnTo>
                  <a:pt x="60642" y="683978"/>
                </a:lnTo>
                <a:lnTo>
                  <a:pt x="31305" y="646134"/>
                </a:lnTo>
                <a:lnTo>
                  <a:pt x="11401" y="607363"/>
                </a:lnTo>
                <a:lnTo>
                  <a:pt x="1281" y="567765"/>
                </a:lnTo>
                <a:lnTo>
                  <a:pt x="0" y="54768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708780" y="5969317"/>
            <a:ext cx="140335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Literature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Review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1925" y="3718178"/>
            <a:ext cx="227965" cy="24072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70"/>
              </a:lnSpc>
            </a:pPr>
            <a:r>
              <a:rPr sz="1400" b="1" dirty="0">
                <a:latin typeface="Arial"/>
                <a:cs typeface="Arial"/>
              </a:rPr>
              <a:t>Data </a:t>
            </a:r>
            <a:r>
              <a:rPr sz="1400" b="1" spc="-5" dirty="0">
                <a:latin typeface="Arial"/>
                <a:cs typeface="Arial"/>
              </a:rPr>
              <a:t>collection </a:t>
            </a:r>
            <a:r>
              <a:rPr sz="1400" b="1" spc="5" dirty="0">
                <a:latin typeface="Arial"/>
                <a:cs typeface="Arial"/>
              </a:rPr>
              <a:t>and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analysis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582025" y="1904873"/>
            <a:ext cx="509587" cy="21574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715375" y="1943100"/>
            <a:ext cx="190500" cy="1836420"/>
          </a:xfrm>
          <a:custGeom>
            <a:avLst/>
            <a:gdLst/>
            <a:ahLst/>
            <a:cxnLst/>
            <a:rect l="l" t="t" r="r" b="b"/>
            <a:pathLst>
              <a:path w="190500" h="1836420">
                <a:moveTo>
                  <a:pt x="76200" y="1645539"/>
                </a:moveTo>
                <a:lnTo>
                  <a:pt x="0" y="1645539"/>
                </a:lnTo>
                <a:lnTo>
                  <a:pt x="95250" y="1836039"/>
                </a:lnTo>
                <a:lnTo>
                  <a:pt x="180975" y="1664589"/>
                </a:lnTo>
                <a:lnTo>
                  <a:pt x="76200" y="1664589"/>
                </a:lnTo>
                <a:lnTo>
                  <a:pt x="76200" y="1645539"/>
                </a:lnTo>
                <a:close/>
              </a:path>
              <a:path w="190500" h="1836420">
                <a:moveTo>
                  <a:pt x="114300" y="0"/>
                </a:moveTo>
                <a:lnTo>
                  <a:pt x="76200" y="0"/>
                </a:lnTo>
                <a:lnTo>
                  <a:pt x="76200" y="1664589"/>
                </a:lnTo>
                <a:lnTo>
                  <a:pt x="114300" y="1664589"/>
                </a:lnTo>
                <a:lnTo>
                  <a:pt x="114300" y="0"/>
                </a:lnTo>
                <a:close/>
              </a:path>
              <a:path w="190500" h="1836420">
                <a:moveTo>
                  <a:pt x="190500" y="1645539"/>
                </a:moveTo>
                <a:lnTo>
                  <a:pt x="114300" y="1645539"/>
                </a:lnTo>
                <a:lnTo>
                  <a:pt x="114300" y="1664589"/>
                </a:lnTo>
                <a:lnTo>
                  <a:pt x="180975" y="1664589"/>
                </a:lnTo>
                <a:lnTo>
                  <a:pt x="190500" y="164553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039350" y="2981261"/>
            <a:ext cx="509587" cy="10715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172700" y="3019425"/>
            <a:ext cx="190500" cy="756285"/>
          </a:xfrm>
          <a:custGeom>
            <a:avLst/>
            <a:gdLst/>
            <a:ahLst/>
            <a:cxnLst/>
            <a:rect l="l" t="t" r="r" b="b"/>
            <a:pathLst>
              <a:path w="190500" h="756285">
                <a:moveTo>
                  <a:pt x="76200" y="565530"/>
                </a:moveTo>
                <a:lnTo>
                  <a:pt x="0" y="565530"/>
                </a:lnTo>
                <a:lnTo>
                  <a:pt x="95250" y="756031"/>
                </a:lnTo>
                <a:lnTo>
                  <a:pt x="180975" y="584580"/>
                </a:lnTo>
                <a:lnTo>
                  <a:pt x="76200" y="584580"/>
                </a:lnTo>
                <a:lnTo>
                  <a:pt x="76200" y="565530"/>
                </a:lnTo>
                <a:close/>
              </a:path>
              <a:path w="190500" h="756285">
                <a:moveTo>
                  <a:pt x="114300" y="0"/>
                </a:moveTo>
                <a:lnTo>
                  <a:pt x="76200" y="0"/>
                </a:lnTo>
                <a:lnTo>
                  <a:pt x="76200" y="584580"/>
                </a:lnTo>
                <a:lnTo>
                  <a:pt x="114300" y="584580"/>
                </a:lnTo>
                <a:lnTo>
                  <a:pt x="114300" y="0"/>
                </a:lnTo>
                <a:close/>
              </a:path>
              <a:path w="190500" h="756285">
                <a:moveTo>
                  <a:pt x="190500" y="565530"/>
                </a:moveTo>
                <a:lnTo>
                  <a:pt x="114300" y="565530"/>
                </a:lnTo>
                <a:lnTo>
                  <a:pt x="114300" y="584580"/>
                </a:lnTo>
                <a:lnTo>
                  <a:pt x="180975" y="584580"/>
                </a:lnTo>
                <a:lnTo>
                  <a:pt x="190500" y="56553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19200" y="2981261"/>
            <a:ext cx="509587" cy="10715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50010" y="3018917"/>
            <a:ext cx="190500" cy="756920"/>
          </a:xfrm>
          <a:custGeom>
            <a:avLst/>
            <a:gdLst/>
            <a:ahLst/>
            <a:cxnLst/>
            <a:rect l="l" t="t" r="r" b="b"/>
            <a:pathLst>
              <a:path w="190500" h="756920">
                <a:moveTo>
                  <a:pt x="76152" y="566648"/>
                </a:moveTo>
                <a:lnTo>
                  <a:pt x="0" y="568833"/>
                </a:lnTo>
                <a:lnTo>
                  <a:pt x="100711" y="756539"/>
                </a:lnTo>
                <a:lnTo>
                  <a:pt x="179997" y="585724"/>
                </a:lnTo>
                <a:lnTo>
                  <a:pt x="76708" y="585724"/>
                </a:lnTo>
                <a:lnTo>
                  <a:pt x="76152" y="566648"/>
                </a:lnTo>
                <a:close/>
              </a:path>
              <a:path w="190500" h="756920">
                <a:moveTo>
                  <a:pt x="114254" y="565555"/>
                </a:moveTo>
                <a:lnTo>
                  <a:pt x="76152" y="566648"/>
                </a:lnTo>
                <a:lnTo>
                  <a:pt x="76708" y="585724"/>
                </a:lnTo>
                <a:lnTo>
                  <a:pt x="114808" y="584581"/>
                </a:lnTo>
                <a:lnTo>
                  <a:pt x="114254" y="565555"/>
                </a:lnTo>
                <a:close/>
              </a:path>
              <a:path w="190500" h="756920">
                <a:moveTo>
                  <a:pt x="190373" y="563372"/>
                </a:moveTo>
                <a:lnTo>
                  <a:pt x="114254" y="565555"/>
                </a:lnTo>
                <a:lnTo>
                  <a:pt x="114808" y="584581"/>
                </a:lnTo>
                <a:lnTo>
                  <a:pt x="76708" y="585724"/>
                </a:lnTo>
                <a:lnTo>
                  <a:pt x="179997" y="585724"/>
                </a:lnTo>
                <a:lnTo>
                  <a:pt x="190373" y="563372"/>
                </a:lnTo>
                <a:close/>
              </a:path>
              <a:path w="190500" h="756920">
                <a:moveTo>
                  <a:pt x="97790" y="0"/>
                </a:moveTo>
                <a:lnTo>
                  <a:pt x="59690" y="1016"/>
                </a:lnTo>
                <a:lnTo>
                  <a:pt x="76152" y="566648"/>
                </a:lnTo>
                <a:lnTo>
                  <a:pt x="114254" y="565555"/>
                </a:lnTo>
                <a:lnTo>
                  <a:pt x="97790" y="0"/>
                </a:lnTo>
                <a:close/>
              </a:path>
            </a:pathLst>
          </a:custGeom>
          <a:solidFill>
            <a:srgbClr val="C49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10275" y="2981261"/>
            <a:ext cx="509587" cy="10715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43625" y="3019425"/>
            <a:ext cx="190500" cy="756285"/>
          </a:xfrm>
          <a:custGeom>
            <a:avLst/>
            <a:gdLst/>
            <a:ahLst/>
            <a:cxnLst/>
            <a:rect l="l" t="t" r="r" b="b"/>
            <a:pathLst>
              <a:path w="190500" h="756285">
                <a:moveTo>
                  <a:pt x="76200" y="565530"/>
                </a:moveTo>
                <a:lnTo>
                  <a:pt x="0" y="565530"/>
                </a:lnTo>
                <a:lnTo>
                  <a:pt x="95250" y="756031"/>
                </a:lnTo>
                <a:lnTo>
                  <a:pt x="180975" y="584580"/>
                </a:lnTo>
                <a:lnTo>
                  <a:pt x="76200" y="584580"/>
                </a:lnTo>
                <a:lnTo>
                  <a:pt x="76200" y="565530"/>
                </a:lnTo>
                <a:close/>
              </a:path>
              <a:path w="190500" h="756285">
                <a:moveTo>
                  <a:pt x="114300" y="0"/>
                </a:moveTo>
                <a:lnTo>
                  <a:pt x="76200" y="0"/>
                </a:lnTo>
                <a:lnTo>
                  <a:pt x="76200" y="584580"/>
                </a:lnTo>
                <a:lnTo>
                  <a:pt x="114300" y="584580"/>
                </a:lnTo>
                <a:lnTo>
                  <a:pt x="114300" y="0"/>
                </a:lnTo>
                <a:close/>
              </a:path>
              <a:path w="190500" h="756285">
                <a:moveTo>
                  <a:pt x="190500" y="565530"/>
                </a:moveTo>
                <a:lnTo>
                  <a:pt x="114300" y="565530"/>
                </a:lnTo>
                <a:lnTo>
                  <a:pt x="114300" y="584580"/>
                </a:lnTo>
                <a:lnTo>
                  <a:pt x="180975" y="584580"/>
                </a:lnTo>
                <a:lnTo>
                  <a:pt x="190500" y="565530"/>
                </a:lnTo>
                <a:close/>
              </a:path>
            </a:pathLst>
          </a:custGeom>
          <a:solidFill>
            <a:srgbClr val="C49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96075" y="1828673"/>
            <a:ext cx="509587" cy="22241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29425" y="1866900"/>
            <a:ext cx="190500" cy="1908175"/>
          </a:xfrm>
          <a:custGeom>
            <a:avLst/>
            <a:gdLst/>
            <a:ahLst/>
            <a:cxnLst/>
            <a:rect l="l" t="t" r="r" b="b"/>
            <a:pathLst>
              <a:path w="190500" h="1908175">
                <a:moveTo>
                  <a:pt x="76200" y="1717548"/>
                </a:moveTo>
                <a:lnTo>
                  <a:pt x="0" y="1717548"/>
                </a:lnTo>
                <a:lnTo>
                  <a:pt x="95250" y="1908048"/>
                </a:lnTo>
                <a:lnTo>
                  <a:pt x="180975" y="1736598"/>
                </a:lnTo>
                <a:lnTo>
                  <a:pt x="76200" y="1736598"/>
                </a:lnTo>
                <a:lnTo>
                  <a:pt x="76200" y="1717548"/>
                </a:lnTo>
                <a:close/>
              </a:path>
              <a:path w="190500" h="1908175">
                <a:moveTo>
                  <a:pt x="114300" y="0"/>
                </a:moveTo>
                <a:lnTo>
                  <a:pt x="76200" y="0"/>
                </a:lnTo>
                <a:lnTo>
                  <a:pt x="76200" y="1736598"/>
                </a:lnTo>
                <a:lnTo>
                  <a:pt x="114300" y="1736598"/>
                </a:lnTo>
                <a:lnTo>
                  <a:pt x="114300" y="0"/>
                </a:lnTo>
                <a:close/>
              </a:path>
              <a:path w="190500" h="1908175">
                <a:moveTo>
                  <a:pt x="190500" y="1717548"/>
                </a:moveTo>
                <a:lnTo>
                  <a:pt x="114300" y="1717548"/>
                </a:lnTo>
                <a:lnTo>
                  <a:pt x="114300" y="1736598"/>
                </a:lnTo>
                <a:lnTo>
                  <a:pt x="180975" y="1736598"/>
                </a:lnTo>
                <a:lnTo>
                  <a:pt x="190500" y="1717548"/>
                </a:lnTo>
                <a:close/>
              </a:path>
            </a:pathLst>
          </a:custGeom>
          <a:solidFill>
            <a:srgbClr val="C49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48600" y="1828673"/>
            <a:ext cx="509587" cy="22241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81950" y="1866900"/>
            <a:ext cx="190500" cy="1908175"/>
          </a:xfrm>
          <a:custGeom>
            <a:avLst/>
            <a:gdLst/>
            <a:ahLst/>
            <a:cxnLst/>
            <a:rect l="l" t="t" r="r" b="b"/>
            <a:pathLst>
              <a:path w="190500" h="1908175">
                <a:moveTo>
                  <a:pt x="76200" y="1717548"/>
                </a:moveTo>
                <a:lnTo>
                  <a:pt x="0" y="1717548"/>
                </a:lnTo>
                <a:lnTo>
                  <a:pt x="95250" y="1908048"/>
                </a:lnTo>
                <a:lnTo>
                  <a:pt x="180975" y="1736598"/>
                </a:lnTo>
                <a:lnTo>
                  <a:pt x="76200" y="1736598"/>
                </a:lnTo>
                <a:lnTo>
                  <a:pt x="76200" y="1717548"/>
                </a:lnTo>
                <a:close/>
              </a:path>
              <a:path w="190500" h="1908175">
                <a:moveTo>
                  <a:pt x="114300" y="0"/>
                </a:moveTo>
                <a:lnTo>
                  <a:pt x="76200" y="0"/>
                </a:lnTo>
                <a:lnTo>
                  <a:pt x="76200" y="1736598"/>
                </a:lnTo>
                <a:lnTo>
                  <a:pt x="114300" y="1736598"/>
                </a:lnTo>
                <a:lnTo>
                  <a:pt x="114300" y="0"/>
                </a:lnTo>
                <a:close/>
              </a:path>
              <a:path w="190500" h="1908175">
                <a:moveTo>
                  <a:pt x="190500" y="1717548"/>
                </a:moveTo>
                <a:lnTo>
                  <a:pt x="114300" y="1717548"/>
                </a:lnTo>
                <a:lnTo>
                  <a:pt x="114300" y="1736598"/>
                </a:lnTo>
                <a:lnTo>
                  <a:pt x="180975" y="1736598"/>
                </a:lnTo>
                <a:lnTo>
                  <a:pt x="190500" y="1717548"/>
                </a:lnTo>
                <a:close/>
              </a:path>
            </a:pathLst>
          </a:custGeom>
          <a:solidFill>
            <a:srgbClr val="C49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09875" y="1866773"/>
            <a:ext cx="509587" cy="21860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43098" y="1904873"/>
            <a:ext cx="190500" cy="1872614"/>
          </a:xfrm>
          <a:custGeom>
            <a:avLst/>
            <a:gdLst/>
            <a:ahLst/>
            <a:cxnLst/>
            <a:rect l="l" t="t" r="r" b="b"/>
            <a:pathLst>
              <a:path w="190500" h="1872614">
                <a:moveTo>
                  <a:pt x="76094" y="1681709"/>
                </a:moveTo>
                <a:lnTo>
                  <a:pt x="0" y="1682114"/>
                </a:lnTo>
                <a:lnTo>
                  <a:pt x="96265" y="1872107"/>
                </a:lnTo>
                <a:lnTo>
                  <a:pt x="180788" y="1700784"/>
                </a:lnTo>
                <a:lnTo>
                  <a:pt x="76200" y="1700784"/>
                </a:lnTo>
                <a:lnTo>
                  <a:pt x="76094" y="1681709"/>
                </a:lnTo>
                <a:close/>
              </a:path>
              <a:path w="190500" h="1872614">
                <a:moveTo>
                  <a:pt x="114194" y="1681505"/>
                </a:moveTo>
                <a:lnTo>
                  <a:pt x="76094" y="1681709"/>
                </a:lnTo>
                <a:lnTo>
                  <a:pt x="76200" y="1700784"/>
                </a:lnTo>
                <a:lnTo>
                  <a:pt x="114300" y="1700529"/>
                </a:lnTo>
                <a:lnTo>
                  <a:pt x="114194" y="1681505"/>
                </a:lnTo>
                <a:close/>
              </a:path>
              <a:path w="190500" h="1872614">
                <a:moveTo>
                  <a:pt x="190500" y="1681099"/>
                </a:moveTo>
                <a:lnTo>
                  <a:pt x="114194" y="1681505"/>
                </a:lnTo>
                <a:lnTo>
                  <a:pt x="114300" y="1700529"/>
                </a:lnTo>
                <a:lnTo>
                  <a:pt x="76200" y="1700784"/>
                </a:lnTo>
                <a:lnTo>
                  <a:pt x="180788" y="1700784"/>
                </a:lnTo>
                <a:lnTo>
                  <a:pt x="190500" y="1681099"/>
                </a:lnTo>
                <a:close/>
              </a:path>
              <a:path w="190500" h="1872614">
                <a:moveTo>
                  <a:pt x="104901" y="0"/>
                </a:moveTo>
                <a:lnTo>
                  <a:pt x="66801" y="253"/>
                </a:lnTo>
                <a:lnTo>
                  <a:pt x="76094" y="1681709"/>
                </a:lnTo>
                <a:lnTo>
                  <a:pt x="114194" y="1681505"/>
                </a:lnTo>
                <a:lnTo>
                  <a:pt x="104901" y="0"/>
                </a:lnTo>
                <a:close/>
              </a:path>
            </a:pathLst>
          </a:custGeom>
          <a:solidFill>
            <a:srgbClr val="C49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19200" y="1085786"/>
            <a:ext cx="2814701" cy="10525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95400" y="1143000"/>
            <a:ext cx="2667000" cy="904875"/>
          </a:xfrm>
          <a:custGeom>
            <a:avLst/>
            <a:gdLst/>
            <a:ahLst/>
            <a:cxnLst/>
            <a:rect l="l" t="t" r="r" b="b"/>
            <a:pathLst>
              <a:path w="2667000" h="904875">
                <a:moveTo>
                  <a:pt x="0" y="904875"/>
                </a:moveTo>
                <a:lnTo>
                  <a:pt x="2667000" y="904875"/>
                </a:lnTo>
                <a:lnTo>
                  <a:pt x="2667000" y="0"/>
                </a:lnTo>
                <a:lnTo>
                  <a:pt x="0" y="0"/>
                </a:lnTo>
                <a:lnTo>
                  <a:pt x="0" y="904875"/>
                </a:lnTo>
                <a:close/>
              </a:path>
            </a:pathLst>
          </a:custGeom>
          <a:solidFill>
            <a:srgbClr val="174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95400" y="1143000"/>
            <a:ext cx="2667000" cy="904875"/>
          </a:xfrm>
          <a:custGeom>
            <a:avLst/>
            <a:gdLst/>
            <a:ahLst/>
            <a:cxnLst/>
            <a:rect l="l" t="t" r="r" b="b"/>
            <a:pathLst>
              <a:path w="2667000" h="904875">
                <a:moveTo>
                  <a:pt x="0" y="904875"/>
                </a:moveTo>
                <a:lnTo>
                  <a:pt x="2667000" y="904875"/>
                </a:lnTo>
                <a:lnTo>
                  <a:pt x="2667000" y="0"/>
                </a:lnTo>
                <a:lnTo>
                  <a:pt x="0" y="0"/>
                </a:lnTo>
                <a:lnTo>
                  <a:pt x="0" y="90487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295400" y="1359598"/>
            <a:ext cx="2667000" cy="4622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777875" marR="600710" indent="-162560">
              <a:lnSpc>
                <a:spcPct val="102800"/>
              </a:lnSpc>
              <a:spcBef>
                <a:spcPts val="80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changes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are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implemented?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476750" y="1085786"/>
            <a:ext cx="2814701" cy="10525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52950" y="1143000"/>
            <a:ext cx="2667000" cy="904875"/>
          </a:xfrm>
          <a:custGeom>
            <a:avLst/>
            <a:gdLst/>
            <a:ahLst/>
            <a:cxnLst/>
            <a:rect l="l" t="t" r="r" b="b"/>
            <a:pathLst>
              <a:path w="2667000" h="904875">
                <a:moveTo>
                  <a:pt x="0" y="904875"/>
                </a:moveTo>
                <a:lnTo>
                  <a:pt x="2667000" y="904875"/>
                </a:lnTo>
                <a:lnTo>
                  <a:pt x="2667000" y="0"/>
                </a:lnTo>
                <a:lnTo>
                  <a:pt x="0" y="0"/>
                </a:lnTo>
                <a:lnTo>
                  <a:pt x="0" y="904875"/>
                </a:lnTo>
                <a:close/>
              </a:path>
            </a:pathLst>
          </a:custGeom>
          <a:solidFill>
            <a:srgbClr val="174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52950" y="1143000"/>
            <a:ext cx="2667000" cy="904875"/>
          </a:xfrm>
          <a:custGeom>
            <a:avLst/>
            <a:gdLst/>
            <a:ahLst/>
            <a:cxnLst/>
            <a:rect l="l" t="t" r="r" b="b"/>
            <a:pathLst>
              <a:path w="2667000" h="904875">
                <a:moveTo>
                  <a:pt x="0" y="904875"/>
                </a:moveTo>
                <a:lnTo>
                  <a:pt x="2667000" y="904875"/>
                </a:lnTo>
                <a:lnTo>
                  <a:pt x="2667000" y="0"/>
                </a:lnTo>
                <a:lnTo>
                  <a:pt x="0" y="0"/>
                </a:lnTo>
                <a:lnTo>
                  <a:pt x="0" y="90487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552950" y="1359598"/>
            <a:ext cx="2667000" cy="4622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614680" marR="262890" indent="-335915">
              <a:lnSpc>
                <a:spcPct val="102800"/>
              </a:lnSpc>
              <a:spcBef>
                <a:spcPts val="80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are the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conditions 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for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scale 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spread?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734300" y="1085786"/>
            <a:ext cx="2814701" cy="10525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791450" y="1181036"/>
            <a:ext cx="2757551" cy="90963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810500" y="1143000"/>
            <a:ext cx="2667000" cy="904875"/>
          </a:xfrm>
          <a:custGeom>
            <a:avLst/>
            <a:gdLst/>
            <a:ahLst/>
            <a:cxnLst/>
            <a:rect l="l" t="t" r="r" b="b"/>
            <a:pathLst>
              <a:path w="2667000" h="904875">
                <a:moveTo>
                  <a:pt x="0" y="904875"/>
                </a:moveTo>
                <a:lnTo>
                  <a:pt x="2667000" y="904875"/>
                </a:lnTo>
                <a:lnTo>
                  <a:pt x="2667000" y="0"/>
                </a:lnTo>
                <a:lnTo>
                  <a:pt x="0" y="0"/>
                </a:lnTo>
                <a:lnTo>
                  <a:pt x="0" y="904875"/>
                </a:lnTo>
                <a:close/>
              </a:path>
            </a:pathLst>
          </a:custGeom>
          <a:solidFill>
            <a:srgbClr val="174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810500" y="1143000"/>
            <a:ext cx="2667000" cy="904875"/>
          </a:xfrm>
          <a:custGeom>
            <a:avLst/>
            <a:gdLst/>
            <a:ahLst/>
            <a:cxnLst/>
            <a:rect l="l" t="t" r="r" b="b"/>
            <a:pathLst>
              <a:path w="2667000" h="904875">
                <a:moveTo>
                  <a:pt x="0" y="904875"/>
                </a:moveTo>
                <a:lnTo>
                  <a:pt x="2667000" y="904875"/>
                </a:lnTo>
                <a:lnTo>
                  <a:pt x="2667000" y="0"/>
                </a:lnTo>
                <a:lnTo>
                  <a:pt x="0" y="0"/>
                </a:lnTo>
                <a:lnTo>
                  <a:pt x="0" y="90487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7948294" y="1253109"/>
            <a:ext cx="2415540" cy="6718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ctr">
              <a:lnSpc>
                <a:spcPct val="100499"/>
              </a:lnSpc>
              <a:spcBef>
                <a:spcPts val="114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effects of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LPs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on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client,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provider 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system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outcomes?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144000" y="2152586"/>
            <a:ext cx="2243201" cy="10525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153525" y="2362136"/>
            <a:ext cx="2271776" cy="69056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220200" y="2209800"/>
            <a:ext cx="2095500" cy="904875"/>
          </a:xfrm>
          <a:custGeom>
            <a:avLst/>
            <a:gdLst/>
            <a:ahLst/>
            <a:cxnLst/>
            <a:rect l="l" t="t" r="r" b="b"/>
            <a:pathLst>
              <a:path w="2095500" h="904875">
                <a:moveTo>
                  <a:pt x="0" y="904875"/>
                </a:moveTo>
                <a:lnTo>
                  <a:pt x="2095500" y="904875"/>
                </a:lnTo>
                <a:lnTo>
                  <a:pt x="2095500" y="0"/>
                </a:lnTo>
                <a:lnTo>
                  <a:pt x="0" y="0"/>
                </a:lnTo>
                <a:lnTo>
                  <a:pt x="0" y="90487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220200" y="2209800"/>
            <a:ext cx="2095500" cy="904875"/>
          </a:xfrm>
          <a:custGeom>
            <a:avLst/>
            <a:gdLst/>
            <a:ahLst/>
            <a:cxnLst/>
            <a:rect l="l" t="t" r="r" b="b"/>
            <a:pathLst>
              <a:path w="2095500" h="904875">
                <a:moveTo>
                  <a:pt x="0" y="904875"/>
                </a:moveTo>
                <a:lnTo>
                  <a:pt x="2095500" y="904875"/>
                </a:lnTo>
                <a:lnTo>
                  <a:pt x="2095500" y="0"/>
                </a:lnTo>
                <a:lnTo>
                  <a:pt x="0" y="0"/>
                </a:lnTo>
                <a:lnTo>
                  <a:pt x="0" y="90487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9220200" y="2430398"/>
            <a:ext cx="2095500" cy="4622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9539" marR="78105" indent="-24130">
              <a:lnSpc>
                <a:spcPct val="102899"/>
              </a:lnSpc>
              <a:spcBef>
                <a:spcPts val="7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What is 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comparative  effectiveness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LPHC?</a:t>
            </a:r>
            <a:endParaRPr sz="14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42950" y="2152586"/>
            <a:ext cx="1766951" cy="10525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19150" y="2209800"/>
            <a:ext cx="1619250" cy="904875"/>
          </a:xfrm>
          <a:custGeom>
            <a:avLst/>
            <a:gdLst/>
            <a:ahLst/>
            <a:cxnLst/>
            <a:rect l="l" t="t" r="r" b="b"/>
            <a:pathLst>
              <a:path w="1619250" h="904875">
                <a:moveTo>
                  <a:pt x="0" y="904875"/>
                </a:moveTo>
                <a:lnTo>
                  <a:pt x="1619250" y="904875"/>
                </a:lnTo>
                <a:lnTo>
                  <a:pt x="1619250" y="0"/>
                </a:lnTo>
                <a:lnTo>
                  <a:pt x="0" y="0"/>
                </a:lnTo>
                <a:lnTo>
                  <a:pt x="0" y="90487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19150" y="2209800"/>
            <a:ext cx="1619250" cy="904875"/>
          </a:xfrm>
          <a:custGeom>
            <a:avLst/>
            <a:gdLst/>
            <a:ahLst/>
            <a:cxnLst/>
            <a:rect l="l" t="t" r="r" b="b"/>
            <a:pathLst>
              <a:path w="1619250" h="904875">
                <a:moveTo>
                  <a:pt x="0" y="904875"/>
                </a:moveTo>
                <a:lnTo>
                  <a:pt x="1619250" y="904875"/>
                </a:lnTo>
                <a:lnTo>
                  <a:pt x="1619250" y="0"/>
                </a:lnTo>
                <a:lnTo>
                  <a:pt x="0" y="0"/>
                </a:lnTo>
                <a:lnTo>
                  <a:pt x="0" y="90487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064894" y="2430398"/>
            <a:ext cx="1149985" cy="4622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0165" marR="5080" indent="-50165">
              <a:lnSpc>
                <a:spcPct val="102899"/>
              </a:lnSpc>
              <a:spcBef>
                <a:spcPts val="75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changes  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planned?</a:t>
            </a:r>
            <a:endParaRPr sz="14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771900" y="3057461"/>
            <a:ext cx="509587" cy="100488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905250" y="3095625"/>
            <a:ext cx="190500" cy="684530"/>
          </a:xfrm>
          <a:custGeom>
            <a:avLst/>
            <a:gdLst/>
            <a:ahLst/>
            <a:cxnLst/>
            <a:rect l="l" t="t" r="r" b="b"/>
            <a:pathLst>
              <a:path w="190500" h="684529">
                <a:moveTo>
                  <a:pt x="76200" y="493522"/>
                </a:moveTo>
                <a:lnTo>
                  <a:pt x="0" y="493522"/>
                </a:lnTo>
                <a:lnTo>
                  <a:pt x="95250" y="684022"/>
                </a:lnTo>
                <a:lnTo>
                  <a:pt x="180975" y="512572"/>
                </a:lnTo>
                <a:lnTo>
                  <a:pt x="76200" y="512572"/>
                </a:lnTo>
                <a:lnTo>
                  <a:pt x="76200" y="493522"/>
                </a:lnTo>
                <a:close/>
              </a:path>
              <a:path w="190500" h="684529">
                <a:moveTo>
                  <a:pt x="114300" y="0"/>
                </a:moveTo>
                <a:lnTo>
                  <a:pt x="76200" y="0"/>
                </a:lnTo>
                <a:lnTo>
                  <a:pt x="76200" y="512572"/>
                </a:lnTo>
                <a:lnTo>
                  <a:pt x="114300" y="512572"/>
                </a:lnTo>
                <a:lnTo>
                  <a:pt x="114300" y="0"/>
                </a:lnTo>
                <a:close/>
              </a:path>
              <a:path w="190500" h="684529">
                <a:moveTo>
                  <a:pt x="190500" y="493522"/>
                </a:moveTo>
                <a:lnTo>
                  <a:pt x="114300" y="493522"/>
                </a:lnTo>
                <a:lnTo>
                  <a:pt x="114300" y="512572"/>
                </a:lnTo>
                <a:lnTo>
                  <a:pt x="180975" y="512572"/>
                </a:lnTo>
                <a:lnTo>
                  <a:pt x="190500" y="493522"/>
                </a:lnTo>
                <a:close/>
              </a:path>
            </a:pathLst>
          </a:custGeom>
          <a:solidFill>
            <a:srgbClr val="C49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429250" y="3057525"/>
            <a:ext cx="509587" cy="252895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562853" y="3095625"/>
            <a:ext cx="190500" cy="2206625"/>
          </a:xfrm>
          <a:custGeom>
            <a:avLst/>
            <a:gdLst/>
            <a:ahLst/>
            <a:cxnLst/>
            <a:rect l="l" t="t" r="r" b="b"/>
            <a:pathLst>
              <a:path w="190500" h="2206625">
                <a:moveTo>
                  <a:pt x="0" y="2015870"/>
                </a:moveTo>
                <a:lnTo>
                  <a:pt x="94996" y="2206498"/>
                </a:lnTo>
                <a:lnTo>
                  <a:pt x="181006" y="2035048"/>
                </a:lnTo>
                <a:lnTo>
                  <a:pt x="76200" y="2035048"/>
                </a:lnTo>
                <a:lnTo>
                  <a:pt x="76222" y="2015972"/>
                </a:lnTo>
                <a:lnTo>
                  <a:pt x="0" y="2015870"/>
                </a:lnTo>
                <a:close/>
              </a:path>
              <a:path w="190500" h="2206625">
                <a:moveTo>
                  <a:pt x="76222" y="2015972"/>
                </a:moveTo>
                <a:lnTo>
                  <a:pt x="76200" y="2035048"/>
                </a:lnTo>
                <a:lnTo>
                  <a:pt x="114300" y="2035048"/>
                </a:lnTo>
                <a:lnTo>
                  <a:pt x="114322" y="2016023"/>
                </a:lnTo>
                <a:lnTo>
                  <a:pt x="76222" y="2015972"/>
                </a:lnTo>
                <a:close/>
              </a:path>
              <a:path w="190500" h="2206625">
                <a:moveTo>
                  <a:pt x="114322" y="2016023"/>
                </a:moveTo>
                <a:lnTo>
                  <a:pt x="114300" y="2035048"/>
                </a:lnTo>
                <a:lnTo>
                  <a:pt x="181006" y="2035048"/>
                </a:lnTo>
                <a:lnTo>
                  <a:pt x="190500" y="2016125"/>
                </a:lnTo>
                <a:lnTo>
                  <a:pt x="114322" y="2016023"/>
                </a:lnTo>
                <a:close/>
              </a:path>
              <a:path w="190500" h="2206625">
                <a:moveTo>
                  <a:pt x="116712" y="0"/>
                </a:moveTo>
                <a:lnTo>
                  <a:pt x="78612" y="0"/>
                </a:lnTo>
                <a:lnTo>
                  <a:pt x="76222" y="2015972"/>
                </a:lnTo>
                <a:lnTo>
                  <a:pt x="114322" y="2016023"/>
                </a:lnTo>
                <a:lnTo>
                  <a:pt x="116712" y="0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086100" y="2171636"/>
            <a:ext cx="1786001" cy="104298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124200" y="2266886"/>
            <a:ext cx="1766951" cy="90011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162300" y="2228850"/>
            <a:ext cx="1638300" cy="895350"/>
          </a:xfrm>
          <a:custGeom>
            <a:avLst/>
            <a:gdLst/>
            <a:ahLst/>
            <a:cxnLst/>
            <a:rect l="l" t="t" r="r" b="b"/>
            <a:pathLst>
              <a:path w="1638300" h="895350">
                <a:moveTo>
                  <a:pt x="0" y="895350"/>
                </a:moveTo>
                <a:lnTo>
                  <a:pt x="1638300" y="895350"/>
                </a:lnTo>
                <a:lnTo>
                  <a:pt x="1638300" y="0"/>
                </a:lnTo>
                <a:lnTo>
                  <a:pt x="0" y="0"/>
                </a:lnTo>
                <a:lnTo>
                  <a:pt x="0" y="89535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162300" y="2228850"/>
            <a:ext cx="1638300" cy="895350"/>
          </a:xfrm>
          <a:custGeom>
            <a:avLst/>
            <a:gdLst/>
            <a:ahLst/>
            <a:cxnLst/>
            <a:rect l="l" t="t" r="r" b="b"/>
            <a:pathLst>
              <a:path w="1638300" h="895350">
                <a:moveTo>
                  <a:pt x="0" y="895350"/>
                </a:moveTo>
                <a:lnTo>
                  <a:pt x="1638300" y="895350"/>
                </a:lnTo>
                <a:lnTo>
                  <a:pt x="1638300" y="0"/>
                </a:lnTo>
                <a:lnTo>
                  <a:pt x="0" y="0"/>
                </a:lnTo>
                <a:lnTo>
                  <a:pt x="0" y="89535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3283965" y="2335847"/>
            <a:ext cx="1419860" cy="6724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5080" indent="5715" algn="ctr">
              <a:lnSpc>
                <a:spcPct val="100600"/>
              </a:lnSpc>
              <a:spcBef>
                <a:spcPts val="114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What factors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help  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hinder program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success?</a:t>
            </a:r>
            <a:endParaRPr sz="14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086350" y="2171636"/>
            <a:ext cx="1681226" cy="104298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133975" y="2162111"/>
            <a:ext cx="1633601" cy="110966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162550" y="2228850"/>
            <a:ext cx="1533525" cy="895350"/>
          </a:xfrm>
          <a:custGeom>
            <a:avLst/>
            <a:gdLst/>
            <a:ahLst/>
            <a:cxnLst/>
            <a:rect l="l" t="t" r="r" b="b"/>
            <a:pathLst>
              <a:path w="1533525" h="895350">
                <a:moveTo>
                  <a:pt x="0" y="895350"/>
                </a:moveTo>
                <a:lnTo>
                  <a:pt x="1533525" y="895350"/>
                </a:lnTo>
                <a:lnTo>
                  <a:pt x="1533525" y="0"/>
                </a:lnTo>
                <a:lnTo>
                  <a:pt x="0" y="0"/>
                </a:lnTo>
                <a:lnTo>
                  <a:pt x="0" y="89535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162550" y="2228850"/>
            <a:ext cx="1533525" cy="895350"/>
          </a:xfrm>
          <a:custGeom>
            <a:avLst/>
            <a:gdLst/>
            <a:ahLst/>
            <a:cxnLst/>
            <a:rect l="l" t="t" r="r" b="b"/>
            <a:pathLst>
              <a:path w="1533525" h="895350">
                <a:moveTo>
                  <a:pt x="0" y="895350"/>
                </a:moveTo>
                <a:lnTo>
                  <a:pt x="1533525" y="895350"/>
                </a:lnTo>
                <a:lnTo>
                  <a:pt x="1533525" y="0"/>
                </a:lnTo>
                <a:lnTo>
                  <a:pt x="0" y="0"/>
                </a:lnTo>
                <a:lnTo>
                  <a:pt x="0" y="89535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5162550" y="2229484"/>
            <a:ext cx="1533525" cy="8820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36525" marR="127635" algn="ctr">
              <a:lnSpc>
                <a:spcPct val="99800"/>
              </a:lnSpc>
              <a:spcBef>
                <a:spcPts val="125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conditions 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enable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successful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care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coordination?</a:t>
            </a:r>
            <a:endParaRPr sz="14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695325" y="2095500"/>
            <a:ext cx="4400550" cy="1171575"/>
          </a:xfrm>
          <a:custGeom>
            <a:avLst/>
            <a:gdLst/>
            <a:ahLst/>
            <a:cxnLst/>
            <a:rect l="l" t="t" r="r" b="b"/>
            <a:pathLst>
              <a:path w="4400550" h="1171575">
                <a:moveTo>
                  <a:pt x="0" y="1171575"/>
                </a:moveTo>
                <a:lnTo>
                  <a:pt x="4400550" y="1171575"/>
                </a:lnTo>
                <a:lnTo>
                  <a:pt x="4400550" y="0"/>
                </a:lnTo>
                <a:lnTo>
                  <a:pt x="0" y="0"/>
                </a:lnTo>
                <a:lnTo>
                  <a:pt x="0" y="1171575"/>
                </a:lnTo>
                <a:close/>
              </a:path>
            </a:pathLst>
          </a:custGeom>
          <a:ln w="76200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696200" y="1009650"/>
            <a:ext cx="3048000" cy="1114425"/>
          </a:xfrm>
          <a:custGeom>
            <a:avLst/>
            <a:gdLst/>
            <a:ahLst/>
            <a:cxnLst/>
            <a:rect l="l" t="t" r="r" b="b"/>
            <a:pathLst>
              <a:path w="3048000" h="1114425">
                <a:moveTo>
                  <a:pt x="0" y="1114425"/>
                </a:moveTo>
                <a:lnTo>
                  <a:pt x="3048000" y="1114425"/>
                </a:lnTo>
                <a:lnTo>
                  <a:pt x="3048000" y="0"/>
                </a:lnTo>
                <a:lnTo>
                  <a:pt x="0" y="0"/>
                </a:lnTo>
                <a:lnTo>
                  <a:pt x="0" y="1114425"/>
                </a:lnTo>
                <a:close/>
              </a:path>
            </a:pathLst>
          </a:custGeom>
          <a:ln w="76200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834751" y="881125"/>
            <a:ext cx="19050" cy="190500"/>
          </a:xfrm>
          <a:custGeom>
            <a:avLst/>
            <a:gdLst/>
            <a:ahLst/>
            <a:cxnLst/>
            <a:rect l="l" t="t" r="r" b="b"/>
            <a:pathLst>
              <a:path w="19050" h="190500">
                <a:moveTo>
                  <a:pt x="0" y="190500"/>
                </a:moveTo>
                <a:lnTo>
                  <a:pt x="19050" y="190500"/>
                </a:lnTo>
                <a:lnTo>
                  <a:pt x="19050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063101" y="881125"/>
            <a:ext cx="1590675" cy="190500"/>
          </a:xfrm>
          <a:custGeom>
            <a:avLst/>
            <a:gdLst/>
            <a:ahLst/>
            <a:cxnLst/>
            <a:rect l="l" t="t" r="r" b="b"/>
            <a:pathLst>
              <a:path w="1590675" h="190500">
                <a:moveTo>
                  <a:pt x="0" y="190500"/>
                </a:moveTo>
                <a:lnTo>
                  <a:pt x="1590675" y="190500"/>
                </a:lnTo>
                <a:lnTo>
                  <a:pt x="1590675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063101" y="881125"/>
            <a:ext cx="1790700" cy="190500"/>
          </a:xfrm>
          <a:custGeom>
            <a:avLst/>
            <a:gdLst/>
            <a:ahLst/>
            <a:cxnLst/>
            <a:rect l="l" t="t" r="r" b="b"/>
            <a:pathLst>
              <a:path w="1790700" h="190500">
                <a:moveTo>
                  <a:pt x="0" y="190500"/>
                </a:moveTo>
                <a:lnTo>
                  <a:pt x="1790700" y="190500"/>
                </a:lnTo>
                <a:lnTo>
                  <a:pt x="1790700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653776" y="366649"/>
            <a:ext cx="180975" cy="1715135"/>
          </a:xfrm>
          <a:custGeom>
            <a:avLst/>
            <a:gdLst/>
            <a:ahLst/>
            <a:cxnLst/>
            <a:rect l="l" t="t" r="r" b="b"/>
            <a:pathLst>
              <a:path w="180975" h="1715135">
                <a:moveTo>
                  <a:pt x="0" y="1714627"/>
                </a:moveTo>
                <a:lnTo>
                  <a:pt x="180975" y="1714627"/>
                </a:lnTo>
                <a:lnTo>
                  <a:pt x="180975" y="0"/>
                </a:lnTo>
                <a:lnTo>
                  <a:pt x="0" y="0"/>
                </a:lnTo>
                <a:lnTo>
                  <a:pt x="0" y="17146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653776" y="366649"/>
            <a:ext cx="180975" cy="1790700"/>
          </a:xfrm>
          <a:custGeom>
            <a:avLst/>
            <a:gdLst/>
            <a:ahLst/>
            <a:cxnLst/>
            <a:rect l="l" t="t" r="r" b="b"/>
            <a:pathLst>
              <a:path w="180975" h="1790700">
                <a:moveTo>
                  <a:pt x="0" y="1790700"/>
                </a:moveTo>
                <a:lnTo>
                  <a:pt x="180975" y="1790700"/>
                </a:lnTo>
                <a:lnTo>
                  <a:pt x="180975" y="0"/>
                </a:lnTo>
                <a:lnTo>
                  <a:pt x="0" y="0"/>
                </a:lnTo>
                <a:lnTo>
                  <a:pt x="0" y="17907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063101" y="2124138"/>
            <a:ext cx="1790700" cy="0"/>
          </a:xfrm>
          <a:custGeom>
            <a:avLst/>
            <a:gdLst/>
            <a:ahLst/>
            <a:cxnLst/>
            <a:rect l="l" t="t" r="r" b="b"/>
            <a:pathLst>
              <a:path w="1790700">
                <a:moveTo>
                  <a:pt x="0" y="0"/>
                </a:moveTo>
                <a:lnTo>
                  <a:pt x="1790700" y="0"/>
                </a:lnTo>
              </a:path>
            </a:pathLst>
          </a:custGeom>
          <a:ln w="857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063101" y="2081276"/>
            <a:ext cx="1790700" cy="85725"/>
          </a:xfrm>
          <a:custGeom>
            <a:avLst/>
            <a:gdLst/>
            <a:ahLst/>
            <a:cxnLst/>
            <a:rect l="l" t="t" r="r" b="b"/>
            <a:pathLst>
              <a:path w="1790700" h="85725">
                <a:moveTo>
                  <a:pt x="0" y="85725"/>
                </a:moveTo>
                <a:lnTo>
                  <a:pt x="1790700" y="85725"/>
                </a:lnTo>
                <a:lnTo>
                  <a:pt x="1790700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38187" y="2128901"/>
            <a:ext cx="361950" cy="352425"/>
          </a:xfrm>
          <a:custGeom>
            <a:avLst/>
            <a:gdLst/>
            <a:ahLst/>
            <a:cxnLst/>
            <a:rect l="l" t="t" r="r" b="b"/>
            <a:pathLst>
              <a:path w="361950" h="352425">
                <a:moveTo>
                  <a:pt x="180975" y="0"/>
                </a:moveTo>
                <a:lnTo>
                  <a:pt x="132864" y="6292"/>
                </a:lnTo>
                <a:lnTo>
                  <a:pt x="89633" y="24050"/>
                </a:lnTo>
                <a:lnTo>
                  <a:pt x="53006" y="51593"/>
                </a:lnTo>
                <a:lnTo>
                  <a:pt x="24708" y="87244"/>
                </a:lnTo>
                <a:lnTo>
                  <a:pt x="6464" y="129322"/>
                </a:lnTo>
                <a:lnTo>
                  <a:pt x="0" y="176149"/>
                </a:lnTo>
                <a:lnTo>
                  <a:pt x="6464" y="222984"/>
                </a:lnTo>
                <a:lnTo>
                  <a:pt x="24708" y="265086"/>
                </a:lnTo>
                <a:lnTo>
                  <a:pt x="53006" y="300767"/>
                </a:lnTo>
                <a:lnTo>
                  <a:pt x="89633" y="328342"/>
                </a:lnTo>
                <a:lnTo>
                  <a:pt x="132864" y="346123"/>
                </a:lnTo>
                <a:lnTo>
                  <a:pt x="180975" y="352425"/>
                </a:lnTo>
                <a:lnTo>
                  <a:pt x="229085" y="346123"/>
                </a:lnTo>
                <a:lnTo>
                  <a:pt x="272316" y="328342"/>
                </a:lnTo>
                <a:lnTo>
                  <a:pt x="308943" y="300767"/>
                </a:lnTo>
                <a:lnTo>
                  <a:pt x="337241" y="265086"/>
                </a:lnTo>
                <a:lnTo>
                  <a:pt x="355485" y="222984"/>
                </a:lnTo>
                <a:lnTo>
                  <a:pt x="361950" y="176149"/>
                </a:lnTo>
                <a:lnTo>
                  <a:pt x="355485" y="129322"/>
                </a:lnTo>
                <a:lnTo>
                  <a:pt x="337241" y="87244"/>
                </a:lnTo>
                <a:lnTo>
                  <a:pt x="308943" y="51593"/>
                </a:lnTo>
                <a:lnTo>
                  <a:pt x="272316" y="24050"/>
                </a:lnTo>
                <a:lnTo>
                  <a:pt x="229085" y="6292"/>
                </a:lnTo>
                <a:lnTo>
                  <a:pt x="180975" y="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38187" y="2128901"/>
            <a:ext cx="361950" cy="352425"/>
          </a:xfrm>
          <a:custGeom>
            <a:avLst/>
            <a:gdLst/>
            <a:ahLst/>
            <a:cxnLst/>
            <a:rect l="l" t="t" r="r" b="b"/>
            <a:pathLst>
              <a:path w="361950" h="352425">
                <a:moveTo>
                  <a:pt x="0" y="176149"/>
                </a:moveTo>
                <a:lnTo>
                  <a:pt x="6464" y="129322"/>
                </a:lnTo>
                <a:lnTo>
                  <a:pt x="24708" y="87244"/>
                </a:lnTo>
                <a:lnTo>
                  <a:pt x="53006" y="51593"/>
                </a:lnTo>
                <a:lnTo>
                  <a:pt x="89633" y="24050"/>
                </a:lnTo>
                <a:lnTo>
                  <a:pt x="132864" y="6292"/>
                </a:lnTo>
                <a:lnTo>
                  <a:pt x="180975" y="0"/>
                </a:lnTo>
                <a:lnTo>
                  <a:pt x="229085" y="6292"/>
                </a:lnTo>
                <a:lnTo>
                  <a:pt x="272316" y="24050"/>
                </a:lnTo>
                <a:lnTo>
                  <a:pt x="308943" y="51593"/>
                </a:lnTo>
                <a:lnTo>
                  <a:pt x="337241" y="87244"/>
                </a:lnTo>
                <a:lnTo>
                  <a:pt x="355485" y="129322"/>
                </a:lnTo>
                <a:lnTo>
                  <a:pt x="361950" y="176149"/>
                </a:lnTo>
                <a:lnTo>
                  <a:pt x="355485" y="222984"/>
                </a:lnTo>
                <a:lnTo>
                  <a:pt x="337241" y="265086"/>
                </a:lnTo>
                <a:lnTo>
                  <a:pt x="308943" y="300767"/>
                </a:lnTo>
                <a:lnTo>
                  <a:pt x="272316" y="328342"/>
                </a:lnTo>
                <a:lnTo>
                  <a:pt x="229085" y="346123"/>
                </a:lnTo>
                <a:lnTo>
                  <a:pt x="180975" y="352425"/>
                </a:lnTo>
                <a:lnTo>
                  <a:pt x="132864" y="346123"/>
                </a:lnTo>
                <a:lnTo>
                  <a:pt x="89633" y="328342"/>
                </a:lnTo>
                <a:lnTo>
                  <a:pt x="53006" y="300767"/>
                </a:lnTo>
                <a:lnTo>
                  <a:pt x="24708" y="265086"/>
                </a:lnTo>
                <a:lnTo>
                  <a:pt x="6464" y="222984"/>
                </a:lnTo>
                <a:lnTo>
                  <a:pt x="0" y="176149"/>
                </a:lnTo>
                <a:close/>
              </a:path>
            </a:pathLst>
          </a:custGeom>
          <a:ln w="25400">
            <a:solidFill>
              <a:srgbClr val="0104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868044" y="2174938"/>
            <a:ext cx="113664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7691501" y="976375"/>
            <a:ext cx="361950" cy="361950"/>
          </a:xfrm>
          <a:custGeom>
            <a:avLst/>
            <a:gdLst/>
            <a:ahLst/>
            <a:cxnLst/>
            <a:rect l="l" t="t" r="r" b="b"/>
            <a:pathLst>
              <a:path w="361950" h="361950">
                <a:moveTo>
                  <a:pt x="180975" y="0"/>
                </a:moveTo>
                <a:lnTo>
                  <a:pt x="132820" y="6455"/>
                </a:lnTo>
                <a:lnTo>
                  <a:pt x="89577" y="24680"/>
                </a:lnTo>
                <a:lnTo>
                  <a:pt x="52958" y="52959"/>
                </a:lnTo>
                <a:lnTo>
                  <a:pt x="24680" y="89577"/>
                </a:lnTo>
                <a:lnTo>
                  <a:pt x="6455" y="132820"/>
                </a:lnTo>
                <a:lnTo>
                  <a:pt x="0" y="180975"/>
                </a:lnTo>
                <a:lnTo>
                  <a:pt x="6455" y="229085"/>
                </a:lnTo>
                <a:lnTo>
                  <a:pt x="24680" y="272316"/>
                </a:lnTo>
                <a:lnTo>
                  <a:pt x="52959" y="308943"/>
                </a:lnTo>
                <a:lnTo>
                  <a:pt x="89577" y="337241"/>
                </a:lnTo>
                <a:lnTo>
                  <a:pt x="132820" y="355485"/>
                </a:lnTo>
                <a:lnTo>
                  <a:pt x="180975" y="361950"/>
                </a:lnTo>
                <a:lnTo>
                  <a:pt x="229085" y="355485"/>
                </a:lnTo>
                <a:lnTo>
                  <a:pt x="272316" y="337241"/>
                </a:lnTo>
                <a:lnTo>
                  <a:pt x="308943" y="308943"/>
                </a:lnTo>
                <a:lnTo>
                  <a:pt x="337241" y="272316"/>
                </a:lnTo>
                <a:lnTo>
                  <a:pt x="355485" y="229085"/>
                </a:lnTo>
                <a:lnTo>
                  <a:pt x="361950" y="180975"/>
                </a:lnTo>
                <a:lnTo>
                  <a:pt x="355485" y="132820"/>
                </a:lnTo>
                <a:lnTo>
                  <a:pt x="337241" y="89577"/>
                </a:lnTo>
                <a:lnTo>
                  <a:pt x="308943" y="52959"/>
                </a:lnTo>
                <a:lnTo>
                  <a:pt x="272316" y="24680"/>
                </a:lnTo>
                <a:lnTo>
                  <a:pt x="229085" y="6455"/>
                </a:lnTo>
                <a:lnTo>
                  <a:pt x="180975" y="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691501" y="976375"/>
            <a:ext cx="361950" cy="361950"/>
          </a:xfrm>
          <a:custGeom>
            <a:avLst/>
            <a:gdLst/>
            <a:ahLst/>
            <a:cxnLst/>
            <a:rect l="l" t="t" r="r" b="b"/>
            <a:pathLst>
              <a:path w="361950" h="361950">
                <a:moveTo>
                  <a:pt x="0" y="180975"/>
                </a:moveTo>
                <a:lnTo>
                  <a:pt x="6455" y="132820"/>
                </a:lnTo>
                <a:lnTo>
                  <a:pt x="24680" y="89577"/>
                </a:lnTo>
                <a:lnTo>
                  <a:pt x="52958" y="52959"/>
                </a:lnTo>
                <a:lnTo>
                  <a:pt x="89577" y="24680"/>
                </a:lnTo>
                <a:lnTo>
                  <a:pt x="132820" y="6455"/>
                </a:lnTo>
                <a:lnTo>
                  <a:pt x="180975" y="0"/>
                </a:lnTo>
                <a:lnTo>
                  <a:pt x="229085" y="6455"/>
                </a:lnTo>
                <a:lnTo>
                  <a:pt x="272316" y="24680"/>
                </a:lnTo>
                <a:lnTo>
                  <a:pt x="308943" y="52959"/>
                </a:lnTo>
                <a:lnTo>
                  <a:pt x="337241" y="89577"/>
                </a:lnTo>
                <a:lnTo>
                  <a:pt x="355485" y="132820"/>
                </a:lnTo>
                <a:lnTo>
                  <a:pt x="361950" y="180975"/>
                </a:lnTo>
                <a:lnTo>
                  <a:pt x="355485" y="229085"/>
                </a:lnTo>
                <a:lnTo>
                  <a:pt x="337241" y="272316"/>
                </a:lnTo>
                <a:lnTo>
                  <a:pt x="308943" y="308943"/>
                </a:lnTo>
                <a:lnTo>
                  <a:pt x="272316" y="337241"/>
                </a:lnTo>
                <a:lnTo>
                  <a:pt x="229085" y="355485"/>
                </a:lnTo>
                <a:lnTo>
                  <a:pt x="180975" y="361950"/>
                </a:lnTo>
                <a:lnTo>
                  <a:pt x="132820" y="355485"/>
                </a:lnTo>
                <a:lnTo>
                  <a:pt x="89577" y="337241"/>
                </a:lnTo>
                <a:lnTo>
                  <a:pt x="52959" y="308943"/>
                </a:lnTo>
                <a:lnTo>
                  <a:pt x="24680" y="272316"/>
                </a:lnTo>
                <a:lnTo>
                  <a:pt x="6455" y="229085"/>
                </a:lnTo>
                <a:lnTo>
                  <a:pt x="0" y="180975"/>
                </a:lnTo>
                <a:close/>
              </a:path>
            </a:pathLst>
          </a:custGeom>
          <a:ln w="25400">
            <a:solidFill>
              <a:srgbClr val="0104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7810754" y="1028128"/>
            <a:ext cx="126364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2976626" y="2090801"/>
            <a:ext cx="352425" cy="361950"/>
          </a:xfrm>
          <a:custGeom>
            <a:avLst/>
            <a:gdLst/>
            <a:ahLst/>
            <a:cxnLst/>
            <a:rect l="l" t="t" r="r" b="b"/>
            <a:pathLst>
              <a:path w="352425" h="361950">
                <a:moveTo>
                  <a:pt x="176149" y="0"/>
                </a:moveTo>
                <a:lnTo>
                  <a:pt x="129322" y="6455"/>
                </a:lnTo>
                <a:lnTo>
                  <a:pt x="87244" y="24680"/>
                </a:lnTo>
                <a:lnTo>
                  <a:pt x="51593" y="52959"/>
                </a:lnTo>
                <a:lnTo>
                  <a:pt x="24050" y="89577"/>
                </a:lnTo>
                <a:lnTo>
                  <a:pt x="6292" y="132820"/>
                </a:lnTo>
                <a:lnTo>
                  <a:pt x="0" y="180975"/>
                </a:lnTo>
                <a:lnTo>
                  <a:pt x="6292" y="229085"/>
                </a:lnTo>
                <a:lnTo>
                  <a:pt x="24050" y="272316"/>
                </a:lnTo>
                <a:lnTo>
                  <a:pt x="51593" y="308943"/>
                </a:lnTo>
                <a:lnTo>
                  <a:pt x="87244" y="337241"/>
                </a:lnTo>
                <a:lnTo>
                  <a:pt x="129322" y="355485"/>
                </a:lnTo>
                <a:lnTo>
                  <a:pt x="176149" y="361950"/>
                </a:lnTo>
                <a:lnTo>
                  <a:pt x="222984" y="355485"/>
                </a:lnTo>
                <a:lnTo>
                  <a:pt x="265086" y="337241"/>
                </a:lnTo>
                <a:lnTo>
                  <a:pt x="300767" y="308943"/>
                </a:lnTo>
                <a:lnTo>
                  <a:pt x="328342" y="272316"/>
                </a:lnTo>
                <a:lnTo>
                  <a:pt x="346123" y="229085"/>
                </a:lnTo>
                <a:lnTo>
                  <a:pt x="352425" y="180975"/>
                </a:lnTo>
                <a:lnTo>
                  <a:pt x="346123" y="132820"/>
                </a:lnTo>
                <a:lnTo>
                  <a:pt x="328342" y="89577"/>
                </a:lnTo>
                <a:lnTo>
                  <a:pt x="300767" y="52959"/>
                </a:lnTo>
                <a:lnTo>
                  <a:pt x="265086" y="24680"/>
                </a:lnTo>
                <a:lnTo>
                  <a:pt x="222984" y="6455"/>
                </a:lnTo>
                <a:lnTo>
                  <a:pt x="176149" y="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976626" y="2090801"/>
            <a:ext cx="352425" cy="361950"/>
          </a:xfrm>
          <a:custGeom>
            <a:avLst/>
            <a:gdLst/>
            <a:ahLst/>
            <a:cxnLst/>
            <a:rect l="l" t="t" r="r" b="b"/>
            <a:pathLst>
              <a:path w="352425" h="361950">
                <a:moveTo>
                  <a:pt x="0" y="180975"/>
                </a:moveTo>
                <a:lnTo>
                  <a:pt x="6292" y="132820"/>
                </a:lnTo>
                <a:lnTo>
                  <a:pt x="24050" y="89577"/>
                </a:lnTo>
                <a:lnTo>
                  <a:pt x="51593" y="52959"/>
                </a:lnTo>
                <a:lnTo>
                  <a:pt x="87244" y="24680"/>
                </a:lnTo>
                <a:lnTo>
                  <a:pt x="129322" y="6455"/>
                </a:lnTo>
                <a:lnTo>
                  <a:pt x="176149" y="0"/>
                </a:lnTo>
                <a:lnTo>
                  <a:pt x="222984" y="6455"/>
                </a:lnTo>
                <a:lnTo>
                  <a:pt x="265086" y="24680"/>
                </a:lnTo>
                <a:lnTo>
                  <a:pt x="300767" y="52959"/>
                </a:lnTo>
                <a:lnTo>
                  <a:pt x="328342" y="89577"/>
                </a:lnTo>
                <a:lnTo>
                  <a:pt x="346123" y="132820"/>
                </a:lnTo>
                <a:lnTo>
                  <a:pt x="352425" y="180975"/>
                </a:lnTo>
                <a:lnTo>
                  <a:pt x="346123" y="229085"/>
                </a:lnTo>
                <a:lnTo>
                  <a:pt x="328342" y="272316"/>
                </a:lnTo>
                <a:lnTo>
                  <a:pt x="300767" y="308943"/>
                </a:lnTo>
                <a:lnTo>
                  <a:pt x="265086" y="337241"/>
                </a:lnTo>
                <a:lnTo>
                  <a:pt x="222984" y="355485"/>
                </a:lnTo>
                <a:lnTo>
                  <a:pt x="176149" y="361950"/>
                </a:lnTo>
                <a:lnTo>
                  <a:pt x="129322" y="355485"/>
                </a:lnTo>
                <a:lnTo>
                  <a:pt x="87244" y="337241"/>
                </a:lnTo>
                <a:lnTo>
                  <a:pt x="51593" y="308943"/>
                </a:lnTo>
                <a:lnTo>
                  <a:pt x="24050" y="272316"/>
                </a:lnTo>
                <a:lnTo>
                  <a:pt x="6292" y="229085"/>
                </a:lnTo>
                <a:lnTo>
                  <a:pt x="0" y="180975"/>
                </a:lnTo>
                <a:close/>
              </a:path>
            </a:pathLst>
          </a:custGeom>
          <a:ln w="25400">
            <a:solidFill>
              <a:srgbClr val="0104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3100451" y="2137727"/>
            <a:ext cx="113664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93" name="object 9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2319" y="3610292"/>
            <a:ext cx="4145915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dirty="0">
                <a:solidFill>
                  <a:srgbClr val="FFFFFF"/>
                </a:solidFill>
              </a:rPr>
              <a:t>LP</a:t>
            </a:r>
            <a:r>
              <a:rPr sz="5400" spc="-80" dirty="0">
                <a:solidFill>
                  <a:srgbClr val="FFFFFF"/>
                </a:solidFill>
              </a:rPr>
              <a:t> </a:t>
            </a:r>
            <a:r>
              <a:rPr sz="5400" dirty="0">
                <a:solidFill>
                  <a:srgbClr val="FFFFFF"/>
                </a:solidFill>
              </a:rPr>
              <a:t>Overview</a:t>
            </a:r>
            <a:endParaRPr sz="5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5" y="618807"/>
            <a:ext cx="766445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55" dirty="0">
                <a:latin typeface="Gill Sans MT"/>
                <a:cs typeface="Gill Sans MT"/>
              </a:rPr>
              <a:t>Home Care </a:t>
            </a:r>
            <a:r>
              <a:rPr sz="4400" spc="135" dirty="0">
                <a:latin typeface="Gill Sans MT"/>
                <a:cs typeface="Gill Sans MT"/>
              </a:rPr>
              <a:t>Leading</a:t>
            </a:r>
            <a:r>
              <a:rPr sz="4400" spc="-515" dirty="0">
                <a:latin typeface="Gill Sans MT"/>
                <a:cs typeface="Gill Sans MT"/>
              </a:rPr>
              <a:t> </a:t>
            </a:r>
            <a:r>
              <a:rPr sz="4400" spc="35" dirty="0">
                <a:latin typeface="Gill Sans MT"/>
                <a:cs typeface="Gill Sans MT"/>
              </a:rPr>
              <a:t>Projects</a:t>
            </a:r>
            <a:endParaRPr sz="44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88751" y="6443979"/>
            <a:ext cx="196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8200" y="1924050"/>
            <a:ext cx="10515600" cy="1390650"/>
          </a:xfrm>
          <a:custGeom>
            <a:avLst/>
            <a:gdLst/>
            <a:ahLst/>
            <a:cxnLst/>
            <a:rect l="l" t="t" r="r" b="b"/>
            <a:pathLst>
              <a:path w="10515600" h="1390650">
                <a:moveTo>
                  <a:pt x="10220198" y="0"/>
                </a:moveTo>
                <a:lnTo>
                  <a:pt x="295440" y="0"/>
                </a:lnTo>
                <a:lnTo>
                  <a:pt x="247517" y="3868"/>
                </a:lnTo>
                <a:lnTo>
                  <a:pt x="202057" y="15067"/>
                </a:lnTo>
                <a:lnTo>
                  <a:pt x="159667" y="32986"/>
                </a:lnTo>
                <a:lnTo>
                  <a:pt x="120955" y="57017"/>
                </a:lnTo>
                <a:lnTo>
                  <a:pt x="86531" y="86550"/>
                </a:lnTo>
                <a:lnTo>
                  <a:pt x="57002" y="120975"/>
                </a:lnTo>
                <a:lnTo>
                  <a:pt x="32976" y="159682"/>
                </a:lnTo>
                <a:lnTo>
                  <a:pt x="15061" y="202062"/>
                </a:lnTo>
                <a:lnTo>
                  <a:pt x="3866" y="247505"/>
                </a:lnTo>
                <a:lnTo>
                  <a:pt x="0" y="295401"/>
                </a:lnTo>
                <a:lnTo>
                  <a:pt x="0" y="1095248"/>
                </a:lnTo>
                <a:lnTo>
                  <a:pt x="3866" y="1143144"/>
                </a:lnTo>
                <a:lnTo>
                  <a:pt x="15061" y="1188587"/>
                </a:lnTo>
                <a:lnTo>
                  <a:pt x="32976" y="1230967"/>
                </a:lnTo>
                <a:lnTo>
                  <a:pt x="57002" y="1269674"/>
                </a:lnTo>
                <a:lnTo>
                  <a:pt x="86531" y="1304099"/>
                </a:lnTo>
                <a:lnTo>
                  <a:pt x="120955" y="1333632"/>
                </a:lnTo>
                <a:lnTo>
                  <a:pt x="159667" y="1357663"/>
                </a:lnTo>
                <a:lnTo>
                  <a:pt x="202057" y="1375582"/>
                </a:lnTo>
                <a:lnTo>
                  <a:pt x="247517" y="1386781"/>
                </a:lnTo>
                <a:lnTo>
                  <a:pt x="295440" y="1390650"/>
                </a:lnTo>
                <a:lnTo>
                  <a:pt x="10220198" y="1390650"/>
                </a:lnTo>
                <a:lnTo>
                  <a:pt x="10268094" y="1386781"/>
                </a:lnTo>
                <a:lnTo>
                  <a:pt x="10313537" y="1375582"/>
                </a:lnTo>
                <a:lnTo>
                  <a:pt x="10355917" y="1357663"/>
                </a:lnTo>
                <a:lnTo>
                  <a:pt x="10394624" y="1333632"/>
                </a:lnTo>
                <a:lnTo>
                  <a:pt x="10429049" y="1304099"/>
                </a:lnTo>
                <a:lnTo>
                  <a:pt x="10458582" y="1269674"/>
                </a:lnTo>
                <a:lnTo>
                  <a:pt x="10482613" y="1230967"/>
                </a:lnTo>
                <a:lnTo>
                  <a:pt x="10500532" y="1188587"/>
                </a:lnTo>
                <a:lnTo>
                  <a:pt x="10511731" y="1143144"/>
                </a:lnTo>
                <a:lnTo>
                  <a:pt x="10515600" y="1095248"/>
                </a:lnTo>
                <a:lnTo>
                  <a:pt x="10515600" y="295401"/>
                </a:lnTo>
                <a:lnTo>
                  <a:pt x="10511731" y="247505"/>
                </a:lnTo>
                <a:lnTo>
                  <a:pt x="10500532" y="202062"/>
                </a:lnTo>
                <a:lnTo>
                  <a:pt x="10482613" y="159682"/>
                </a:lnTo>
                <a:lnTo>
                  <a:pt x="10458582" y="120975"/>
                </a:lnTo>
                <a:lnTo>
                  <a:pt x="10429049" y="86550"/>
                </a:lnTo>
                <a:lnTo>
                  <a:pt x="10394624" y="57017"/>
                </a:lnTo>
                <a:lnTo>
                  <a:pt x="10355917" y="32986"/>
                </a:lnTo>
                <a:lnTo>
                  <a:pt x="10313537" y="15067"/>
                </a:lnTo>
                <a:lnTo>
                  <a:pt x="10268094" y="3868"/>
                </a:lnTo>
                <a:lnTo>
                  <a:pt x="1022019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90903" y="2032380"/>
            <a:ext cx="9422765" cy="1126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-7620" algn="ctr">
              <a:lnSpc>
                <a:spcPct val="100400"/>
              </a:lnSpc>
              <a:spcBef>
                <a:spcPts val="90"/>
              </a:spcBef>
            </a:pPr>
            <a:r>
              <a:rPr sz="2400" b="1" spc="80" dirty="0">
                <a:latin typeface="Gill Sans MT"/>
                <a:cs typeface="Gill Sans MT"/>
              </a:rPr>
              <a:t>Seven </a:t>
            </a:r>
            <a:r>
              <a:rPr sz="2400" b="1" spc="-60" dirty="0">
                <a:latin typeface="Gill Sans MT"/>
                <a:cs typeface="Gill Sans MT"/>
              </a:rPr>
              <a:t>Ontario </a:t>
            </a:r>
            <a:r>
              <a:rPr sz="2400" b="1" spc="15" dirty="0">
                <a:latin typeface="Gill Sans MT"/>
                <a:cs typeface="Gill Sans MT"/>
              </a:rPr>
              <a:t>Health </a:t>
            </a:r>
            <a:r>
              <a:rPr sz="2400" b="1" spc="60" dirty="0">
                <a:latin typeface="Gill Sans MT"/>
                <a:cs typeface="Gill Sans MT"/>
              </a:rPr>
              <a:t>Team-led </a:t>
            </a:r>
            <a:r>
              <a:rPr sz="2400" b="1" spc="65" dirty="0">
                <a:latin typeface="Gill Sans MT"/>
                <a:cs typeface="Gill Sans MT"/>
              </a:rPr>
              <a:t>Leading </a:t>
            </a:r>
            <a:r>
              <a:rPr sz="2400" b="1" spc="20" dirty="0">
                <a:latin typeface="Gill Sans MT"/>
                <a:cs typeface="Gill Sans MT"/>
              </a:rPr>
              <a:t>Projects </a:t>
            </a:r>
            <a:r>
              <a:rPr sz="2400" b="1" spc="80" dirty="0">
                <a:latin typeface="Gill Sans MT"/>
                <a:cs typeface="Gill Sans MT"/>
              </a:rPr>
              <a:t>have </a:t>
            </a:r>
            <a:r>
              <a:rPr sz="2400" b="1" spc="105" dirty="0">
                <a:latin typeface="Gill Sans MT"/>
                <a:cs typeface="Gill Sans MT"/>
              </a:rPr>
              <a:t>been  </a:t>
            </a:r>
            <a:r>
              <a:rPr sz="2400" b="1" spc="95" dirty="0">
                <a:latin typeface="Gill Sans MT"/>
                <a:cs typeface="Gill Sans MT"/>
              </a:rPr>
              <a:t>launched</a:t>
            </a:r>
            <a:r>
              <a:rPr sz="2400" b="1" spc="-55" dirty="0">
                <a:latin typeface="Gill Sans MT"/>
                <a:cs typeface="Gill Sans MT"/>
              </a:rPr>
              <a:t> </a:t>
            </a:r>
            <a:r>
              <a:rPr sz="2400" b="1" spc="-25" dirty="0">
                <a:latin typeface="Gill Sans MT"/>
                <a:cs typeface="Gill Sans MT"/>
              </a:rPr>
              <a:t>to</a:t>
            </a:r>
            <a:r>
              <a:rPr sz="2400" b="1" spc="-85" dirty="0">
                <a:latin typeface="Gill Sans MT"/>
                <a:cs typeface="Gill Sans MT"/>
              </a:rPr>
              <a:t> </a:t>
            </a:r>
            <a:r>
              <a:rPr sz="2400" b="1" spc="65" dirty="0">
                <a:latin typeface="Gill Sans MT"/>
                <a:cs typeface="Gill Sans MT"/>
              </a:rPr>
              <a:t>model</a:t>
            </a:r>
            <a:r>
              <a:rPr sz="2400" b="1" spc="-65" dirty="0">
                <a:latin typeface="Gill Sans MT"/>
                <a:cs typeface="Gill Sans MT"/>
              </a:rPr>
              <a:t> </a:t>
            </a:r>
            <a:r>
              <a:rPr sz="2400" b="1" spc="40" dirty="0">
                <a:latin typeface="Gill Sans MT"/>
                <a:cs typeface="Gill Sans MT"/>
              </a:rPr>
              <a:t>innovations</a:t>
            </a:r>
            <a:r>
              <a:rPr sz="2400" b="1" spc="-120" dirty="0">
                <a:latin typeface="Gill Sans MT"/>
                <a:cs typeface="Gill Sans MT"/>
              </a:rPr>
              <a:t> </a:t>
            </a:r>
            <a:r>
              <a:rPr sz="2400" b="1" dirty="0">
                <a:latin typeface="Gill Sans MT"/>
                <a:cs typeface="Gill Sans MT"/>
              </a:rPr>
              <a:t>in</a:t>
            </a:r>
            <a:r>
              <a:rPr sz="2400" b="1" spc="-80" dirty="0">
                <a:latin typeface="Gill Sans MT"/>
                <a:cs typeface="Gill Sans MT"/>
              </a:rPr>
              <a:t> </a:t>
            </a:r>
            <a:r>
              <a:rPr sz="2400" b="1" spc="45" dirty="0">
                <a:latin typeface="Gill Sans MT"/>
                <a:cs typeface="Gill Sans MT"/>
              </a:rPr>
              <a:t>integrated</a:t>
            </a:r>
            <a:r>
              <a:rPr sz="2400" b="1" spc="-105" dirty="0">
                <a:latin typeface="Gill Sans MT"/>
                <a:cs typeface="Gill Sans MT"/>
              </a:rPr>
              <a:t> </a:t>
            </a:r>
            <a:r>
              <a:rPr sz="2400" b="1" spc="35" dirty="0">
                <a:latin typeface="Gill Sans MT"/>
                <a:cs typeface="Gill Sans MT"/>
              </a:rPr>
              <a:t>home</a:t>
            </a:r>
            <a:r>
              <a:rPr sz="2400" b="1" spc="-145" dirty="0">
                <a:latin typeface="Gill Sans MT"/>
                <a:cs typeface="Gill Sans MT"/>
              </a:rPr>
              <a:t> </a:t>
            </a:r>
            <a:r>
              <a:rPr sz="2400" b="1" spc="55" dirty="0">
                <a:latin typeface="Gill Sans MT"/>
                <a:cs typeface="Gill Sans MT"/>
              </a:rPr>
              <a:t>care</a:t>
            </a:r>
            <a:r>
              <a:rPr sz="2400" b="1" spc="-65" dirty="0">
                <a:latin typeface="Gill Sans MT"/>
                <a:cs typeface="Gill Sans MT"/>
              </a:rPr>
              <a:t> </a:t>
            </a:r>
            <a:r>
              <a:rPr sz="2400" b="1" spc="70" dirty="0">
                <a:latin typeface="Gill Sans MT"/>
                <a:cs typeface="Gill Sans MT"/>
              </a:rPr>
              <a:t>services  </a:t>
            </a:r>
            <a:r>
              <a:rPr sz="2400" b="1" spc="15" dirty="0">
                <a:latin typeface="Gill Sans MT"/>
                <a:cs typeface="Gill Sans MT"/>
              </a:rPr>
              <a:t>within </a:t>
            </a:r>
            <a:r>
              <a:rPr sz="2400" b="1" spc="-140" dirty="0">
                <a:latin typeface="Gill Sans MT"/>
                <a:cs typeface="Gill Sans MT"/>
              </a:rPr>
              <a:t>OHTs. </a:t>
            </a:r>
            <a:r>
              <a:rPr sz="2400" b="1" spc="5" dirty="0">
                <a:latin typeface="Gill Sans MT"/>
                <a:cs typeface="Gill Sans MT"/>
              </a:rPr>
              <a:t>Project </a:t>
            </a:r>
            <a:r>
              <a:rPr sz="2400" b="1" spc="60" dirty="0">
                <a:latin typeface="Gill Sans MT"/>
                <a:cs typeface="Gill Sans MT"/>
              </a:rPr>
              <a:t>objectives</a:t>
            </a:r>
            <a:r>
              <a:rPr sz="2400" b="1" spc="-295" dirty="0">
                <a:latin typeface="Gill Sans MT"/>
                <a:cs typeface="Gill Sans MT"/>
              </a:rPr>
              <a:t> </a:t>
            </a:r>
            <a:r>
              <a:rPr sz="2400" b="1" spc="65" dirty="0">
                <a:latin typeface="Gill Sans MT"/>
                <a:cs typeface="Gill Sans MT"/>
              </a:rPr>
              <a:t>include: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9599" y="3486079"/>
            <a:ext cx="5167427" cy="18623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5350" y="3495547"/>
            <a:ext cx="5157851" cy="1700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2962" y="3500501"/>
            <a:ext cx="5105463" cy="1790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2962" y="3500501"/>
            <a:ext cx="5106035" cy="1790700"/>
          </a:xfrm>
          <a:custGeom>
            <a:avLst/>
            <a:gdLst/>
            <a:ahLst/>
            <a:cxnLst/>
            <a:rect l="l" t="t" r="r" b="b"/>
            <a:pathLst>
              <a:path w="5106035" h="1790700">
                <a:moveTo>
                  <a:pt x="0" y="248412"/>
                </a:moveTo>
                <a:lnTo>
                  <a:pt x="5047" y="198321"/>
                </a:lnTo>
                <a:lnTo>
                  <a:pt x="19522" y="151679"/>
                </a:lnTo>
                <a:lnTo>
                  <a:pt x="42427" y="109481"/>
                </a:lnTo>
                <a:lnTo>
                  <a:pt x="72763" y="72723"/>
                </a:lnTo>
                <a:lnTo>
                  <a:pt x="109529" y="42400"/>
                </a:lnTo>
                <a:lnTo>
                  <a:pt x="151727" y="19508"/>
                </a:lnTo>
                <a:lnTo>
                  <a:pt x="198359" y="5043"/>
                </a:lnTo>
                <a:lnTo>
                  <a:pt x="248424" y="0"/>
                </a:lnTo>
                <a:lnTo>
                  <a:pt x="4856924" y="0"/>
                </a:lnTo>
                <a:lnTo>
                  <a:pt x="4901605" y="3999"/>
                </a:lnTo>
                <a:lnTo>
                  <a:pt x="4943656" y="15530"/>
                </a:lnTo>
                <a:lnTo>
                  <a:pt x="4982376" y="33894"/>
                </a:lnTo>
                <a:lnTo>
                  <a:pt x="5017064" y="58392"/>
                </a:lnTo>
                <a:lnTo>
                  <a:pt x="5047017" y="88325"/>
                </a:lnTo>
                <a:lnTo>
                  <a:pt x="5071535" y="122992"/>
                </a:lnTo>
                <a:lnTo>
                  <a:pt x="5089916" y="161695"/>
                </a:lnTo>
                <a:lnTo>
                  <a:pt x="5101459" y="203735"/>
                </a:lnTo>
                <a:lnTo>
                  <a:pt x="5105463" y="248412"/>
                </a:lnTo>
                <a:lnTo>
                  <a:pt x="5105463" y="1542161"/>
                </a:lnTo>
                <a:lnTo>
                  <a:pt x="5101459" y="1586842"/>
                </a:lnTo>
                <a:lnTo>
                  <a:pt x="5089916" y="1628893"/>
                </a:lnTo>
                <a:lnTo>
                  <a:pt x="5071535" y="1667613"/>
                </a:lnTo>
                <a:lnTo>
                  <a:pt x="5047017" y="1702300"/>
                </a:lnTo>
                <a:lnTo>
                  <a:pt x="5017064" y="1732254"/>
                </a:lnTo>
                <a:lnTo>
                  <a:pt x="4982376" y="1756772"/>
                </a:lnTo>
                <a:lnTo>
                  <a:pt x="4943656" y="1775153"/>
                </a:lnTo>
                <a:lnTo>
                  <a:pt x="4901605" y="1786696"/>
                </a:lnTo>
                <a:lnTo>
                  <a:pt x="4856924" y="1790700"/>
                </a:lnTo>
                <a:lnTo>
                  <a:pt x="248424" y="1790700"/>
                </a:lnTo>
                <a:lnTo>
                  <a:pt x="203770" y="1786696"/>
                </a:lnTo>
                <a:lnTo>
                  <a:pt x="161742" y="1775153"/>
                </a:lnTo>
                <a:lnTo>
                  <a:pt x="123041" y="1756772"/>
                </a:lnTo>
                <a:lnTo>
                  <a:pt x="88369" y="1732254"/>
                </a:lnTo>
                <a:lnTo>
                  <a:pt x="58427" y="1702300"/>
                </a:lnTo>
                <a:lnTo>
                  <a:pt x="33917" y="1667613"/>
                </a:lnTo>
                <a:lnTo>
                  <a:pt x="15542" y="1628893"/>
                </a:lnTo>
                <a:lnTo>
                  <a:pt x="4002" y="1586842"/>
                </a:lnTo>
                <a:lnTo>
                  <a:pt x="0" y="1542161"/>
                </a:lnTo>
                <a:lnTo>
                  <a:pt x="0" y="248412"/>
                </a:lnTo>
                <a:close/>
              </a:path>
            </a:pathLst>
          </a:custGeom>
          <a:ln w="9525">
            <a:solidFill>
              <a:srgbClr val="C3E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08710" y="3608006"/>
            <a:ext cx="4661535" cy="13589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79400" marR="5080" indent="-267335">
              <a:lnSpc>
                <a:spcPct val="101899"/>
              </a:lnSpc>
              <a:spcBef>
                <a:spcPts val="75"/>
              </a:spcBef>
            </a:pPr>
            <a:r>
              <a:rPr sz="2150" b="1" spc="5" dirty="0">
                <a:solidFill>
                  <a:srgbClr val="091A30"/>
                </a:solidFill>
                <a:latin typeface="Arial"/>
                <a:cs typeface="Arial"/>
              </a:rPr>
              <a:t>1) </a:t>
            </a:r>
            <a:r>
              <a:rPr sz="2150" b="1" spc="-10" dirty="0">
                <a:solidFill>
                  <a:srgbClr val="091A30"/>
                </a:solidFill>
                <a:latin typeface="Arial"/>
                <a:cs typeface="Arial"/>
              </a:rPr>
              <a:t>Test </a:t>
            </a:r>
            <a:r>
              <a:rPr sz="2150" b="1" spc="15" dirty="0">
                <a:solidFill>
                  <a:srgbClr val="091A30"/>
                </a:solidFill>
                <a:latin typeface="Arial"/>
                <a:cs typeface="Arial"/>
              </a:rPr>
              <a:t>and </a:t>
            </a:r>
            <a:r>
              <a:rPr sz="2150" b="1" spc="30" dirty="0">
                <a:solidFill>
                  <a:srgbClr val="091A30"/>
                </a:solidFill>
                <a:latin typeface="Arial"/>
                <a:cs typeface="Arial"/>
              </a:rPr>
              <a:t>evaluate </a:t>
            </a:r>
            <a:r>
              <a:rPr sz="2150" b="1" spc="10" dirty="0">
                <a:solidFill>
                  <a:srgbClr val="091A30"/>
                </a:solidFill>
                <a:latin typeface="Arial"/>
                <a:cs typeface="Arial"/>
              </a:rPr>
              <a:t>OHT-led </a:t>
            </a:r>
            <a:r>
              <a:rPr sz="2150" b="1" spc="25" dirty="0">
                <a:solidFill>
                  <a:srgbClr val="091A30"/>
                </a:solidFill>
                <a:latin typeface="Arial"/>
                <a:cs typeface="Arial"/>
              </a:rPr>
              <a:t>home  </a:t>
            </a:r>
            <a:r>
              <a:rPr sz="2150" b="1" spc="20" dirty="0">
                <a:solidFill>
                  <a:srgbClr val="091A30"/>
                </a:solidFill>
                <a:latin typeface="Arial"/>
                <a:cs typeface="Arial"/>
              </a:rPr>
              <a:t>care models </a:t>
            </a:r>
            <a:r>
              <a:rPr sz="2150" b="1" spc="15" dirty="0">
                <a:solidFill>
                  <a:srgbClr val="091A30"/>
                </a:solidFill>
                <a:latin typeface="Arial"/>
                <a:cs typeface="Arial"/>
              </a:rPr>
              <a:t>that </a:t>
            </a:r>
            <a:r>
              <a:rPr sz="2150" b="1" spc="20" dirty="0">
                <a:solidFill>
                  <a:srgbClr val="091A30"/>
                </a:solidFill>
                <a:latin typeface="Arial"/>
                <a:cs typeface="Arial"/>
              </a:rPr>
              <a:t>improve </a:t>
            </a:r>
            <a:r>
              <a:rPr sz="2150" b="1" spc="15" dirty="0">
                <a:solidFill>
                  <a:srgbClr val="091A30"/>
                </a:solidFill>
                <a:latin typeface="Arial"/>
                <a:cs typeface="Arial"/>
              </a:rPr>
              <a:t>care  </a:t>
            </a:r>
            <a:r>
              <a:rPr sz="2150" b="1" spc="20" dirty="0">
                <a:solidFill>
                  <a:srgbClr val="091A30"/>
                </a:solidFill>
                <a:latin typeface="Arial"/>
                <a:cs typeface="Arial"/>
              </a:rPr>
              <a:t>integration, access, </a:t>
            </a:r>
            <a:r>
              <a:rPr sz="2150" b="1" spc="10" dirty="0">
                <a:solidFill>
                  <a:srgbClr val="091A30"/>
                </a:solidFill>
                <a:latin typeface="Arial"/>
                <a:cs typeface="Arial"/>
              </a:rPr>
              <a:t>and</a:t>
            </a:r>
            <a:r>
              <a:rPr sz="2150" b="1" spc="4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150" b="1" spc="20" dirty="0">
                <a:solidFill>
                  <a:srgbClr val="091A30"/>
                </a:solidFill>
                <a:latin typeface="Arial"/>
                <a:cs typeface="Arial"/>
              </a:rPr>
              <a:t>patient</a:t>
            </a:r>
            <a:endParaRPr sz="2150">
              <a:latin typeface="Arial"/>
              <a:cs typeface="Arial"/>
            </a:endParaRPr>
          </a:p>
          <a:p>
            <a:pPr marL="654685">
              <a:lnSpc>
                <a:spcPct val="100000"/>
              </a:lnSpc>
              <a:spcBef>
                <a:spcPts val="50"/>
              </a:spcBef>
            </a:pPr>
            <a:r>
              <a:rPr sz="2150" b="1" spc="30" dirty="0">
                <a:solidFill>
                  <a:srgbClr val="091A30"/>
                </a:solidFill>
                <a:latin typeface="Arial"/>
                <a:cs typeface="Arial"/>
              </a:rPr>
              <a:t>outcomes </a:t>
            </a:r>
            <a:r>
              <a:rPr sz="2150" b="1" spc="10" dirty="0">
                <a:solidFill>
                  <a:srgbClr val="091A30"/>
                </a:solidFill>
                <a:latin typeface="Arial"/>
                <a:cs typeface="Arial"/>
              </a:rPr>
              <a:t>and</a:t>
            </a:r>
            <a:r>
              <a:rPr sz="2150" b="1" spc="4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150" b="1" spc="20" dirty="0">
                <a:solidFill>
                  <a:srgbClr val="091A30"/>
                </a:solidFill>
                <a:latin typeface="Arial"/>
                <a:cs typeface="Arial"/>
              </a:rPr>
              <a:t>experience</a:t>
            </a:r>
            <a:endParaRPr sz="21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24573" y="3543225"/>
            <a:ext cx="5062653" cy="1748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19875" y="3524250"/>
            <a:ext cx="4814951" cy="14810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58001" y="3557651"/>
            <a:ext cx="5000625" cy="1676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58001" y="3557651"/>
            <a:ext cx="5000625" cy="1676400"/>
          </a:xfrm>
          <a:custGeom>
            <a:avLst/>
            <a:gdLst/>
            <a:ahLst/>
            <a:cxnLst/>
            <a:rect l="l" t="t" r="r" b="b"/>
            <a:pathLst>
              <a:path w="5000625" h="1676400">
                <a:moveTo>
                  <a:pt x="0" y="194818"/>
                </a:moveTo>
                <a:lnTo>
                  <a:pt x="5139" y="150116"/>
                </a:lnTo>
                <a:lnTo>
                  <a:pt x="19783" y="109097"/>
                </a:lnTo>
                <a:lnTo>
                  <a:pt x="42767" y="72926"/>
                </a:lnTo>
                <a:lnTo>
                  <a:pt x="72926" y="42767"/>
                </a:lnTo>
                <a:lnTo>
                  <a:pt x="109097" y="19783"/>
                </a:lnTo>
                <a:lnTo>
                  <a:pt x="150116" y="5139"/>
                </a:lnTo>
                <a:lnTo>
                  <a:pt x="194818" y="0"/>
                </a:lnTo>
                <a:lnTo>
                  <a:pt x="4805680" y="0"/>
                </a:lnTo>
                <a:lnTo>
                  <a:pt x="4850388" y="5139"/>
                </a:lnTo>
                <a:lnTo>
                  <a:pt x="4891425" y="19783"/>
                </a:lnTo>
                <a:lnTo>
                  <a:pt x="4927621" y="42767"/>
                </a:lnTo>
                <a:lnTo>
                  <a:pt x="4957807" y="72926"/>
                </a:lnTo>
                <a:lnTo>
                  <a:pt x="4980815" y="109097"/>
                </a:lnTo>
                <a:lnTo>
                  <a:pt x="4995477" y="150116"/>
                </a:lnTo>
                <a:lnTo>
                  <a:pt x="5000625" y="194818"/>
                </a:lnTo>
                <a:lnTo>
                  <a:pt x="5000625" y="1481455"/>
                </a:lnTo>
                <a:lnTo>
                  <a:pt x="4995477" y="1526163"/>
                </a:lnTo>
                <a:lnTo>
                  <a:pt x="4980815" y="1567200"/>
                </a:lnTo>
                <a:lnTo>
                  <a:pt x="4957807" y="1603396"/>
                </a:lnTo>
                <a:lnTo>
                  <a:pt x="4927621" y="1633582"/>
                </a:lnTo>
                <a:lnTo>
                  <a:pt x="4891425" y="1656590"/>
                </a:lnTo>
                <a:lnTo>
                  <a:pt x="4850388" y="1671252"/>
                </a:lnTo>
                <a:lnTo>
                  <a:pt x="4805680" y="1676400"/>
                </a:lnTo>
                <a:lnTo>
                  <a:pt x="194818" y="1676400"/>
                </a:lnTo>
                <a:lnTo>
                  <a:pt x="150116" y="1671252"/>
                </a:lnTo>
                <a:lnTo>
                  <a:pt x="109097" y="1656590"/>
                </a:lnTo>
                <a:lnTo>
                  <a:pt x="72926" y="1633582"/>
                </a:lnTo>
                <a:lnTo>
                  <a:pt x="42767" y="1603396"/>
                </a:lnTo>
                <a:lnTo>
                  <a:pt x="19783" y="1567200"/>
                </a:lnTo>
                <a:lnTo>
                  <a:pt x="5139" y="1526163"/>
                </a:lnTo>
                <a:lnTo>
                  <a:pt x="0" y="1481455"/>
                </a:lnTo>
                <a:lnTo>
                  <a:pt x="0" y="194818"/>
                </a:lnTo>
                <a:close/>
              </a:path>
            </a:pathLst>
          </a:custGeom>
          <a:ln w="9525">
            <a:solidFill>
              <a:srgbClr val="77B0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850126" y="3636962"/>
            <a:ext cx="4277995" cy="11264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309880">
              <a:lnSpc>
                <a:spcPct val="101699"/>
              </a:lnSpc>
              <a:spcBef>
                <a:spcPts val="50"/>
              </a:spcBef>
            </a:pPr>
            <a:r>
              <a:rPr sz="2400" b="1" dirty="0">
                <a:latin typeface="Arial"/>
                <a:cs typeface="Arial"/>
              </a:rPr>
              <a:t>2</a:t>
            </a:r>
            <a:r>
              <a:rPr sz="2400" b="1" dirty="0">
                <a:solidFill>
                  <a:srgbClr val="091A30"/>
                </a:solidFill>
                <a:latin typeface="Arial"/>
                <a:cs typeface="Arial"/>
              </a:rPr>
              <a:t>) </a:t>
            </a:r>
            <a:r>
              <a:rPr sz="2400" b="1" spc="-10" dirty="0">
                <a:solidFill>
                  <a:srgbClr val="091A30"/>
                </a:solidFill>
                <a:latin typeface="Arial"/>
                <a:cs typeface="Arial"/>
              </a:rPr>
              <a:t>Build </a:t>
            </a:r>
            <a:r>
              <a:rPr sz="2400" b="1" dirty="0">
                <a:solidFill>
                  <a:srgbClr val="091A30"/>
                </a:solidFill>
                <a:latin typeface="Arial"/>
                <a:cs typeface="Arial"/>
              </a:rPr>
              <a:t>OHT </a:t>
            </a:r>
            <a:r>
              <a:rPr sz="2400" b="1" spc="-10" dirty="0">
                <a:solidFill>
                  <a:srgbClr val="091A30"/>
                </a:solidFill>
                <a:latin typeface="Arial"/>
                <a:cs typeface="Arial"/>
              </a:rPr>
              <a:t>capacity for  </a:t>
            </a:r>
            <a:r>
              <a:rPr sz="2400" b="1" spc="5" dirty="0">
                <a:solidFill>
                  <a:srgbClr val="091A30"/>
                </a:solidFill>
                <a:latin typeface="Arial"/>
                <a:cs typeface="Arial"/>
              </a:rPr>
              <a:t>home </a:t>
            </a:r>
            <a:r>
              <a:rPr sz="2400" b="1" spc="-5" dirty="0">
                <a:solidFill>
                  <a:srgbClr val="091A30"/>
                </a:solidFill>
                <a:latin typeface="Arial"/>
                <a:cs typeface="Arial"/>
              </a:rPr>
              <a:t>care planning,</a:t>
            </a:r>
            <a:r>
              <a:rPr sz="2400" b="1" spc="-10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091A30"/>
                </a:solidFill>
                <a:latin typeface="Arial"/>
                <a:cs typeface="Arial"/>
              </a:rPr>
              <a:t>delivery,</a:t>
            </a:r>
            <a:endParaRPr sz="2400">
              <a:latin typeface="Arial"/>
              <a:cs typeface="Arial"/>
            </a:endParaRPr>
          </a:p>
          <a:p>
            <a:pPr marL="1043305">
              <a:lnSpc>
                <a:spcPts val="2855"/>
              </a:lnSpc>
            </a:pPr>
            <a:r>
              <a:rPr sz="2400" b="1" spc="-15" dirty="0">
                <a:solidFill>
                  <a:srgbClr val="091A30"/>
                </a:solidFill>
                <a:latin typeface="Arial"/>
                <a:cs typeface="Arial"/>
              </a:rPr>
              <a:t>and</a:t>
            </a:r>
            <a:r>
              <a:rPr sz="2400" b="1" spc="2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91A30"/>
                </a:solidFill>
                <a:latin typeface="Arial"/>
                <a:cs typeface="Arial"/>
              </a:rPr>
              <a:t>integration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8667" y="64388"/>
            <a:ext cx="307530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35" dirty="0"/>
              <a:t>LP</a:t>
            </a:r>
            <a:r>
              <a:rPr spc="-85" dirty="0"/>
              <a:t> </a:t>
            </a:r>
            <a:r>
              <a:rPr spc="25" dirty="0"/>
              <a:t>Overview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01451" y="6471116"/>
            <a:ext cx="17145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22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4300" y="765479"/>
          <a:ext cx="12024995" cy="5894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6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3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7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5810"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OHT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26B68">
                        <a:alpha val="698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Model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Type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26B68">
                        <a:alpha val="698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1930" marR="472440">
                        <a:lnSpc>
                          <a:spcPct val="102899"/>
                        </a:lnSpc>
                        <a:spcBef>
                          <a:spcPts val="850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  Site(s)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26B68">
                        <a:alpha val="698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Scale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038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Y2</a:t>
                      </a:r>
                      <a:r>
                        <a:rPr sz="11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Clients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26B68">
                        <a:alpha val="698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Population/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Aim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26B68">
                        <a:alpha val="698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861">
                <a:tc>
                  <a:txBody>
                    <a:bodyPr/>
                    <a:lstStyle/>
                    <a:p>
                      <a:pPr marL="199390" marR="534035">
                        <a:lnSpc>
                          <a:spcPct val="102899"/>
                        </a:lnSpc>
                        <a:spcBef>
                          <a:spcPts val="86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East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Toronto Health 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Partners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(ETHP)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9220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80BB">
                        <a:alpha val="698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20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Neighbourhood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6F4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20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200" spc="1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neighborhoods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6F4"/>
                    </a:solidFill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200" spc="1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1368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6F4"/>
                    </a:solidFill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ts val="1435"/>
                        </a:lnSpc>
                        <a:spcBef>
                          <a:spcPts val="885"/>
                        </a:spcBef>
                      </a:pPr>
                      <a:r>
                        <a:rPr sz="120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enable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more integrated 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home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care 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access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short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stay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community-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04470">
                        <a:lnSpc>
                          <a:spcPts val="143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complex clients 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two</a:t>
                      </a:r>
                      <a:r>
                        <a:rPr sz="12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neighbourhoods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774"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Durham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(D)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6205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80BB">
                        <a:alpha val="698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20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Neighbourhood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303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6F4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ts val="1435"/>
                        </a:lnSpc>
                        <a:spcBef>
                          <a:spcPts val="890"/>
                        </a:spcBef>
                      </a:pPr>
                      <a:r>
                        <a:rPr sz="120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Priority areas</a:t>
                      </a:r>
                      <a:r>
                        <a:rPr sz="1200" spc="-75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1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in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01930">
                        <a:lnSpc>
                          <a:spcPts val="1435"/>
                        </a:lnSpc>
                      </a:pPr>
                      <a:r>
                        <a:rPr sz="1200" spc="-1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Downtown Oshawa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303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6F4"/>
                    </a:solidFill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200" spc="-1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700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303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6F4"/>
                    </a:solidFill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ts val="1435"/>
                        </a:lnSpc>
                        <a:spcBef>
                          <a:spcPts val="890"/>
                        </a:spcBef>
                      </a:pPr>
                      <a:r>
                        <a:rPr sz="1200" spc="-7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integrate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services provided 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residents within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Downtown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Oshawa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04470">
                        <a:lnSpc>
                          <a:spcPts val="143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area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through a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coordinated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team 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service</a:t>
                      </a:r>
                      <a:r>
                        <a:rPr sz="1200" spc="-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providers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303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7780"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Guelph Wellington</a:t>
                      </a:r>
                      <a:r>
                        <a:rPr sz="1400" b="1" spc="-1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(GW)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7475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490AA">
                        <a:alpha val="698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20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Primary</a:t>
                      </a:r>
                      <a:r>
                        <a:rPr sz="1200" spc="-65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Care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430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9ED"/>
                    </a:solidFill>
                  </a:tcPr>
                </a:tc>
                <a:tc>
                  <a:txBody>
                    <a:bodyPr/>
                    <a:lstStyle/>
                    <a:p>
                      <a:pPr marL="201930" marR="241300">
                        <a:lnSpc>
                          <a:spcPts val="1430"/>
                        </a:lnSpc>
                        <a:spcBef>
                          <a:spcPts val="955"/>
                        </a:spcBef>
                      </a:pPr>
                      <a:r>
                        <a:rPr sz="120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6 </a:t>
                      </a:r>
                      <a:r>
                        <a:rPr sz="1200" spc="-1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Integrated </a:t>
                      </a:r>
                      <a:r>
                        <a:rPr sz="1200" spc="-2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Patient </a:t>
                      </a:r>
                      <a:r>
                        <a:rPr sz="120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Care  </a:t>
                      </a:r>
                      <a:r>
                        <a:rPr sz="1200" spc="-25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Teams </a:t>
                      </a:r>
                      <a:r>
                        <a:rPr sz="1200" spc="-1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(FHT </a:t>
                      </a:r>
                      <a:r>
                        <a:rPr sz="1200" spc="-2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or </a:t>
                      </a:r>
                      <a:r>
                        <a:rPr sz="1200" spc="1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FHT  </a:t>
                      </a:r>
                      <a:r>
                        <a:rPr sz="1200" spc="-5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practice</a:t>
                      </a:r>
                      <a:r>
                        <a:rPr sz="1200" spc="2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sites)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9ED"/>
                    </a:solidFill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200" spc="1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1489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430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9ED"/>
                    </a:solidFill>
                  </a:tcPr>
                </a:tc>
                <a:tc>
                  <a:txBody>
                    <a:bodyPr/>
                    <a:lstStyle/>
                    <a:p>
                      <a:pPr marL="204470" marR="224790">
                        <a:lnSpc>
                          <a:spcPts val="1430"/>
                        </a:lnSpc>
                        <a:spcBef>
                          <a:spcPts val="955"/>
                        </a:spcBef>
                      </a:pPr>
                      <a:r>
                        <a:rPr sz="1200" spc="-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Integrates </a:t>
                      </a:r>
                      <a:r>
                        <a:rPr sz="1200" spc="-1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services </a:t>
                      </a:r>
                      <a:r>
                        <a:rPr sz="1200" spc="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into </a:t>
                      </a:r>
                      <a:r>
                        <a:rPr sz="1200" spc="-1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primary </a:t>
                      </a:r>
                      <a:r>
                        <a:rPr sz="1200" spc="-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care </a:t>
                      </a:r>
                      <a:r>
                        <a:rPr sz="1200" spc="-1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20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provide </a:t>
                      </a:r>
                      <a:r>
                        <a:rPr sz="1200" spc="-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comprehensive and </a:t>
                      </a:r>
                      <a:r>
                        <a:rPr sz="1200" spc="-1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holistic  </a:t>
                      </a:r>
                      <a:r>
                        <a:rPr sz="1200" spc="-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care </a:t>
                      </a:r>
                      <a:r>
                        <a:rPr sz="1200" spc="-1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20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1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patients </a:t>
                      </a:r>
                      <a:r>
                        <a:rPr sz="1200" spc="-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served </a:t>
                      </a:r>
                      <a:r>
                        <a:rPr sz="1200" spc="2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by </a:t>
                      </a:r>
                      <a:r>
                        <a:rPr sz="1200" spc="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that </a:t>
                      </a:r>
                      <a:r>
                        <a:rPr sz="1200" spc="-1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primary </a:t>
                      </a:r>
                      <a:r>
                        <a:rPr sz="1200" spc="-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care </a:t>
                      </a:r>
                      <a:r>
                        <a:rPr sz="120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team, </a:t>
                      </a:r>
                      <a:r>
                        <a:rPr sz="1200" spc="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with </a:t>
                      </a:r>
                      <a:r>
                        <a:rPr sz="1200" spc="-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attention </a:t>
                      </a:r>
                      <a:r>
                        <a:rPr sz="1200" spc="-1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to  </a:t>
                      </a:r>
                      <a:r>
                        <a:rPr sz="1200" spc="-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high-needs</a:t>
                      </a:r>
                      <a:r>
                        <a:rPr sz="120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patients.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0534">
                <a:tc>
                  <a:txBody>
                    <a:bodyPr/>
                    <a:lstStyle/>
                    <a:p>
                      <a:pPr marL="199390" marR="455930">
                        <a:lnSpc>
                          <a:spcPct val="102800"/>
                        </a:lnSpc>
                        <a:spcBef>
                          <a:spcPts val="88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Frontenac,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Lennox</a:t>
                      </a:r>
                      <a:r>
                        <a:rPr sz="1400" b="1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&amp; 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Addington</a:t>
                      </a:r>
                      <a:r>
                        <a:rPr sz="14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(FLA)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2395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490AA">
                        <a:alpha val="698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200" spc="5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Primary</a:t>
                      </a:r>
                      <a:r>
                        <a:rPr sz="1200" spc="-7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Care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9ED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20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1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FHT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9ED"/>
                    </a:solidFill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200" spc="-1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450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9ED"/>
                    </a:solidFill>
                  </a:tcPr>
                </a:tc>
                <a:tc>
                  <a:txBody>
                    <a:bodyPr/>
                    <a:lstStyle/>
                    <a:p>
                      <a:pPr marL="204470" marR="161290">
                        <a:lnSpc>
                          <a:spcPct val="100800"/>
                        </a:lnSpc>
                        <a:spcBef>
                          <a:spcPts val="894"/>
                        </a:spcBef>
                      </a:pPr>
                      <a:r>
                        <a:rPr sz="1200" spc="-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Integrate </a:t>
                      </a:r>
                      <a:r>
                        <a:rPr sz="120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services </a:t>
                      </a:r>
                      <a:r>
                        <a:rPr sz="1200" spc="-1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into </a:t>
                      </a:r>
                      <a:r>
                        <a:rPr sz="120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health </a:t>
                      </a:r>
                      <a:r>
                        <a:rPr sz="1200" spc="-1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home </a:t>
                      </a:r>
                      <a:r>
                        <a:rPr sz="120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framework, </a:t>
                      </a:r>
                      <a:r>
                        <a:rPr sz="1200" spc="-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ensuring </a:t>
                      </a:r>
                      <a:r>
                        <a:rPr sz="1200" spc="-1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that </a:t>
                      </a:r>
                      <a:r>
                        <a:rPr sz="1200" spc="-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patients  receive </a:t>
                      </a:r>
                      <a:r>
                        <a:rPr sz="120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appropriate </a:t>
                      </a:r>
                      <a:r>
                        <a:rPr sz="120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level </a:t>
                      </a:r>
                      <a:r>
                        <a:rPr sz="1200" spc="-2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200" spc="-1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services </a:t>
                      </a:r>
                      <a:r>
                        <a:rPr sz="1200" spc="-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20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linkages </a:t>
                      </a:r>
                      <a:r>
                        <a:rPr sz="1200" spc="-1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based </a:t>
                      </a:r>
                      <a:r>
                        <a:rPr sz="1200" spc="-2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on </a:t>
                      </a:r>
                      <a:r>
                        <a:rPr sz="1200" spc="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their </a:t>
                      </a:r>
                      <a:r>
                        <a:rPr sz="1200" spc="-1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support  </a:t>
                      </a:r>
                      <a:r>
                        <a:rPr sz="120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needs—minimum, </a:t>
                      </a:r>
                      <a:r>
                        <a:rPr sz="1200" spc="-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moderate, </a:t>
                      </a:r>
                      <a:r>
                        <a:rPr sz="1200" spc="2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or </a:t>
                      </a:r>
                      <a:r>
                        <a:rPr sz="1200" spc="-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maximal. </a:t>
                      </a:r>
                      <a:r>
                        <a:rPr sz="120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Care Coordinators &amp; Care  </a:t>
                      </a:r>
                      <a:r>
                        <a:rPr sz="1200" spc="-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Integrator </a:t>
                      </a:r>
                      <a:r>
                        <a:rPr sz="120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embedded within </a:t>
                      </a:r>
                      <a:r>
                        <a:rPr sz="1200" spc="-1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Primary</a:t>
                      </a:r>
                      <a:r>
                        <a:rPr sz="1200" spc="-2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Care.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3664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7781"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Chatham Kent</a:t>
                      </a:r>
                      <a:r>
                        <a:rPr sz="14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(CK)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>
                        <a:alpha val="698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200" spc="-1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Palliative</a:t>
                      </a:r>
                      <a:r>
                        <a:rPr sz="1200" spc="25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Care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620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ts val="1435"/>
                        </a:lnSpc>
                        <a:spcBef>
                          <a:spcPts val="915"/>
                        </a:spcBef>
                      </a:pPr>
                      <a:r>
                        <a:rPr sz="120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1 </a:t>
                      </a:r>
                      <a:r>
                        <a:rPr sz="1200" spc="-45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FHT, </a:t>
                      </a:r>
                      <a:r>
                        <a:rPr sz="120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1 </a:t>
                      </a:r>
                      <a:r>
                        <a:rPr sz="1200" spc="-2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CHC</a:t>
                      </a:r>
                      <a:r>
                        <a:rPr sz="1200" spc="9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*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01930">
                        <a:lnSpc>
                          <a:spcPts val="1435"/>
                        </a:lnSpc>
                      </a:pPr>
                      <a:r>
                        <a:rPr sz="1200" spc="-5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*primary</a:t>
                      </a:r>
                      <a:r>
                        <a:rPr sz="1200" spc="-12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care)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620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200" spc="-1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400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620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04470" marR="135890">
                        <a:lnSpc>
                          <a:spcPts val="1430"/>
                        </a:lnSpc>
                        <a:spcBef>
                          <a:spcPts val="969"/>
                        </a:spcBef>
                      </a:pPr>
                      <a:r>
                        <a:rPr sz="1200" spc="-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Shifting </a:t>
                      </a:r>
                      <a:r>
                        <a:rPr sz="1200" spc="-1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services </a:t>
                      </a:r>
                      <a:r>
                        <a:rPr sz="120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from </a:t>
                      </a:r>
                      <a:r>
                        <a:rPr sz="1200" spc="-1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end </a:t>
                      </a:r>
                      <a:r>
                        <a:rPr sz="1200" spc="-2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200" spc="-1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life </a:t>
                      </a:r>
                      <a:r>
                        <a:rPr sz="1200" spc="-1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20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using early </a:t>
                      </a:r>
                      <a:r>
                        <a:rPr sz="1200" spc="-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identification </a:t>
                      </a:r>
                      <a:r>
                        <a:rPr sz="1200" spc="-1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200" spc="-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offer </a:t>
                      </a:r>
                      <a:r>
                        <a:rPr sz="120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services  earlier </a:t>
                      </a:r>
                      <a:r>
                        <a:rPr sz="1200" spc="-3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in </a:t>
                      </a:r>
                      <a:r>
                        <a:rPr sz="120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palliative care journey. </a:t>
                      </a:r>
                      <a:r>
                        <a:rPr sz="120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Improving </a:t>
                      </a:r>
                      <a:r>
                        <a:rPr sz="1200" spc="-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palliative </a:t>
                      </a:r>
                      <a:r>
                        <a:rPr sz="120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capacity. </a:t>
                      </a:r>
                      <a:r>
                        <a:rPr sz="1200" spc="-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Palliative  </a:t>
                      </a:r>
                      <a:r>
                        <a:rPr sz="120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home </a:t>
                      </a:r>
                      <a:r>
                        <a:rPr sz="1200" spc="-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care embedded </a:t>
                      </a:r>
                      <a:r>
                        <a:rPr sz="1200" spc="-1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within </a:t>
                      </a:r>
                      <a:r>
                        <a:rPr sz="120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primary </a:t>
                      </a:r>
                      <a:r>
                        <a:rPr sz="1200" spc="-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care.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3189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7717"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Mississauga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(M)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0650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>
                        <a:alpha val="698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200" spc="-1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Palliative</a:t>
                      </a:r>
                      <a:r>
                        <a:rPr sz="1200" spc="2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Care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747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01930" marR="321310">
                        <a:lnSpc>
                          <a:spcPct val="99000"/>
                        </a:lnSpc>
                        <a:spcBef>
                          <a:spcPts val="940"/>
                        </a:spcBef>
                      </a:pPr>
                      <a:r>
                        <a:rPr sz="1200" spc="-5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Initially </a:t>
                      </a:r>
                      <a:r>
                        <a:rPr sz="120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2 </a:t>
                      </a:r>
                      <a:r>
                        <a:rPr sz="1200" spc="-1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sites, </a:t>
                      </a:r>
                      <a:r>
                        <a:rPr sz="1200" spc="-15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later </a:t>
                      </a:r>
                      <a:r>
                        <a:rPr sz="1200" spc="-5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full  </a:t>
                      </a:r>
                      <a:r>
                        <a:rPr sz="1200" spc="-1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geography  </a:t>
                      </a:r>
                      <a:r>
                        <a:rPr sz="1200" spc="-5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(*neighbourhood)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938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ts val="1435"/>
                        </a:lnSpc>
                        <a:spcBef>
                          <a:spcPts val="925"/>
                        </a:spcBef>
                      </a:pPr>
                      <a:r>
                        <a:rPr sz="1200" spc="1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2000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03835">
                        <a:lnSpc>
                          <a:spcPts val="1435"/>
                        </a:lnSpc>
                      </a:pPr>
                      <a:r>
                        <a:rPr sz="1200" spc="-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(Y1=800)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747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ts val="1435"/>
                        </a:lnSpc>
                        <a:spcBef>
                          <a:spcPts val="925"/>
                        </a:spcBef>
                      </a:pPr>
                      <a:r>
                        <a:rPr sz="1200" spc="-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Implement </a:t>
                      </a:r>
                      <a:r>
                        <a:rPr sz="120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1200" spc="1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new </a:t>
                      </a:r>
                      <a:r>
                        <a:rPr sz="1200" spc="-1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integrated </a:t>
                      </a:r>
                      <a:r>
                        <a:rPr sz="120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model </a:t>
                      </a:r>
                      <a:r>
                        <a:rPr sz="1200" spc="2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200" spc="-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palliative care, </a:t>
                      </a:r>
                      <a:r>
                        <a:rPr sz="120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beginning </a:t>
                      </a:r>
                      <a:r>
                        <a:rPr sz="1200" spc="-1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200" spc="-10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home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04470">
                        <a:lnSpc>
                          <a:spcPts val="1435"/>
                        </a:lnSpc>
                      </a:pPr>
                      <a:r>
                        <a:rPr sz="1200" spc="-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care transformation </a:t>
                      </a:r>
                      <a:r>
                        <a:rPr sz="1200" spc="-3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in </a:t>
                      </a:r>
                      <a:r>
                        <a:rPr sz="120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phase</a:t>
                      </a:r>
                      <a:r>
                        <a:rPr sz="1200" spc="7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747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4837"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Nipissing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Wellness</a:t>
                      </a:r>
                      <a:r>
                        <a:rPr sz="14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(NW)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1920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29185">
                        <a:alpha val="698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200" spc="-5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Community</a:t>
                      </a:r>
                      <a:r>
                        <a:rPr sz="120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 Crisis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874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4EFED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200" spc="-1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Community </a:t>
                      </a:r>
                      <a:r>
                        <a:rPr sz="120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200" spc="4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hospital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874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4EFED"/>
                    </a:solidFill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200" spc="-10" dirty="0">
                          <a:solidFill>
                            <a:srgbClr val="163869"/>
                          </a:solidFill>
                          <a:latin typeface="Calibri"/>
                          <a:cs typeface="Calibri"/>
                        </a:rPr>
                        <a:t>150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874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4EFED"/>
                    </a:solidFill>
                  </a:tcPr>
                </a:tc>
                <a:tc>
                  <a:txBody>
                    <a:bodyPr/>
                    <a:lstStyle/>
                    <a:p>
                      <a:pPr marL="204470" marR="166370">
                        <a:lnSpc>
                          <a:spcPts val="1430"/>
                        </a:lnSpc>
                        <a:spcBef>
                          <a:spcPts val="990"/>
                        </a:spcBef>
                      </a:pPr>
                      <a:r>
                        <a:rPr sz="1200" spc="-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Supporting crisis </a:t>
                      </a:r>
                      <a:r>
                        <a:rPr sz="1200" spc="-1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patients </a:t>
                      </a:r>
                      <a:r>
                        <a:rPr sz="1200" spc="1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in </a:t>
                      </a:r>
                      <a:r>
                        <a:rPr sz="1200" spc="-1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community </a:t>
                      </a:r>
                      <a:r>
                        <a:rPr sz="1200" spc="-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awaiting </a:t>
                      </a:r>
                      <a:r>
                        <a:rPr sz="1200" spc="-4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LTC </a:t>
                      </a:r>
                      <a:r>
                        <a:rPr sz="120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placement &amp; </a:t>
                      </a:r>
                      <a:r>
                        <a:rPr sz="1200" spc="-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ALC acute  care patients </a:t>
                      </a:r>
                      <a:r>
                        <a:rPr sz="1200" spc="-1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with </a:t>
                      </a:r>
                      <a:r>
                        <a:rPr sz="1200" spc="-1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discharge </a:t>
                      </a:r>
                      <a:r>
                        <a:rPr sz="1200" spc="-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destination </a:t>
                      </a:r>
                      <a:r>
                        <a:rPr sz="1200" spc="-20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4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45" dirty="0">
                          <a:solidFill>
                            <a:srgbClr val="091A30"/>
                          </a:solidFill>
                          <a:latin typeface="Calibri"/>
                          <a:cs typeface="Calibri"/>
                        </a:rPr>
                        <a:t>LTC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573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4E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5" y="617156"/>
            <a:ext cx="845566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dirty="0"/>
              <a:t>Key Transformation</a:t>
            </a:r>
            <a:r>
              <a:rPr sz="5400" spc="-30" dirty="0"/>
              <a:t> </a:t>
            </a:r>
            <a:r>
              <a:rPr sz="5400" spc="-5" dirty="0"/>
              <a:t>Ideas</a:t>
            </a:r>
            <a:endParaRPr sz="540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spc="-5" dirty="0"/>
              <a:t>23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81050" y="1866900"/>
            <a:ext cx="4514850" cy="638175"/>
          </a:xfrm>
          <a:prstGeom prst="rect">
            <a:avLst/>
          </a:prstGeom>
          <a:solidFill>
            <a:srgbClr val="122D55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Times New Roman"/>
              <a:cs typeface="Times New Roman"/>
            </a:endParaRPr>
          </a:p>
          <a:p>
            <a:pPr marL="15240"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Across Leading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Projects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1050" y="2505075"/>
            <a:ext cx="4514850" cy="350520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marL="379730" indent="-286385">
              <a:lnSpc>
                <a:spcPct val="100000"/>
              </a:lnSpc>
              <a:buClr>
                <a:srgbClr val="000000"/>
              </a:buClr>
              <a:buChar char="•"/>
              <a:tabLst>
                <a:tab pos="379095" algn="l"/>
                <a:tab pos="379730" algn="l"/>
              </a:tabLst>
            </a:pPr>
            <a:r>
              <a:rPr sz="1400" spc="-5" dirty="0">
                <a:solidFill>
                  <a:srgbClr val="091A30"/>
                </a:solidFill>
                <a:latin typeface="Arial"/>
                <a:cs typeface="Arial"/>
              </a:rPr>
              <a:t>Changes </a:t>
            </a:r>
            <a:r>
              <a:rPr sz="1400" dirty="0">
                <a:solidFill>
                  <a:srgbClr val="091A30"/>
                </a:solidFill>
                <a:latin typeface="Arial"/>
                <a:cs typeface="Arial"/>
              </a:rPr>
              <a:t>in </a:t>
            </a:r>
            <a:r>
              <a:rPr sz="1400" spc="10" dirty="0">
                <a:solidFill>
                  <a:srgbClr val="091A30"/>
                </a:solidFill>
                <a:latin typeface="Arial"/>
                <a:cs typeface="Arial"/>
              </a:rPr>
              <a:t>how </a:t>
            </a:r>
            <a:r>
              <a:rPr sz="1400" spc="-10" dirty="0">
                <a:solidFill>
                  <a:srgbClr val="091A30"/>
                </a:solidFill>
                <a:latin typeface="Arial"/>
                <a:cs typeface="Arial"/>
              </a:rPr>
              <a:t>teams </a:t>
            </a:r>
            <a:r>
              <a:rPr sz="1400" spc="-5" dirty="0">
                <a:solidFill>
                  <a:srgbClr val="091A30"/>
                </a:solidFill>
                <a:latin typeface="Arial"/>
                <a:cs typeface="Arial"/>
              </a:rPr>
              <a:t>work</a:t>
            </a:r>
            <a:r>
              <a:rPr sz="1400" spc="-5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91A30"/>
                </a:solidFill>
                <a:latin typeface="Arial"/>
                <a:cs typeface="Arial"/>
              </a:rPr>
              <a:t>together</a:t>
            </a:r>
            <a:endParaRPr sz="1400">
              <a:latin typeface="Arial"/>
              <a:cs typeface="Arial"/>
            </a:endParaRPr>
          </a:p>
          <a:p>
            <a:pPr marL="722630" marR="246379" lvl="1" indent="-171450">
              <a:lnSpc>
                <a:spcPts val="1500"/>
              </a:lnSpc>
              <a:spcBef>
                <a:spcPts val="625"/>
              </a:spcBef>
              <a:buClr>
                <a:srgbClr val="000000"/>
              </a:buClr>
              <a:buChar char="•"/>
              <a:tabLst>
                <a:tab pos="722630" algn="l"/>
              </a:tabLst>
            </a:pPr>
            <a:r>
              <a:rPr sz="1400" spc="-5" dirty="0">
                <a:solidFill>
                  <a:srgbClr val="091A30"/>
                </a:solidFill>
                <a:latin typeface="Arial"/>
                <a:cs typeface="Arial"/>
              </a:rPr>
              <a:t>Consistent </a:t>
            </a:r>
            <a:r>
              <a:rPr sz="1400" b="1" dirty="0">
                <a:solidFill>
                  <a:srgbClr val="091A30"/>
                </a:solidFill>
                <a:latin typeface="Arial"/>
                <a:cs typeface="Arial"/>
              </a:rPr>
              <a:t>team </a:t>
            </a:r>
            <a:r>
              <a:rPr sz="1400" b="1" spc="-5" dirty="0">
                <a:solidFill>
                  <a:srgbClr val="091A30"/>
                </a:solidFill>
                <a:latin typeface="Arial"/>
                <a:cs typeface="Arial"/>
              </a:rPr>
              <a:t>structure</a:t>
            </a:r>
            <a:r>
              <a:rPr sz="1400" spc="-5" dirty="0">
                <a:solidFill>
                  <a:srgbClr val="091A30"/>
                </a:solidFill>
                <a:latin typeface="Arial"/>
                <a:cs typeface="Arial"/>
              </a:rPr>
              <a:t>, </a:t>
            </a:r>
            <a:r>
              <a:rPr sz="1400" dirty="0">
                <a:solidFill>
                  <a:srgbClr val="091A30"/>
                </a:solidFill>
                <a:latin typeface="Arial"/>
                <a:cs typeface="Arial"/>
              </a:rPr>
              <a:t>working </a:t>
            </a:r>
            <a:r>
              <a:rPr sz="1400" spc="-5" dirty="0">
                <a:solidFill>
                  <a:srgbClr val="091A30"/>
                </a:solidFill>
                <a:latin typeface="Arial"/>
                <a:cs typeface="Arial"/>
              </a:rPr>
              <a:t>together  more </a:t>
            </a:r>
            <a:r>
              <a:rPr sz="1400" spc="-15" dirty="0">
                <a:solidFill>
                  <a:srgbClr val="091A30"/>
                </a:solidFill>
                <a:latin typeface="Arial"/>
                <a:cs typeface="Arial"/>
              </a:rPr>
              <a:t>with </a:t>
            </a:r>
            <a:r>
              <a:rPr sz="1400" spc="-5" dirty="0">
                <a:solidFill>
                  <a:srgbClr val="091A30"/>
                </a:solidFill>
                <a:latin typeface="Arial"/>
                <a:cs typeface="Arial"/>
              </a:rPr>
              <a:t>huddles, </a:t>
            </a:r>
            <a:r>
              <a:rPr sz="1400" dirty="0">
                <a:solidFill>
                  <a:srgbClr val="091A30"/>
                </a:solidFill>
                <a:latin typeface="Arial"/>
                <a:cs typeface="Arial"/>
              </a:rPr>
              <a:t>rounds </a:t>
            </a:r>
            <a:r>
              <a:rPr sz="1400" spc="25" dirty="0">
                <a:solidFill>
                  <a:srgbClr val="091A30"/>
                </a:solidFill>
                <a:latin typeface="Arial"/>
                <a:cs typeface="Arial"/>
              </a:rPr>
              <a:t>or </a:t>
            </a:r>
            <a:r>
              <a:rPr sz="1400" dirty="0">
                <a:solidFill>
                  <a:srgbClr val="091A30"/>
                </a:solidFill>
                <a:latin typeface="Arial"/>
                <a:cs typeface="Arial"/>
              </a:rPr>
              <a:t>shared care  </a:t>
            </a:r>
            <a:r>
              <a:rPr sz="1400" spc="-5" dirty="0">
                <a:solidFill>
                  <a:srgbClr val="091A30"/>
                </a:solidFill>
                <a:latin typeface="Arial"/>
                <a:cs typeface="Arial"/>
              </a:rPr>
              <a:t>plan,</a:t>
            </a:r>
            <a:r>
              <a:rPr sz="1400" spc="3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91A30"/>
                </a:solidFill>
                <a:latin typeface="Arial"/>
                <a:cs typeface="Arial"/>
              </a:rPr>
              <a:t>relationship-focus</a:t>
            </a:r>
            <a:endParaRPr sz="1400">
              <a:latin typeface="Arial"/>
              <a:cs typeface="Arial"/>
            </a:endParaRPr>
          </a:p>
          <a:p>
            <a:pPr marL="722630" lvl="1" indent="-171450">
              <a:lnSpc>
                <a:spcPts val="1630"/>
              </a:lnSpc>
              <a:spcBef>
                <a:spcPts val="405"/>
              </a:spcBef>
              <a:buClr>
                <a:srgbClr val="000000"/>
              </a:buClr>
              <a:buChar char="•"/>
              <a:tabLst>
                <a:tab pos="722630" algn="l"/>
              </a:tabLst>
            </a:pPr>
            <a:r>
              <a:rPr sz="1400" spc="-5" dirty="0">
                <a:solidFill>
                  <a:srgbClr val="091A30"/>
                </a:solidFill>
                <a:latin typeface="Arial"/>
                <a:cs typeface="Arial"/>
              </a:rPr>
              <a:t>Reconceptualizing </a:t>
            </a:r>
            <a:r>
              <a:rPr sz="1400" b="1" dirty="0">
                <a:solidFill>
                  <a:srgbClr val="091A30"/>
                </a:solidFill>
                <a:latin typeface="Arial"/>
                <a:cs typeface="Arial"/>
              </a:rPr>
              <a:t>care</a:t>
            </a:r>
            <a:r>
              <a:rPr sz="1400" b="1" spc="-3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91A30"/>
                </a:solidFill>
                <a:latin typeface="Arial"/>
                <a:cs typeface="Arial"/>
              </a:rPr>
              <a:t>coordination</a:t>
            </a:r>
            <a:endParaRPr sz="1400">
              <a:latin typeface="Arial"/>
              <a:cs typeface="Arial"/>
            </a:endParaRPr>
          </a:p>
          <a:p>
            <a:pPr marL="722630">
              <a:lnSpc>
                <a:spcPts val="1630"/>
              </a:lnSpc>
            </a:pPr>
            <a:r>
              <a:rPr sz="1400" b="1" spc="-5" dirty="0">
                <a:solidFill>
                  <a:srgbClr val="091A30"/>
                </a:solidFill>
                <a:latin typeface="Arial"/>
                <a:cs typeface="Arial"/>
              </a:rPr>
              <a:t>function</a:t>
            </a:r>
            <a:endParaRPr sz="1400">
              <a:latin typeface="Arial"/>
              <a:cs typeface="Arial"/>
            </a:endParaRPr>
          </a:p>
          <a:p>
            <a:pPr marL="379730" indent="-286385">
              <a:lnSpc>
                <a:spcPts val="1590"/>
              </a:lnSpc>
              <a:spcBef>
                <a:spcPts val="425"/>
              </a:spcBef>
              <a:buClr>
                <a:srgbClr val="000000"/>
              </a:buClr>
              <a:buChar char="•"/>
              <a:tabLst>
                <a:tab pos="379095" algn="l"/>
                <a:tab pos="379730" algn="l"/>
              </a:tabLst>
            </a:pPr>
            <a:r>
              <a:rPr sz="1400" dirty="0">
                <a:solidFill>
                  <a:srgbClr val="091A30"/>
                </a:solidFill>
                <a:latin typeface="Arial"/>
                <a:cs typeface="Arial"/>
              </a:rPr>
              <a:t>Development </a:t>
            </a:r>
            <a:r>
              <a:rPr sz="1400" spc="-15" dirty="0">
                <a:solidFill>
                  <a:srgbClr val="091A30"/>
                </a:solidFill>
                <a:latin typeface="Arial"/>
                <a:cs typeface="Arial"/>
              </a:rPr>
              <a:t>of </a:t>
            </a:r>
            <a:r>
              <a:rPr sz="1400" b="1" dirty="0">
                <a:solidFill>
                  <a:srgbClr val="091A30"/>
                </a:solidFill>
                <a:latin typeface="Arial"/>
                <a:cs typeface="Arial"/>
              </a:rPr>
              <a:t>IT </a:t>
            </a:r>
            <a:r>
              <a:rPr sz="1400" b="1" spc="-10" dirty="0">
                <a:solidFill>
                  <a:srgbClr val="091A30"/>
                </a:solidFill>
                <a:latin typeface="Arial"/>
                <a:cs typeface="Arial"/>
              </a:rPr>
              <a:t>platform/ digital </a:t>
            </a:r>
            <a:r>
              <a:rPr sz="1400" b="1" spc="-5" dirty="0">
                <a:solidFill>
                  <a:srgbClr val="091A30"/>
                </a:solidFill>
                <a:latin typeface="Arial"/>
                <a:cs typeface="Arial"/>
              </a:rPr>
              <a:t>tools </a:t>
            </a:r>
            <a:r>
              <a:rPr sz="1400" b="1" spc="5" dirty="0">
                <a:solidFill>
                  <a:srgbClr val="091A30"/>
                </a:solidFill>
                <a:latin typeface="Arial"/>
                <a:cs typeface="Arial"/>
              </a:rPr>
              <a:t>t</a:t>
            </a:r>
            <a:r>
              <a:rPr sz="1400" spc="5" dirty="0">
                <a:solidFill>
                  <a:srgbClr val="091A30"/>
                </a:solidFill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  <a:p>
            <a:pPr marL="379730">
              <a:lnSpc>
                <a:spcPts val="1590"/>
              </a:lnSpc>
            </a:pPr>
            <a:r>
              <a:rPr sz="1400" spc="-5" dirty="0">
                <a:solidFill>
                  <a:srgbClr val="091A30"/>
                </a:solidFill>
                <a:latin typeface="Arial"/>
                <a:cs typeface="Arial"/>
              </a:rPr>
              <a:t>facilitate </a:t>
            </a:r>
            <a:r>
              <a:rPr sz="1400" spc="-15" dirty="0">
                <a:solidFill>
                  <a:srgbClr val="091A30"/>
                </a:solidFill>
                <a:latin typeface="Arial"/>
                <a:cs typeface="Arial"/>
              </a:rPr>
              <a:t>team </a:t>
            </a:r>
            <a:r>
              <a:rPr sz="1400" spc="-5" dirty="0">
                <a:solidFill>
                  <a:srgbClr val="091A30"/>
                </a:solidFill>
                <a:latin typeface="Arial"/>
                <a:cs typeface="Arial"/>
              </a:rPr>
              <a:t>collaboration </a:t>
            </a:r>
            <a:r>
              <a:rPr sz="1400" spc="15" dirty="0">
                <a:solidFill>
                  <a:srgbClr val="091A30"/>
                </a:solidFill>
                <a:latin typeface="Arial"/>
                <a:cs typeface="Arial"/>
              </a:rPr>
              <a:t>&amp; </a:t>
            </a:r>
            <a:r>
              <a:rPr sz="1400" spc="-5" dirty="0">
                <a:solidFill>
                  <a:srgbClr val="091A30"/>
                </a:solidFill>
                <a:latin typeface="Arial"/>
                <a:cs typeface="Arial"/>
              </a:rPr>
              <a:t>information</a:t>
            </a:r>
            <a:r>
              <a:rPr sz="1400" spc="-3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91A30"/>
                </a:solidFill>
                <a:latin typeface="Arial"/>
                <a:cs typeface="Arial"/>
              </a:rPr>
              <a:t>sharing</a:t>
            </a:r>
            <a:endParaRPr sz="1400">
              <a:latin typeface="Arial"/>
              <a:cs typeface="Arial"/>
            </a:endParaRPr>
          </a:p>
          <a:p>
            <a:pPr marL="379730" marR="567690" indent="-286385">
              <a:lnSpc>
                <a:spcPts val="1500"/>
              </a:lnSpc>
              <a:spcBef>
                <a:spcPts val="1220"/>
              </a:spcBef>
              <a:buClr>
                <a:srgbClr val="000000"/>
              </a:buClr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sz="1400" b="1" spc="-5" dirty="0">
                <a:solidFill>
                  <a:srgbClr val="091A30"/>
                </a:solidFill>
                <a:latin typeface="Arial"/>
                <a:cs typeface="Arial"/>
              </a:rPr>
              <a:t>Procurement </a:t>
            </a:r>
            <a:r>
              <a:rPr sz="1400" b="1" spc="15" dirty="0">
                <a:solidFill>
                  <a:srgbClr val="091A30"/>
                </a:solidFill>
                <a:latin typeface="Arial"/>
                <a:cs typeface="Arial"/>
              </a:rPr>
              <a:t>– </a:t>
            </a:r>
            <a:r>
              <a:rPr sz="1400" b="1" dirty="0">
                <a:solidFill>
                  <a:srgbClr val="091A30"/>
                </a:solidFill>
                <a:latin typeface="Arial"/>
                <a:cs typeface="Arial"/>
              </a:rPr>
              <a:t>Chosen </a:t>
            </a:r>
            <a:r>
              <a:rPr sz="1400" b="1" spc="5" dirty="0">
                <a:solidFill>
                  <a:srgbClr val="091A30"/>
                </a:solidFill>
                <a:latin typeface="Arial"/>
                <a:cs typeface="Arial"/>
              </a:rPr>
              <a:t>SPO </a:t>
            </a:r>
            <a:r>
              <a:rPr sz="1400" spc="5" dirty="0">
                <a:solidFill>
                  <a:srgbClr val="091A30"/>
                </a:solidFill>
                <a:latin typeface="Arial"/>
                <a:cs typeface="Arial"/>
              </a:rPr>
              <a:t>with</a:t>
            </a:r>
            <a:r>
              <a:rPr sz="1400" spc="-16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91A30"/>
                </a:solidFill>
                <a:latin typeface="Arial"/>
                <a:cs typeface="Arial"/>
              </a:rPr>
              <a:t>dedicated  service </a:t>
            </a:r>
            <a:r>
              <a:rPr sz="1400" spc="-5" dirty="0">
                <a:solidFill>
                  <a:srgbClr val="091A30"/>
                </a:solidFill>
                <a:latin typeface="Arial"/>
                <a:cs typeface="Arial"/>
              </a:rPr>
              <a:t>providers </a:t>
            </a:r>
            <a:r>
              <a:rPr sz="1400" spc="-15" dirty="0">
                <a:solidFill>
                  <a:srgbClr val="091A30"/>
                </a:solidFill>
                <a:latin typeface="Arial"/>
                <a:cs typeface="Arial"/>
              </a:rPr>
              <a:t>for</a:t>
            </a:r>
            <a:r>
              <a:rPr sz="1400" spc="-5" dirty="0">
                <a:solidFill>
                  <a:srgbClr val="091A30"/>
                </a:solidFill>
                <a:latin typeface="Arial"/>
                <a:cs typeface="Arial"/>
              </a:rPr>
              <a:t> patients</a:t>
            </a:r>
            <a:endParaRPr sz="1400">
              <a:latin typeface="Arial"/>
              <a:cs typeface="Arial"/>
            </a:endParaRPr>
          </a:p>
          <a:p>
            <a:pPr marL="379730" marR="450850" indent="-286385">
              <a:lnSpc>
                <a:spcPts val="1580"/>
              </a:lnSpc>
              <a:spcBef>
                <a:spcPts val="545"/>
              </a:spcBef>
              <a:buClr>
                <a:srgbClr val="000000"/>
              </a:buClr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sz="1400" b="1" dirty="0">
                <a:solidFill>
                  <a:srgbClr val="091A30"/>
                </a:solidFill>
                <a:latin typeface="Arial"/>
                <a:cs typeface="Arial"/>
              </a:rPr>
              <a:t>Payment </a:t>
            </a:r>
            <a:r>
              <a:rPr sz="1400" b="1" spc="-5" dirty="0">
                <a:solidFill>
                  <a:srgbClr val="091A30"/>
                </a:solidFill>
                <a:latin typeface="Arial"/>
                <a:cs typeface="Arial"/>
              </a:rPr>
              <a:t>model</a:t>
            </a:r>
            <a:r>
              <a:rPr sz="1400" spc="-5" dirty="0">
                <a:solidFill>
                  <a:srgbClr val="091A30"/>
                </a:solidFill>
                <a:latin typeface="Arial"/>
                <a:cs typeface="Arial"/>
              </a:rPr>
              <a:t>, </a:t>
            </a:r>
            <a:r>
              <a:rPr sz="1400" spc="5" dirty="0">
                <a:solidFill>
                  <a:srgbClr val="091A30"/>
                </a:solidFill>
                <a:latin typeface="Arial"/>
                <a:cs typeface="Arial"/>
              </a:rPr>
              <a:t>changing </a:t>
            </a:r>
            <a:r>
              <a:rPr sz="1400" spc="10" dirty="0">
                <a:solidFill>
                  <a:srgbClr val="091A30"/>
                </a:solidFill>
                <a:latin typeface="Arial"/>
                <a:cs typeface="Arial"/>
              </a:rPr>
              <a:t>fee for </a:t>
            </a:r>
            <a:r>
              <a:rPr sz="1400" spc="-5" dirty="0">
                <a:solidFill>
                  <a:srgbClr val="091A30"/>
                </a:solidFill>
                <a:latin typeface="Arial"/>
                <a:cs typeface="Arial"/>
              </a:rPr>
              <a:t>services </a:t>
            </a:r>
            <a:r>
              <a:rPr sz="1400" spc="35" dirty="0">
                <a:solidFill>
                  <a:srgbClr val="091A30"/>
                </a:solidFill>
                <a:latin typeface="Arial"/>
                <a:cs typeface="Arial"/>
              </a:rPr>
              <a:t>to  </a:t>
            </a:r>
            <a:r>
              <a:rPr sz="1400" spc="-5" dirty="0">
                <a:solidFill>
                  <a:srgbClr val="091A30"/>
                </a:solidFill>
                <a:latin typeface="Arial"/>
                <a:cs typeface="Arial"/>
              </a:rPr>
              <a:t>capitated </a:t>
            </a:r>
            <a:r>
              <a:rPr sz="1400" spc="-15" dirty="0">
                <a:solidFill>
                  <a:srgbClr val="091A30"/>
                </a:solidFill>
                <a:latin typeface="Arial"/>
                <a:cs typeface="Arial"/>
              </a:rPr>
              <a:t>rate </a:t>
            </a:r>
            <a:r>
              <a:rPr sz="1400" spc="-10" dirty="0">
                <a:solidFill>
                  <a:srgbClr val="091A30"/>
                </a:solidFill>
                <a:latin typeface="Arial"/>
                <a:cs typeface="Arial"/>
              </a:rPr>
              <a:t>(e.g., </a:t>
            </a:r>
            <a:r>
              <a:rPr sz="1400" spc="5" dirty="0">
                <a:solidFill>
                  <a:srgbClr val="091A30"/>
                </a:solidFill>
                <a:latin typeface="Arial"/>
                <a:cs typeface="Arial"/>
              </a:rPr>
              <a:t>salaried </a:t>
            </a:r>
            <a:r>
              <a:rPr sz="1400" spc="-5" dirty="0">
                <a:solidFill>
                  <a:srgbClr val="091A30"/>
                </a:solidFill>
                <a:latin typeface="Arial"/>
                <a:cs typeface="Arial"/>
              </a:rPr>
              <a:t>home </a:t>
            </a:r>
            <a:r>
              <a:rPr sz="1400" dirty="0">
                <a:solidFill>
                  <a:srgbClr val="091A30"/>
                </a:solidFill>
                <a:latin typeface="Arial"/>
                <a:cs typeface="Arial"/>
              </a:rPr>
              <a:t>care</a:t>
            </a:r>
            <a:r>
              <a:rPr sz="1400" spc="-7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91A30"/>
                </a:solidFill>
                <a:latin typeface="Arial"/>
                <a:cs typeface="Arial"/>
              </a:rPr>
              <a:t>teams)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38850" y="1657350"/>
            <a:ext cx="5638800" cy="361950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69850" rIns="0" bIns="0" rtlCol="0">
            <a:spAutoFit/>
          </a:bodyPr>
          <a:lstStyle/>
          <a:p>
            <a:pPr marL="15875" algn="ctr">
              <a:lnSpc>
                <a:spcPct val="100000"/>
              </a:lnSpc>
              <a:spcBef>
                <a:spcPts val="55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Neighbourhood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38850" y="2019300"/>
            <a:ext cx="5638800" cy="552450"/>
          </a:xfrm>
          <a:prstGeom prst="rect">
            <a:avLst/>
          </a:prstGeom>
          <a:solidFill>
            <a:srgbClr val="D2E6F4"/>
          </a:solidFill>
        </p:spPr>
        <p:txBody>
          <a:bodyPr vert="horz" wrap="square" lIns="0" tIns="58419" rIns="0" bIns="0" rtlCol="0">
            <a:spAutoFit/>
          </a:bodyPr>
          <a:lstStyle/>
          <a:p>
            <a:pPr marL="382270" indent="-286385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Char char="•"/>
              <a:tabLst>
                <a:tab pos="382270" algn="l"/>
                <a:tab pos="382905" algn="l"/>
              </a:tabLst>
            </a:pPr>
            <a:r>
              <a:rPr sz="1400" spc="-5" dirty="0">
                <a:solidFill>
                  <a:srgbClr val="091A30"/>
                </a:solidFill>
                <a:latin typeface="Arial"/>
                <a:cs typeface="Arial"/>
              </a:rPr>
              <a:t>Centralizing services in</a:t>
            </a:r>
            <a:r>
              <a:rPr sz="1400" spc="-2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91A30"/>
                </a:solidFill>
                <a:latin typeface="Arial"/>
                <a:cs typeface="Arial"/>
              </a:rPr>
              <a:t>neighbourhoods</a:t>
            </a:r>
            <a:endParaRPr sz="1400">
              <a:latin typeface="Arial"/>
              <a:cs typeface="Arial"/>
            </a:endParaRPr>
          </a:p>
          <a:p>
            <a:pPr marL="840105" lvl="1" indent="-286385">
              <a:lnSpc>
                <a:spcPct val="100000"/>
              </a:lnSpc>
              <a:spcBef>
                <a:spcPts val="50"/>
              </a:spcBef>
              <a:buClr>
                <a:srgbClr val="000000"/>
              </a:buClr>
              <a:buChar char="•"/>
              <a:tabLst>
                <a:tab pos="839469" algn="l"/>
                <a:tab pos="840105" algn="l"/>
              </a:tabLst>
            </a:pPr>
            <a:r>
              <a:rPr sz="1400" dirty="0">
                <a:solidFill>
                  <a:srgbClr val="091A30"/>
                </a:solidFill>
                <a:latin typeface="Arial"/>
                <a:cs typeface="Arial"/>
              </a:rPr>
              <a:t>Co-location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57900" y="2752725"/>
            <a:ext cx="5638800" cy="361950"/>
          </a:xfrm>
          <a:prstGeom prst="rect">
            <a:avLst/>
          </a:prstGeom>
          <a:solidFill>
            <a:srgbClr val="C490AA"/>
          </a:solidFill>
        </p:spPr>
        <p:txBody>
          <a:bodyPr vert="horz" wrap="square" lIns="0" tIns="73025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57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57900" y="3114675"/>
            <a:ext cx="5638800" cy="895350"/>
          </a:xfrm>
          <a:prstGeom prst="rect">
            <a:avLst/>
          </a:prstGeom>
          <a:solidFill>
            <a:srgbClr val="F3E9ED"/>
          </a:solidFill>
        </p:spPr>
        <p:txBody>
          <a:bodyPr vert="horz" wrap="square" lIns="0" tIns="15240" rIns="0" bIns="0" rtlCol="0">
            <a:spAutoFit/>
          </a:bodyPr>
          <a:lstStyle/>
          <a:p>
            <a:pPr marL="382270" marR="334645" indent="-286385">
              <a:lnSpc>
                <a:spcPct val="102899"/>
              </a:lnSpc>
              <a:spcBef>
                <a:spcPts val="120"/>
              </a:spcBef>
              <a:buClr>
                <a:srgbClr val="000000"/>
              </a:buClr>
              <a:buChar char="•"/>
              <a:tabLst>
                <a:tab pos="381635" algn="l"/>
                <a:tab pos="382270" algn="l"/>
              </a:tabLst>
            </a:pPr>
            <a:r>
              <a:rPr sz="1400" spc="-5" dirty="0">
                <a:solidFill>
                  <a:srgbClr val="091A30"/>
                </a:solidFill>
                <a:latin typeface="Arial"/>
                <a:cs typeface="Arial"/>
              </a:rPr>
              <a:t>Embedding </a:t>
            </a:r>
            <a:r>
              <a:rPr sz="1400" dirty="0">
                <a:solidFill>
                  <a:srgbClr val="091A30"/>
                </a:solidFill>
                <a:latin typeface="Arial"/>
                <a:cs typeface="Arial"/>
              </a:rPr>
              <a:t>designated </a:t>
            </a:r>
            <a:r>
              <a:rPr sz="1400" spc="-20" dirty="0">
                <a:solidFill>
                  <a:srgbClr val="091A30"/>
                </a:solidFill>
                <a:latin typeface="Arial"/>
                <a:cs typeface="Arial"/>
              </a:rPr>
              <a:t>care </a:t>
            </a:r>
            <a:r>
              <a:rPr sz="1400" spc="-5" dirty="0">
                <a:solidFill>
                  <a:srgbClr val="091A30"/>
                </a:solidFill>
                <a:latin typeface="Arial"/>
                <a:cs typeface="Arial"/>
              </a:rPr>
              <a:t>coordinators </a:t>
            </a:r>
            <a:r>
              <a:rPr sz="1400" spc="10" dirty="0">
                <a:solidFill>
                  <a:srgbClr val="091A30"/>
                </a:solidFill>
                <a:latin typeface="Arial"/>
                <a:cs typeface="Arial"/>
              </a:rPr>
              <a:t>and </a:t>
            </a:r>
            <a:r>
              <a:rPr sz="1400" spc="-15" dirty="0">
                <a:solidFill>
                  <a:srgbClr val="091A30"/>
                </a:solidFill>
                <a:latin typeface="Arial"/>
                <a:cs typeface="Arial"/>
              </a:rPr>
              <a:t>HC </a:t>
            </a:r>
            <a:r>
              <a:rPr sz="1400" spc="-5" dirty="0">
                <a:solidFill>
                  <a:srgbClr val="091A30"/>
                </a:solidFill>
                <a:latin typeface="Arial"/>
                <a:cs typeface="Arial"/>
              </a:rPr>
              <a:t>providers </a:t>
            </a:r>
            <a:r>
              <a:rPr sz="1400" spc="10" dirty="0">
                <a:solidFill>
                  <a:srgbClr val="091A30"/>
                </a:solidFill>
                <a:latin typeface="Arial"/>
                <a:cs typeface="Arial"/>
              </a:rPr>
              <a:t>for  </a:t>
            </a:r>
            <a:r>
              <a:rPr sz="1400" dirty="0">
                <a:solidFill>
                  <a:srgbClr val="091A30"/>
                </a:solidFill>
                <a:latin typeface="Arial"/>
                <a:cs typeface="Arial"/>
              </a:rPr>
              <a:t>each </a:t>
            </a:r>
            <a:r>
              <a:rPr sz="1400" spc="-10" dirty="0">
                <a:solidFill>
                  <a:srgbClr val="091A30"/>
                </a:solidFill>
                <a:latin typeface="Arial"/>
                <a:cs typeface="Arial"/>
              </a:rPr>
              <a:t>practice</a:t>
            </a:r>
            <a:r>
              <a:rPr sz="1400" spc="2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091A30"/>
                </a:solidFill>
                <a:latin typeface="Arial"/>
                <a:cs typeface="Arial"/>
              </a:rPr>
              <a:t>site</a:t>
            </a:r>
            <a:endParaRPr sz="1400">
              <a:latin typeface="Arial"/>
              <a:cs typeface="Arial"/>
            </a:endParaRPr>
          </a:p>
          <a:p>
            <a:pPr marL="382270" marR="227329" indent="-286385">
              <a:lnSpc>
                <a:spcPts val="1650"/>
              </a:lnSpc>
              <a:spcBef>
                <a:spcPts val="50"/>
              </a:spcBef>
              <a:buClr>
                <a:srgbClr val="000000"/>
              </a:buClr>
              <a:buChar char="•"/>
              <a:tabLst>
                <a:tab pos="381635" algn="l"/>
                <a:tab pos="382270" algn="l"/>
              </a:tabLst>
            </a:pPr>
            <a:r>
              <a:rPr sz="1400" dirty="0">
                <a:solidFill>
                  <a:srgbClr val="091A30"/>
                </a:solidFill>
                <a:latin typeface="Arial"/>
                <a:cs typeface="Arial"/>
              </a:rPr>
              <a:t>Population </a:t>
            </a:r>
            <a:r>
              <a:rPr sz="1400" spc="-5" dirty="0">
                <a:solidFill>
                  <a:srgbClr val="091A30"/>
                </a:solidFill>
                <a:latin typeface="Arial"/>
                <a:cs typeface="Arial"/>
              </a:rPr>
              <a:t>segmentation/streaming, </a:t>
            </a:r>
            <a:r>
              <a:rPr sz="1400" dirty="0">
                <a:solidFill>
                  <a:srgbClr val="091A30"/>
                </a:solidFill>
                <a:latin typeface="Arial"/>
                <a:cs typeface="Arial"/>
              </a:rPr>
              <a:t>with higher </a:t>
            </a:r>
            <a:r>
              <a:rPr sz="1400" spc="5" dirty="0">
                <a:solidFill>
                  <a:srgbClr val="091A30"/>
                </a:solidFill>
                <a:latin typeface="Arial"/>
                <a:cs typeface="Arial"/>
              </a:rPr>
              <a:t>needs</a:t>
            </a:r>
            <a:r>
              <a:rPr sz="1400" spc="-204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91A30"/>
                </a:solidFill>
                <a:latin typeface="Arial"/>
                <a:cs typeface="Arial"/>
              </a:rPr>
              <a:t>receiving  more complex</a:t>
            </a:r>
            <a:r>
              <a:rPr sz="1400" spc="-4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91A30"/>
                </a:solidFill>
                <a:latin typeface="Arial"/>
                <a:cs typeface="Arial"/>
              </a:rPr>
              <a:t>care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38850" y="4200525"/>
            <a:ext cx="5638800" cy="36195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71120" rIns="0" bIns="0" rtlCol="0">
            <a:spAutoFit/>
          </a:bodyPr>
          <a:lstStyle/>
          <a:p>
            <a:pPr marL="16510" algn="ctr">
              <a:lnSpc>
                <a:spcPct val="100000"/>
              </a:lnSpc>
              <a:spcBef>
                <a:spcPts val="56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Palliative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38850" y="4562475"/>
            <a:ext cx="5638800" cy="55245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59055" rIns="0" bIns="0" rtlCol="0">
            <a:spAutoFit/>
          </a:bodyPr>
          <a:lstStyle/>
          <a:p>
            <a:pPr marL="382270" indent="-286385">
              <a:lnSpc>
                <a:spcPct val="100000"/>
              </a:lnSpc>
              <a:spcBef>
                <a:spcPts val="465"/>
              </a:spcBef>
              <a:buClr>
                <a:srgbClr val="000000"/>
              </a:buClr>
              <a:buChar char="•"/>
              <a:tabLst>
                <a:tab pos="382270" algn="l"/>
                <a:tab pos="382905" algn="l"/>
              </a:tabLst>
            </a:pPr>
            <a:r>
              <a:rPr sz="1400" spc="-5" dirty="0">
                <a:solidFill>
                  <a:srgbClr val="091A30"/>
                </a:solidFill>
                <a:latin typeface="Arial"/>
                <a:cs typeface="Arial"/>
              </a:rPr>
              <a:t>Early identification </a:t>
            </a:r>
            <a:r>
              <a:rPr sz="1400" spc="25" dirty="0">
                <a:solidFill>
                  <a:srgbClr val="091A30"/>
                </a:solidFill>
                <a:latin typeface="Arial"/>
                <a:cs typeface="Arial"/>
              </a:rPr>
              <a:t>of </a:t>
            </a:r>
            <a:r>
              <a:rPr sz="1400" spc="-5" dirty="0">
                <a:solidFill>
                  <a:srgbClr val="091A30"/>
                </a:solidFill>
                <a:latin typeface="Arial"/>
                <a:cs typeface="Arial"/>
              </a:rPr>
              <a:t>palliative </a:t>
            </a:r>
            <a:r>
              <a:rPr sz="1400" dirty="0">
                <a:solidFill>
                  <a:srgbClr val="091A30"/>
                </a:solidFill>
                <a:latin typeface="Arial"/>
                <a:cs typeface="Arial"/>
              </a:rPr>
              <a:t>care</a:t>
            </a:r>
            <a:r>
              <a:rPr sz="1400" spc="-13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91A30"/>
                </a:solidFill>
                <a:latin typeface="Arial"/>
                <a:cs typeface="Arial"/>
              </a:rPr>
              <a:t>patients</a:t>
            </a:r>
            <a:endParaRPr sz="1400">
              <a:latin typeface="Arial"/>
              <a:cs typeface="Arial"/>
            </a:endParaRPr>
          </a:p>
          <a:p>
            <a:pPr marL="382270" indent="-286385">
              <a:lnSpc>
                <a:spcPct val="100000"/>
              </a:lnSpc>
              <a:spcBef>
                <a:spcPts val="50"/>
              </a:spcBef>
              <a:buClr>
                <a:srgbClr val="000000"/>
              </a:buClr>
              <a:buChar char="•"/>
              <a:tabLst>
                <a:tab pos="382270" algn="l"/>
                <a:tab pos="382905" algn="l"/>
              </a:tabLst>
            </a:pPr>
            <a:r>
              <a:rPr sz="1400" spc="-5" dirty="0">
                <a:solidFill>
                  <a:srgbClr val="091A30"/>
                </a:solidFill>
                <a:latin typeface="Arial"/>
                <a:cs typeface="Arial"/>
              </a:rPr>
              <a:t>Enhancement </a:t>
            </a:r>
            <a:r>
              <a:rPr sz="1400" spc="-15" dirty="0">
                <a:solidFill>
                  <a:srgbClr val="091A30"/>
                </a:solidFill>
                <a:latin typeface="Arial"/>
                <a:cs typeface="Arial"/>
              </a:rPr>
              <a:t>of </a:t>
            </a:r>
            <a:r>
              <a:rPr sz="1400" spc="-5" dirty="0">
                <a:solidFill>
                  <a:srgbClr val="091A30"/>
                </a:solidFill>
                <a:latin typeface="Arial"/>
                <a:cs typeface="Arial"/>
              </a:rPr>
              <a:t>palliative </a:t>
            </a:r>
            <a:r>
              <a:rPr sz="1400" dirty="0">
                <a:solidFill>
                  <a:srgbClr val="091A30"/>
                </a:solidFill>
                <a:latin typeface="Arial"/>
                <a:cs typeface="Arial"/>
              </a:rPr>
              <a:t>care</a:t>
            </a:r>
            <a:r>
              <a:rPr sz="1400" spc="-2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91A30"/>
                </a:solidFill>
                <a:latin typeface="Arial"/>
                <a:cs typeface="Arial"/>
              </a:rPr>
              <a:t>competencies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38850" y="5343525"/>
            <a:ext cx="5638800" cy="361950"/>
          </a:xfrm>
          <a:prstGeom prst="rect">
            <a:avLst/>
          </a:prstGeom>
          <a:solidFill>
            <a:srgbClr val="7AB4A9"/>
          </a:solidFill>
        </p:spPr>
        <p:txBody>
          <a:bodyPr vert="horz" wrap="square" lIns="0" tIns="77470" rIns="0" bIns="0" rtlCol="0">
            <a:spAutoFit/>
          </a:bodyPr>
          <a:lstStyle/>
          <a:p>
            <a:pPr marL="17145" algn="ctr">
              <a:lnSpc>
                <a:spcPct val="100000"/>
              </a:lnSpc>
              <a:spcBef>
                <a:spcPts val="61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Crisis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38850" y="5705475"/>
            <a:ext cx="5638800" cy="552450"/>
          </a:xfrm>
          <a:prstGeom prst="rect">
            <a:avLst/>
          </a:prstGeom>
          <a:solidFill>
            <a:srgbClr val="E4EFED"/>
          </a:solidFill>
        </p:spPr>
        <p:txBody>
          <a:bodyPr vert="horz" wrap="square" lIns="0" tIns="66040" rIns="0" bIns="0" rtlCol="0">
            <a:spAutoFit/>
          </a:bodyPr>
          <a:lstStyle/>
          <a:p>
            <a:pPr marL="382270" indent="-286385">
              <a:lnSpc>
                <a:spcPct val="100000"/>
              </a:lnSpc>
              <a:spcBef>
                <a:spcPts val="520"/>
              </a:spcBef>
              <a:buClr>
                <a:srgbClr val="000000"/>
              </a:buClr>
              <a:buChar char="•"/>
              <a:tabLst>
                <a:tab pos="382270" algn="l"/>
                <a:tab pos="382905" algn="l"/>
              </a:tabLst>
            </a:pPr>
            <a:r>
              <a:rPr sz="1400" spc="-10" dirty="0">
                <a:solidFill>
                  <a:srgbClr val="091A30"/>
                </a:solidFill>
                <a:latin typeface="Arial"/>
                <a:cs typeface="Arial"/>
              </a:rPr>
              <a:t>Focus on </a:t>
            </a:r>
            <a:r>
              <a:rPr sz="1400" spc="-5" dirty="0">
                <a:solidFill>
                  <a:srgbClr val="091A30"/>
                </a:solidFill>
                <a:latin typeface="Arial"/>
                <a:cs typeface="Arial"/>
              </a:rPr>
              <a:t>high-risk/needs patients </a:t>
            </a:r>
            <a:r>
              <a:rPr sz="1400" spc="5" dirty="0">
                <a:solidFill>
                  <a:srgbClr val="091A30"/>
                </a:solidFill>
                <a:latin typeface="Arial"/>
                <a:cs typeface="Arial"/>
              </a:rPr>
              <a:t>(e.g., </a:t>
            </a:r>
            <a:r>
              <a:rPr sz="1400" dirty="0">
                <a:solidFill>
                  <a:srgbClr val="091A30"/>
                </a:solidFill>
                <a:latin typeface="Arial"/>
                <a:cs typeface="Arial"/>
              </a:rPr>
              <a:t>waiting </a:t>
            </a:r>
            <a:r>
              <a:rPr sz="1400" spc="10" dirty="0">
                <a:solidFill>
                  <a:srgbClr val="091A30"/>
                </a:solidFill>
                <a:latin typeface="Arial"/>
                <a:cs typeface="Arial"/>
              </a:rPr>
              <a:t>for</a:t>
            </a:r>
            <a:r>
              <a:rPr sz="1400" spc="-17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91A30"/>
                </a:solidFill>
                <a:latin typeface="Arial"/>
                <a:cs typeface="Arial"/>
              </a:rPr>
              <a:t>LTC)</a:t>
            </a:r>
            <a:endParaRPr sz="1400">
              <a:latin typeface="Arial"/>
              <a:cs typeface="Arial"/>
            </a:endParaRPr>
          </a:p>
          <a:p>
            <a:pPr marL="382270" indent="-286385">
              <a:lnSpc>
                <a:spcPct val="100000"/>
              </a:lnSpc>
              <a:spcBef>
                <a:spcPts val="50"/>
              </a:spcBef>
              <a:buClr>
                <a:srgbClr val="000000"/>
              </a:buClr>
              <a:buChar char="•"/>
              <a:tabLst>
                <a:tab pos="382270" algn="l"/>
                <a:tab pos="382905" algn="l"/>
              </a:tabLst>
            </a:pPr>
            <a:r>
              <a:rPr sz="1400" spc="-5" dirty="0">
                <a:solidFill>
                  <a:srgbClr val="091A30"/>
                </a:solidFill>
                <a:latin typeface="Arial"/>
                <a:cs typeface="Arial"/>
              </a:rPr>
              <a:t>Care </a:t>
            </a:r>
            <a:r>
              <a:rPr sz="1400" spc="-10" dirty="0">
                <a:solidFill>
                  <a:srgbClr val="091A30"/>
                </a:solidFill>
                <a:latin typeface="Arial"/>
                <a:cs typeface="Arial"/>
              </a:rPr>
              <a:t>coordinator </a:t>
            </a:r>
            <a:r>
              <a:rPr sz="1400" dirty="0">
                <a:solidFill>
                  <a:srgbClr val="091A30"/>
                </a:solidFill>
                <a:latin typeface="Arial"/>
                <a:cs typeface="Arial"/>
              </a:rPr>
              <a:t>with </a:t>
            </a:r>
            <a:r>
              <a:rPr sz="1400" spc="-10" dirty="0">
                <a:solidFill>
                  <a:srgbClr val="091A30"/>
                </a:solidFill>
                <a:latin typeface="Arial"/>
                <a:cs typeface="Arial"/>
              </a:rPr>
              <a:t>expanded </a:t>
            </a:r>
            <a:r>
              <a:rPr sz="1400" spc="-5" dirty="0">
                <a:solidFill>
                  <a:srgbClr val="091A30"/>
                </a:solidFill>
                <a:latin typeface="Arial"/>
                <a:cs typeface="Arial"/>
              </a:rPr>
              <a:t>geriatric</a:t>
            </a:r>
            <a:r>
              <a:rPr sz="1400" spc="-3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91A30"/>
                </a:solidFill>
                <a:latin typeface="Arial"/>
                <a:cs typeface="Arial"/>
              </a:rPr>
              <a:t>expertise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5" y="270763"/>
            <a:ext cx="535622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5" dirty="0"/>
              <a:t>Program</a:t>
            </a:r>
            <a:r>
              <a:rPr spc="-70" dirty="0"/>
              <a:t> </a:t>
            </a:r>
            <a:r>
              <a:rPr spc="25" dirty="0"/>
              <a:t>Components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50875" y="1109344"/>
          <a:ext cx="10660380" cy="5256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5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8AAA9"/>
                    </a:solidFill>
                  </a:tcPr>
                </a:tc>
                <a:tc>
                  <a:txBody>
                    <a:bodyPr/>
                    <a:lstStyle/>
                    <a:p>
                      <a:pPr marL="64897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Model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Component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8AAA9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ETHP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EB4E4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EB4E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GW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7BAC8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FLA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7BAC8"/>
                    </a:solidFill>
                  </a:tcPr>
                </a:tc>
                <a:tc>
                  <a:txBody>
                    <a:bodyPr/>
                    <a:lstStyle/>
                    <a:p>
                      <a:pPr marL="45212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594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594"/>
                    </a:solidFill>
                  </a:tcPr>
                </a:tc>
                <a:tc>
                  <a:txBody>
                    <a:bodyPr/>
                    <a:lstStyle/>
                    <a:p>
                      <a:pPr marL="438784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NW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AB4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091">
                <a:tc rowSpan="4"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Patient-facing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664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Change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 vert="vert27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8AAA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Shared </a:t>
                      </a:r>
                      <a:r>
                        <a:rPr sz="105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care</a:t>
                      </a:r>
                      <a:r>
                        <a:rPr sz="10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plan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A8AAA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7302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AE6F7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730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AE6F7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730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3E9ED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730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3E9ED"/>
                    </a:solidFill>
                  </a:tcPr>
                </a:tc>
                <a:tc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635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635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635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 vert="vert27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8AAA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Rounds/ 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Case</a:t>
                      </a:r>
                      <a:r>
                        <a:rPr sz="105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conferencing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A8AAA9"/>
                    </a:solidFill>
                  </a:tcPr>
                </a:tc>
                <a:tc>
                  <a:txBody>
                    <a:bodyPr/>
                    <a:lstStyle/>
                    <a:p>
                      <a:pPr marR="4508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6413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AE6F7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641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AE6F7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100" spc="-5" dirty="0">
                          <a:solidFill>
                            <a:srgbClr val="091A30"/>
                          </a:solidFill>
                          <a:latin typeface="Arial"/>
                          <a:cs typeface="Arial"/>
                        </a:rPr>
                        <a:t>Site-dependent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3E9ED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736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3E9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736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42227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641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09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 vert="vert27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8AAA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0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24/7</a:t>
                      </a:r>
                      <a:r>
                        <a:rPr sz="105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navigation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A8AA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AE6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AE6F7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742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3E9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3E9ED"/>
                    </a:solidFill>
                  </a:tcPr>
                </a:tc>
                <a:tc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742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742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0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 vert="vert27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8AAA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0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Client </a:t>
                      </a:r>
                      <a:r>
                        <a:rPr sz="10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community</a:t>
                      </a:r>
                      <a:r>
                        <a:rPr sz="1050" b="1" spc="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education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8AA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AE6F7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65404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6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9ED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9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4E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64">
                <a:tc rowSpan="10">
                  <a:txBody>
                    <a:bodyPr/>
                    <a:lstStyle/>
                    <a:p>
                      <a:pPr marL="107823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Structural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Change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1760" marB="0" vert="vert27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A8AAA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Early 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identification </a:t>
                      </a:r>
                      <a:r>
                        <a:rPr sz="10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05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clients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A8AA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AE6F7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654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AE6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3E9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3E9ED"/>
                    </a:solidFill>
                  </a:tcPr>
                </a:tc>
                <a:tc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09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1760" marB="0" vert="vert27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A8AAA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Identifying complex</a:t>
                      </a:r>
                      <a:r>
                        <a:rPr sz="10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patients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A8AAA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6604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AE6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AE6F7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755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3E9ED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755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3E9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755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0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1760" marB="0" vert="vert27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A8AAA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Provider 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training</a:t>
                      </a:r>
                      <a:r>
                        <a:rPr sz="1050" b="1" spc="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(non-tech)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A8AAA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6667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AE6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AE6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3E9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3E9ED"/>
                    </a:solidFill>
                  </a:tcPr>
                </a:tc>
                <a:tc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762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762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09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1760" marB="0" vert="vert27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A8AAA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Created </a:t>
                      </a:r>
                      <a:r>
                        <a:rPr sz="105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new</a:t>
                      </a:r>
                      <a:r>
                        <a:rPr sz="105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roles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A8AAA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6667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AE6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AE6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3E9ED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762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3E9ED"/>
                    </a:solidFill>
                  </a:tcPr>
                </a:tc>
                <a:tc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762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666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9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1760" marB="0" vert="vert27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A8AAA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Change 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management</a:t>
                      </a:r>
                      <a:r>
                        <a:rPr sz="10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lead(s)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A8AAA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6731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AE6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AE6F7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863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3E9ED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863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3E9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09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1760" marB="0" vert="vert27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A8AAA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Neighbourhood 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focused</a:t>
                      </a:r>
                      <a:r>
                        <a:rPr sz="10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integration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A8AAA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7747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AE6F7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AE6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3E9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3E9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50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1760" marB="0" vert="vert27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A8AAA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Primary 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care focused 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integration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A8AA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AE6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AE6F7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3E9ED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3E9ED"/>
                    </a:solidFill>
                  </a:tcPr>
                </a:tc>
                <a:tc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876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50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1760" marB="0" vert="vert27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A8AAA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0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Reconceptualizing </a:t>
                      </a:r>
                      <a:r>
                        <a:rPr sz="105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care</a:t>
                      </a:r>
                      <a:r>
                        <a:rPr sz="105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coordination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A8AAA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8763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AE6F7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876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AE6F7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876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3E9ED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3E9ED"/>
                    </a:solidFill>
                  </a:tcPr>
                </a:tc>
                <a:tc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1760" marB="0" vert="vert27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A8AAA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075690">
                        <a:lnSpc>
                          <a:spcPct val="101400"/>
                        </a:lnSpc>
                        <a:spcBef>
                          <a:spcPts val="330"/>
                        </a:spcBef>
                      </a:pPr>
                      <a:r>
                        <a:rPr sz="10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Enhancing 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digital  </a:t>
                      </a:r>
                      <a:r>
                        <a:rPr sz="105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05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05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5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5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05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0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05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</a:t>
                      </a:r>
                      <a:r>
                        <a:rPr sz="105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05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05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05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0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05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05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05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0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A8AAA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107314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AE6F7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10731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AE6F7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10731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3E9ED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10731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3E9ED"/>
                    </a:solidFill>
                  </a:tcPr>
                </a:tc>
                <a:tc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10731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10731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10731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505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1760" marB="0" vert="vert27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A8AAA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0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Funding model</a:t>
                      </a:r>
                      <a:r>
                        <a:rPr sz="105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changes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A8AAA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6985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AE6F7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698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AE6F7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698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3E9ED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698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3E9ED"/>
                    </a:solidFill>
                  </a:tcPr>
                </a:tc>
                <a:tc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698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698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550" b="1" dirty="0">
                          <a:solidFill>
                            <a:srgbClr val="091A30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550">
                        <a:latin typeface="Segoe UI Symbol"/>
                        <a:cs typeface="Segoe UI Symbol"/>
                      </a:endParaRPr>
                    </a:p>
                  </a:txBody>
                  <a:tcPr marL="0" marR="0" marT="698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4850" y="5724525"/>
            <a:ext cx="11489055" cy="0"/>
          </a:xfrm>
          <a:custGeom>
            <a:avLst/>
            <a:gdLst/>
            <a:ahLst/>
            <a:cxnLst/>
            <a:rect l="l" t="t" r="r" b="b"/>
            <a:pathLst>
              <a:path w="11489055">
                <a:moveTo>
                  <a:pt x="0" y="0"/>
                </a:moveTo>
                <a:lnTo>
                  <a:pt x="11488928" y="0"/>
                </a:lnTo>
              </a:path>
            </a:pathLst>
          </a:custGeom>
          <a:ln w="57150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67775" y="381000"/>
            <a:ext cx="3324225" cy="695325"/>
          </a:xfrm>
          <a:custGeom>
            <a:avLst/>
            <a:gdLst/>
            <a:ahLst/>
            <a:cxnLst/>
            <a:rect l="l" t="t" r="r" b="b"/>
            <a:pathLst>
              <a:path w="3324225" h="695325">
                <a:moveTo>
                  <a:pt x="0" y="695325"/>
                </a:moveTo>
                <a:lnTo>
                  <a:pt x="3324225" y="695325"/>
                </a:lnTo>
                <a:lnTo>
                  <a:pt x="3324225" y="0"/>
                </a:lnTo>
                <a:lnTo>
                  <a:pt x="0" y="0"/>
                </a:lnTo>
                <a:lnTo>
                  <a:pt x="0" y="695325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4850" y="495300"/>
            <a:ext cx="27432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2319" y="2973006"/>
            <a:ext cx="10005695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spc="5" dirty="0">
                <a:solidFill>
                  <a:srgbClr val="FFFFFF"/>
                </a:solidFill>
              </a:rPr>
              <a:t>Leading </a:t>
            </a:r>
            <a:r>
              <a:rPr sz="4800" dirty="0">
                <a:solidFill>
                  <a:srgbClr val="FFFFFF"/>
                </a:solidFill>
              </a:rPr>
              <a:t>Projects Baseline</a:t>
            </a:r>
            <a:r>
              <a:rPr sz="4800" spc="-45" dirty="0">
                <a:solidFill>
                  <a:srgbClr val="FFFFFF"/>
                </a:solidFill>
              </a:rPr>
              <a:t> </a:t>
            </a:r>
            <a:r>
              <a:rPr sz="4800" dirty="0">
                <a:solidFill>
                  <a:srgbClr val="FFFFFF"/>
                </a:solidFill>
              </a:rPr>
              <a:t>Results</a:t>
            </a:r>
            <a:endParaRPr sz="4800"/>
          </a:p>
        </p:txBody>
      </p:sp>
      <p:sp>
        <p:nvSpPr>
          <p:cNvPr id="7" name="object 7"/>
          <p:cNvSpPr txBox="1"/>
          <p:nvPr/>
        </p:nvSpPr>
        <p:spPr>
          <a:xfrm>
            <a:off x="782319" y="4612957"/>
            <a:ext cx="30327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Quantitative</a:t>
            </a:r>
            <a:r>
              <a:rPr sz="24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Indicators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2319" y="5975984"/>
            <a:ext cx="11868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March</a:t>
            </a:r>
            <a:r>
              <a:rPr sz="18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2025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575" y="6434454"/>
            <a:ext cx="196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67676"/>
                </a:solidFill>
                <a:latin typeface="Arial"/>
                <a:cs typeface="Arial"/>
              </a:rPr>
              <a:t>26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7127" y="2277363"/>
            <a:ext cx="9594850" cy="3368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755"/>
              </a:lnSpc>
              <a:spcBef>
                <a:spcPts val="105"/>
              </a:spcBef>
            </a:pPr>
            <a:r>
              <a:rPr sz="2400" spc="-55" dirty="0">
                <a:latin typeface="Arial"/>
                <a:cs typeface="Arial"/>
              </a:rPr>
              <a:t>General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criteria: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Individuals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who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were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enrolled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in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home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care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and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received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55"/>
              </a:lnSpc>
            </a:pPr>
            <a:r>
              <a:rPr sz="2400" spc="-5" dirty="0">
                <a:latin typeface="Arial"/>
                <a:cs typeface="Arial"/>
              </a:rPr>
              <a:t>home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care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services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the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fiscal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year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2022/23.</a:t>
            </a:r>
            <a:endParaRPr sz="2400">
              <a:latin typeface="Arial"/>
              <a:cs typeface="Arial"/>
            </a:endParaRPr>
          </a:p>
          <a:p>
            <a:pPr marL="12700" marR="92710">
              <a:lnSpc>
                <a:spcPts val="2630"/>
              </a:lnSpc>
              <a:spcBef>
                <a:spcPts val="2595"/>
              </a:spcBef>
            </a:pPr>
            <a:r>
              <a:rPr sz="2400" spc="-10" dirty="0">
                <a:latin typeface="Arial"/>
                <a:cs typeface="Arial"/>
              </a:rPr>
              <a:t>Specific </a:t>
            </a:r>
            <a:r>
              <a:rPr sz="2400" spc="-45" dirty="0">
                <a:latin typeface="Arial"/>
                <a:cs typeface="Arial"/>
              </a:rPr>
              <a:t>program </a:t>
            </a:r>
            <a:r>
              <a:rPr sz="2400" spc="10" dirty="0">
                <a:latin typeface="Arial"/>
                <a:cs typeface="Arial"/>
              </a:rPr>
              <a:t>criteria </a:t>
            </a:r>
            <a:r>
              <a:rPr sz="2400" spc="-50" dirty="0">
                <a:latin typeface="Arial"/>
                <a:cs typeface="Arial"/>
              </a:rPr>
              <a:t>were </a:t>
            </a:r>
            <a:r>
              <a:rPr sz="2400" spc="-30" dirty="0">
                <a:latin typeface="Arial"/>
                <a:cs typeface="Arial"/>
              </a:rPr>
              <a:t>used </a:t>
            </a:r>
            <a:r>
              <a:rPr sz="2400" spc="-20" dirty="0">
                <a:latin typeface="Arial"/>
                <a:cs typeface="Arial"/>
              </a:rPr>
              <a:t>defining </a:t>
            </a:r>
            <a:r>
              <a:rPr sz="2400" spc="5" dirty="0">
                <a:latin typeface="Arial"/>
                <a:cs typeface="Arial"/>
              </a:rPr>
              <a:t>the </a:t>
            </a:r>
            <a:r>
              <a:rPr sz="2400" spc="-20" dirty="0">
                <a:latin typeface="Arial"/>
                <a:cs typeface="Arial"/>
              </a:rPr>
              <a:t>baseline </a:t>
            </a:r>
            <a:r>
              <a:rPr sz="2400" spc="-5" dirty="0">
                <a:latin typeface="Arial"/>
                <a:cs typeface="Arial"/>
              </a:rPr>
              <a:t>comparator  </a:t>
            </a:r>
            <a:r>
              <a:rPr sz="2400" spc="5" dirty="0">
                <a:latin typeface="Arial"/>
                <a:cs typeface="Arial"/>
              </a:rPr>
              <a:t>populations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(e.g.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geography,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palliative,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affiliated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30" dirty="0">
                <a:latin typeface="Arial"/>
                <a:cs typeface="Arial"/>
              </a:rPr>
              <a:t>with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primary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care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team).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90400"/>
              </a:lnSpc>
              <a:spcBef>
                <a:spcPts val="2535"/>
              </a:spcBef>
            </a:pPr>
            <a:r>
              <a:rPr sz="2400" spc="-10" dirty="0">
                <a:latin typeface="Arial"/>
                <a:cs typeface="Arial"/>
              </a:rPr>
              <a:t>Individuals </a:t>
            </a:r>
            <a:r>
              <a:rPr sz="2400" spc="-45" dirty="0">
                <a:latin typeface="Arial"/>
                <a:cs typeface="Arial"/>
              </a:rPr>
              <a:t>receiving </a:t>
            </a:r>
            <a:r>
              <a:rPr sz="2400" spc="-5" dirty="0">
                <a:latin typeface="Arial"/>
                <a:cs typeface="Arial"/>
              </a:rPr>
              <a:t>palliative </a:t>
            </a:r>
            <a:r>
              <a:rPr sz="2400" spc="-30" dirty="0">
                <a:latin typeface="Arial"/>
                <a:cs typeface="Arial"/>
              </a:rPr>
              <a:t>care </a:t>
            </a:r>
            <a:r>
              <a:rPr sz="2400" spc="-50" dirty="0">
                <a:latin typeface="Arial"/>
                <a:cs typeface="Arial"/>
              </a:rPr>
              <a:t>were </a:t>
            </a:r>
            <a:r>
              <a:rPr sz="2400" spc="-5" dirty="0">
                <a:latin typeface="Arial"/>
                <a:cs typeface="Arial"/>
              </a:rPr>
              <a:t>included/excluded </a:t>
            </a:r>
            <a:r>
              <a:rPr sz="2400" spc="-40" dirty="0">
                <a:latin typeface="Arial"/>
                <a:cs typeface="Arial"/>
              </a:rPr>
              <a:t>based </a:t>
            </a:r>
            <a:r>
              <a:rPr sz="2400" dirty="0">
                <a:latin typeface="Arial"/>
                <a:cs typeface="Arial"/>
              </a:rPr>
              <a:t>on </a:t>
            </a:r>
            <a:r>
              <a:rPr sz="2400" spc="-60" dirty="0">
                <a:latin typeface="Arial"/>
                <a:cs typeface="Arial"/>
              </a:rPr>
              <a:t>a  </a:t>
            </a:r>
            <a:r>
              <a:rPr sz="2400" spc="-30" dirty="0">
                <a:latin typeface="Arial"/>
                <a:cs typeface="Arial"/>
              </a:rPr>
              <a:t>comprehensive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definition,</a:t>
            </a:r>
            <a:r>
              <a:rPr sz="2400" spc="-22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extending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beyond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home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care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services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as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these  </a:t>
            </a:r>
            <a:r>
              <a:rPr sz="2400" spc="-50" dirty="0">
                <a:latin typeface="Arial"/>
                <a:cs typeface="Arial"/>
              </a:rPr>
              <a:t>programs </a:t>
            </a:r>
            <a:r>
              <a:rPr sz="2400" spc="-40" dirty="0">
                <a:latin typeface="Arial"/>
                <a:cs typeface="Arial"/>
              </a:rPr>
              <a:t>are </a:t>
            </a:r>
            <a:r>
              <a:rPr sz="2400" spc="-35" dirty="0">
                <a:latin typeface="Arial"/>
                <a:cs typeface="Arial"/>
              </a:rPr>
              <a:t>expected </a:t>
            </a:r>
            <a:r>
              <a:rPr sz="2400" spc="35" dirty="0">
                <a:latin typeface="Arial"/>
                <a:cs typeface="Arial"/>
              </a:rPr>
              <a:t>to </a:t>
            </a:r>
            <a:r>
              <a:rPr sz="2400" spc="-55" dirty="0">
                <a:latin typeface="Arial"/>
                <a:cs typeface="Arial"/>
              </a:rPr>
              <a:t>expand </a:t>
            </a:r>
            <a:r>
              <a:rPr sz="2400" spc="-20" dirty="0">
                <a:latin typeface="Arial"/>
                <a:cs typeface="Arial"/>
              </a:rPr>
              <a:t>home-based </a:t>
            </a:r>
            <a:r>
              <a:rPr sz="2400" dirty="0">
                <a:latin typeface="Arial"/>
                <a:cs typeface="Arial"/>
              </a:rPr>
              <a:t>palliative </a:t>
            </a:r>
            <a:r>
              <a:rPr sz="2400" spc="-30" dirty="0">
                <a:latin typeface="Arial"/>
                <a:cs typeface="Arial"/>
              </a:rPr>
              <a:t>care </a:t>
            </a:r>
            <a:r>
              <a:rPr sz="2400" spc="35" dirty="0">
                <a:latin typeface="Arial"/>
                <a:cs typeface="Arial"/>
              </a:rPr>
              <a:t>to </a:t>
            </a:r>
            <a:r>
              <a:rPr sz="2400" spc="-45" dirty="0">
                <a:latin typeface="Arial"/>
                <a:cs typeface="Arial"/>
              </a:rPr>
              <a:t>new  </a:t>
            </a:r>
            <a:r>
              <a:rPr sz="2400" spc="10" dirty="0">
                <a:latin typeface="Arial"/>
                <a:cs typeface="Arial"/>
              </a:rPr>
              <a:t>patient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populations.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9350" y="1041018"/>
            <a:ext cx="3605529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Population</a:t>
            </a:r>
            <a:r>
              <a:rPr sz="3200" spc="-1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definition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704850" cy="1838325"/>
          </a:xfrm>
          <a:custGeom>
            <a:avLst/>
            <a:gdLst/>
            <a:ahLst/>
            <a:cxnLst/>
            <a:rect l="l" t="t" r="r" b="b"/>
            <a:pathLst>
              <a:path w="704850" h="1838325">
                <a:moveTo>
                  <a:pt x="0" y="1838325"/>
                </a:moveTo>
                <a:lnTo>
                  <a:pt x="704850" y="1838325"/>
                </a:lnTo>
                <a:lnTo>
                  <a:pt x="704850" y="0"/>
                </a:lnTo>
                <a:lnTo>
                  <a:pt x="0" y="0"/>
                </a:lnTo>
                <a:lnTo>
                  <a:pt x="0" y="1838325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8400"/>
            <a:ext cx="12192000" cy="609600"/>
          </a:xfrm>
          <a:custGeom>
            <a:avLst/>
            <a:gdLst/>
            <a:ahLst/>
            <a:cxnLst/>
            <a:rect l="l" t="t" r="r" b="b"/>
            <a:pathLst>
              <a:path w="12192000" h="609600">
                <a:moveTo>
                  <a:pt x="0" y="609600"/>
                </a:moveTo>
                <a:lnTo>
                  <a:pt x="12192000" y="609600"/>
                </a:lnTo>
                <a:lnTo>
                  <a:pt x="12192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88751" y="6443979"/>
            <a:ext cx="196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27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7925" y="1883727"/>
            <a:ext cx="3706495" cy="5518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325"/>
              </a:lnSpc>
              <a:spcBef>
                <a:spcPts val="125"/>
              </a:spcBef>
            </a:pPr>
            <a:r>
              <a:rPr sz="2000" b="1" u="heavy" dirty="0">
                <a:solidFill>
                  <a:srgbClr val="091A30"/>
                </a:solidFill>
                <a:uFill>
                  <a:solidFill>
                    <a:srgbClr val="091A30"/>
                  </a:solidFill>
                </a:uFill>
                <a:latin typeface="Arial"/>
                <a:cs typeface="Arial"/>
              </a:rPr>
              <a:t>Cross-Project</a:t>
            </a:r>
            <a:r>
              <a:rPr sz="2000" b="1" u="heavy" spc="-45" dirty="0">
                <a:solidFill>
                  <a:srgbClr val="091A30"/>
                </a:solidFill>
                <a:uFill>
                  <a:solidFill>
                    <a:srgbClr val="091A3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5" dirty="0">
                <a:solidFill>
                  <a:srgbClr val="091A30"/>
                </a:solidFill>
                <a:uFill>
                  <a:solidFill>
                    <a:srgbClr val="091A30"/>
                  </a:solidFill>
                </a:uFill>
                <a:latin typeface="Arial"/>
                <a:cs typeface="Arial"/>
              </a:rPr>
              <a:t>Indicators: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1785"/>
              </a:lnSpc>
            </a:pPr>
            <a:r>
              <a:rPr sz="1550" spc="10" dirty="0">
                <a:solidFill>
                  <a:srgbClr val="091A30"/>
                </a:solidFill>
                <a:latin typeface="Arial"/>
                <a:cs typeface="Arial"/>
              </a:rPr>
              <a:t>(a </a:t>
            </a:r>
            <a:r>
              <a:rPr sz="1550" spc="20" dirty="0">
                <a:solidFill>
                  <a:srgbClr val="091A30"/>
                </a:solidFill>
                <a:latin typeface="Arial"/>
                <a:cs typeface="Arial"/>
              </a:rPr>
              <a:t>few additional measures in</a:t>
            </a:r>
            <a:r>
              <a:rPr sz="1550" spc="-9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550" spc="15" dirty="0">
                <a:solidFill>
                  <a:srgbClr val="091A30"/>
                </a:solidFill>
                <a:latin typeface="Arial"/>
                <a:cs typeface="Arial"/>
              </a:rPr>
              <a:t>evaluation)</a:t>
            </a:r>
            <a:endParaRPr sz="1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7925" y="2704147"/>
            <a:ext cx="3769995" cy="2137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indent="-343535">
              <a:lnSpc>
                <a:spcPts val="2365"/>
              </a:lnSpc>
              <a:spcBef>
                <a:spcPts val="12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091A30"/>
                </a:solidFill>
                <a:latin typeface="Arial"/>
                <a:cs typeface="Arial"/>
              </a:rPr>
              <a:t>Service </a:t>
            </a:r>
            <a:r>
              <a:rPr sz="2000" spc="10" dirty="0">
                <a:solidFill>
                  <a:srgbClr val="091A30"/>
                </a:solidFill>
                <a:latin typeface="Arial"/>
                <a:cs typeface="Arial"/>
              </a:rPr>
              <a:t>time per</a:t>
            </a:r>
            <a:r>
              <a:rPr sz="2000" spc="-14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91A30"/>
                </a:solidFill>
                <a:latin typeface="Arial"/>
                <a:cs typeface="Arial"/>
              </a:rPr>
              <a:t>client-month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ts val="2365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spc="-10" dirty="0">
                <a:solidFill>
                  <a:srgbClr val="091A30"/>
                </a:solidFill>
                <a:latin typeface="Arial"/>
                <a:cs typeface="Arial"/>
              </a:rPr>
              <a:t>Time </a:t>
            </a:r>
            <a:r>
              <a:rPr sz="2000" spc="10" dirty="0">
                <a:solidFill>
                  <a:srgbClr val="091A30"/>
                </a:solidFill>
                <a:latin typeface="Arial"/>
                <a:cs typeface="Arial"/>
              </a:rPr>
              <a:t>in </a:t>
            </a:r>
            <a:r>
              <a:rPr sz="2000" spc="5" dirty="0">
                <a:solidFill>
                  <a:srgbClr val="091A30"/>
                </a:solidFill>
                <a:latin typeface="Arial"/>
                <a:cs typeface="Arial"/>
              </a:rPr>
              <a:t>home</a:t>
            </a:r>
            <a:r>
              <a:rPr sz="2000" spc="-114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91A30"/>
                </a:solidFill>
                <a:latin typeface="Arial"/>
                <a:cs typeface="Arial"/>
              </a:rPr>
              <a:t>care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ts val="2365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15" dirty="0">
                <a:solidFill>
                  <a:srgbClr val="091A30"/>
                </a:solidFill>
                <a:latin typeface="Arial"/>
                <a:cs typeface="Arial"/>
              </a:rPr>
              <a:t>Wait</a:t>
            </a:r>
            <a:r>
              <a:rPr sz="2000" spc="-10" dirty="0">
                <a:solidFill>
                  <a:srgbClr val="091A30"/>
                </a:solidFill>
                <a:latin typeface="Arial"/>
                <a:cs typeface="Arial"/>
              </a:rPr>
              <a:t> time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ts val="2365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spc="5" dirty="0">
                <a:solidFill>
                  <a:srgbClr val="091A30"/>
                </a:solidFill>
                <a:latin typeface="Arial"/>
                <a:cs typeface="Arial"/>
              </a:rPr>
              <a:t>Change </a:t>
            </a:r>
            <a:r>
              <a:rPr sz="2000" spc="10" dirty="0">
                <a:solidFill>
                  <a:srgbClr val="091A30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091A30"/>
                </a:solidFill>
                <a:latin typeface="Arial"/>
                <a:cs typeface="Arial"/>
              </a:rPr>
              <a:t>health</a:t>
            </a:r>
            <a:r>
              <a:rPr sz="2000" spc="-13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91A30"/>
                </a:solidFill>
                <a:latin typeface="Arial"/>
                <a:cs typeface="Arial"/>
              </a:rPr>
              <a:t>status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ts val="2365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091A30"/>
                </a:solidFill>
                <a:latin typeface="Arial"/>
                <a:cs typeface="Arial"/>
              </a:rPr>
              <a:t>Monthly </a:t>
            </a:r>
            <a:r>
              <a:rPr sz="2000" spc="-5" dirty="0">
                <a:solidFill>
                  <a:srgbClr val="091A30"/>
                </a:solidFill>
                <a:latin typeface="Arial"/>
                <a:cs typeface="Arial"/>
              </a:rPr>
              <a:t>government</a:t>
            </a:r>
            <a:r>
              <a:rPr sz="2000" spc="-5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91A30"/>
                </a:solidFill>
                <a:latin typeface="Arial"/>
                <a:cs typeface="Arial"/>
              </a:rPr>
              <a:t>spending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ts val="2365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091A30"/>
                </a:solidFill>
                <a:latin typeface="Arial"/>
                <a:cs typeface="Arial"/>
              </a:rPr>
              <a:t>Unplanned</a:t>
            </a:r>
            <a:r>
              <a:rPr sz="2000" spc="4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91A30"/>
                </a:solidFill>
                <a:latin typeface="Arial"/>
                <a:cs typeface="Arial"/>
              </a:rPr>
              <a:t>hospitalizations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091A30"/>
                </a:solidFill>
                <a:latin typeface="Arial"/>
                <a:cs typeface="Arial"/>
              </a:rPr>
              <a:t>Caregiver</a:t>
            </a:r>
            <a:r>
              <a:rPr sz="2000" spc="-4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91A30"/>
                </a:solidFill>
                <a:latin typeface="Arial"/>
                <a:cs typeface="Arial"/>
              </a:rPr>
              <a:t>Distress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25234" y="1883727"/>
            <a:ext cx="249745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u="heavy" dirty="0">
                <a:solidFill>
                  <a:srgbClr val="091A30"/>
                </a:solidFill>
                <a:uFill>
                  <a:solidFill>
                    <a:srgbClr val="091A30"/>
                  </a:solidFill>
                </a:uFill>
                <a:latin typeface="Arial"/>
                <a:cs typeface="Arial"/>
              </a:rPr>
              <a:t>Palliative</a:t>
            </a:r>
            <a:r>
              <a:rPr sz="2000" b="1" u="heavy" spc="-60" dirty="0">
                <a:solidFill>
                  <a:srgbClr val="091A30"/>
                </a:solidFill>
                <a:uFill>
                  <a:solidFill>
                    <a:srgbClr val="091A3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5" dirty="0">
                <a:solidFill>
                  <a:srgbClr val="091A30"/>
                </a:solidFill>
                <a:uFill>
                  <a:solidFill>
                    <a:srgbClr val="091A30"/>
                  </a:solidFill>
                </a:uFill>
                <a:latin typeface="Arial"/>
                <a:cs typeface="Arial"/>
              </a:rPr>
              <a:t>Indicators: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25234" y="2484691"/>
            <a:ext cx="5147310" cy="1508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indent="-343535">
              <a:lnSpc>
                <a:spcPts val="2365"/>
              </a:lnSpc>
              <a:spcBef>
                <a:spcPts val="12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15" dirty="0">
                <a:solidFill>
                  <a:srgbClr val="091A30"/>
                </a:solidFill>
                <a:latin typeface="Arial"/>
                <a:cs typeface="Arial"/>
              </a:rPr>
              <a:t>ED </a:t>
            </a:r>
            <a:r>
              <a:rPr sz="2000" dirty="0">
                <a:solidFill>
                  <a:srgbClr val="091A30"/>
                </a:solidFill>
                <a:latin typeface="Arial"/>
                <a:cs typeface="Arial"/>
              </a:rPr>
              <a:t>visits </a:t>
            </a:r>
            <a:r>
              <a:rPr sz="2000" spc="10" dirty="0">
                <a:solidFill>
                  <a:srgbClr val="091A30"/>
                </a:solidFill>
                <a:latin typeface="Arial"/>
                <a:cs typeface="Arial"/>
              </a:rPr>
              <a:t>in </a:t>
            </a:r>
            <a:r>
              <a:rPr sz="2000" spc="15" dirty="0">
                <a:solidFill>
                  <a:srgbClr val="091A30"/>
                </a:solidFill>
                <a:latin typeface="Arial"/>
                <a:cs typeface="Arial"/>
              </a:rPr>
              <a:t>last 30 </a:t>
            </a:r>
            <a:r>
              <a:rPr sz="2000" dirty="0">
                <a:solidFill>
                  <a:srgbClr val="091A30"/>
                </a:solidFill>
                <a:latin typeface="Arial"/>
                <a:cs typeface="Arial"/>
              </a:rPr>
              <a:t>days </a:t>
            </a:r>
            <a:r>
              <a:rPr sz="2000" spc="10" dirty="0">
                <a:solidFill>
                  <a:srgbClr val="091A30"/>
                </a:solidFill>
                <a:latin typeface="Arial"/>
                <a:cs typeface="Arial"/>
              </a:rPr>
              <a:t>of</a:t>
            </a:r>
            <a:r>
              <a:rPr sz="2000" spc="-33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91A30"/>
                </a:solidFill>
                <a:latin typeface="Arial"/>
                <a:cs typeface="Arial"/>
              </a:rPr>
              <a:t>life</a:t>
            </a:r>
            <a:endParaRPr sz="2000">
              <a:latin typeface="Arial"/>
              <a:cs typeface="Arial"/>
            </a:endParaRPr>
          </a:p>
          <a:p>
            <a:pPr marL="355600" marR="60960" indent="-343535">
              <a:lnSpc>
                <a:spcPts val="2180"/>
              </a:lnSpc>
              <a:spcBef>
                <a:spcPts val="22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091A30"/>
                </a:solidFill>
                <a:latin typeface="Arial"/>
                <a:cs typeface="Arial"/>
              </a:rPr>
              <a:t>Decedents receiving </a:t>
            </a:r>
            <a:r>
              <a:rPr sz="2000" spc="5" dirty="0">
                <a:solidFill>
                  <a:srgbClr val="091A30"/>
                </a:solidFill>
                <a:latin typeface="Arial"/>
                <a:cs typeface="Arial"/>
              </a:rPr>
              <a:t>home </a:t>
            </a:r>
            <a:r>
              <a:rPr sz="2000" dirty="0">
                <a:solidFill>
                  <a:srgbClr val="091A30"/>
                </a:solidFill>
                <a:latin typeface="Arial"/>
                <a:cs typeface="Arial"/>
              </a:rPr>
              <a:t>care </a:t>
            </a:r>
            <a:r>
              <a:rPr sz="2000" spc="5" dirty="0">
                <a:solidFill>
                  <a:srgbClr val="091A30"/>
                </a:solidFill>
                <a:latin typeface="Arial"/>
                <a:cs typeface="Arial"/>
              </a:rPr>
              <a:t>service</a:t>
            </a:r>
            <a:r>
              <a:rPr sz="2000" spc="-17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91A30"/>
                </a:solidFill>
                <a:latin typeface="Arial"/>
                <a:cs typeface="Arial"/>
              </a:rPr>
              <a:t>in  </a:t>
            </a:r>
            <a:r>
              <a:rPr sz="2000" dirty="0">
                <a:solidFill>
                  <a:srgbClr val="091A30"/>
                </a:solidFill>
                <a:latin typeface="Arial"/>
                <a:cs typeface="Arial"/>
              </a:rPr>
              <a:t>last </a:t>
            </a:r>
            <a:r>
              <a:rPr sz="2000" spc="15" dirty="0">
                <a:solidFill>
                  <a:srgbClr val="091A30"/>
                </a:solidFill>
                <a:latin typeface="Arial"/>
                <a:cs typeface="Arial"/>
              </a:rPr>
              <a:t>90</a:t>
            </a:r>
            <a:r>
              <a:rPr sz="2000" spc="-4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91A30"/>
                </a:solidFill>
                <a:latin typeface="Arial"/>
                <a:cs typeface="Arial"/>
              </a:rPr>
              <a:t>days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ts val="2290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spc="10" dirty="0">
                <a:solidFill>
                  <a:srgbClr val="091A30"/>
                </a:solidFill>
                <a:latin typeface="Arial"/>
                <a:cs typeface="Arial"/>
              </a:rPr>
              <a:t>Days</a:t>
            </a:r>
            <a:r>
              <a:rPr sz="2000" spc="-7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91A30"/>
                </a:solidFill>
                <a:latin typeface="Arial"/>
                <a:cs typeface="Arial"/>
              </a:rPr>
              <a:t>spent</a:t>
            </a:r>
            <a:r>
              <a:rPr sz="2000" spc="-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91A30"/>
                </a:solidFill>
                <a:latin typeface="Arial"/>
                <a:cs typeface="Arial"/>
              </a:rPr>
              <a:t>at</a:t>
            </a:r>
            <a:r>
              <a:rPr sz="2000" spc="-7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91A30"/>
                </a:solidFill>
                <a:latin typeface="Arial"/>
                <a:cs typeface="Arial"/>
              </a:rPr>
              <a:t>home</a:t>
            </a:r>
            <a:r>
              <a:rPr sz="2000" spc="-4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91A30"/>
                </a:solidFill>
                <a:latin typeface="Arial"/>
                <a:cs typeface="Arial"/>
              </a:rPr>
              <a:t>in</a:t>
            </a:r>
            <a:r>
              <a:rPr sz="2000" spc="-3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91A30"/>
                </a:solidFill>
                <a:latin typeface="Arial"/>
                <a:cs typeface="Arial"/>
              </a:rPr>
              <a:t>last</a:t>
            </a:r>
            <a:r>
              <a:rPr sz="2000" spc="-7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91A30"/>
                </a:solidFill>
                <a:latin typeface="Arial"/>
                <a:cs typeface="Arial"/>
              </a:rPr>
              <a:t>180</a:t>
            </a:r>
            <a:r>
              <a:rPr sz="2000" spc="-4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91A30"/>
                </a:solidFill>
                <a:latin typeface="Arial"/>
                <a:cs typeface="Arial"/>
              </a:rPr>
              <a:t>days</a:t>
            </a:r>
            <a:r>
              <a:rPr sz="2000" spc="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91A30"/>
                </a:solidFill>
                <a:latin typeface="Arial"/>
                <a:cs typeface="Arial"/>
              </a:rPr>
              <a:t>of</a:t>
            </a:r>
            <a:r>
              <a:rPr sz="2000" spc="-7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91A30"/>
                </a:solidFill>
                <a:latin typeface="Arial"/>
                <a:cs typeface="Arial"/>
              </a:rPr>
              <a:t>life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091A30"/>
                </a:solidFill>
                <a:latin typeface="Arial"/>
                <a:cs typeface="Arial"/>
              </a:rPr>
              <a:t>Deaths </a:t>
            </a:r>
            <a:r>
              <a:rPr sz="2000" spc="10" dirty="0">
                <a:solidFill>
                  <a:srgbClr val="091A30"/>
                </a:solidFill>
                <a:latin typeface="Arial"/>
                <a:cs typeface="Arial"/>
              </a:rPr>
              <a:t>in</a:t>
            </a:r>
            <a:r>
              <a:rPr sz="2000" spc="-3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91A30"/>
                </a:solidFill>
                <a:latin typeface="Arial"/>
                <a:cs typeface="Arial"/>
              </a:rPr>
              <a:t>hospital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25234" y="4239577"/>
            <a:ext cx="34575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dirty="0">
                <a:solidFill>
                  <a:srgbClr val="091A30"/>
                </a:solidFill>
                <a:uFill>
                  <a:solidFill>
                    <a:srgbClr val="091A30"/>
                  </a:solidFill>
                </a:uFill>
                <a:latin typeface="Arial"/>
                <a:cs typeface="Arial"/>
              </a:rPr>
              <a:t>Demographic/Equity</a:t>
            </a:r>
            <a:r>
              <a:rPr sz="1800" b="1" u="heavy" spc="-65" dirty="0">
                <a:solidFill>
                  <a:srgbClr val="091A30"/>
                </a:solidFill>
                <a:uFill>
                  <a:solidFill>
                    <a:srgbClr val="091A3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091A30"/>
                </a:solidFill>
                <a:uFill>
                  <a:solidFill>
                    <a:srgbClr val="091A30"/>
                  </a:solidFill>
                </a:uFill>
                <a:latin typeface="Arial"/>
                <a:cs typeface="Arial"/>
              </a:rPr>
              <a:t>Stratifiers: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25234" y="4783518"/>
            <a:ext cx="4822190" cy="56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ts val="213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1800" spc="-10" dirty="0">
                <a:solidFill>
                  <a:srgbClr val="091A30"/>
                </a:solidFill>
                <a:latin typeface="Arial"/>
                <a:cs typeface="Arial"/>
              </a:rPr>
              <a:t>Age </a:t>
            </a:r>
            <a:r>
              <a:rPr sz="1800" dirty="0">
                <a:solidFill>
                  <a:srgbClr val="091A30"/>
                </a:solidFill>
                <a:latin typeface="Arial"/>
                <a:cs typeface="Arial"/>
              </a:rPr>
              <a:t>&amp;</a:t>
            </a:r>
            <a:r>
              <a:rPr sz="1800" spc="2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91A30"/>
                </a:solidFill>
                <a:latin typeface="Arial"/>
                <a:cs typeface="Arial"/>
              </a:rPr>
              <a:t>Sex</a:t>
            </a:r>
            <a:endParaRPr sz="1800">
              <a:latin typeface="Arial"/>
              <a:cs typeface="Arial"/>
            </a:endParaRPr>
          </a:p>
          <a:p>
            <a:pPr marL="355600" indent="-343535">
              <a:lnSpc>
                <a:spcPts val="2130"/>
              </a:lnSpc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091A30"/>
                </a:solidFill>
                <a:latin typeface="Arial"/>
                <a:cs typeface="Arial"/>
              </a:rPr>
              <a:t>Material Deprivation/Socio Economic</a:t>
            </a:r>
            <a:r>
              <a:rPr sz="1800" spc="5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91A30"/>
                </a:solidFill>
                <a:latin typeface="Arial"/>
                <a:cs typeface="Arial"/>
              </a:rPr>
              <a:t>Status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177925" y="905255"/>
            <a:ext cx="621030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dirty="0"/>
              <a:t>Baseline </a:t>
            </a:r>
            <a:r>
              <a:rPr sz="3200" spc="-5" dirty="0"/>
              <a:t>Quantitative</a:t>
            </a:r>
            <a:r>
              <a:rPr sz="3200" spc="-60" dirty="0"/>
              <a:t> </a:t>
            </a:r>
            <a:r>
              <a:rPr sz="3200" spc="-5" dirty="0"/>
              <a:t>Indicators</a:t>
            </a:r>
            <a:endParaRPr sz="3200"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704850" cy="1838325"/>
          </a:xfrm>
          <a:custGeom>
            <a:avLst/>
            <a:gdLst/>
            <a:ahLst/>
            <a:cxnLst/>
            <a:rect l="l" t="t" r="r" b="b"/>
            <a:pathLst>
              <a:path w="704850" h="1838325">
                <a:moveTo>
                  <a:pt x="0" y="1838325"/>
                </a:moveTo>
                <a:lnTo>
                  <a:pt x="704850" y="1838325"/>
                </a:lnTo>
                <a:lnTo>
                  <a:pt x="704850" y="0"/>
                </a:lnTo>
                <a:lnTo>
                  <a:pt x="0" y="0"/>
                </a:lnTo>
                <a:lnTo>
                  <a:pt x="0" y="1838325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0415" y="182499"/>
            <a:ext cx="1084643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30" dirty="0"/>
              <a:t>MEASURING </a:t>
            </a:r>
            <a:r>
              <a:rPr sz="3200" spc="25" dirty="0"/>
              <a:t>QUINTUPLE </a:t>
            </a:r>
            <a:r>
              <a:rPr sz="3200" spc="40" dirty="0"/>
              <a:t>AIM </a:t>
            </a:r>
            <a:r>
              <a:rPr sz="3200" spc="25" dirty="0"/>
              <a:t>FRAMEWORK </a:t>
            </a:r>
            <a:r>
              <a:rPr sz="3200" spc="20" dirty="0"/>
              <a:t>&amp;</a:t>
            </a:r>
            <a:r>
              <a:rPr sz="3200" spc="-155" dirty="0"/>
              <a:t> </a:t>
            </a:r>
            <a:r>
              <a:rPr sz="3200" spc="20" dirty="0"/>
              <a:t>EQUITY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8587993" y="6597332"/>
            <a:ext cx="17843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3E5F75"/>
                </a:solidFill>
                <a:latin typeface="Calibri"/>
                <a:cs typeface="Calibri"/>
              </a:rPr>
              <a:t>28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10451" y="4643501"/>
            <a:ext cx="2238375" cy="1447800"/>
          </a:xfrm>
          <a:custGeom>
            <a:avLst/>
            <a:gdLst/>
            <a:ahLst/>
            <a:cxnLst/>
            <a:rect l="l" t="t" r="r" b="b"/>
            <a:pathLst>
              <a:path w="2238375" h="1447800">
                <a:moveTo>
                  <a:pt x="0" y="144780"/>
                </a:moveTo>
                <a:lnTo>
                  <a:pt x="7375" y="98999"/>
                </a:lnTo>
                <a:lnTo>
                  <a:pt x="27911" y="59253"/>
                </a:lnTo>
                <a:lnTo>
                  <a:pt x="59225" y="27919"/>
                </a:lnTo>
                <a:lnTo>
                  <a:pt x="98934" y="7376"/>
                </a:lnTo>
                <a:lnTo>
                  <a:pt x="144652" y="0"/>
                </a:lnTo>
                <a:lnTo>
                  <a:pt x="2093595" y="0"/>
                </a:lnTo>
                <a:lnTo>
                  <a:pt x="2139327" y="7376"/>
                </a:lnTo>
                <a:lnTo>
                  <a:pt x="2179067" y="27919"/>
                </a:lnTo>
                <a:lnTo>
                  <a:pt x="2210418" y="59253"/>
                </a:lnTo>
                <a:lnTo>
                  <a:pt x="2230986" y="98999"/>
                </a:lnTo>
                <a:lnTo>
                  <a:pt x="2238375" y="144780"/>
                </a:lnTo>
                <a:lnTo>
                  <a:pt x="2238375" y="1302956"/>
                </a:lnTo>
                <a:lnTo>
                  <a:pt x="2230986" y="1348717"/>
                </a:lnTo>
                <a:lnTo>
                  <a:pt x="2210418" y="1388461"/>
                </a:lnTo>
                <a:lnTo>
                  <a:pt x="2179067" y="1419802"/>
                </a:lnTo>
                <a:lnTo>
                  <a:pt x="2139327" y="1440355"/>
                </a:lnTo>
                <a:lnTo>
                  <a:pt x="2093595" y="1447736"/>
                </a:lnTo>
                <a:lnTo>
                  <a:pt x="144652" y="1447736"/>
                </a:lnTo>
                <a:lnTo>
                  <a:pt x="98934" y="1440355"/>
                </a:lnTo>
                <a:lnTo>
                  <a:pt x="59225" y="1419802"/>
                </a:lnTo>
                <a:lnTo>
                  <a:pt x="27911" y="1388461"/>
                </a:lnTo>
                <a:lnTo>
                  <a:pt x="7375" y="1348717"/>
                </a:lnTo>
                <a:lnTo>
                  <a:pt x="0" y="1302956"/>
                </a:lnTo>
                <a:lnTo>
                  <a:pt x="0" y="144780"/>
                </a:lnTo>
                <a:close/>
              </a:path>
            </a:pathLst>
          </a:custGeom>
          <a:ln w="12700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76515" y="5069141"/>
            <a:ext cx="1127125" cy="46482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0" marR="5080" indent="-114935">
              <a:lnSpc>
                <a:spcPts val="1650"/>
              </a:lnSpc>
              <a:spcBef>
                <a:spcPts val="280"/>
              </a:spcBef>
              <a:buChar char="•"/>
              <a:tabLst>
                <a:tab pos="127635" algn="l"/>
              </a:tabLst>
            </a:pPr>
            <a:r>
              <a:rPr sz="1500" spc="-5" dirty="0">
                <a:solidFill>
                  <a:srgbClr val="091A30"/>
                </a:solidFill>
                <a:latin typeface="Calibri"/>
                <a:cs typeface="Calibri"/>
              </a:rPr>
              <a:t>Cost  </a:t>
            </a:r>
            <a:r>
              <a:rPr sz="1500" spc="-40" dirty="0">
                <a:solidFill>
                  <a:srgbClr val="091A30"/>
                </a:solidFill>
                <a:latin typeface="Calibri"/>
                <a:cs typeface="Calibri"/>
              </a:rPr>
              <a:t>c</a:t>
            </a:r>
            <a:r>
              <a:rPr sz="1500" spc="30" dirty="0">
                <a:solidFill>
                  <a:srgbClr val="091A30"/>
                </a:solidFill>
                <a:latin typeface="Calibri"/>
                <a:cs typeface="Calibri"/>
              </a:rPr>
              <a:t>o</a:t>
            </a:r>
            <a:r>
              <a:rPr sz="1500" spc="-40" dirty="0">
                <a:solidFill>
                  <a:srgbClr val="091A30"/>
                </a:solidFill>
                <a:latin typeface="Calibri"/>
                <a:cs typeface="Calibri"/>
              </a:rPr>
              <a:t>n</a:t>
            </a:r>
            <a:r>
              <a:rPr sz="1500" spc="15" dirty="0">
                <a:solidFill>
                  <a:srgbClr val="091A30"/>
                </a:solidFill>
                <a:latin typeface="Calibri"/>
                <a:cs typeface="Calibri"/>
              </a:rPr>
              <a:t>t</a:t>
            </a:r>
            <a:r>
              <a:rPr sz="1500" spc="-50" dirty="0">
                <a:solidFill>
                  <a:srgbClr val="091A30"/>
                </a:solidFill>
                <a:latin typeface="Calibri"/>
                <a:cs typeface="Calibri"/>
              </a:rPr>
              <a:t>a</a:t>
            </a:r>
            <a:r>
              <a:rPr sz="1500" spc="25" dirty="0">
                <a:solidFill>
                  <a:srgbClr val="091A30"/>
                </a:solidFill>
                <a:latin typeface="Calibri"/>
                <a:cs typeface="Calibri"/>
              </a:rPr>
              <a:t>i</a:t>
            </a:r>
            <a:r>
              <a:rPr sz="1500" spc="-40" dirty="0">
                <a:solidFill>
                  <a:srgbClr val="091A30"/>
                </a:solidFill>
                <a:latin typeface="Calibri"/>
                <a:cs typeface="Calibri"/>
              </a:rPr>
              <a:t>n</a:t>
            </a:r>
            <a:r>
              <a:rPr sz="1500" dirty="0">
                <a:solidFill>
                  <a:srgbClr val="091A30"/>
                </a:solidFill>
                <a:latin typeface="Calibri"/>
                <a:cs typeface="Calibri"/>
              </a:rPr>
              <a:t>me</a:t>
            </a:r>
            <a:r>
              <a:rPr sz="1500" spc="35" dirty="0">
                <a:solidFill>
                  <a:srgbClr val="091A30"/>
                </a:solidFill>
                <a:latin typeface="Calibri"/>
                <a:cs typeface="Calibri"/>
              </a:rPr>
              <a:t>n</a:t>
            </a:r>
            <a:r>
              <a:rPr sz="1500" dirty="0">
                <a:solidFill>
                  <a:srgbClr val="091A30"/>
                </a:solidFill>
                <a:latin typeface="Calibri"/>
                <a:cs typeface="Calibri"/>
              </a:rPr>
              <a:t>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57601" y="4643501"/>
            <a:ext cx="2238375" cy="1447800"/>
          </a:xfrm>
          <a:custGeom>
            <a:avLst/>
            <a:gdLst/>
            <a:ahLst/>
            <a:cxnLst/>
            <a:rect l="l" t="t" r="r" b="b"/>
            <a:pathLst>
              <a:path w="2238375" h="1447800">
                <a:moveTo>
                  <a:pt x="0" y="144780"/>
                </a:moveTo>
                <a:lnTo>
                  <a:pt x="7376" y="98999"/>
                </a:lnTo>
                <a:lnTo>
                  <a:pt x="27919" y="59253"/>
                </a:lnTo>
                <a:lnTo>
                  <a:pt x="59253" y="27919"/>
                </a:lnTo>
                <a:lnTo>
                  <a:pt x="98999" y="7376"/>
                </a:lnTo>
                <a:lnTo>
                  <a:pt x="144779" y="0"/>
                </a:lnTo>
                <a:lnTo>
                  <a:pt x="2093595" y="0"/>
                </a:lnTo>
                <a:lnTo>
                  <a:pt x="2139327" y="7376"/>
                </a:lnTo>
                <a:lnTo>
                  <a:pt x="2179067" y="27919"/>
                </a:lnTo>
                <a:lnTo>
                  <a:pt x="2210418" y="59253"/>
                </a:lnTo>
                <a:lnTo>
                  <a:pt x="2230986" y="98999"/>
                </a:lnTo>
                <a:lnTo>
                  <a:pt x="2238375" y="144780"/>
                </a:lnTo>
                <a:lnTo>
                  <a:pt x="2238375" y="1302956"/>
                </a:lnTo>
                <a:lnTo>
                  <a:pt x="2230986" y="1348717"/>
                </a:lnTo>
                <a:lnTo>
                  <a:pt x="2210418" y="1388461"/>
                </a:lnTo>
                <a:lnTo>
                  <a:pt x="2179067" y="1419802"/>
                </a:lnTo>
                <a:lnTo>
                  <a:pt x="2139327" y="1440355"/>
                </a:lnTo>
                <a:lnTo>
                  <a:pt x="2093595" y="1447736"/>
                </a:lnTo>
                <a:lnTo>
                  <a:pt x="144779" y="1447736"/>
                </a:lnTo>
                <a:lnTo>
                  <a:pt x="98999" y="1440355"/>
                </a:lnTo>
                <a:lnTo>
                  <a:pt x="59253" y="1419802"/>
                </a:lnTo>
                <a:lnTo>
                  <a:pt x="27919" y="1388461"/>
                </a:lnTo>
                <a:lnTo>
                  <a:pt x="7376" y="1348717"/>
                </a:lnTo>
                <a:lnTo>
                  <a:pt x="0" y="1302956"/>
                </a:lnTo>
                <a:lnTo>
                  <a:pt x="0" y="144780"/>
                </a:lnTo>
                <a:close/>
              </a:path>
            </a:pathLst>
          </a:custGeom>
          <a:ln w="12700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48025" y="5069141"/>
            <a:ext cx="1193165" cy="88455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0" marR="5080" indent="-114935" algn="just">
              <a:lnSpc>
                <a:spcPts val="1650"/>
              </a:lnSpc>
              <a:spcBef>
                <a:spcPts val="280"/>
              </a:spcBef>
              <a:buChar char="•"/>
              <a:tabLst>
                <a:tab pos="127635" algn="l"/>
              </a:tabLst>
            </a:pPr>
            <a:r>
              <a:rPr sz="1500" spc="-10" dirty="0">
                <a:solidFill>
                  <a:srgbClr val="091A30"/>
                </a:solidFill>
                <a:latin typeface="Calibri"/>
                <a:cs typeface="Calibri"/>
              </a:rPr>
              <a:t>Providers </a:t>
            </a:r>
            <a:r>
              <a:rPr sz="1500" spc="-25" dirty="0">
                <a:solidFill>
                  <a:srgbClr val="091A30"/>
                </a:solidFill>
                <a:latin typeface="Calibri"/>
                <a:cs typeface="Calibri"/>
              </a:rPr>
              <a:t>feel  </a:t>
            </a:r>
            <a:r>
              <a:rPr sz="1500" spc="-10" dirty="0">
                <a:solidFill>
                  <a:srgbClr val="091A30"/>
                </a:solidFill>
                <a:latin typeface="Calibri"/>
                <a:cs typeface="Calibri"/>
              </a:rPr>
              <a:t>supported </a:t>
            </a:r>
            <a:r>
              <a:rPr sz="1500" spc="5" dirty="0">
                <a:solidFill>
                  <a:srgbClr val="091A30"/>
                </a:solidFill>
                <a:latin typeface="Calibri"/>
                <a:cs typeface="Calibri"/>
              </a:rPr>
              <a:t>to  </a:t>
            </a:r>
            <a:r>
              <a:rPr sz="1500" spc="-20" dirty="0">
                <a:solidFill>
                  <a:srgbClr val="091A30"/>
                </a:solidFill>
                <a:latin typeface="Calibri"/>
                <a:cs typeface="Calibri"/>
              </a:rPr>
              <a:t>organize </a:t>
            </a:r>
            <a:r>
              <a:rPr sz="1500" spc="-25" dirty="0">
                <a:solidFill>
                  <a:srgbClr val="091A30"/>
                </a:solidFill>
                <a:latin typeface="Calibri"/>
                <a:cs typeface="Calibri"/>
              </a:rPr>
              <a:t>care  </a:t>
            </a:r>
            <a:r>
              <a:rPr sz="1500" spc="-20" dirty="0">
                <a:solidFill>
                  <a:srgbClr val="091A30"/>
                </a:solidFill>
                <a:latin typeface="Calibri"/>
                <a:cs typeface="Calibri"/>
              </a:rPr>
              <a:t>for</a:t>
            </a:r>
            <a:r>
              <a:rPr sz="1500" spc="15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91A30"/>
                </a:solidFill>
                <a:latin typeface="Calibri"/>
                <a:cs typeface="Calibri"/>
              </a:rPr>
              <a:t>patients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05676" y="1566925"/>
            <a:ext cx="2238375" cy="1447800"/>
          </a:xfrm>
          <a:custGeom>
            <a:avLst/>
            <a:gdLst/>
            <a:ahLst/>
            <a:cxnLst/>
            <a:rect l="l" t="t" r="r" b="b"/>
            <a:pathLst>
              <a:path w="2238375" h="1447800">
                <a:moveTo>
                  <a:pt x="0" y="144779"/>
                </a:moveTo>
                <a:lnTo>
                  <a:pt x="7375" y="98999"/>
                </a:lnTo>
                <a:lnTo>
                  <a:pt x="27911" y="59253"/>
                </a:lnTo>
                <a:lnTo>
                  <a:pt x="59225" y="27919"/>
                </a:lnTo>
                <a:lnTo>
                  <a:pt x="98934" y="7376"/>
                </a:lnTo>
                <a:lnTo>
                  <a:pt x="144652" y="0"/>
                </a:lnTo>
                <a:lnTo>
                  <a:pt x="2093595" y="0"/>
                </a:lnTo>
                <a:lnTo>
                  <a:pt x="2139327" y="7376"/>
                </a:lnTo>
                <a:lnTo>
                  <a:pt x="2179067" y="27919"/>
                </a:lnTo>
                <a:lnTo>
                  <a:pt x="2210418" y="59253"/>
                </a:lnTo>
                <a:lnTo>
                  <a:pt x="2230986" y="98999"/>
                </a:lnTo>
                <a:lnTo>
                  <a:pt x="2238375" y="144779"/>
                </a:lnTo>
                <a:lnTo>
                  <a:pt x="2238375" y="1303020"/>
                </a:lnTo>
                <a:lnTo>
                  <a:pt x="2230986" y="1348752"/>
                </a:lnTo>
                <a:lnTo>
                  <a:pt x="2210418" y="1388492"/>
                </a:lnTo>
                <a:lnTo>
                  <a:pt x="2179067" y="1419843"/>
                </a:lnTo>
                <a:lnTo>
                  <a:pt x="2139327" y="1440411"/>
                </a:lnTo>
                <a:lnTo>
                  <a:pt x="2093595" y="1447800"/>
                </a:lnTo>
                <a:lnTo>
                  <a:pt x="144652" y="1447800"/>
                </a:lnTo>
                <a:lnTo>
                  <a:pt x="98934" y="1440411"/>
                </a:lnTo>
                <a:lnTo>
                  <a:pt x="59225" y="1419843"/>
                </a:lnTo>
                <a:lnTo>
                  <a:pt x="27911" y="1388492"/>
                </a:lnTo>
                <a:lnTo>
                  <a:pt x="7375" y="1348752"/>
                </a:lnTo>
                <a:lnTo>
                  <a:pt x="0" y="1303020"/>
                </a:lnTo>
                <a:lnTo>
                  <a:pt x="0" y="144779"/>
                </a:lnTo>
                <a:close/>
              </a:path>
            </a:pathLst>
          </a:custGeom>
          <a:ln w="12700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570216" y="1624647"/>
            <a:ext cx="1306195" cy="67437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0" marR="5080" indent="-114300">
              <a:lnSpc>
                <a:spcPts val="1650"/>
              </a:lnSpc>
              <a:spcBef>
                <a:spcPts val="280"/>
              </a:spcBef>
              <a:buChar char="•"/>
              <a:tabLst>
                <a:tab pos="127000" algn="l"/>
              </a:tabLst>
            </a:pPr>
            <a:r>
              <a:rPr sz="1500" spc="-5" dirty="0">
                <a:solidFill>
                  <a:srgbClr val="091A30"/>
                </a:solidFill>
                <a:latin typeface="Calibri"/>
                <a:cs typeface="Calibri"/>
              </a:rPr>
              <a:t>Better </a:t>
            </a:r>
            <a:r>
              <a:rPr sz="1500" spc="-15" dirty="0">
                <a:solidFill>
                  <a:srgbClr val="091A30"/>
                </a:solidFill>
                <a:latin typeface="Calibri"/>
                <a:cs typeface="Calibri"/>
              </a:rPr>
              <a:t>Patient  </a:t>
            </a:r>
            <a:r>
              <a:rPr sz="1500" spc="-5" dirty="0">
                <a:solidFill>
                  <a:srgbClr val="091A30"/>
                </a:solidFill>
                <a:latin typeface="Calibri"/>
                <a:cs typeface="Calibri"/>
              </a:rPr>
              <a:t>and</a:t>
            </a:r>
            <a:r>
              <a:rPr sz="1500" spc="-90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91A30"/>
                </a:solidFill>
                <a:latin typeface="Calibri"/>
                <a:cs typeface="Calibri"/>
              </a:rPr>
              <a:t>Population  Health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57601" y="1566925"/>
            <a:ext cx="2238375" cy="1447800"/>
          </a:xfrm>
          <a:custGeom>
            <a:avLst/>
            <a:gdLst/>
            <a:ahLst/>
            <a:cxnLst/>
            <a:rect l="l" t="t" r="r" b="b"/>
            <a:pathLst>
              <a:path w="2238375" h="1447800">
                <a:moveTo>
                  <a:pt x="0" y="144779"/>
                </a:moveTo>
                <a:lnTo>
                  <a:pt x="7376" y="98999"/>
                </a:lnTo>
                <a:lnTo>
                  <a:pt x="27919" y="59253"/>
                </a:lnTo>
                <a:lnTo>
                  <a:pt x="59253" y="27919"/>
                </a:lnTo>
                <a:lnTo>
                  <a:pt x="98999" y="7376"/>
                </a:lnTo>
                <a:lnTo>
                  <a:pt x="144779" y="0"/>
                </a:lnTo>
                <a:lnTo>
                  <a:pt x="2093595" y="0"/>
                </a:lnTo>
                <a:lnTo>
                  <a:pt x="2139327" y="7376"/>
                </a:lnTo>
                <a:lnTo>
                  <a:pt x="2179067" y="27919"/>
                </a:lnTo>
                <a:lnTo>
                  <a:pt x="2210418" y="59253"/>
                </a:lnTo>
                <a:lnTo>
                  <a:pt x="2230986" y="98999"/>
                </a:lnTo>
                <a:lnTo>
                  <a:pt x="2238375" y="144779"/>
                </a:lnTo>
                <a:lnTo>
                  <a:pt x="2238375" y="1303020"/>
                </a:lnTo>
                <a:lnTo>
                  <a:pt x="2230986" y="1348752"/>
                </a:lnTo>
                <a:lnTo>
                  <a:pt x="2210418" y="1388492"/>
                </a:lnTo>
                <a:lnTo>
                  <a:pt x="2179067" y="1419843"/>
                </a:lnTo>
                <a:lnTo>
                  <a:pt x="2139327" y="1440411"/>
                </a:lnTo>
                <a:lnTo>
                  <a:pt x="2093595" y="1447800"/>
                </a:lnTo>
                <a:lnTo>
                  <a:pt x="144779" y="1447800"/>
                </a:lnTo>
                <a:lnTo>
                  <a:pt x="98999" y="1440411"/>
                </a:lnTo>
                <a:lnTo>
                  <a:pt x="59253" y="1419843"/>
                </a:lnTo>
                <a:lnTo>
                  <a:pt x="27919" y="1388492"/>
                </a:lnTo>
                <a:lnTo>
                  <a:pt x="7376" y="1348752"/>
                </a:lnTo>
                <a:lnTo>
                  <a:pt x="0" y="1303020"/>
                </a:lnTo>
                <a:lnTo>
                  <a:pt x="0" y="144779"/>
                </a:lnTo>
                <a:close/>
              </a:path>
            </a:pathLst>
          </a:custGeom>
          <a:ln w="12700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48025" y="1624647"/>
            <a:ext cx="1292225" cy="67437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0" marR="5080" indent="-114935">
              <a:lnSpc>
                <a:spcPts val="1650"/>
              </a:lnSpc>
              <a:spcBef>
                <a:spcPts val="280"/>
              </a:spcBef>
              <a:buChar char="•"/>
              <a:tabLst>
                <a:tab pos="127635" algn="l"/>
              </a:tabLst>
            </a:pPr>
            <a:r>
              <a:rPr sz="1500" spc="-15" dirty="0">
                <a:solidFill>
                  <a:srgbClr val="091A30"/>
                </a:solidFill>
                <a:latin typeface="Calibri"/>
                <a:cs typeface="Calibri"/>
              </a:rPr>
              <a:t>Organized</a:t>
            </a:r>
            <a:r>
              <a:rPr sz="1500" spc="-60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091A30"/>
                </a:solidFill>
                <a:latin typeface="Calibri"/>
                <a:cs typeface="Calibri"/>
              </a:rPr>
              <a:t>care  </a:t>
            </a:r>
            <a:r>
              <a:rPr sz="1500" dirty="0">
                <a:solidFill>
                  <a:srgbClr val="091A30"/>
                </a:solidFill>
                <a:latin typeface="Calibri"/>
                <a:cs typeface="Calibri"/>
              </a:rPr>
              <a:t>that </a:t>
            </a:r>
            <a:r>
              <a:rPr sz="1500" spc="-25" dirty="0">
                <a:solidFill>
                  <a:srgbClr val="091A30"/>
                </a:solidFill>
                <a:latin typeface="Calibri"/>
                <a:cs typeface="Calibri"/>
              </a:rPr>
              <a:t>is </a:t>
            </a:r>
            <a:r>
              <a:rPr sz="1500" spc="-10" dirty="0">
                <a:solidFill>
                  <a:srgbClr val="091A30"/>
                </a:solidFill>
                <a:latin typeface="Calibri"/>
                <a:cs typeface="Calibri"/>
              </a:rPr>
              <a:t>easy </a:t>
            </a:r>
            <a:r>
              <a:rPr sz="1500" spc="5" dirty="0">
                <a:solidFill>
                  <a:srgbClr val="091A30"/>
                </a:solidFill>
                <a:latin typeface="Calibri"/>
                <a:cs typeface="Calibri"/>
              </a:rPr>
              <a:t>to  </a:t>
            </a:r>
            <a:r>
              <a:rPr sz="1500" spc="-10" dirty="0">
                <a:solidFill>
                  <a:srgbClr val="091A30"/>
                </a:solidFill>
                <a:latin typeface="Calibri"/>
                <a:cs typeface="Calibri"/>
              </a:rPr>
              <a:t>access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00576" y="1824101"/>
            <a:ext cx="1952625" cy="1962150"/>
          </a:xfrm>
          <a:custGeom>
            <a:avLst/>
            <a:gdLst/>
            <a:ahLst/>
            <a:cxnLst/>
            <a:rect l="l" t="t" r="r" b="b"/>
            <a:pathLst>
              <a:path w="1952625" h="1962150">
                <a:moveTo>
                  <a:pt x="1952625" y="0"/>
                </a:moveTo>
                <a:lnTo>
                  <a:pt x="1904473" y="584"/>
                </a:lnTo>
                <a:lnTo>
                  <a:pt x="1856608" y="2330"/>
                </a:lnTo>
                <a:lnTo>
                  <a:pt x="1809043" y="5223"/>
                </a:lnTo>
                <a:lnTo>
                  <a:pt x="1761791" y="9249"/>
                </a:lnTo>
                <a:lnTo>
                  <a:pt x="1714865" y="14397"/>
                </a:lnTo>
                <a:lnTo>
                  <a:pt x="1668280" y="20651"/>
                </a:lnTo>
                <a:lnTo>
                  <a:pt x="1622048" y="27998"/>
                </a:lnTo>
                <a:lnTo>
                  <a:pt x="1576182" y="36426"/>
                </a:lnTo>
                <a:lnTo>
                  <a:pt x="1530697" y="45920"/>
                </a:lnTo>
                <a:lnTo>
                  <a:pt x="1485604" y="56468"/>
                </a:lnTo>
                <a:lnTo>
                  <a:pt x="1440919" y="68056"/>
                </a:lnTo>
                <a:lnTo>
                  <a:pt x="1396654" y="80670"/>
                </a:lnTo>
                <a:lnTo>
                  <a:pt x="1352822" y="94296"/>
                </a:lnTo>
                <a:lnTo>
                  <a:pt x="1309437" y="108923"/>
                </a:lnTo>
                <a:lnTo>
                  <a:pt x="1266512" y="124535"/>
                </a:lnTo>
                <a:lnTo>
                  <a:pt x="1224061" y="141120"/>
                </a:lnTo>
                <a:lnTo>
                  <a:pt x="1182097" y="158665"/>
                </a:lnTo>
                <a:lnTo>
                  <a:pt x="1140633" y="177155"/>
                </a:lnTo>
                <a:lnTo>
                  <a:pt x="1099682" y="196577"/>
                </a:lnTo>
                <a:lnTo>
                  <a:pt x="1059259" y="216919"/>
                </a:lnTo>
                <a:lnTo>
                  <a:pt x="1019376" y="238166"/>
                </a:lnTo>
                <a:lnTo>
                  <a:pt x="980047" y="260305"/>
                </a:lnTo>
                <a:lnTo>
                  <a:pt x="941284" y="283322"/>
                </a:lnTo>
                <a:lnTo>
                  <a:pt x="903103" y="307205"/>
                </a:lnTo>
                <a:lnTo>
                  <a:pt x="865515" y="331939"/>
                </a:lnTo>
                <a:lnTo>
                  <a:pt x="828534" y="357512"/>
                </a:lnTo>
                <a:lnTo>
                  <a:pt x="792174" y="383910"/>
                </a:lnTo>
                <a:lnTo>
                  <a:pt x="756447" y="411119"/>
                </a:lnTo>
                <a:lnTo>
                  <a:pt x="721368" y="439127"/>
                </a:lnTo>
                <a:lnTo>
                  <a:pt x="686950" y="467918"/>
                </a:lnTo>
                <a:lnTo>
                  <a:pt x="653205" y="497481"/>
                </a:lnTo>
                <a:lnTo>
                  <a:pt x="620148" y="527802"/>
                </a:lnTo>
                <a:lnTo>
                  <a:pt x="587792" y="558867"/>
                </a:lnTo>
                <a:lnTo>
                  <a:pt x="556149" y="590663"/>
                </a:lnTo>
                <a:lnTo>
                  <a:pt x="525235" y="623176"/>
                </a:lnTo>
                <a:lnTo>
                  <a:pt x="495060" y="656394"/>
                </a:lnTo>
                <a:lnTo>
                  <a:pt x="465640" y="690301"/>
                </a:lnTo>
                <a:lnTo>
                  <a:pt x="436988" y="724886"/>
                </a:lnTo>
                <a:lnTo>
                  <a:pt x="409116" y="760135"/>
                </a:lnTo>
                <a:lnTo>
                  <a:pt x="382039" y="796034"/>
                </a:lnTo>
                <a:lnTo>
                  <a:pt x="355769" y="832570"/>
                </a:lnTo>
                <a:lnTo>
                  <a:pt x="330321" y="869729"/>
                </a:lnTo>
                <a:lnTo>
                  <a:pt x="305706" y="907498"/>
                </a:lnTo>
                <a:lnTo>
                  <a:pt x="281939" y="945864"/>
                </a:lnTo>
                <a:lnTo>
                  <a:pt x="259034" y="984813"/>
                </a:lnTo>
                <a:lnTo>
                  <a:pt x="237002" y="1024331"/>
                </a:lnTo>
                <a:lnTo>
                  <a:pt x="215859" y="1064406"/>
                </a:lnTo>
                <a:lnTo>
                  <a:pt x="195617" y="1105023"/>
                </a:lnTo>
                <a:lnTo>
                  <a:pt x="176289" y="1146170"/>
                </a:lnTo>
                <a:lnTo>
                  <a:pt x="157889" y="1187833"/>
                </a:lnTo>
                <a:lnTo>
                  <a:pt x="140430" y="1229998"/>
                </a:lnTo>
                <a:lnTo>
                  <a:pt x="123926" y="1272653"/>
                </a:lnTo>
                <a:lnTo>
                  <a:pt x="108390" y="1315783"/>
                </a:lnTo>
                <a:lnTo>
                  <a:pt x="93835" y="1359375"/>
                </a:lnTo>
                <a:lnTo>
                  <a:pt x="80274" y="1403416"/>
                </a:lnTo>
                <a:lnTo>
                  <a:pt x="67722" y="1447892"/>
                </a:lnTo>
                <a:lnTo>
                  <a:pt x="56191" y="1492791"/>
                </a:lnTo>
                <a:lnTo>
                  <a:pt x="45695" y="1538097"/>
                </a:lnTo>
                <a:lnTo>
                  <a:pt x="36247" y="1583799"/>
                </a:lnTo>
                <a:lnTo>
                  <a:pt x="27861" y="1629882"/>
                </a:lnTo>
                <a:lnTo>
                  <a:pt x="20549" y="1676334"/>
                </a:lnTo>
                <a:lnTo>
                  <a:pt x="14326" y="1723140"/>
                </a:lnTo>
                <a:lnTo>
                  <a:pt x="9204" y="1770288"/>
                </a:lnTo>
                <a:lnTo>
                  <a:pt x="5197" y="1817763"/>
                </a:lnTo>
                <a:lnTo>
                  <a:pt x="2318" y="1865553"/>
                </a:lnTo>
                <a:lnTo>
                  <a:pt x="581" y="1913644"/>
                </a:lnTo>
                <a:lnTo>
                  <a:pt x="0" y="1962023"/>
                </a:lnTo>
                <a:lnTo>
                  <a:pt x="1952625" y="1962023"/>
                </a:lnTo>
                <a:lnTo>
                  <a:pt x="1952625" y="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00576" y="1824101"/>
            <a:ext cx="1952625" cy="1962150"/>
          </a:xfrm>
          <a:custGeom>
            <a:avLst/>
            <a:gdLst/>
            <a:ahLst/>
            <a:cxnLst/>
            <a:rect l="l" t="t" r="r" b="b"/>
            <a:pathLst>
              <a:path w="1952625" h="1962150">
                <a:moveTo>
                  <a:pt x="0" y="1962023"/>
                </a:moveTo>
                <a:lnTo>
                  <a:pt x="581" y="1913644"/>
                </a:lnTo>
                <a:lnTo>
                  <a:pt x="2318" y="1865553"/>
                </a:lnTo>
                <a:lnTo>
                  <a:pt x="5197" y="1817763"/>
                </a:lnTo>
                <a:lnTo>
                  <a:pt x="9204" y="1770288"/>
                </a:lnTo>
                <a:lnTo>
                  <a:pt x="14326" y="1723140"/>
                </a:lnTo>
                <a:lnTo>
                  <a:pt x="20549" y="1676334"/>
                </a:lnTo>
                <a:lnTo>
                  <a:pt x="27861" y="1629882"/>
                </a:lnTo>
                <a:lnTo>
                  <a:pt x="36247" y="1583799"/>
                </a:lnTo>
                <a:lnTo>
                  <a:pt x="45695" y="1538097"/>
                </a:lnTo>
                <a:lnTo>
                  <a:pt x="56191" y="1492791"/>
                </a:lnTo>
                <a:lnTo>
                  <a:pt x="67722" y="1447892"/>
                </a:lnTo>
                <a:lnTo>
                  <a:pt x="80274" y="1403416"/>
                </a:lnTo>
                <a:lnTo>
                  <a:pt x="93835" y="1359375"/>
                </a:lnTo>
                <a:lnTo>
                  <a:pt x="108390" y="1315783"/>
                </a:lnTo>
                <a:lnTo>
                  <a:pt x="123926" y="1272653"/>
                </a:lnTo>
                <a:lnTo>
                  <a:pt x="140430" y="1229998"/>
                </a:lnTo>
                <a:lnTo>
                  <a:pt x="157889" y="1187833"/>
                </a:lnTo>
                <a:lnTo>
                  <a:pt x="176289" y="1146170"/>
                </a:lnTo>
                <a:lnTo>
                  <a:pt x="195617" y="1105023"/>
                </a:lnTo>
                <a:lnTo>
                  <a:pt x="215859" y="1064406"/>
                </a:lnTo>
                <a:lnTo>
                  <a:pt x="237002" y="1024331"/>
                </a:lnTo>
                <a:lnTo>
                  <a:pt x="259034" y="984813"/>
                </a:lnTo>
                <a:lnTo>
                  <a:pt x="281939" y="945864"/>
                </a:lnTo>
                <a:lnTo>
                  <a:pt x="305706" y="907498"/>
                </a:lnTo>
                <a:lnTo>
                  <a:pt x="330321" y="869729"/>
                </a:lnTo>
                <a:lnTo>
                  <a:pt x="355769" y="832570"/>
                </a:lnTo>
                <a:lnTo>
                  <a:pt x="382039" y="796034"/>
                </a:lnTo>
                <a:lnTo>
                  <a:pt x="409116" y="760135"/>
                </a:lnTo>
                <a:lnTo>
                  <a:pt x="436988" y="724886"/>
                </a:lnTo>
                <a:lnTo>
                  <a:pt x="465640" y="690301"/>
                </a:lnTo>
                <a:lnTo>
                  <a:pt x="495060" y="656394"/>
                </a:lnTo>
                <a:lnTo>
                  <a:pt x="525235" y="623176"/>
                </a:lnTo>
                <a:lnTo>
                  <a:pt x="556149" y="590663"/>
                </a:lnTo>
                <a:lnTo>
                  <a:pt x="587792" y="558867"/>
                </a:lnTo>
                <a:lnTo>
                  <a:pt x="620148" y="527802"/>
                </a:lnTo>
                <a:lnTo>
                  <a:pt x="653205" y="497481"/>
                </a:lnTo>
                <a:lnTo>
                  <a:pt x="686950" y="467918"/>
                </a:lnTo>
                <a:lnTo>
                  <a:pt x="721368" y="439127"/>
                </a:lnTo>
                <a:lnTo>
                  <a:pt x="756447" y="411119"/>
                </a:lnTo>
                <a:lnTo>
                  <a:pt x="792174" y="383910"/>
                </a:lnTo>
                <a:lnTo>
                  <a:pt x="828534" y="357512"/>
                </a:lnTo>
                <a:lnTo>
                  <a:pt x="865515" y="331939"/>
                </a:lnTo>
                <a:lnTo>
                  <a:pt x="903103" y="307205"/>
                </a:lnTo>
                <a:lnTo>
                  <a:pt x="941284" y="283322"/>
                </a:lnTo>
                <a:lnTo>
                  <a:pt x="980047" y="260305"/>
                </a:lnTo>
                <a:lnTo>
                  <a:pt x="1019376" y="238166"/>
                </a:lnTo>
                <a:lnTo>
                  <a:pt x="1059259" y="216919"/>
                </a:lnTo>
                <a:lnTo>
                  <a:pt x="1099682" y="196577"/>
                </a:lnTo>
                <a:lnTo>
                  <a:pt x="1140633" y="177155"/>
                </a:lnTo>
                <a:lnTo>
                  <a:pt x="1182097" y="158665"/>
                </a:lnTo>
                <a:lnTo>
                  <a:pt x="1224061" y="141120"/>
                </a:lnTo>
                <a:lnTo>
                  <a:pt x="1266512" y="124535"/>
                </a:lnTo>
                <a:lnTo>
                  <a:pt x="1309437" y="108923"/>
                </a:lnTo>
                <a:lnTo>
                  <a:pt x="1352822" y="94296"/>
                </a:lnTo>
                <a:lnTo>
                  <a:pt x="1396654" y="80670"/>
                </a:lnTo>
                <a:lnTo>
                  <a:pt x="1440919" y="68056"/>
                </a:lnTo>
                <a:lnTo>
                  <a:pt x="1485604" y="56468"/>
                </a:lnTo>
                <a:lnTo>
                  <a:pt x="1530697" y="45920"/>
                </a:lnTo>
                <a:lnTo>
                  <a:pt x="1576182" y="36426"/>
                </a:lnTo>
                <a:lnTo>
                  <a:pt x="1622048" y="27998"/>
                </a:lnTo>
                <a:lnTo>
                  <a:pt x="1668280" y="20651"/>
                </a:lnTo>
                <a:lnTo>
                  <a:pt x="1714865" y="14397"/>
                </a:lnTo>
                <a:lnTo>
                  <a:pt x="1761791" y="9249"/>
                </a:lnTo>
                <a:lnTo>
                  <a:pt x="1809043" y="5223"/>
                </a:lnTo>
                <a:lnTo>
                  <a:pt x="1856608" y="2330"/>
                </a:lnTo>
                <a:lnTo>
                  <a:pt x="1904473" y="584"/>
                </a:lnTo>
                <a:lnTo>
                  <a:pt x="1952625" y="0"/>
                </a:lnTo>
                <a:lnTo>
                  <a:pt x="1952625" y="1962023"/>
                </a:lnTo>
                <a:lnTo>
                  <a:pt x="0" y="196202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10125" y="2772473"/>
            <a:ext cx="1104265" cy="57848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191770">
              <a:lnSpc>
                <a:spcPts val="2100"/>
              </a:lnSpc>
              <a:spcBef>
                <a:spcPts val="295"/>
              </a:spcBef>
            </a:pPr>
            <a:r>
              <a:rPr sz="1850" dirty="0">
                <a:solidFill>
                  <a:srgbClr val="091A30"/>
                </a:solidFill>
                <a:latin typeface="Calibri"/>
                <a:cs typeface="Calibri"/>
              </a:rPr>
              <a:t>Patient  </a:t>
            </a:r>
            <a:r>
              <a:rPr sz="1850" spc="-10" dirty="0">
                <a:solidFill>
                  <a:srgbClr val="091A30"/>
                </a:solidFill>
                <a:latin typeface="Calibri"/>
                <a:cs typeface="Calibri"/>
              </a:rPr>
              <a:t>E</a:t>
            </a:r>
            <a:r>
              <a:rPr sz="1850" spc="15" dirty="0">
                <a:solidFill>
                  <a:srgbClr val="091A30"/>
                </a:solidFill>
                <a:latin typeface="Calibri"/>
                <a:cs typeface="Calibri"/>
              </a:rPr>
              <a:t>x</a:t>
            </a:r>
            <a:r>
              <a:rPr sz="1850" spc="70" dirty="0">
                <a:solidFill>
                  <a:srgbClr val="091A30"/>
                </a:solidFill>
                <a:latin typeface="Calibri"/>
                <a:cs typeface="Calibri"/>
              </a:rPr>
              <a:t>p</a:t>
            </a:r>
            <a:r>
              <a:rPr sz="1850" spc="-25" dirty="0">
                <a:solidFill>
                  <a:srgbClr val="091A30"/>
                </a:solidFill>
                <a:latin typeface="Calibri"/>
                <a:cs typeface="Calibri"/>
              </a:rPr>
              <a:t>e</a:t>
            </a:r>
            <a:r>
              <a:rPr sz="1850" spc="20" dirty="0">
                <a:solidFill>
                  <a:srgbClr val="091A30"/>
                </a:solidFill>
                <a:latin typeface="Calibri"/>
                <a:cs typeface="Calibri"/>
              </a:rPr>
              <a:t>ri</a:t>
            </a:r>
            <a:r>
              <a:rPr sz="1850" spc="45" dirty="0">
                <a:solidFill>
                  <a:srgbClr val="091A30"/>
                </a:solidFill>
                <a:latin typeface="Calibri"/>
                <a:cs typeface="Calibri"/>
              </a:rPr>
              <a:t>e</a:t>
            </a:r>
            <a:r>
              <a:rPr sz="1850" spc="-5" dirty="0">
                <a:solidFill>
                  <a:srgbClr val="091A30"/>
                </a:solidFill>
                <a:latin typeface="Calibri"/>
                <a:cs typeface="Calibri"/>
              </a:rPr>
              <a:t>n</a:t>
            </a:r>
            <a:r>
              <a:rPr sz="1850" spc="35" dirty="0">
                <a:solidFill>
                  <a:srgbClr val="091A30"/>
                </a:solidFill>
                <a:latin typeface="Calibri"/>
                <a:cs typeface="Calibri"/>
              </a:rPr>
              <a:t>c</a:t>
            </a:r>
            <a:r>
              <a:rPr sz="1850" spc="10" dirty="0">
                <a:solidFill>
                  <a:srgbClr val="091A30"/>
                </a:solidFill>
                <a:latin typeface="Calibri"/>
                <a:cs typeface="Calibri"/>
              </a:rPr>
              <a:t>e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43625" y="1819275"/>
            <a:ext cx="1952625" cy="1962150"/>
          </a:xfrm>
          <a:custGeom>
            <a:avLst/>
            <a:gdLst/>
            <a:ahLst/>
            <a:cxnLst/>
            <a:rect l="l" t="t" r="r" b="b"/>
            <a:pathLst>
              <a:path w="1952625" h="1962150">
                <a:moveTo>
                  <a:pt x="0" y="0"/>
                </a:moveTo>
                <a:lnTo>
                  <a:pt x="0" y="1962150"/>
                </a:lnTo>
                <a:lnTo>
                  <a:pt x="1952625" y="1962150"/>
                </a:lnTo>
                <a:lnTo>
                  <a:pt x="1952042" y="1913765"/>
                </a:lnTo>
                <a:lnTo>
                  <a:pt x="1950305" y="1865669"/>
                </a:lnTo>
                <a:lnTo>
                  <a:pt x="1947426" y="1817874"/>
                </a:lnTo>
                <a:lnTo>
                  <a:pt x="1943419" y="1770393"/>
                </a:lnTo>
                <a:lnTo>
                  <a:pt x="1938296" y="1723241"/>
                </a:lnTo>
                <a:lnTo>
                  <a:pt x="1932072" y="1676430"/>
                </a:lnTo>
                <a:lnTo>
                  <a:pt x="1924759" y="1629974"/>
                </a:lnTo>
                <a:lnTo>
                  <a:pt x="1916372" y="1583886"/>
                </a:lnTo>
                <a:lnTo>
                  <a:pt x="1906923" y="1538180"/>
                </a:lnTo>
                <a:lnTo>
                  <a:pt x="1896425" y="1492869"/>
                </a:lnTo>
                <a:lnTo>
                  <a:pt x="1884893" y="1447967"/>
                </a:lnTo>
                <a:lnTo>
                  <a:pt x="1872340" y="1403486"/>
                </a:lnTo>
                <a:lnTo>
                  <a:pt x="1858778" y="1359442"/>
                </a:lnTo>
                <a:lnTo>
                  <a:pt x="1844221" y="1315846"/>
                </a:lnTo>
                <a:lnTo>
                  <a:pt x="1828683" y="1272712"/>
                </a:lnTo>
                <a:lnTo>
                  <a:pt x="1812177" y="1230054"/>
                </a:lnTo>
                <a:lnTo>
                  <a:pt x="1794717" y="1187886"/>
                </a:lnTo>
                <a:lnTo>
                  <a:pt x="1776315" y="1146220"/>
                </a:lnTo>
                <a:lnTo>
                  <a:pt x="1756985" y="1105070"/>
                </a:lnTo>
                <a:lnTo>
                  <a:pt x="1736741" y="1064450"/>
                </a:lnTo>
                <a:lnTo>
                  <a:pt x="1715596" y="1024372"/>
                </a:lnTo>
                <a:lnTo>
                  <a:pt x="1693563" y="984851"/>
                </a:lnTo>
                <a:lnTo>
                  <a:pt x="1670655" y="945900"/>
                </a:lnTo>
                <a:lnTo>
                  <a:pt x="1646886" y="907532"/>
                </a:lnTo>
                <a:lnTo>
                  <a:pt x="1622270" y="869760"/>
                </a:lnTo>
                <a:lnTo>
                  <a:pt x="1596820" y="832599"/>
                </a:lnTo>
                <a:lnTo>
                  <a:pt x="1570548" y="796061"/>
                </a:lnTo>
                <a:lnTo>
                  <a:pt x="1543469" y="760160"/>
                </a:lnTo>
                <a:lnTo>
                  <a:pt x="1515596" y="724910"/>
                </a:lnTo>
                <a:lnTo>
                  <a:pt x="1486941" y="690323"/>
                </a:lnTo>
                <a:lnTo>
                  <a:pt x="1457520" y="656413"/>
                </a:lnTo>
                <a:lnTo>
                  <a:pt x="1427344" y="623194"/>
                </a:lnTo>
                <a:lnTo>
                  <a:pt x="1396428" y="590680"/>
                </a:lnTo>
                <a:lnTo>
                  <a:pt x="1364784" y="558882"/>
                </a:lnTo>
                <a:lnTo>
                  <a:pt x="1332426" y="527816"/>
                </a:lnTo>
                <a:lnTo>
                  <a:pt x="1299368" y="497494"/>
                </a:lnTo>
                <a:lnTo>
                  <a:pt x="1265622" y="467930"/>
                </a:lnTo>
                <a:lnTo>
                  <a:pt x="1231203" y="439137"/>
                </a:lnTo>
                <a:lnTo>
                  <a:pt x="1196123" y="411129"/>
                </a:lnTo>
                <a:lnTo>
                  <a:pt x="1160396" y="383918"/>
                </a:lnTo>
                <a:lnTo>
                  <a:pt x="1124035" y="357520"/>
                </a:lnTo>
                <a:lnTo>
                  <a:pt x="1087053" y="331946"/>
                </a:lnTo>
                <a:lnTo>
                  <a:pt x="1049465" y="307211"/>
                </a:lnTo>
                <a:lnTo>
                  <a:pt x="1011283" y="283327"/>
                </a:lnTo>
                <a:lnTo>
                  <a:pt x="972521" y="260309"/>
                </a:lnTo>
                <a:lnTo>
                  <a:pt x="933192" y="238170"/>
                </a:lnTo>
                <a:lnTo>
                  <a:pt x="893309" y="216922"/>
                </a:lnTo>
                <a:lnTo>
                  <a:pt x="852886" y="196580"/>
                </a:lnTo>
                <a:lnTo>
                  <a:pt x="811937" y="177157"/>
                </a:lnTo>
                <a:lnTo>
                  <a:pt x="770473" y="158667"/>
                </a:lnTo>
                <a:lnTo>
                  <a:pt x="728510" y="141122"/>
                </a:lnTo>
                <a:lnTo>
                  <a:pt x="686060" y="124537"/>
                </a:lnTo>
                <a:lnTo>
                  <a:pt x="643137" y="108924"/>
                </a:lnTo>
                <a:lnTo>
                  <a:pt x="599754" y="94297"/>
                </a:lnTo>
                <a:lnTo>
                  <a:pt x="555924" y="80670"/>
                </a:lnTo>
                <a:lnTo>
                  <a:pt x="511661" y="68056"/>
                </a:lnTo>
                <a:lnTo>
                  <a:pt x="466978" y="56469"/>
                </a:lnTo>
                <a:lnTo>
                  <a:pt x="421889" y="45921"/>
                </a:lnTo>
                <a:lnTo>
                  <a:pt x="376407" y="36426"/>
                </a:lnTo>
                <a:lnTo>
                  <a:pt x="330544" y="27998"/>
                </a:lnTo>
                <a:lnTo>
                  <a:pt x="284316" y="20651"/>
                </a:lnTo>
                <a:lnTo>
                  <a:pt x="237734" y="14397"/>
                </a:lnTo>
                <a:lnTo>
                  <a:pt x="190813" y="9249"/>
                </a:lnTo>
                <a:lnTo>
                  <a:pt x="143566" y="5223"/>
                </a:lnTo>
                <a:lnTo>
                  <a:pt x="96005" y="2330"/>
                </a:lnTo>
                <a:lnTo>
                  <a:pt x="48146" y="584"/>
                </a:lnTo>
                <a:lnTo>
                  <a:pt x="0" y="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305550" y="2801048"/>
            <a:ext cx="1063625" cy="55816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190500">
              <a:lnSpc>
                <a:spcPts val="2030"/>
              </a:lnSpc>
              <a:spcBef>
                <a:spcPts val="275"/>
              </a:spcBef>
            </a:pPr>
            <a:r>
              <a:rPr sz="1800" spc="-5" dirty="0">
                <a:solidFill>
                  <a:srgbClr val="091A30"/>
                </a:solidFill>
                <a:latin typeface="Arial"/>
                <a:cs typeface="Arial"/>
              </a:rPr>
              <a:t>Health  </a:t>
            </a:r>
            <a:r>
              <a:rPr sz="1800" spc="20" dirty="0">
                <a:solidFill>
                  <a:srgbClr val="091A30"/>
                </a:solidFill>
                <a:latin typeface="Arial"/>
                <a:cs typeface="Arial"/>
              </a:rPr>
              <a:t>O</a:t>
            </a:r>
            <a:r>
              <a:rPr sz="1800" spc="-30" dirty="0">
                <a:solidFill>
                  <a:srgbClr val="091A30"/>
                </a:solidFill>
                <a:latin typeface="Arial"/>
                <a:cs typeface="Arial"/>
              </a:rPr>
              <a:t>u</a:t>
            </a:r>
            <a:r>
              <a:rPr sz="1800" spc="20" dirty="0">
                <a:solidFill>
                  <a:srgbClr val="091A3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91A30"/>
                </a:solidFill>
                <a:latin typeface="Arial"/>
                <a:cs typeface="Arial"/>
              </a:rPr>
              <a:t>c</a:t>
            </a:r>
            <a:r>
              <a:rPr sz="1800" spc="-30" dirty="0">
                <a:solidFill>
                  <a:srgbClr val="091A3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91A30"/>
                </a:solidFill>
                <a:latin typeface="Arial"/>
                <a:cs typeface="Arial"/>
              </a:rPr>
              <a:t>m</a:t>
            </a:r>
            <a:r>
              <a:rPr sz="1800" spc="-30" dirty="0">
                <a:solidFill>
                  <a:srgbClr val="091A3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91A30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48451" y="3871976"/>
            <a:ext cx="1952625" cy="1962150"/>
          </a:xfrm>
          <a:custGeom>
            <a:avLst/>
            <a:gdLst/>
            <a:ahLst/>
            <a:cxnLst/>
            <a:rect l="l" t="t" r="r" b="b"/>
            <a:pathLst>
              <a:path w="1952625" h="1962150">
                <a:moveTo>
                  <a:pt x="1952625" y="0"/>
                </a:moveTo>
                <a:lnTo>
                  <a:pt x="0" y="0"/>
                </a:lnTo>
                <a:lnTo>
                  <a:pt x="0" y="1962086"/>
                </a:lnTo>
                <a:lnTo>
                  <a:pt x="48146" y="1961501"/>
                </a:lnTo>
                <a:lnTo>
                  <a:pt x="96005" y="1959755"/>
                </a:lnTo>
                <a:lnTo>
                  <a:pt x="143566" y="1956862"/>
                </a:lnTo>
                <a:lnTo>
                  <a:pt x="190813" y="1952835"/>
                </a:lnTo>
                <a:lnTo>
                  <a:pt x="237734" y="1947688"/>
                </a:lnTo>
                <a:lnTo>
                  <a:pt x="284316" y="1941433"/>
                </a:lnTo>
                <a:lnTo>
                  <a:pt x="330544" y="1934085"/>
                </a:lnTo>
                <a:lnTo>
                  <a:pt x="376407" y="1925657"/>
                </a:lnTo>
                <a:lnTo>
                  <a:pt x="421889" y="1916162"/>
                </a:lnTo>
                <a:lnTo>
                  <a:pt x="466978" y="1905614"/>
                </a:lnTo>
                <a:lnTo>
                  <a:pt x="511661" y="1894025"/>
                </a:lnTo>
                <a:lnTo>
                  <a:pt x="555924" y="1881411"/>
                </a:lnTo>
                <a:lnTo>
                  <a:pt x="599754" y="1867783"/>
                </a:lnTo>
                <a:lnTo>
                  <a:pt x="643137" y="1853156"/>
                </a:lnTo>
                <a:lnTo>
                  <a:pt x="686060" y="1837542"/>
                </a:lnTo>
                <a:lnTo>
                  <a:pt x="728510" y="1820956"/>
                </a:lnTo>
                <a:lnTo>
                  <a:pt x="770473" y="1803411"/>
                </a:lnTo>
                <a:lnTo>
                  <a:pt x="811937" y="1784919"/>
                </a:lnTo>
                <a:lnTo>
                  <a:pt x="852886" y="1765496"/>
                </a:lnTo>
                <a:lnTo>
                  <a:pt x="893309" y="1745153"/>
                </a:lnTo>
                <a:lnTo>
                  <a:pt x="933192" y="1723905"/>
                </a:lnTo>
                <a:lnTo>
                  <a:pt x="972521" y="1701765"/>
                </a:lnTo>
                <a:lnTo>
                  <a:pt x="1011283" y="1678746"/>
                </a:lnTo>
                <a:lnTo>
                  <a:pt x="1049465" y="1654862"/>
                </a:lnTo>
                <a:lnTo>
                  <a:pt x="1087053" y="1630126"/>
                </a:lnTo>
                <a:lnTo>
                  <a:pt x="1124035" y="1604552"/>
                </a:lnTo>
                <a:lnTo>
                  <a:pt x="1160396" y="1578153"/>
                </a:lnTo>
                <a:lnTo>
                  <a:pt x="1196123" y="1550942"/>
                </a:lnTo>
                <a:lnTo>
                  <a:pt x="1231203" y="1522934"/>
                </a:lnTo>
                <a:lnTo>
                  <a:pt x="1265622" y="1494140"/>
                </a:lnTo>
                <a:lnTo>
                  <a:pt x="1299368" y="1464576"/>
                </a:lnTo>
                <a:lnTo>
                  <a:pt x="1332426" y="1434254"/>
                </a:lnTo>
                <a:lnTo>
                  <a:pt x="1364784" y="1403187"/>
                </a:lnTo>
                <a:lnTo>
                  <a:pt x="1396428" y="1371390"/>
                </a:lnTo>
                <a:lnTo>
                  <a:pt x="1427344" y="1338875"/>
                </a:lnTo>
                <a:lnTo>
                  <a:pt x="1457520" y="1305657"/>
                </a:lnTo>
                <a:lnTo>
                  <a:pt x="1486941" y="1271747"/>
                </a:lnTo>
                <a:lnTo>
                  <a:pt x="1515596" y="1237161"/>
                </a:lnTo>
                <a:lnTo>
                  <a:pt x="1543469" y="1201911"/>
                </a:lnTo>
                <a:lnTo>
                  <a:pt x="1570548" y="1166011"/>
                </a:lnTo>
                <a:lnTo>
                  <a:pt x="1596820" y="1129473"/>
                </a:lnTo>
                <a:lnTo>
                  <a:pt x="1622270" y="1092313"/>
                </a:lnTo>
                <a:lnTo>
                  <a:pt x="1646886" y="1054542"/>
                </a:lnTo>
                <a:lnTo>
                  <a:pt x="1670655" y="1016175"/>
                </a:lnTo>
                <a:lnTo>
                  <a:pt x="1693563" y="977225"/>
                </a:lnTo>
                <a:lnTo>
                  <a:pt x="1715596" y="937706"/>
                </a:lnTo>
                <a:lnTo>
                  <a:pt x="1736741" y="897630"/>
                </a:lnTo>
                <a:lnTo>
                  <a:pt x="1756985" y="857011"/>
                </a:lnTo>
                <a:lnTo>
                  <a:pt x="1776315" y="815863"/>
                </a:lnTo>
                <a:lnTo>
                  <a:pt x="1794717" y="774199"/>
                </a:lnTo>
                <a:lnTo>
                  <a:pt x="1812177" y="732033"/>
                </a:lnTo>
                <a:lnTo>
                  <a:pt x="1828683" y="689377"/>
                </a:lnTo>
                <a:lnTo>
                  <a:pt x="1844221" y="646246"/>
                </a:lnTo>
                <a:lnTo>
                  <a:pt x="1858778" y="602653"/>
                </a:lnTo>
                <a:lnTo>
                  <a:pt x="1872340" y="558611"/>
                </a:lnTo>
                <a:lnTo>
                  <a:pt x="1884893" y="514134"/>
                </a:lnTo>
                <a:lnTo>
                  <a:pt x="1896425" y="469235"/>
                </a:lnTo>
                <a:lnTo>
                  <a:pt x="1906923" y="423928"/>
                </a:lnTo>
                <a:lnTo>
                  <a:pt x="1916372" y="378225"/>
                </a:lnTo>
                <a:lnTo>
                  <a:pt x="1924759" y="332142"/>
                </a:lnTo>
                <a:lnTo>
                  <a:pt x="1932072" y="285690"/>
                </a:lnTo>
                <a:lnTo>
                  <a:pt x="1938296" y="238883"/>
                </a:lnTo>
                <a:lnTo>
                  <a:pt x="1943419" y="191735"/>
                </a:lnTo>
                <a:lnTo>
                  <a:pt x="1947426" y="144259"/>
                </a:lnTo>
                <a:lnTo>
                  <a:pt x="1950305" y="96469"/>
                </a:lnTo>
                <a:lnTo>
                  <a:pt x="1952042" y="48378"/>
                </a:lnTo>
                <a:lnTo>
                  <a:pt x="1952625" y="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48451" y="3871976"/>
            <a:ext cx="1952625" cy="1962150"/>
          </a:xfrm>
          <a:custGeom>
            <a:avLst/>
            <a:gdLst/>
            <a:ahLst/>
            <a:cxnLst/>
            <a:rect l="l" t="t" r="r" b="b"/>
            <a:pathLst>
              <a:path w="1952625" h="1962150">
                <a:moveTo>
                  <a:pt x="1952625" y="0"/>
                </a:moveTo>
                <a:lnTo>
                  <a:pt x="1952042" y="48378"/>
                </a:lnTo>
                <a:lnTo>
                  <a:pt x="1950305" y="96469"/>
                </a:lnTo>
                <a:lnTo>
                  <a:pt x="1947426" y="144259"/>
                </a:lnTo>
                <a:lnTo>
                  <a:pt x="1943419" y="191735"/>
                </a:lnTo>
                <a:lnTo>
                  <a:pt x="1938296" y="238883"/>
                </a:lnTo>
                <a:lnTo>
                  <a:pt x="1932072" y="285690"/>
                </a:lnTo>
                <a:lnTo>
                  <a:pt x="1924759" y="332142"/>
                </a:lnTo>
                <a:lnTo>
                  <a:pt x="1916372" y="378225"/>
                </a:lnTo>
                <a:lnTo>
                  <a:pt x="1906923" y="423928"/>
                </a:lnTo>
                <a:lnTo>
                  <a:pt x="1896425" y="469235"/>
                </a:lnTo>
                <a:lnTo>
                  <a:pt x="1884893" y="514134"/>
                </a:lnTo>
                <a:lnTo>
                  <a:pt x="1872340" y="558611"/>
                </a:lnTo>
                <a:lnTo>
                  <a:pt x="1858778" y="602653"/>
                </a:lnTo>
                <a:lnTo>
                  <a:pt x="1844221" y="646246"/>
                </a:lnTo>
                <a:lnTo>
                  <a:pt x="1828683" y="689377"/>
                </a:lnTo>
                <a:lnTo>
                  <a:pt x="1812177" y="732033"/>
                </a:lnTo>
                <a:lnTo>
                  <a:pt x="1794717" y="774199"/>
                </a:lnTo>
                <a:lnTo>
                  <a:pt x="1776315" y="815863"/>
                </a:lnTo>
                <a:lnTo>
                  <a:pt x="1756985" y="857011"/>
                </a:lnTo>
                <a:lnTo>
                  <a:pt x="1736741" y="897630"/>
                </a:lnTo>
                <a:lnTo>
                  <a:pt x="1715596" y="937706"/>
                </a:lnTo>
                <a:lnTo>
                  <a:pt x="1693563" y="977225"/>
                </a:lnTo>
                <a:lnTo>
                  <a:pt x="1670655" y="1016175"/>
                </a:lnTo>
                <a:lnTo>
                  <a:pt x="1646886" y="1054542"/>
                </a:lnTo>
                <a:lnTo>
                  <a:pt x="1622270" y="1092313"/>
                </a:lnTo>
                <a:lnTo>
                  <a:pt x="1596820" y="1129473"/>
                </a:lnTo>
                <a:lnTo>
                  <a:pt x="1570548" y="1166011"/>
                </a:lnTo>
                <a:lnTo>
                  <a:pt x="1543469" y="1201911"/>
                </a:lnTo>
                <a:lnTo>
                  <a:pt x="1515596" y="1237161"/>
                </a:lnTo>
                <a:lnTo>
                  <a:pt x="1486941" y="1271747"/>
                </a:lnTo>
                <a:lnTo>
                  <a:pt x="1457520" y="1305657"/>
                </a:lnTo>
                <a:lnTo>
                  <a:pt x="1427344" y="1338875"/>
                </a:lnTo>
                <a:lnTo>
                  <a:pt x="1396428" y="1371390"/>
                </a:lnTo>
                <a:lnTo>
                  <a:pt x="1364784" y="1403187"/>
                </a:lnTo>
                <a:lnTo>
                  <a:pt x="1332426" y="1434254"/>
                </a:lnTo>
                <a:lnTo>
                  <a:pt x="1299368" y="1464576"/>
                </a:lnTo>
                <a:lnTo>
                  <a:pt x="1265622" y="1494140"/>
                </a:lnTo>
                <a:lnTo>
                  <a:pt x="1231203" y="1522934"/>
                </a:lnTo>
                <a:lnTo>
                  <a:pt x="1196123" y="1550942"/>
                </a:lnTo>
                <a:lnTo>
                  <a:pt x="1160396" y="1578153"/>
                </a:lnTo>
                <a:lnTo>
                  <a:pt x="1124035" y="1604552"/>
                </a:lnTo>
                <a:lnTo>
                  <a:pt x="1087053" y="1630126"/>
                </a:lnTo>
                <a:lnTo>
                  <a:pt x="1049465" y="1654862"/>
                </a:lnTo>
                <a:lnTo>
                  <a:pt x="1011283" y="1678746"/>
                </a:lnTo>
                <a:lnTo>
                  <a:pt x="972521" y="1701765"/>
                </a:lnTo>
                <a:lnTo>
                  <a:pt x="933192" y="1723905"/>
                </a:lnTo>
                <a:lnTo>
                  <a:pt x="893309" y="1745153"/>
                </a:lnTo>
                <a:lnTo>
                  <a:pt x="852886" y="1765496"/>
                </a:lnTo>
                <a:lnTo>
                  <a:pt x="811937" y="1784919"/>
                </a:lnTo>
                <a:lnTo>
                  <a:pt x="770473" y="1803411"/>
                </a:lnTo>
                <a:lnTo>
                  <a:pt x="728510" y="1820956"/>
                </a:lnTo>
                <a:lnTo>
                  <a:pt x="686060" y="1837542"/>
                </a:lnTo>
                <a:lnTo>
                  <a:pt x="643137" y="1853156"/>
                </a:lnTo>
                <a:lnTo>
                  <a:pt x="599754" y="1867783"/>
                </a:lnTo>
                <a:lnTo>
                  <a:pt x="555924" y="1881411"/>
                </a:lnTo>
                <a:lnTo>
                  <a:pt x="511661" y="1894025"/>
                </a:lnTo>
                <a:lnTo>
                  <a:pt x="466978" y="1905614"/>
                </a:lnTo>
                <a:lnTo>
                  <a:pt x="421889" y="1916162"/>
                </a:lnTo>
                <a:lnTo>
                  <a:pt x="376407" y="1925657"/>
                </a:lnTo>
                <a:lnTo>
                  <a:pt x="330544" y="1934085"/>
                </a:lnTo>
                <a:lnTo>
                  <a:pt x="284316" y="1941433"/>
                </a:lnTo>
                <a:lnTo>
                  <a:pt x="237734" y="1947688"/>
                </a:lnTo>
                <a:lnTo>
                  <a:pt x="190813" y="1952835"/>
                </a:lnTo>
                <a:lnTo>
                  <a:pt x="143566" y="1956862"/>
                </a:lnTo>
                <a:lnTo>
                  <a:pt x="96005" y="1959755"/>
                </a:lnTo>
                <a:lnTo>
                  <a:pt x="48146" y="1961501"/>
                </a:lnTo>
                <a:lnTo>
                  <a:pt x="0" y="1962086"/>
                </a:lnTo>
                <a:lnTo>
                  <a:pt x="0" y="0"/>
                </a:lnTo>
                <a:lnTo>
                  <a:pt x="1952625" y="0"/>
                </a:lnTo>
                <a:close/>
              </a:path>
            </a:pathLst>
          </a:custGeom>
          <a:ln w="12700">
            <a:solidFill>
              <a:srgbClr val="92A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591681" y="4407217"/>
            <a:ext cx="49910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091A30"/>
                </a:solidFill>
                <a:latin typeface="Arial"/>
                <a:cs typeface="Arial"/>
              </a:rPr>
              <a:t>C</a:t>
            </a:r>
            <a:r>
              <a:rPr sz="1800" spc="45" dirty="0">
                <a:solidFill>
                  <a:srgbClr val="091A3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91A30"/>
                </a:solidFill>
                <a:latin typeface="Arial"/>
                <a:cs typeface="Arial"/>
              </a:rPr>
              <a:t>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100576" y="3871848"/>
            <a:ext cx="1952625" cy="1962785"/>
          </a:xfrm>
          <a:custGeom>
            <a:avLst/>
            <a:gdLst/>
            <a:ahLst/>
            <a:cxnLst/>
            <a:rect l="l" t="t" r="r" b="b"/>
            <a:pathLst>
              <a:path w="1952625" h="1962785">
                <a:moveTo>
                  <a:pt x="1952625" y="0"/>
                </a:moveTo>
                <a:lnTo>
                  <a:pt x="0" y="0"/>
                </a:lnTo>
                <a:lnTo>
                  <a:pt x="581" y="48384"/>
                </a:lnTo>
                <a:lnTo>
                  <a:pt x="2318" y="96480"/>
                </a:lnTo>
                <a:lnTo>
                  <a:pt x="5197" y="144275"/>
                </a:lnTo>
                <a:lnTo>
                  <a:pt x="9204" y="191756"/>
                </a:lnTo>
                <a:lnTo>
                  <a:pt x="14326" y="238909"/>
                </a:lnTo>
                <a:lnTo>
                  <a:pt x="20549" y="285721"/>
                </a:lnTo>
                <a:lnTo>
                  <a:pt x="27861" y="332177"/>
                </a:lnTo>
                <a:lnTo>
                  <a:pt x="36247" y="378266"/>
                </a:lnTo>
                <a:lnTo>
                  <a:pt x="45695" y="423972"/>
                </a:lnTo>
                <a:lnTo>
                  <a:pt x="56191" y="469284"/>
                </a:lnTo>
                <a:lnTo>
                  <a:pt x="67722" y="514187"/>
                </a:lnTo>
                <a:lnTo>
                  <a:pt x="80274" y="558668"/>
                </a:lnTo>
                <a:lnTo>
                  <a:pt x="93835" y="602714"/>
                </a:lnTo>
                <a:lnTo>
                  <a:pt x="108390" y="646310"/>
                </a:lnTo>
                <a:lnTo>
                  <a:pt x="123926" y="689445"/>
                </a:lnTo>
                <a:lnTo>
                  <a:pt x="140430" y="732104"/>
                </a:lnTo>
                <a:lnTo>
                  <a:pt x="157889" y="774273"/>
                </a:lnTo>
                <a:lnTo>
                  <a:pt x="176289" y="815940"/>
                </a:lnTo>
                <a:lnTo>
                  <a:pt x="195617" y="857091"/>
                </a:lnTo>
                <a:lnTo>
                  <a:pt x="215859" y="897713"/>
                </a:lnTo>
                <a:lnTo>
                  <a:pt x="237002" y="937791"/>
                </a:lnTo>
                <a:lnTo>
                  <a:pt x="259034" y="977314"/>
                </a:lnTo>
                <a:lnTo>
                  <a:pt x="281939" y="1016266"/>
                </a:lnTo>
                <a:lnTo>
                  <a:pt x="305706" y="1054636"/>
                </a:lnTo>
                <a:lnTo>
                  <a:pt x="330321" y="1092409"/>
                </a:lnTo>
                <a:lnTo>
                  <a:pt x="355769" y="1129571"/>
                </a:lnTo>
                <a:lnTo>
                  <a:pt x="382039" y="1166110"/>
                </a:lnTo>
                <a:lnTo>
                  <a:pt x="409116" y="1202013"/>
                </a:lnTo>
                <a:lnTo>
                  <a:pt x="436988" y="1237265"/>
                </a:lnTo>
                <a:lnTo>
                  <a:pt x="465640" y="1271853"/>
                </a:lnTo>
                <a:lnTo>
                  <a:pt x="495060" y="1305764"/>
                </a:lnTo>
                <a:lnTo>
                  <a:pt x="525235" y="1338984"/>
                </a:lnTo>
                <a:lnTo>
                  <a:pt x="556149" y="1371500"/>
                </a:lnTo>
                <a:lnTo>
                  <a:pt x="587792" y="1403299"/>
                </a:lnTo>
                <a:lnTo>
                  <a:pt x="620148" y="1434367"/>
                </a:lnTo>
                <a:lnTo>
                  <a:pt x="653205" y="1464690"/>
                </a:lnTo>
                <a:lnTo>
                  <a:pt x="686950" y="1494256"/>
                </a:lnTo>
                <a:lnTo>
                  <a:pt x="721368" y="1523050"/>
                </a:lnTo>
                <a:lnTo>
                  <a:pt x="756447" y="1551060"/>
                </a:lnTo>
                <a:lnTo>
                  <a:pt x="792174" y="1578272"/>
                </a:lnTo>
                <a:lnTo>
                  <a:pt x="828534" y="1604672"/>
                </a:lnTo>
                <a:lnTo>
                  <a:pt x="865515" y="1630247"/>
                </a:lnTo>
                <a:lnTo>
                  <a:pt x="903103" y="1654983"/>
                </a:lnTo>
                <a:lnTo>
                  <a:pt x="941284" y="1678868"/>
                </a:lnTo>
                <a:lnTo>
                  <a:pt x="980047" y="1701887"/>
                </a:lnTo>
                <a:lnTo>
                  <a:pt x="1019376" y="1724028"/>
                </a:lnTo>
                <a:lnTo>
                  <a:pt x="1059259" y="1745277"/>
                </a:lnTo>
                <a:lnTo>
                  <a:pt x="1099682" y="1765620"/>
                </a:lnTo>
                <a:lnTo>
                  <a:pt x="1140633" y="1785044"/>
                </a:lnTo>
                <a:lnTo>
                  <a:pt x="1182097" y="1803536"/>
                </a:lnTo>
                <a:lnTo>
                  <a:pt x="1224061" y="1821081"/>
                </a:lnTo>
                <a:lnTo>
                  <a:pt x="1266512" y="1837668"/>
                </a:lnTo>
                <a:lnTo>
                  <a:pt x="1309437" y="1853281"/>
                </a:lnTo>
                <a:lnTo>
                  <a:pt x="1352822" y="1867909"/>
                </a:lnTo>
                <a:lnTo>
                  <a:pt x="1396654" y="1881537"/>
                </a:lnTo>
                <a:lnTo>
                  <a:pt x="1440919" y="1894152"/>
                </a:lnTo>
                <a:lnTo>
                  <a:pt x="1485604" y="1905740"/>
                </a:lnTo>
                <a:lnTo>
                  <a:pt x="1530697" y="1916289"/>
                </a:lnTo>
                <a:lnTo>
                  <a:pt x="1576182" y="1925784"/>
                </a:lnTo>
                <a:lnTo>
                  <a:pt x="1622048" y="1934212"/>
                </a:lnTo>
                <a:lnTo>
                  <a:pt x="1668280" y="1941560"/>
                </a:lnTo>
                <a:lnTo>
                  <a:pt x="1714865" y="1947815"/>
                </a:lnTo>
                <a:lnTo>
                  <a:pt x="1761791" y="1952962"/>
                </a:lnTo>
                <a:lnTo>
                  <a:pt x="1809043" y="1956989"/>
                </a:lnTo>
                <a:lnTo>
                  <a:pt x="1856608" y="1959882"/>
                </a:lnTo>
                <a:lnTo>
                  <a:pt x="1904473" y="1961628"/>
                </a:lnTo>
                <a:lnTo>
                  <a:pt x="1952625" y="1962213"/>
                </a:lnTo>
                <a:lnTo>
                  <a:pt x="1952625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00576" y="3871848"/>
            <a:ext cx="1952625" cy="1962785"/>
          </a:xfrm>
          <a:custGeom>
            <a:avLst/>
            <a:gdLst/>
            <a:ahLst/>
            <a:cxnLst/>
            <a:rect l="l" t="t" r="r" b="b"/>
            <a:pathLst>
              <a:path w="1952625" h="1962785">
                <a:moveTo>
                  <a:pt x="1952625" y="1962213"/>
                </a:moveTo>
                <a:lnTo>
                  <a:pt x="1904473" y="1961628"/>
                </a:lnTo>
                <a:lnTo>
                  <a:pt x="1856608" y="1959882"/>
                </a:lnTo>
                <a:lnTo>
                  <a:pt x="1809043" y="1956989"/>
                </a:lnTo>
                <a:lnTo>
                  <a:pt x="1761791" y="1952962"/>
                </a:lnTo>
                <a:lnTo>
                  <a:pt x="1714865" y="1947815"/>
                </a:lnTo>
                <a:lnTo>
                  <a:pt x="1668280" y="1941560"/>
                </a:lnTo>
                <a:lnTo>
                  <a:pt x="1622048" y="1934212"/>
                </a:lnTo>
                <a:lnTo>
                  <a:pt x="1576182" y="1925784"/>
                </a:lnTo>
                <a:lnTo>
                  <a:pt x="1530697" y="1916289"/>
                </a:lnTo>
                <a:lnTo>
                  <a:pt x="1485604" y="1905740"/>
                </a:lnTo>
                <a:lnTo>
                  <a:pt x="1440919" y="1894152"/>
                </a:lnTo>
                <a:lnTo>
                  <a:pt x="1396654" y="1881537"/>
                </a:lnTo>
                <a:lnTo>
                  <a:pt x="1352822" y="1867909"/>
                </a:lnTo>
                <a:lnTo>
                  <a:pt x="1309437" y="1853281"/>
                </a:lnTo>
                <a:lnTo>
                  <a:pt x="1266512" y="1837668"/>
                </a:lnTo>
                <a:lnTo>
                  <a:pt x="1224061" y="1821081"/>
                </a:lnTo>
                <a:lnTo>
                  <a:pt x="1182097" y="1803536"/>
                </a:lnTo>
                <a:lnTo>
                  <a:pt x="1140633" y="1785044"/>
                </a:lnTo>
                <a:lnTo>
                  <a:pt x="1099682" y="1765620"/>
                </a:lnTo>
                <a:lnTo>
                  <a:pt x="1059259" y="1745277"/>
                </a:lnTo>
                <a:lnTo>
                  <a:pt x="1019376" y="1724028"/>
                </a:lnTo>
                <a:lnTo>
                  <a:pt x="980047" y="1701887"/>
                </a:lnTo>
                <a:lnTo>
                  <a:pt x="941284" y="1678868"/>
                </a:lnTo>
                <a:lnTo>
                  <a:pt x="903103" y="1654983"/>
                </a:lnTo>
                <a:lnTo>
                  <a:pt x="865515" y="1630247"/>
                </a:lnTo>
                <a:lnTo>
                  <a:pt x="828534" y="1604672"/>
                </a:lnTo>
                <a:lnTo>
                  <a:pt x="792174" y="1578272"/>
                </a:lnTo>
                <a:lnTo>
                  <a:pt x="756447" y="1551060"/>
                </a:lnTo>
                <a:lnTo>
                  <a:pt x="721368" y="1523050"/>
                </a:lnTo>
                <a:lnTo>
                  <a:pt x="686950" y="1494256"/>
                </a:lnTo>
                <a:lnTo>
                  <a:pt x="653205" y="1464690"/>
                </a:lnTo>
                <a:lnTo>
                  <a:pt x="620148" y="1434367"/>
                </a:lnTo>
                <a:lnTo>
                  <a:pt x="587792" y="1403299"/>
                </a:lnTo>
                <a:lnTo>
                  <a:pt x="556149" y="1371500"/>
                </a:lnTo>
                <a:lnTo>
                  <a:pt x="525235" y="1338984"/>
                </a:lnTo>
                <a:lnTo>
                  <a:pt x="495060" y="1305764"/>
                </a:lnTo>
                <a:lnTo>
                  <a:pt x="465640" y="1271853"/>
                </a:lnTo>
                <a:lnTo>
                  <a:pt x="436988" y="1237265"/>
                </a:lnTo>
                <a:lnTo>
                  <a:pt x="409116" y="1202013"/>
                </a:lnTo>
                <a:lnTo>
                  <a:pt x="382039" y="1166110"/>
                </a:lnTo>
                <a:lnTo>
                  <a:pt x="355769" y="1129571"/>
                </a:lnTo>
                <a:lnTo>
                  <a:pt x="330321" y="1092409"/>
                </a:lnTo>
                <a:lnTo>
                  <a:pt x="305706" y="1054636"/>
                </a:lnTo>
                <a:lnTo>
                  <a:pt x="281939" y="1016266"/>
                </a:lnTo>
                <a:lnTo>
                  <a:pt x="259034" y="977314"/>
                </a:lnTo>
                <a:lnTo>
                  <a:pt x="237002" y="937791"/>
                </a:lnTo>
                <a:lnTo>
                  <a:pt x="215859" y="897713"/>
                </a:lnTo>
                <a:lnTo>
                  <a:pt x="195617" y="857091"/>
                </a:lnTo>
                <a:lnTo>
                  <a:pt x="176289" y="815940"/>
                </a:lnTo>
                <a:lnTo>
                  <a:pt x="157889" y="774273"/>
                </a:lnTo>
                <a:lnTo>
                  <a:pt x="140430" y="732104"/>
                </a:lnTo>
                <a:lnTo>
                  <a:pt x="123926" y="689445"/>
                </a:lnTo>
                <a:lnTo>
                  <a:pt x="108390" y="646310"/>
                </a:lnTo>
                <a:lnTo>
                  <a:pt x="93835" y="602714"/>
                </a:lnTo>
                <a:lnTo>
                  <a:pt x="80274" y="558668"/>
                </a:lnTo>
                <a:lnTo>
                  <a:pt x="67722" y="514187"/>
                </a:lnTo>
                <a:lnTo>
                  <a:pt x="56191" y="469284"/>
                </a:lnTo>
                <a:lnTo>
                  <a:pt x="45695" y="423972"/>
                </a:lnTo>
                <a:lnTo>
                  <a:pt x="36247" y="378266"/>
                </a:lnTo>
                <a:lnTo>
                  <a:pt x="27861" y="332177"/>
                </a:lnTo>
                <a:lnTo>
                  <a:pt x="20549" y="285721"/>
                </a:lnTo>
                <a:lnTo>
                  <a:pt x="14326" y="238909"/>
                </a:lnTo>
                <a:lnTo>
                  <a:pt x="9204" y="191756"/>
                </a:lnTo>
                <a:lnTo>
                  <a:pt x="5197" y="144275"/>
                </a:lnTo>
                <a:lnTo>
                  <a:pt x="2318" y="96480"/>
                </a:lnTo>
                <a:lnTo>
                  <a:pt x="581" y="48384"/>
                </a:lnTo>
                <a:lnTo>
                  <a:pt x="0" y="0"/>
                </a:lnTo>
                <a:lnTo>
                  <a:pt x="1952625" y="0"/>
                </a:lnTo>
                <a:lnTo>
                  <a:pt x="1952625" y="196221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810125" y="4250753"/>
            <a:ext cx="1104265" cy="57848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125730">
              <a:lnSpc>
                <a:spcPts val="2100"/>
              </a:lnSpc>
              <a:spcBef>
                <a:spcPts val="295"/>
              </a:spcBef>
            </a:pPr>
            <a:r>
              <a:rPr sz="1850" spc="10" dirty="0">
                <a:solidFill>
                  <a:srgbClr val="FFFFFF"/>
                </a:solidFill>
                <a:latin typeface="Calibri"/>
                <a:cs typeface="Calibri"/>
              </a:rPr>
              <a:t>Provider 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5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50" spc="7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5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50" spc="20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1850" spc="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50" spc="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50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94121" y="3260471"/>
            <a:ext cx="628015" cy="254635"/>
          </a:xfrm>
          <a:custGeom>
            <a:avLst/>
            <a:gdLst/>
            <a:ahLst/>
            <a:cxnLst/>
            <a:rect l="l" t="t" r="r" b="b"/>
            <a:pathLst>
              <a:path w="628014" h="254635">
                <a:moveTo>
                  <a:pt x="306704" y="0"/>
                </a:moveTo>
                <a:lnTo>
                  <a:pt x="256948" y="3330"/>
                </a:lnTo>
                <a:lnTo>
                  <a:pt x="209751" y="12970"/>
                </a:lnTo>
                <a:lnTo>
                  <a:pt x="165743" y="28395"/>
                </a:lnTo>
                <a:lnTo>
                  <a:pt x="125556" y="49080"/>
                </a:lnTo>
                <a:lnTo>
                  <a:pt x="89820" y="74501"/>
                </a:lnTo>
                <a:lnTo>
                  <a:pt x="59167" y="104131"/>
                </a:lnTo>
                <a:lnTo>
                  <a:pt x="34228" y="137447"/>
                </a:lnTo>
                <a:lnTo>
                  <a:pt x="15633" y="173922"/>
                </a:lnTo>
                <a:lnTo>
                  <a:pt x="4013" y="213033"/>
                </a:lnTo>
                <a:lnTo>
                  <a:pt x="0" y="254253"/>
                </a:lnTo>
                <a:lnTo>
                  <a:pt x="72643" y="254253"/>
                </a:lnTo>
                <a:lnTo>
                  <a:pt x="81254" y="205462"/>
                </a:lnTo>
                <a:lnTo>
                  <a:pt x="105902" y="161004"/>
                </a:lnTo>
                <a:lnTo>
                  <a:pt x="144813" y="123166"/>
                </a:lnTo>
                <a:lnTo>
                  <a:pt x="196214" y="94233"/>
                </a:lnTo>
                <a:lnTo>
                  <a:pt x="246383" y="78795"/>
                </a:lnTo>
                <a:lnTo>
                  <a:pt x="298083" y="72784"/>
                </a:lnTo>
                <a:lnTo>
                  <a:pt x="519766" y="72784"/>
                </a:lnTo>
                <a:lnTo>
                  <a:pt x="504088" y="59757"/>
                </a:lnTo>
                <a:lnTo>
                  <a:pt x="460846" y="34499"/>
                </a:lnTo>
                <a:lnTo>
                  <a:pt x="412861" y="15727"/>
                </a:lnTo>
                <a:lnTo>
                  <a:pt x="361143" y="4030"/>
                </a:lnTo>
                <a:lnTo>
                  <a:pt x="306704" y="0"/>
                </a:lnTo>
                <a:close/>
              </a:path>
              <a:path w="628014" h="254635">
                <a:moveTo>
                  <a:pt x="627761" y="168528"/>
                </a:moveTo>
                <a:lnTo>
                  <a:pt x="482473" y="168528"/>
                </a:lnTo>
                <a:lnTo>
                  <a:pt x="576961" y="254253"/>
                </a:lnTo>
                <a:lnTo>
                  <a:pt x="627761" y="168528"/>
                </a:lnTo>
                <a:close/>
              </a:path>
              <a:path w="628014" h="254635">
                <a:moveTo>
                  <a:pt x="519766" y="72784"/>
                </a:moveTo>
                <a:lnTo>
                  <a:pt x="298083" y="72784"/>
                </a:lnTo>
                <a:lnTo>
                  <a:pt x="349406" y="75756"/>
                </a:lnTo>
                <a:lnTo>
                  <a:pt x="398449" y="87262"/>
                </a:lnTo>
                <a:lnTo>
                  <a:pt x="443304" y="106858"/>
                </a:lnTo>
                <a:lnTo>
                  <a:pt x="482064" y="134095"/>
                </a:lnTo>
                <a:lnTo>
                  <a:pt x="512825" y="168528"/>
                </a:lnTo>
                <a:lnTo>
                  <a:pt x="595249" y="168528"/>
                </a:lnTo>
                <a:lnTo>
                  <a:pt x="572300" y="127362"/>
                </a:lnTo>
                <a:lnTo>
                  <a:pt x="541577" y="90908"/>
                </a:lnTo>
                <a:lnTo>
                  <a:pt x="519766" y="72784"/>
                </a:lnTo>
                <a:close/>
              </a:path>
            </a:pathLst>
          </a:custGeom>
          <a:solidFill>
            <a:srgbClr val="DFF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94121" y="3260471"/>
            <a:ext cx="628015" cy="254635"/>
          </a:xfrm>
          <a:custGeom>
            <a:avLst/>
            <a:gdLst/>
            <a:ahLst/>
            <a:cxnLst/>
            <a:rect l="l" t="t" r="r" b="b"/>
            <a:pathLst>
              <a:path w="628014" h="254635">
                <a:moveTo>
                  <a:pt x="0" y="254253"/>
                </a:moveTo>
                <a:lnTo>
                  <a:pt x="4013" y="213033"/>
                </a:lnTo>
                <a:lnTo>
                  <a:pt x="15633" y="173922"/>
                </a:lnTo>
                <a:lnTo>
                  <a:pt x="34228" y="137447"/>
                </a:lnTo>
                <a:lnTo>
                  <a:pt x="59167" y="104131"/>
                </a:lnTo>
                <a:lnTo>
                  <a:pt x="89820" y="74501"/>
                </a:lnTo>
                <a:lnTo>
                  <a:pt x="125556" y="49080"/>
                </a:lnTo>
                <a:lnTo>
                  <a:pt x="165743" y="28395"/>
                </a:lnTo>
                <a:lnTo>
                  <a:pt x="209751" y="12970"/>
                </a:lnTo>
                <a:lnTo>
                  <a:pt x="256948" y="3330"/>
                </a:lnTo>
                <a:lnTo>
                  <a:pt x="306704" y="0"/>
                </a:lnTo>
                <a:lnTo>
                  <a:pt x="361143" y="4030"/>
                </a:lnTo>
                <a:lnTo>
                  <a:pt x="412861" y="15727"/>
                </a:lnTo>
                <a:lnTo>
                  <a:pt x="460846" y="34499"/>
                </a:lnTo>
                <a:lnTo>
                  <a:pt x="504088" y="59757"/>
                </a:lnTo>
                <a:lnTo>
                  <a:pt x="541577" y="90908"/>
                </a:lnTo>
                <a:lnTo>
                  <a:pt x="572300" y="127362"/>
                </a:lnTo>
                <a:lnTo>
                  <a:pt x="595249" y="168528"/>
                </a:lnTo>
                <a:lnTo>
                  <a:pt x="627761" y="168528"/>
                </a:lnTo>
                <a:lnTo>
                  <a:pt x="576961" y="254253"/>
                </a:lnTo>
                <a:lnTo>
                  <a:pt x="482473" y="168528"/>
                </a:lnTo>
                <a:lnTo>
                  <a:pt x="512825" y="168528"/>
                </a:lnTo>
                <a:lnTo>
                  <a:pt x="482064" y="134095"/>
                </a:lnTo>
                <a:lnTo>
                  <a:pt x="443304" y="106858"/>
                </a:lnTo>
                <a:lnTo>
                  <a:pt x="398449" y="87262"/>
                </a:lnTo>
                <a:lnTo>
                  <a:pt x="349406" y="75756"/>
                </a:lnTo>
                <a:lnTo>
                  <a:pt x="298083" y="72784"/>
                </a:lnTo>
                <a:lnTo>
                  <a:pt x="246383" y="78795"/>
                </a:lnTo>
                <a:lnTo>
                  <a:pt x="196214" y="94233"/>
                </a:lnTo>
                <a:lnTo>
                  <a:pt x="144813" y="123166"/>
                </a:lnTo>
                <a:lnTo>
                  <a:pt x="105902" y="161004"/>
                </a:lnTo>
                <a:lnTo>
                  <a:pt x="81254" y="205462"/>
                </a:lnTo>
                <a:lnTo>
                  <a:pt x="72643" y="254253"/>
                </a:lnTo>
                <a:lnTo>
                  <a:pt x="0" y="25425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78753" y="4138676"/>
            <a:ext cx="628015" cy="258445"/>
          </a:xfrm>
          <a:custGeom>
            <a:avLst/>
            <a:gdLst/>
            <a:ahLst/>
            <a:cxnLst/>
            <a:rect l="l" t="t" r="r" b="b"/>
            <a:pathLst>
              <a:path w="628014" h="258445">
                <a:moveTo>
                  <a:pt x="116332" y="85598"/>
                </a:moveTo>
                <a:lnTo>
                  <a:pt x="33274" y="85598"/>
                </a:lnTo>
                <a:lnTo>
                  <a:pt x="56009" y="127756"/>
                </a:lnTo>
                <a:lnTo>
                  <a:pt x="86626" y="165104"/>
                </a:lnTo>
                <a:lnTo>
                  <a:pt x="124097" y="197032"/>
                </a:lnTo>
                <a:lnTo>
                  <a:pt x="167393" y="222928"/>
                </a:lnTo>
                <a:lnTo>
                  <a:pt x="215485" y="242181"/>
                </a:lnTo>
                <a:lnTo>
                  <a:pt x="267345" y="254182"/>
                </a:lnTo>
                <a:lnTo>
                  <a:pt x="321945" y="258318"/>
                </a:lnTo>
                <a:lnTo>
                  <a:pt x="371590" y="254935"/>
                </a:lnTo>
                <a:lnTo>
                  <a:pt x="418686" y="245144"/>
                </a:lnTo>
                <a:lnTo>
                  <a:pt x="462601" y="229476"/>
                </a:lnTo>
                <a:lnTo>
                  <a:pt x="502705" y="208464"/>
                </a:lnTo>
                <a:lnTo>
                  <a:pt x="535842" y="184471"/>
                </a:lnTo>
                <a:lnTo>
                  <a:pt x="328340" y="184471"/>
                </a:lnTo>
                <a:lnTo>
                  <a:pt x="277439" y="181073"/>
                </a:lnTo>
                <a:lnTo>
                  <a:pt x="228912" y="169023"/>
                </a:lnTo>
                <a:lnTo>
                  <a:pt x="184635" y="148784"/>
                </a:lnTo>
                <a:lnTo>
                  <a:pt x="146483" y="120821"/>
                </a:lnTo>
                <a:lnTo>
                  <a:pt x="116332" y="85598"/>
                </a:lnTo>
                <a:close/>
              </a:path>
              <a:path w="628014" h="258445">
                <a:moveTo>
                  <a:pt x="628015" y="0"/>
                </a:moveTo>
                <a:lnTo>
                  <a:pt x="554228" y="0"/>
                </a:lnTo>
                <a:lnTo>
                  <a:pt x="548623" y="40273"/>
                </a:lnTo>
                <a:lnTo>
                  <a:pt x="532436" y="77980"/>
                </a:lnTo>
                <a:lnTo>
                  <a:pt x="506606" y="111895"/>
                </a:lnTo>
                <a:lnTo>
                  <a:pt x="472070" y="140793"/>
                </a:lnTo>
                <a:lnTo>
                  <a:pt x="429768" y="163449"/>
                </a:lnTo>
                <a:lnTo>
                  <a:pt x="379741" y="178750"/>
                </a:lnTo>
                <a:lnTo>
                  <a:pt x="328340" y="184471"/>
                </a:lnTo>
                <a:lnTo>
                  <a:pt x="535842" y="184471"/>
                </a:lnTo>
                <a:lnTo>
                  <a:pt x="568961" y="152540"/>
                </a:lnTo>
                <a:lnTo>
                  <a:pt x="593851" y="118692"/>
                </a:lnTo>
                <a:lnTo>
                  <a:pt x="612411" y="81631"/>
                </a:lnTo>
                <a:lnTo>
                  <a:pt x="624009" y="41889"/>
                </a:lnTo>
                <a:lnTo>
                  <a:pt x="628015" y="0"/>
                </a:lnTo>
                <a:close/>
              </a:path>
              <a:path w="628014" h="258445">
                <a:moveTo>
                  <a:pt x="52959" y="0"/>
                </a:moveTo>
                <a:lnTo>
                  <a:pt x="0" y="85598"/>
                </a:lnTo>
                <a:lnTo>
                  <a:pt x="147700" y="85598"/>
                </a:lnTo>
                <a:lnTo>
                  <a:pt x="52959" y="0"/>
                </a:lnTo>
                <a:close/>
              </a:path>
            </a:pathLst>
          </a:custGeom>
          <a:solidFill>
            <a:srgbClr val="DFF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78753" y="4138676"/>
            <a:ext cx="628015" cy="258445"/>
          </a:xfrm>
          <a:custGeom>
            <a:avLst/>
            <a:gdLst/>
            <a:ahLst/>
            <a:cxnLst/>
            <a:rect l="l" t="t" r="r" b="b"/>
            <a:pathLst>
              <a:path w="628014" h="258445">
                <a:moveTo>
                  <a:pt x="628015" y="0"/>
                </a:moveTo>
                <a:lnTo>
                  <a:pt x="624009" y="41889"/>
                </a:lnTo>
                <a:lnTo>
                  <a:pt x="612411" y="81631"/>
                </a:lnTo>
                <a:lnTo>
                  <a:pt x="593851" y="118692"/>
                </a:lnTo>
                <a:lnTo>
                  <a:pt x="568961" y="152540"/>
                </a:lnTo>
                <a:lnTo>
                  <a:pt x="538368" y="182641"/>
                </a:lnTo>
                <a:lnTo>
                  <a:pt x="502705" y="208464"/>
                </a:lnTo>
                <a:lnTo>
                  <a:pt x="462601" y="229476"/>
                </a:lnTo>
                <a:lnTo>
                  <a:pt x="418686" y="245144"/>
                </a:lnTo>
                <a:lnTo>
                  <a:pt x="371590" y="254935"/>
                </a:lnTo>
                <a:lnTo>
                  <a:pt x="321945" y="258318"/>
                </a:lnTo>
                <a:lnTo>
                  <a:pt x="267345" y="254182"/>
                </a:lnTo>
                <a:lnTo>
                  <a:pt x="215485" y="242181"/>
                </a:lnTo>
                <a:lnTo>
                  <a:pt x="167393" y="222928"/>
                </a:lnTo>
                <a:lnTo>
                  <a:pt x="124097" y="197032"/>
                </a:lnTo>
                <a:lnTo>
                  <a:pt x="86626" y="165104"/>
                </a:lnTo>
                <a:lnTo>
                  <a:pt x="56009" y="127756"/>
                </a:lnTo>
                <a:lnTo>
                  <a:pt x="33274" y="85598"/>
                </a:lnTo>
                <a:lnTo>
                  <a:pt x="0" y="85598"/>
                </a:lnTo>
                <a:lnTo>
                  <a:pt x="52959" y="0"/>
                </a:lnTo>
                <a:lnTo>
                  <a:pt x="147700" y="85598"/>
                </a:lnTo>
                <a:lnTo>
                  <a:pt x="116332" y="85598"/>
                </a:lnTo>
                <a:lnTo>
                  <a:pt x="146483" y="120821"/>
                </a:lnTo>
                <a:lnTo>
                  <a:pt x="184635" y="148784"/>
                </a:lnTo>
                <a:lnTo>
                  <a:pt x="228912" y="169023"/>
                </a:lnTo>
                <a:lnTo>
                  <a:pt x="277439" y="181073"/>
                </a:lnTo>
                <a:lnTo>
                  <a:pt x="328340" y="184471"/>
                </a:lnTo>
                <a:lnTo>
                  <a:pt x="379741" y="178750"/>
                </a:lnTo>
                <a:lnTo>
                  <a:pt x="429768" y="163449"/>
                </a:lnTo>
                <a:lnTo>
                  <a:pt x="472070" y="140793"/>
                </a:lnTo>
                <a:lnTo>
                  <a:pt x="506606" y="111895"/>
                </a:lnTo>
                <a:lnTo>
                  <a:pt x="532436" y="77980"/>
                </a:lnTo>
                <a:lnTo>
                  <a:pt x="548623" y="40273"/>
                </a:lnTo>
                <a:lnTo>
                  <a:pt x="554228" y="0"/>
                </a:lnTo>
                <a:lnTo>
                  <a:pt x="628015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429250" y="3495675"/>
            <a:ext cx="1362075" cy="647700"/>
          </a:xfrm>
          <a:prstGeom prst="rect">
            <a:avLst/>
          </a:prstGeom>
          <a:solidFill>
            <a:srgbClr val="C6EA94"/>
          </a:solidFill>
        </p:spPr>
        <p:txBody>
          <a:bodyPr vert="horz" wrap="square" lIns="0" tIns="26034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204"/>
              </a:spcBef>
            </a:pPr>
            <a:r>
              <a:rPr sz="3600" spc="-15" dirty="0">
                <a:solidFill>
                  <a:srgbClr val="091A30"/>
                </a:solidFill>
                <a:latin typeface="Calibri"/>
                <a:cs typeface="Calibri"/>
              </a:rPr>
              <a:t>Equity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09612" y="1719326"/>
            <a:ext cx="2286635" cy="1409700"/>
          </a:xfrm>
          <a:custGeom>
            <a:avLst/>
            <a:gdLst/>
            <a:ahLst/>
            <a:cxnLst/>
            <a:rect l="l" t="t" r="r" b="b"/>
            <a:pathLst>
              <a:path w="2286635" h="1409700">
                <a:moveTo>
                  <a:pt x="2286063" y="0"/>
                </a:moveTo>
                <a:lnTo>
                  <a:pt x="457200" y="0"/>
                </a:lnTo>
                <a:lnTo>
                  <a:pt x="0" y="1409700"/>
                </a:lnTo>
                <a:lnTo>
                  <a:pt x="1828863" y="1409700"/>
                </a:lnTo>
                <a:lnTo>
                  <a:pt x="2286063" y="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9612" y="1719326"/>
            <a:ext cx="2286635" cy="1409700"/>
          </a:xfrm>
          <a:custGeom>
            <a:avLst/>
            <a:gdLst/>
            <a:ahLst/>
            <a:cxnLst/>
            <a:rect l="l" t="t" r="r" b="b"/>
            <a:pathLst>
              <a:path w="2286635" h="1409700">
                <a:moveTo>
                  <a:pt x="0" y="1409700"/>
                </a:moveTo>
                <a:lnTo>
                  <a:pt x="457200" y="0"/>
                </a:lnTo>
                <a:lnTo>
                  <a:pt x="2286063" y="0"/>
                </a:lnTo>
                <a:lnTo>
                  <a:pt x="1828863" y="1409700"/>
                </a:lnTo>
                <a:lnTo>
                  <a:pt x="0" y="1409700"/>
                </a:lnTo>
                <a:close/>
              </a:path>
            </a:pathLst>
          </a:custGeom>
          <a:ln w="12700">
            <a:solidFill>
              <a:srgbClr val="92A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324228" y="2114232"/>
            <a:ext cx="1043940" cy="5765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243204">
              <a:lnSpc>
                <a:spcPct val="100800"/>
              </a:lnSpc>
              <a:spcBef>
                <a:spcPts val="85"/>
              </a:spcBef>
            </a:pPr>
            <a:r>
              <a:rPr sz="1800" spc="-5" dirty="0">
                <a:solidFill>
                  <a:srgbClr val="091A30"/>
                </a:solidFill>
                <a:latin typeface="Calibri"/>
                <a:cs typeface="Calibri"/>
              </a:rPr>
              <a:t>Client  </a:t>
            </a:r>
            <a:r>
              <a:rPr sz="1800" spc="15" dirty="0">
                <a:solidFill>
                  <a:srgbClr val="091A30"/>
                </a:solidFill>
                <a:latin typeface="Calibri"/>
                <a:cs typeface="Calibri"/>
              </a:rPr>
              <a:t>E</a:t>
            </a:r>
            <a:r>
              <a:rPr sz="1800" spc="-35" dirty="0">
                <a:solidFill>
                  <a:srgbClr val="091A30"/>
                </a:solidFill>
                <a:latin typeface="Calibri"/>
                <a:cs typeface="Calibri"/>
              </a:rPr>
              <a:t>x</a:t>
            </a:r>
            <a:r>
              <a:rPr sz="1800" spc="25" dirty="0">
                <a:solidFill>
                  <a:srgbClr val="091A30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091A30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091A30"/>
                </a:solidFill>
                <a:latin typeface="Calibri"/>
                <a:cs typeface="Calibri"/>
              </a:rPr>
              <a:t>r</a:t>
            </a:r>
            <a:r>
              <a:rPr sz="1800" spc="35" dirty="0">
                <a:solidFill>
                  <a:srgbClr val="091A3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091A30"/>
                </a:solidFill>
                <a:latin typeface="Calibri"/>
                <a:cs typeface="Calibri"/>
              </a:rPr>
              <a:t>e</a:t>
            </a:r>
            <a:r>
              <a:rPr sz="1800" spc="-45" dirty="0">
                <a:solidFill>
                  <a:srgbClr val="091A30"/>
                </a:solidFill>
                <a:latin typeface="Calibri"/>
                <a:cs typeface="Calibri"/>
              </a:rPr>
              <a:t>n</a:t>
            </a:r>
            <a:r>
              <a:rPr sz="1800" spc="-15" dirty="0">
                <a:solidFill>
                  <a:srgbClr val="091A30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091A3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71487" y="4805426"/>
            <a:ext cx="2296160" cy="1276350"/>
          </a:xfrm>
          <a:custGeom>
            <a:avLst/>
            <a:gdLst/>
            <a:ahLst/>
            <a:cxnLst/>
            <a:rect l="l" t="t" r="r" b="b"/>
            <a:pathLst>
              <a:path w="2296160" h="1276350">
                <a:moveTo>
                  <a:pt x="2295588" y="0"/>
                </a:moveTo>
                <a:lnTo>
                  <a:pt x="459105" y="0"/>
                </a:lnTo>
                <a:lnTo>
                  <a:pt x="0" y="1276286"/>
                </a:lnTo>
                <a:lnTo>
                  <a:pt x="1836483" y="1276286"/>
                </a:lnTo>
                <a:lnTo>
                  <a:pt x="2295588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1487" y="4805426"/>
            <a:ext cx="2296160" cy="1276350"/>
          </a:xfrm>
          <a:custGeom>
            <a:avLst/>
            <a:gdLst/>
            <a:ahLst/>
            <a:cxnLst/>
            <a:rect l="l" t="t" r="r" b="b"/>
            <a:pathLst>
              <a:path w="2296160" h="1276350">
                <a:moveTo>
                  <a:pt x="0" y="1276286"/>
                </a:moveTo>
                <a:lnTo>
                  <a:pt x="459105" y="0"/>
                </a:lnTo>
                <a:lnTo>
                  <a:pt x="2295588" y="0"/>
                </a:lnTo>
                <a:lnTo>
                  <a:pt x="1836483" y="1276286"/>
                </a:lnTo>
                <a:lnTo>
                  <a:pt x="0" y="1276286"/>
                </a:lnTo>
                <a:close/>
              </a:path>
            </a:pathLst>
          </a:custGeom>
          <a:ln w="12700">
            <a:solidFill>
              <a:srgbClr val="92A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089342" y="4998402"/>
            <a:ext cx="1043940" cy="85407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5080" algn="ctr">
              <a:lnSpc>
                <a:spcPct val="100899"/>
              </a:lnSpc>
              <a:spcBef>
                <a:spcPts val="8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Provider  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Survey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225026" y="1719326"/>
            <a:ext cx="2562225" cy="1409700"/>
          </a:xfrm>
          <a:custGeom>
            <a:avLst/>
            <a:gdLst/>
            <a:ahLst/>
            <a:cxnLst/>
            <a:rect l="l" t="t" r="r" b="b"/>
            <a:pathLst>
              <a:path w="2562225" h="1409700">
                <a:moveTo>
                  <a:pt x="2562225" y="0"/>
                </a:moveTo>
                <a:lnTo>
                  <a:pt x="512318" y="0"/>
                </a:lnTo>
                <a:lnTo>
                  <a:pt x="0" y="1409700"/>
                </a:lnTo>
                <a:lnTo>
                  <a:pt x="2049779" y="1409700"/>
                </a:lnTo>
                <a:lnTo>
                  <a:pt x="2562225" y="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25026" y="1719326"/>
            <a:ext cx="2562225" cy="1409700"/>
          </a:xfrm>
          <a:custGeom>
            <a:avLst/>
            <a:gdLst/>
            <a:ahLst/>
            <a:cxnLst/>
            <a:rect l="l" t="t" r="r" b="b"/>
            <a:pathLst>
              <a:path w="2562225" h="1409700">
                <a:moveTo>
                  <a:pt x="0" y="1409700"/>
                </a:moveTo>
                <a:lnTo>
                  <a:pt x="512318" y="0"/>
                </a:lnTo>
                <a:lnTo>
                  <a:pt x="2562225" y="0"/>
                </a:lnTo>
                <a:lnTo>
                  <a:pt x="2049779" y="1409700"/>
                </a:lnTo>
                <a:lnTo>
                  <a:pt x="0" y="1409700"/>
                </a:lnTo>
                <a:close/>
              </a:path>
            </a:pathLst>
          </a:custGeom>
          <a:ln w="12700">
            <a:solidFill>
              <a:srgbClr val="92A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9999980" y="2123757"/>
            <a:ext cx="1016635" cy="577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114300">
              <a:lnSpc>
                <a:spcPct val="100800"/>
              </a:lnSpc>
              <a:spcBef>
                <a:spcPts val="85"/>
              </a:spcBef>
            </a:pPr>
            <a:r>
              <a:rPr sz="1800" spc="-5" dirty="0">
                <a:solidFill>
                  <a:srgbClr val="091A30"/>
                </a:solidFill>
                <a:latin typeface="Arial"/>
                <a:cs typeface="Arial"/>
              </a:rPr>
              <a:t>System  </a:t>
            </a:r>
            <a:r>
              <a:rPr sz="1800" spc="20" dirty="0">
                <a:solidFill>
                  <a:srgbClr val="091A30"/>
                </a:solidFill>
                <a:latin typeface="Arial"/>
                <a:cs typeface="Arial"/>
              </a:rPr>
              <a:t>I</a:t>
            </a:r>
            <a:r>
              <a:rPr sz="1800" spc="-30" dirty="0">
                <a:solidFill>
                  <a:srgbClr val="091A30"/>
                </a:solidFill>
                <a:latin typeface="Arial"/>
                <a:cs typeface="Arial"/>
              </a:rPr>
              <a:t>nd</a:t>
            </a:r>
            <a:r>
              <a:rPr sz="1800" spc="45" dirty="0">
                <a:solidFill>
                  <a:srgbClr val="091A3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91A30"/>
                </a:solidFill>
                <a:latin typeface="Arial"/>
                <a:cs typeface="Arial"/>
              </a:rPr>
              <a:t>c</a:t>
            </a:r>
            <a:r>
              <a:rPr sz="1800" spc="-30" dirty="0">
                <a:solidFill>
                  <a:srgbClr val="091A30"/>
                </a:solidFill>
                <a:latin typeface="Arial"/>
                <a:cs typeface="Arial"/>
              </a:rPr>
              <a:t>a</a:t>
            </a:r>
            <a:r>
              <a:rPr sz="1800" spc="20" dirty="0">
                <a:solidFill>
                  <a:srgbClr val="091A30"/>
                </a:solidFill>
                <a:latin typeface="Arial"/>
                <a:cs typeface="Arial"/>
              </a:rPr>
              <a:t>t</a:t>
            </a:r>
            <a:r>
              <a:rPr sz="1800" spc="-30" dirty="0">
                <a:solidFill>
                  <a:srgbClr val="091A3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91A30"/>
                </a:solidFill>
                <a:latin typeface="Arial"/>
                <a:cs typeface="Arial"/>
              </a:rPr>
              <a:t>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358376" y="4805426"/>
            <a:ext cx="2428875" cy="1381125"/>
          </a:xfrm>
          <a:custGeom>
            <a:avLst/>
            <a:gdLst/>
            <a:ahLst/>
            <a:cxnLst/>
            <a:rect l="l" t="t" r="r" b="b"/>
            <a:pathLst>
              <a:path w="2428875" h="1381125">
                <a:moveTo>
                  <a:pt x="2428875" y="0"/>
                </a:moveTo>
                <a:lnTo>
                  <a:pt x="485775" y="0"/>
                </a:lnTo>
                <a:lnTo>
                  <a:pt x="0" y="1381061"/>
                </a:lnTo>
                <a:lnTo>
                  <a:pt x="1943100" y="1381061"/>
                </a:lnTo>
                <a:lnTo>
                  <a:pt x="2428875" y="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358376" y="4805426"/>
            <a:ext cx="2428875" cy="1381125"/>
          </a:xfrm>
          <a:custGeom>
            <a:avLst/>
            <a:gdLst/>
            <a:ahLst/>
            <a:cxnLst/>
            <a:rect l="l" t="t" r="r" b="b"/>
            <a:pathLst>
              <a:path w="2428875" h="1381125">
                <a:moveTo>
                  <a:pt x="0" y="1381061"/>
                </a:moveTo>
                <a:lnTo>
                  <a:pt x="485775" y="0"/>
                </a:lnTo>
                <a:lnTo>
                  <a:pt x="2428875" y="0"/>
                </a:lnTo>
                <a:lnTo>
                  <a:pt x="1943100" y="1381061"/>
                </a:lnTo>
                <a:lnTo>
                  <a:pt x="0" y="1381061"/>
                </a:lnTo>
                <a:close/>
              </a:path>
            </a:pathLst>
          </a:custGeom>
          <a:ln w="12700">
            <a:solidFill>
              <a:srgbClr val="92A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0017759" y="4926012"/>
            <a:ext cx="1122680" cy="11303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065" marR="5080" indent="-7620" algn="ctr">
              <a:lnSpc>
                <a:spcPct val="100800"/>
              </a:lnSpc>
              <a:spcBef>
                <a:spcPts val="85"/>
              </a:spcBef>
            </a:pPr>
            <a:r>
              <a:rPr sz="1800" spc="-10" dirty="0">
                <a:solidFill>
                  <a:srgbClr val="091A30"/>
                </a:solidFill>
                <a:latin typeface="Arial"/>
                <a:cs typeface="Arial"/>
              </a:rPr>
              <a:t>Costs,  </a:t>
            </a:r>
            <a:r>
              <a:rPr sz="1800" dirty="0">
                <a:solidFill>
                  <a:srgbClr val="091A30"/>
                </a:solidFill>
                <a:latin typeface="Arial"/>
                <a:cs typeface="Arial"/>
              </a:rPr>
              <a:t>Activities  </a:t>
            </a:r>
            <a:r>
              <a:rPr sz="1800" spc="5" dirty="0">
                <a:solidFill>
                  <a:srgbClr val="091A30"/>
                </a:solidFill>
                <a:latin typeface="Arial"/>
                <a:cs typeface="Arial"/>
              </a:rPr>
              <a:t>and  </a:t>
            </a:r>
            <a:r>
              <a:rPr sz="1800" spc="-25" dirty="0">
                <a:solidFill>
                  <a:srgbClr val="091A30"/>
                </a:solidFill>
                <a:latin typeface="Arial"/>
                <a:cs typeface="Arial"/>
              </a:rPr>
              <a:t>R</a:t>
            </a:r>
            <a:r>
              <a:rPr sz="1800" spc="45" dirty="0">
                <a:solidFill>
                  <a:srgbClr val="091A3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91A30"/>
                </a:solidFill>
                <a:latin typeface="Arial"/>
                <a:cs typeface="Arial"/>
              </a:rPr>
              <a:t>s</a:t>
            </a:r>
            <a:r>
              <a:rPr sz="1800" spc="-25" dirty="0">
                <a:solidFill>
                  <a:srgbClr val="091A30"/>
                </a:solidFill>
                <a:latin typeface="Arial"/>
                <a:cs typeface="Arial"/>
              </a:rPr>
              <a:t>o</a:t>
            </a:r>
            <a:r>
              <a:rPr sz="1800" spc="-30" dirty="0">
                <a:solidFill>
                  <a:srgbClr val="091A30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91A30"/>
                </a:solidFill>
                <a:latin typeface="Arial"/>
                <a:cs typeface="Arial"/>
              </a:rPr>
              <a:t>rc</a:t>
            </a:r>
            <a:r>
              <a:rPr sz="1800" spc="45" dirty="0">
                <a:solidFill>
                  <a:srgbClr val="091A3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91A30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862576" y="795401"/>
            <a:ext cx="2505075" cy="647700"/>
          </a:xfrm>
          <a:custGeom>
            <a:avLst/>
            <a:gdLst/>
            <a:ahLst/>
            <a:cxnLst/>
            <a:rect l="l" t="t" r="r" b="b"/>
            <a:pathLst>
              <a:path w="2505075" h="647700">
                <a:moveTo>
                  <a:pt x="2505075" y="0"/>
                </a:moveTo>
                <a:lnTo>
                  <a:pt x="501014" y="0"/>
                </a:lnTo>
                <a:lnTo>
                  <a:pt x="0" y="647700"/>
                </a:lnTo>
                <a:lnTo>
                  <a:pt x="2004059" y="647700"/>
                </a:lnTo>
                <a:lnTo>
                  <a:pt x="2505075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62576" y="795401"/>
            <a:ext cx="2505075" cy="647700"/>
          </a:xfrm>
          <a:custGeom>
            <a:avLst/>
            <a:gdLst/>
            <a:ahLst/>
            <a:cxnLst/>
            <a:rect l="l" t="t" r="r" b="b"/>
            <a:pathLst>
              <a:path w="2505075" h="647700">
                <a:moveTo>
                  <a:pt x="0" y="647700"/>
                </a:moveTo>
                <a:lnTo>
                  <a:pt x="501014" y="0"/>
                </a:lnTo>
                <a:lnTo>
                  <a:pt x="2505075" y="0"/>
                </a:lnTo>
                <a:lnTo>
                  <a:pt x="2004059" y="647700"/>
                </a:lnTo>
                <a:lnTo>
                  <a:pt x="0" y="647700"/>
                </a:lnTo>
                <a:close/>
              </a:path>
            </a:pathLst>
          </a:custGeom>
          <a:ln w="12700">
            <a:solidFill>
              <a:srgbClr val="92A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445125" y="944562"/>
            <a:ext cx="13404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Measurement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456669" y="6416992"/>
            <a:ext cx="1968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091A30"/>
                </a:solidFill>
                <a:latin typeface="Arial"/>
                <a:cs typeface="Arial"/>
              </a:rPr>
              <a:t>29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20419" y="523240"/>
            <a:ext cx="827405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5" dirty="0"/>
              <a:t>Demographics </a:t>
            </a:r>
            <a:r>
              <a:rPr spc="20" dirty="0"/>
              <a:t>&amp; </a:t>
            </a:r>
            <a:r>
              <a:rPr spc="15" dirty="0"/>
              <a:t>Equity</a:t>
            </a:r>
            <a:r>
              <a:rPr spc="5" dirty="0"/>
              <a:t> </a:t>
            </a:r>
            <a:r>
              <a:rPr spc="20" dirty="0"/>
              <a:t>Stratifiers</a:t>
            </a:r>
          </a:p>
        </p:txBody>
      </p:sp>
      <p:sp>
        <p:nvSpPr>
          <p:cNvPr id="5" name="object 5"/>
          <p:cNvSpPr/>
          <p:nvPr/>
        </p:nvSpPr>
        <p:spPr>
          <a:xfrm>
            <a:off x="1466441" y="3660575"/>
            <a:ext cx="3203024" cy="2363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07440" y="2082113"/>
            <a:ext cx="2348524" cy="41263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63166" y="3126422"/>
            <a:ext cx="19843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91A30"/>
                </a:solidFill>
                <a:latin typeface="Arial"/>
                <a:cs typeface="Arial"/>
              </a:rPr>
              <a:t>Sex</a:t>
            </a:r>
            <a:r>
              <a:rPr sz="2400" b="1" spc="-3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91A30"/>
                </a:solidFill>
                <a:latin typeface="Arial"/>
                <a:cs typeface="Arial"/>
              </a:rPr>
              <a:t>(n</a:t>
            </a:r>
            <a:r>
              <a:rPr sz="2400" b="1" i="1" spc="-5" dirty="0">
                <a:solidFill>
                  <a:srgbClr val="091A30"/>
                </a:solidFill>
                <a:latin typeface="Arial"/>
                <a:cs typeface="Arial"/>
              </a:rPr>
              <a:t>=</a:t>
            </a:r>
            <a:r>
              <a:rPr sz="2400" b="1" spc="-5" dirty="0">
                <a:solidFill>
                  <a:srgbClr val="091A30"/>
                </a:solidFill>
                <a:latin typeface="Arial"/>
                <a:cs typeface="Arial"/>
              </a:rPr>
              <a:t>6,772</a:t>
            </a:r>
            <a:r>
              <a:rPr sz="2400" b="1" i="1" spc="-5" dirty="0">
                <a:solidFill>
                  <a:srgbClr val="091A30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13703" y="1466786"/>
            <a:ext cx="56743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091A30"/>
                </a:solidFill>
                <a:latin typeface="Arial"/>
                <a:cs typeface="Arial"/>
              </a:rPr>
              <a:t>Access </a:t>
            </a:r>
            <a:r>
              <a:rPr sz="2400" b="1" spc="10" dirty="0">
                <a:solidFill>
                  <a:srgbClr val="091A30"/>
                </a:solidFill>
                <a:latin typeface="Arial"/>
                <a:cs typeface="Arial"/>
              </a:rPr>
              <a:t>to </a:t>
            </a:r>
            <a:r>
              <a:rPr sz="2400" b="1" spc="-5" dirty="0">
                <a:solidFill>
                  <a:srgbClr val="091A30"/>
                </a:solidFill>
                <a:latin typeface="Arial"/>
                <a:cs typeface="Arial"/>
              </a:rPr>
              <a:t>material resources</a:t>
            </a:r>
            <a:r>
              <a:rPr sz="2400" b="1" spc="-12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91A30"/>
                </a:solidFill>
                <a:latin typeface="Arial"/>
                <a:cs typeface="Arial"/>
              </a:rPr>
              <a:t>(n=6,743)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40520" y="2276157"/>
            <a:ext cx="3068955" cy="1406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91A30"/>
                </a:solidFill>
                <a:latin typeface="Arial"/>
                <a:cs typeface="Arial"/>
              </a:rPr>
              <a:t>Interpretation: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800"/>
              </a:lnSpc>
            </a:pPr>
            <a:r>
              <a:rPr sz="1800" spc="10" dirty="0">
                <a:solidFill>
                  <a:srgbClr val="091A30"/>
                </a:solidFill>
                <a:latin typeface="Arial"/>
                <a:cs typeface="Arial"/>
              </a:rPr>
              <a:t>Q1 </a:t>
            </a:r>
            <a:r>
              <a:rPr sz="1800" spc="-10" dirty="0">
                <a:solidFill>
                  <a:srgbClr val="091A30"/>
                </a:solidFill>
                <a:latin typeface="Arial"/>
                <a:cs typeface="Arial"/>
              </a:rPr>
              <a:t>would </a:t>
            </a:r>
            <a:r>
              <a:rPr sz="1800" spc="-15" dirty="0">
                <a:solidFill>
                  <a:srgbClr val="091A30"/>
                </a:solidFill>
                <a:latin typeface="Arial"/>
                <a:cs typeface="Arial"/>
              </a:rPr>
              <a:t>be </a:t>
            </a:r>
            <a:r>
              <a:rPr sz="1800" spc="5" dirty="0">
                <a:solidFill>
                  <a:srgbClr val="091A30"/>
                </a:solidFill>
                <a:latin typeface="Arial"/>
                <a:cs typeface="Arial"/>
              </a:rPr>
              <a:t>living </a:t>
            </a:r>
            <a:r>
              <a:rPr sz="1800" spc="-15" dirty="0">
                <a:solidFill>
                  <a:srgbClr val="091A30"/>
                </a:solidFill>
                <a:latin typeface="Arial"/>
                <a:cs typeface="Arial"/>
              </a:rPr>
              <a:t>in  </a:t>
            </a:r>
            <a:r>
              <a:rPr sz="1800" spc="-5" dirty="0">
                <a:solidFill>
                  <a:srgbClr val="091A30"/>
                </a:solidFill>
                <a:latin typeface="Arial"/>
                <a:cs typeface="Arial"/>
              </a:rPr>
              <a:t>neighbourhoods </a:t>
            </a:r>
            <a:r>
              <a:rPr sz="1800" spc="-10" dirty="0">
                <a:solidFill>
                  <a:srgbClr val="091A30"/>
                </a:solidFill>
                <a:latin typeface="Arial"/>
                <a:cs typeface="Arial"/>
              </a:rPr>
              <a:t>with </a:t>
            </a:r>
            <a:r>
              <a:rPr sz="1800" spc="-5" dirty="0">
                <a:solidFill>
                  <a:srgbClr val="091A30"/>
                </a:solidFill>
                <a:latin typeface="Arial"/>
                <a:cs typeface="Arial"/>
              </a:rPr>
              <a:t>the </a:t>
            </a:r>
            <a:r>
              <a:rPr sz="1800" spc="-10" dirty="0">
                <a:solidFill>
                  <a:srgbClr val="091A30"/>
                </a:solidFill>
                <a:latin typeface="Arial"/>
                <a:cs typeface="Arial"/>
              </a:rPr>
              <a:t>most  </a:t>
            </a:r>
            <a:r>
              <a:rPr sz="1800" dirty="0">
                <a:solidFill>
                  <a:srgbClr val="091A30"/>
                </a:solidFill>
                <a:latin typeface="Arial"/>
                <a:cs typeface="Arial"/>
              </a:rPr>
              <a:t>access </a:t>
            </a:r>
            <a:r>
              <a:rPr sz="1800" spc="10" dirty="0">
                <a:solidFill>
                  <a:srgbClr val="091A30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091A30"/>
                </a:solidFill>
                <a:latin typeface="Arial"/>
                <a:cs typeface="Arial"/>
              </a:rPr>
              <a:t>material resources  </a:t>
            </a:r>
            <a:r>
              <a:rPr sz="1800" spc="5" dirty="0">
                <a:solidFill>
                  <a:srgbClr val="091A30"/>
                </a:solidFill>
                <a:latin typeface="Arial"/>
                <a:cs typeface="Arial"/>
              </a:rPr>
              <a:t>and </a:t>
            </a:r>
            <a:r>
              <a:rPr sz="1800" spc="-30" dirty="0">
                <a:solidFill>
                  <a:srgbClr val="091A30"/>
                </a:solidFill>
                <a:latin typeface="Arial"/>
                <a:cs typeface="Arial"/>
              </a:rPr>
              <a:t>Q5 </a:t>
            </a:r>
            <a:r>
              <a:rPr sz="1800" spc="5" dirty="0">
                <a:solidFill>
                  <a:srgbClr val="091A30"/>
                </a:solidFill>
                <a:latin typeface="Arial"/>
                <a:cs typeface="Arial"/>
              </a:rPr>
              <a:t>with </a:t>
            </a:r>
            <a:r>
              <a:rPr sz="1800" spc="-5" dirty="0">
                <a:solidFill>
                  <a:srgbClr val="091A30"/>
                </a:solidFill>
                <a:latin typeface="Arial"/>
                <a:cs typeface="Arial"/>
              </a:rPr>
              <a:t>the least</a:t>
            </a:r>
            <a:r>
              <a:rPr sz="1800" spc="-5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91A30"/>
                </a:solidFill>
                <a:latin typeface="Arial"/>
                <a:cs typeface="Arial"/>
              </a:rPr>
              <a:t>access.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40520" y="3926268"/>
            <a:ext cx="3037205" cy="19500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Here </a:t>
            </a:r>
            <a:r>
              <a:rPr sz="1800" spc="-15" dirty="0">
                <a:solidFill>
                  <a:srgbClr val="006FC0"/>
                </a:solidFill>
                <a:latin typeface="Arial"/>
                <a:cs typeface="Arial"/>
              </a:rPr>
              <a:t>we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see </a:t>
            </a:r>
            <a:r>
              <a:rPr sz="1800" spc="5" dirty="0">
                <a:solidFill>
                  <a:srgbClr val="006FC0"/>
                </a:solidFill>
                <a:latin typeface="Arial"/>
                <a:cs typeface="Arial"/>
              </a:rPr>
              <a:t>that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there </a:t>
            </a:r>
            <a:r>
              <a:rPr sz="1800" spc="20" dirty="0">
                <a:solidFill>
                  <a:srgbClr val="006FC0"/>
                </a:solidFill>
                <a:latin typeface="Arial"/>
                <a:cs typeface="Arial"/>
              </a:rPr>
              <a:t>is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a 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tendency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toward </a:t>
            </a:r>
            <a:r>
              <a:rPr sz="1800" spc="-20" dirty="0">
                <a:solidFill>
                  <a:srgbClr val="006FC0"/>
                </a:solidFill>
                <a:latin typeface="Arial"/>
                <a:cs typeface="Arial"/>
              </a:rPr>
              <a:t>low 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SES/high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material</a:t>
            </a:r>
            <a:r>
              <a:rPr sz="18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deprivation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Arial"/>
              <a:cs typeface="Arial"/>
            </a:endParaRPr>
          </a:p>
          <a:p>
            <a:pPr marL="12700" marR="353695">
              <a:lnSpc>
                <a:spcPct val="100800"/>
              </a:lnSpc>
            </a:pPr>
            <a:r>
              <a:rPr sz="1800" dirty="0">
                <a:solidFill>
                  <a:srgbClr val="091A30"/>
                </a:solidFill>
                <a:latin typeface="Arial"/>
                <a:cs typeface="Arial"/>
              </a:rPr>
              <a:t>Based </a:t>
            </a:r>
            <a:r>
              <a:rPr sz="1800" spc="-15" dirty="0">
                <a:solidFill>
                  <a:srgbClr val="091A30"/>
                </a:solidFill>
                <a:latin typeface="Arial"/>
                <a:cs typeface="Arial"/>
              </a:rPr>
              <a:t>on </a:t>
            </a:r>
            <a:r>
              <a:rPr sz="1800" spc="-10" dirty="0">
                <a:solidFill>
                  <a:srgbClr val="091A30"/>
                </a:solidFill>
                <a:latin typeface="Arial"/>
                <a:cs typeface="Arial"/>
              </a:rPr>
              <a:t>Ontario  </a:t>
            </a:r>
            <a:r>
              <a:rPr sz="1800" spc="-5" dirty="0">
                <a:solidFill>
                  <a:srgbClr val="091A30"/>
                </a:solidFill>
                <a:latin typeface="Arial"/>
                <a:cs typeface="Arial"/>
              </a:rPr>
              <a:t>Marginalization </a:t>
            </a:r>
            <a:r>
              <a:rPr sz="1800" dirty="0">
                <a:solidFill>
                  <a:srgbClr val="091A30"/>
                </a:solidFill>
                <a:latin typeface="Arial"/>
                <a:cs typeface="Arial"/>
              </a:rPr>
              <a:t>Index –  </a:t>
            </a:r>
            <a:r>
              <a:rPr sz="1800" spc="-5" dirty="0">
                <a:solidFill>
                  <a:srgbClr val="091A30"/>
                </a:solidFill>
                <a:latin typeface="Arial"/>
                <a:cs typeface="Arial"/>
              </a:rPr>
              <a:t>Material </a:t>
            </a:r>
            <a:r>
              <a:rPr sz="1800" dirty="0">
                <a:solidFill>
                  <a:srgbClr val="091A30"/>
                </a:solidFill>
                <a:latin typeface="Arial"/>
                <a:cs typeface="Arial"/>
              </a:rPr>
              <a:t>Resources</a:t>
            </a:r>
            <a:r>
              <a:rPr sz="1800" spc="-10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91A30"/>
                </a:solidFill>
                <a:latin typeface="Arial"/>
                <a:cs typeface="Arial"/>
              </a:rPr>
              <a:t>Scale.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69770" y="1581848"/>
            <a:ext cx="20180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091A30"/>
                </a:solidFill>
                <a:latin typeface="Arial"/>
                <a:cs typeface="Arial"/>
              </a:rPr>
              <a:t>Age</a:t>
            </a:r>
            <a:r>
              <a:rPr sz="2400" b="1" spc="-114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91A30"/>
                </a:solidFill>
                <a:latin typeface="Arial"/>
                <a:cs typeface="Arial"/>
              </a:rPr>
              <a:t>(n</a:t>
            </a:r>
            <a:r>
              <a:rPr sz="2400" b="1" i="1" dirty="0">
                <a:solidFill>
                  <a:srgbClr val="091A30"/>
                </a:solidFill>
                <a:latin typeface="Arial"/>
                <a:cs typeface="Arial"/>
              </a:rPr>
              <a:t>=</a:t>
            </a:r>
            <a:r>
              <a:rPr sz="2400" b="1" dirty="0">
                <a:solidFill>
                  <a:srgbClr val="091A30"/>
                </a:solidFill>
                <a:latin typeface="Arial"/>
                <a:cs typeface="Arial"/>
              </a:rPr>
              <a:t>6,772</a:t>
            </a:r>
            <a:r>
              <a:rPr sz="2400" b="1" i="1" dirty="0">
                <a:solidFill>
                  <a:srgbClr val="091A30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54403" y="2157666"/>
            <a:ext cx="11963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091A30"/>
                </a:solidFill>
                <a:latin typeface="Arial"/>
                <a:cs typeface="Arial"/>
              </a:rPr>
              <a:t>Mean</a:t>
            </a:r>
            <a:r>
              <a:rPr sz="1800" spc="-7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91A30"/>
                </a:solidFill>
                <a:latin typeface="Arial"/>
                <a:cs typeface="Arial"/>
              </a:rPr>
              <a:t>(SD):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95954" y="2128774"/>
            <a:ext cx="1045210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dirty="0">
                <a:solidFill>
                  <a:srgbClr val="091A30"/>
                </a:solidFill>
                <a:latin typeface="Arial"/>
                <a:cs typeface="Arial"/>
              </a:rPr>
              <a:t>75.6</a:t>
            </a:r>
            <a:r>
              <a:rPr sz="2000" spc="-11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91A30"/>
                </a:solidFill>
                <a:latin typeface="Arial"/>
                <a:cs typeface="Arial"/>
              </a:rPr>
              <a:t>(14)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54403" y="2425001"/>
            <a:ext cx="295529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766570" algn="l"/>
              </a:tabLst>
            </a:pPr>
            <a:r>
              <a:rPr sz="1800" spc="-5" dirty="0">
                <a:solidFill>
                  <a:srgbClr val="091A30"/>
                </a:solidFill>
                <a:latin typeface="Arial"/>
                <a:cs typeface="Arial"/>
              </a:rPr>
              <a:t>Median</a:t>
            </a:r>
            <a:r>
              <a:rPr sz="1800" spc="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91A30"/>
                </a:solidFill>
                <a:latin typeface="Arial"/>
                <a:cs typeface="Arial"/>
              </a:rPr>
              <a:t>(IQR):	</a:t>
            </a:r>
            <a:r>
              <a:rPr sz="2000" spc="15" dirty="0">
                <a:solidFill>
                  <a:srgbClr val="091A30"/>
                </a:solidFill>
                <a:latin typeface="Arial"/>
                <a:cs typeface="Arial"/>
              </a:rPr>
              <a:t>78</a:t>
            </a:r>
            <a:r>
              <a:rPr sz="2000" spc="-10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91A30"/>
                </a:solidFill>
                <a:latin typeface="Arial"/>
                <a:cs typeface="Arial"/>
              </a:rPr>
              <a:t>(68-86)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8400"/>
            <a:ext cx="12192000" cy="609600"/>
          </a:xfrm>
          <a:custGeom>
            <a:avLst/>
            <a:gdLst/>
            <a:ahLst/>
            <a:cxnLst/>
            <a:rect l="l" t="t" r="r" b="b"/>
            <a:pathLst>
              <a:path w="12192000" h="609600">
                <a:moveTo>
                  <a:pt x="0" y="609600"/>
                </a:moveTo>
                <a:lnTo>
                  <a:pt x="12192000" y="609600"/>
                </a:lnTo>
                <a:lnTo>
                  <a:pt x="12192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90319" y="2264410"/>
            <a:ext cx="9582785" cy="30149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03505" marR="98425" indent="1270" algn="ctr">
              <a:lnSpc>
                <a:spcPct val="102400"/>
              </a:lnSpc>
              <a:spcBef>
                <a:spcPts val="50"/>
              </a:spcBef>
            </a:pPr>
            <a:r>
              <a:rPr sz="2750" spc="20" dirty="0">
                <a:latin typeface="Arial"/>
                <a:cs typeface="Arial"/>
              </a:rPr>
              <a:t>We wish </a:t>
            </a:r>
            <a:r>
              <a:rPr sz="2750" dirty="0">
                <a:latin typeface="Arial"/>
                <a:cs typeface="Arial"/>
              </a:rPr>
              <a:t>to </a:t>
            </a:r>
            <a:r>
              <a:rPr sz="2750" spc="25" dirty="0">
                <a:latin typeface="Arial"/>
                <a:cs typeface="Arial"/>
              </a:rPr>
              <a:t>acknowledge </a:t>
            </a:r>
            <a:r>
              <a:rPr sz="2750" spc="5" dirty="0">
                <a:latin typeface="Arial"/>
                <a:cs typeface="Arial"/>
              </a:rPr>
              <a:t>this </a:t>
            </a:r>
            <a:r>
              <a:rPr sz="2750" spc="20" dirty="0">
                <a:latin typeface="Arial"/>
                <a:cs typeface="Arial"/>
              </a:rPr>
              <a:t>land </a:t>
            </a:r>
            <a:r>
              <a:rPr sz="2750" spc="-10" dirty="0">
                <a:latin typeface="Arial"/>
                <a:cs typeface="Arial"/>
              </a:rPr>
              <a:t>on </a:t>
            </a:r>
            <a:r>
              <a:rPr sz="2750" spc="10" dirty="0">
                <a:latin typeface="Arial"/>
                <a:cs typeface="Arial"/>
              </a:rPr>
              <a:t>which the </a:t>
            </a:r>
            <a:r>
              <a:rPr sz="2750" spc="15" dirty="0">
                <a:latin typeface="Arial"/>
                <a:cs typeface="Arial"/>
              </a:rPr>
              <a:t>University  </a:t>
            </a:r>
            <a:r>
              <a:rPr sz="2750" spc="25" dirty="0">
                <a:latin typeface="Arial"/>
                <a:cs typeface="Arial"/>
              </a:rPr>
              <a:t>of </a:t>
            </a:r>
            <a:r>
              <a:rPr sz="2750" spc="20" dirty="0">
                <a:latin typeface="Arial"/>
                <a:cs typeface="Arial"/>
              </a:rPr>
              <a:t>Toronto </a:t>
            </a:r>
            <a:r>
              <a:rPr sz="2750" spc="25" dirty="0">
                <a:latin typeface="Arial"/>
                <a:cs typeface="Arial"/>
              </a:rPr>
              <a:t>operates. </a:t>
            </a:r>
            <a:r>
              <a:rPr sz="2750" spc="5" dirty="0">
                <a:latin typeface="Arial"/>
                <a:cs typeface="Arial"/>
              </a:rPr>
              <a:t>For </a:t>
            </a:r>
            <a:r>
              <a:rPr sz="2750" spc="25" dirty="0">
                <a:latin typeface="Arial"/>
                <a:cs typeface="Arial"/>
              </a:rPr>
              <a:t>thousands of years </a:t>
            </a:r>
            <a:r>
              <a:rPr sz="2750" dirty="0">
                <a:latin typeface="Arial"/>
                <a:cs typeface="Arial"/>
              </a:rPr>
              <a:t>it </a:t>
            </a:r>
            <a:r>
              <a:rPr sz="2750" spc="30" dirty="0">
                <a:latin typeface="Arial"/>
                <a:cs typeface="Arial"/>
              </a:rPr>
              <a:t>has </a:t>
            </a:r>
            <a:r>
              <a:rPr sz="2750" spc="15" dirty="0">
                <a:latin typeface="Arial"/>
                <a:cs typeface="Arial"/>
              </a:rPr>
              <a:t>been  </a:t>
            </a:r>
            <a:r>
              <a:rPr sz="2750" spc="10" dirty="0">
                <a:latin typeface="Arial"/>
                <a:cs typeface="Arial"/>
              </a:rPr>
              <a:t>the </a:t>
            </a:r>
            <a:r>
              <a:rPr sz="2750" spc="20" dirty="0">
                <a:latin typeface="Arial"/>
                <a:cs typeface="Arial"/>
              </a:rPr>
              <a:t>traditional land </a:t>
            </a:r>
            <a:r>
              <a:rPr sz="2750" spc="25" dirty="0">
                <a:latin typeface="Arial"/>
                <a:cs typeface="Arial"/>
              </a:rPr>
              <a:t>of </a:t>
            </a:r>
            <a:r>
              <a:rPr sz="2750" spc="35" dirty="0">
                <a:latin typeface="Arial"/>
                <a:cs typeface="Arial"/>
              </a:rPr>
              <a:t>the </a:t>
            </a:r>
            <a:r>
              <a:rPr sz="2750" spc="25" dirty="0">
                <a:latin typeface="Arial"/>
                <a:cs typeface="Arial"/>
              </a:rPr>
              <a:t>Huron-Wendat, </a:t>
            </a:r>
            <a:r>
              <a:rPr sz="2750" spc="15" dirty="0">
                <a:latin typeface="Arial"/>
                <a:cs typeface="Arial"/>
              </a:rPr>
              <a:t>the </a:t>
            </a:r>
            <a:r>
              <a:rPr sz="2750" spc="25" dirty="0">
                <a:latin typeface="Arial"/>
                <a:cs typeface="Arial"/>
              </a:rPr>
              <a:t>Seneca, </a:t>
            </a:r>
            <a:r>
              <a:rPr sz="2750" spc="5" dirty="0">
                <a:latin typeface="Arial"/>
                <a:cs typeface="Arial"/>
              </a:rPr>
              <a:t>and  </a:t>
            </a:r>
            <a:r>
              <a:rPr sz="2750" spc="10" dirty="0">
                <a:latin typeface="Arial"/>
                <a:cs typeface="Arial"/>
              </a:rPr>
              <a:t>the </a:t>
            </a:r>
            <a:r>
              <a:rPr sz="2750" spc="25" dirty="0">
                <a:latin typeface="Arial"/>
                <a:cs typeface="Arial"/>
              </a:rPr>
              <a:t>Mississaugas </a:t>
            </a:r>
            <a:r>
              <a:rPr sz="2750" spc="20" dirty="0">
                <a:latin typeface="Arial"/>
                <a:cs typeface="Arial"/>
              </a:rPr>
              <a:t>of </a:t>
            </a:r>
            <a:r>
              <a:rPr sz="2750" spc="10" dirty="0">
                <a:latin typeface="Arial"/>
                <a:cs typeface="Arial"/>
              </a:rPr>
              <a:t>the </a:t>
            </a:r>
            <a:r>
              <a:rPr sz="2750" spc="20" dirty="0">
                <a:latin typeface="Arial"/>
                <a:cs typeface="Arial"/>
              </a:rPr>
              <a:t>Credit. Today, this </a:t>
            </a:r>
            <a:r>
              <a:rPr sz="2750" spc="15" dirty="0">
                <a:latin typeface="Arial"/>
                <a:cs typeface="Arial"/>
              </a:rPr>
              <a:t>meeting </a:t>
            </a:r>
            <a:r>
              <a:rPr sz="2750" spc="20" dirty="0">
                <a:latin typeface="Arial"/>
                <a:cs typeface="Arial"/>
              </a:rPr>
              <a:t>place</a:t>
            </a:r>
            <a:r>
              <a:rPr sz="2750" spc="55" dirty="0">
                <a:latin typeface="Arial"/>
                <a:cs typeface="Arial"/>
              </a:rPr>
              <a:t> </a:t>
            </a:r>
            <a:r>
              <a:rPr sz="2750" spc="-5" dirty="0">
                <a:latin typeface="Arial"/>
                <a:cs typeface="Arial"/>
              </a:rPr>
              <a:t>is</a:t>
            </a:r>
            <a:endParaRPr sz="2750">
              <a:latin typeface="Arial"/>
              <a:cs typeface="Arial"/>
            </a:endParaRPr>
          </a:p>
          <a:p>
            <a:pPr marL="12700" marR="5080" indent="-6985" algn="ctr">
              <a:lnSpc>
                <a:spcPts val="3379"/>
              </a:lnSpc>
              <a:spcBef>
                <a:spcPts val="50"/>
              </a:spcBef>
            </a:pPr>
            <a:r>
              <a:rPr sz="2750" spc="15" dirty="0">
                <a:latin typeface="Arial"/>
                <a:cs typeface="Arial"/>
              </a:rPr>
              <a:t>still </a:t>
            </a:r>
            <a:r>
              <a:rPr sz="2750" spc="35" dirty="0">
                <a:latin typeface="Arial"/>
                <a:cs typeface="Arial"/>
              </a:rPr>
              <a:t>the </a:t>
            </a:r>
            <a:r>
              <a:rPr sz="2750" spc="30" dirty="0">
                <a:latin typeface="Arial"/>
                <a:cs typeface="Arial"/>
              </a:rPr>
              <a:t>home </a:t>
            </a:r>
            <a:r>
              <a:rPr sz="2750" spc="-5" dirty="0">
                <a:latin typeface="Arial"/>
                <a:cs typeface="Arial"/>
              </a:rPr>
              <a:t>to </a:t>
            </a:r>
            <a:r>
              <a:rPr sz="2750" spc="10" dirty="0">
                <a:latin typeface="Arial"/>
                <a:cs typeface="Arial"/>
              </a:rPr>
              <a:t>many </a:t>
            </a:r>
            <a:r>
              <a:rPr sz="2750" spc="25" dirty="0">
                <a:latin typeface="Arial"/>
                <a:cs typeface="Arial"/>
              </a:rPr>
              <a:t>Indigenous people </a:t>
            </a:r>
            <a:r>
              <a:rPr sz="2750" spc="5" dirty="0">
                <a:latin typeface="Arial"/>
                <a:cs typeface="Arial"/>
              </a:rPr>
              <a:t>from </a:t>
            </a:r>
            <a:r>
              <a:rPr sz="2750" spc="15" dirty="0">
                <a:latin typeface="Arial"/>
                <a:cs typeface="Arial"/>
              </a:rPr>
              <a:t>across </a:t>
            </a:r>
            <a:r>
              <a:rPr sz="2750" spc="20" dirty="0">
                <a:latin typeface="Arial"/>
                <a:cs typeface="Arial"/>
              </a:rPr>
              <a:t>Turtle  </a:t>
            </a:r>
            <a:r>
              <a:rPr sz="2750" spc="15" dirty="0">
                <a:latin typeface="Arial"/>
                <a:cs typeface="Arial"/>
              </a:rPr>
              <a:t>Island </a:t>
            </a:r>
            <a:r>
              <a:rPr sz="2750" spc="30" dirty="0">
                <a:latin typeface="Arial"/>
                <a:cs typeface="Arial"/>
              </a:rPr>
              <a:t>and </a:t>
            </a:r>
            <a:r>
              <a:rPr sz="2750" spc="25" dirty="0">
                <a:latin typeface="Arial"/>
                <a:cs typeface="Arial"/>
              </a:rPr>
              <a:t>we </a:t>
            </a:r>
            <a:r>
              <a:rPr sz="2750" spc="35" dirty="0">
                <a:latin typeface="Arial"/>
                <a:cs typeface="Arial"/>
              </a:rPr>
              <a:t>are </a:t>
            </a:r>
            <a:r>
              <a:rPr sz="2750" spc="15" dirty="0">
                <a:latin typeface="Arial"/>
                <a:cs typeface="Arial"/>
              </a:rPr>
              <a:t>grateful </a:t>
            </a:r>
            <a:r>
              <a:rPr sz="2750" dirty="0">
                <a:latin typeface="Arial"/>
                <a:cs typeface="Arial"/>
              </a:rPr>
              <a:t>to </a:t>
            </a:r>
            <a:r>
              <a:rPr sz="2750" spc="35" dirty="0">
                <a:latin typeface="Arial"/>
                <a:cs typeface="Arial"/>
              </a:rPr>
              <a:t>have </a:t>
            </a:r>
            <a:r>
              <a:rPr sz="2750" spc="10" dirty="0">
                <a:latin typeface="Arial"/>
                <a:cs typeface="Arial"/>
              </a:rPr>
              <a:t>the </a:t>
            </a:r>
            <a:r>
              <a:rPr sz="2750" spc="25" dirty="0">
                <a:latin typeface="Arial"/>
                <a:cs typeface="Arial"/>
              </a:rPr>
              <a:t>opportunity </a:t>
            </a:r>
            <a:r>
              <a:rPr sz="2750" dirty="0">
                <a:latin typeface="Arial"/>
                <a:cs typeface="Arial"/>
              </a:rPr>
              <a:t>to </a:t>
            </a:r>
            <a:r>
              <a:rPr sz="2750" spc="35" dirty="0">
                <a:latin typeface="Arial"/>
                <a:cs typeface="Arial"/>
              </a:rPr>
              <a:t>work</a:t>
            </a:r>
            <a:r>
              <a:rPr sz="2750" spc="-35" dirty="0">
                <a:latin typeface="Arial"/>
                <a:cs typeface="Arial"/>
              </a:rPr>
              <a:t> </a:t>
            </a:r>
            <a:r>
              <a:rPr sz="2750" spc="-10" dirty="0">
                <a:latin typeface="Arial"/>
                <a:cs typeface="Arial"/>
              </a:rPr>
              <a:t>on  </a:t>
            </a:r>
            <a:r>
              <a:rPr sz="2750" spc="25" dirty="0">
                <a:latin typeface="Arial"/>
                <a:cs typeface="Arial"/>
              </a:rPr>
              <a:t>this</a:t>
            </a:r>
            <a:r>
              <a:rPr sz="2750" spc="20" dirty="0">
                <a:latin typeface="Arial"/>
                <a:cs typeface="Arial"/>
              </a:rPr>
              <a:t> </a:t>
            </a:r>
            <a:r>
              <a:rPr sz="2750" spc="10" dirty="0">
                <a:latin typeface="Arial"/>
                <a:cs typeface="Arial"/>
              </a:rPr>
              <a:t>land.</a:t>
            </a:r>
            <a:endParaRPr sz="27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39159" y="715010"/>
            <a:ext cx="52793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0" dirty="0"/>
              <a:t>Land</a:t>
            </a:r>
            <a:r>
              <a:rPr sz="3600" spc="-50" dirty="0"/>
              <a:t> </a:t>
            </a:r>
            <a:r>
              <a:rPr sz="3600" spc="-5" dirty="0"/>
              <a:t>Acknowledgement</a:t>
            </a:r>
            <a:endParaRPr sz="36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8400"/>
            <a:ext cx="12192000" cy="609600"/>
          </a:xfrm>
          <a:custGeom>
            <a:avLst/>
            <a:gdLst/>
            <a:ahLst/>
            <a:cxnLst/>
            <a:rect l="l" t="t" r="r" b="b"/>
            <a:pathLst>
              <a:path w="12192000" h="609600">
                <a:moveTo>
                  <a:pt x="0" y="609600"/>
                </a:moveTo>
                <a:lnTo>
                  <a:pt x="12192000" y="609600"/>
                </a:lnTo>
                <a:lnTo>
                  <a:pt x="12192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34151" y="671576"/>
            <a:ext cx="0" cy="5575300"/>
          </a:xfrm>
          <a:custGeom>
            <a:avLst/>
            <a:gdLst/>
            <a:ahLst/>
            <a:cxnLst/>
            <a:rect l="l" t="t" r="r" b="b"/>
            <a:pathLst>
              <a:path h="5575300">
                <a:moveTo>
                  <a:pt x="0" y="0"/>
                </a:moveTo>
                <a:lnTo>
                  <a:pt x="0" y="5575300"/>
                </a:lnTo>
              </a:path>
            </a:pathLst>
          </a:custGeom>
          <a:ln w="6350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10800" y="5005323"/>
            <a:ext cx="614680" cy="0"/>
          </a:xfrm>
          <a:custGeom>
            <a:avLst/>
            <a:gdLst/>
            <a:ahLst/>
            <a:cxnLst/>
            <a:rect l="l" t="t" r="r" b="b"/>
            <a:pathLst>
              <a:path w="614679">
                <a:moveTo>
                  <a:pt x="0" y="0"/>
                </a:moveTo>
                <a:lnTo>
                  <a:pt x="614426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86850" y="5005323"/>
            <a:ext cx="666750" cy="0"/>
          </a:xfrm>
          <a:custGeom>
            <a:avLst/>
            <a:gdLst/>
            <a:ahLst/>
            <a:cxnLst/>
            <a:rect l="l" t="t" r="r" b="b"/>
            <a:pathLst>
              <a:path w="666750">
                <a:moveTo>
                  <a:pt x="0" y="0"/>
                </a:moveTo>
                <a:lnTo>
                  <a:pt x="66675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91400" y="5005323"/>
            <a:ext cx="1238250" cy="0"/>
          </a:xfrm>
          <a:custGeom>
            <a:avLst/>
            <a:gdLst/>
            <a:ahLst/>
            <a:cxnLst/>
            <a:rect l="l" t="t" r="r" b="b"/>
            <a:pathLst>
              <a:path w="1238250">
                <a:moveTo>
                  <a:pt x="0" y="0"/>
                </a:moveTo>
                <a:lnTo>
                  <a:pt x="123825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81876" y="5005323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324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72775" y="4262373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45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10800" y="4262373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48825" y="4262373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86850" y="4262373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24875" y="4262373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2900" y="4262373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91400" y="4262373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81876" y="4262373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324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72775" y="3509898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45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10800" y="3509898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648825" y="3509898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6850" y="3509898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24875" y="3509898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62900" y="3509898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91400" y="3509898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81876" y="3509898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324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772775" y="2757551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45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210800" y="2757551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648825" y="2757551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086850" y="2757551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24875" y="2757551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962900" y="2757551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91400" y="2757551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81876" y="2757551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324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772775" y="2005076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45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210800" y="2005076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648825" y="2005076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086850" y="2005076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24875" y="2005076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62900" y="2005076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91400" y="2005076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81876" y="2005076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324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772775" y="1252600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45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648825" y="1252600"/>
            <a:ext cx="666750" cy="0"/>
          </a:xfrm>
          <a:custGeom>
            <a:avLst/>
            <a:gdLst/>
            <a:ahLst/>
            <a:cxnLst/>
            <a:rect l="l" t="t" r="r" b="b"/>
            <a:pathLst>
              <a:path w="666750">
                <a:moveTo>
                  <a:pt x="0" y="0"/>
                </a:moveTo>
                <a:lnTo>
                  <a:pt x="66675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086850" y="1252600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524875" y="1252600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962900" y="1252600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91400" y="1252600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81876" y="1252600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324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34200" y="4953000"/>
            <a:ext cx="457200" cy="57150"/>
          </a:xfrm>
          <a:custGeom>
            <a:avLst/>
            <a:gdLst/>
            <a:ahLst/>
            <a:cxnLst/>
            <a:rect l="l" t="t" r="r" b="b"/>
            <a:pathLst>
              <a:path w="457200" h="57150">
                <a:moveTo>
                  <a:pt x="0" y="57150"/>
                </a:moveTo>
                <a:lnTo>
                  <a:pt x="457200" y="57150"/>
                </a:lnTo>
                <a:lnTo>
                  <a:pt x="45720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FFC0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05700" y="4981575"/>
            <a:ext cx="457200" cy="28575"/>
          </a:xfrm>
          <a:custGeom>
            <a:avLst/>
            <a:gdLst/>
            <a:ahLst/>
            <a:cxnLst/>
            <a:rect l="l" t="t" r="r" b="b"/>
            <a:pathLst>
              <a:path w="457200" h="28575">
                <a:moveTo>
                  <a:pt x="0" y="28575"/>
                </a:moveTo>
                <a:lnTo>
                  <a:pt x="457200" y="28575"/>
                </a:lnTo>
                <a:lnTo>
                  <a:pt x="457200" y="0"/>
                </a:lnTo>
                <a:lnTo>
                  <a:pt x="0" y="0"/>
                </a:lnTo>
                <a:lnTo>
                  <a:pt x="0" y="28575"/>
                </a:lnTo>
                <a:close/>
              </a:path>
            </a:pathLst>
          </a:custGeom>
          <a:solidFill>
            <a:srgbClr val="FFC0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67675" y="4962525"/>
            <a:ext cx="457200" cy="47625"/>
          </a:xfrm>
          <a:custGeom>
            <a:avLst/>
            <a:gdLst/>
            <a:ahLst/>
            <a:cxnLst/>
            <a:rect l="l" t="t" r="r" b="b"/>
            <a:pathLst>
              <a:path w="457200" h="47625">
                <a:moveTo>
                  <a:pt x="0" y="47625"/>
                </a:moveTo>
                <a:lnTo>
                  <a:pt x="457200" y="47625"/>
                </a:lnTo>
                <a:lnTo>
                  <a:pt x="457200" y="0"/>
                </a:lnTo>
                <a:lnTo>
                  <a:pt x="0" y="0"/>
                </a:lnTo>
                <a:lnTo>
                  <a:pt x="0" y="47625"/>
                </a:lnTo>
                <a:close/>
              </a:path>
            </a:pathLst>
          </a:custGeom>
          <a:solidFill>
            <a:srgbClr val="FFC0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629650" y="4876800"/>
            <a:ext cx="457200" cy="133350"/>
          </a:xfrm>
          <a:custGeom>
            <a:avLst/>
            <a:gdLst/>
            <a:ahLst/>
            <a:cxnLst/>
            <a:rect l="l" t="t" r="r" b="b"/>
            <a:pathLst>
              <a:path w="457200" h="133350">
                <a:moveTo>
                  <a:pt x="0" y="133350"/>
                </a:moveTo>
                <a:lnTo>
                  <a:pt x="457200" y="133350"/>
                </a:lnTo>
                <a:lnTo>
                  <a:pt x="457200" y="0"/>
                </a:lnTo>
                <a:lnTo>
                  <a:pt x="0" y="0"/>
                </a:lnTo>
                <a:lnTo>
                  <a:pt x="0" y="133350"/>
                </a:lnTo>
                <a:close/>
              </a:path>
            </a:pathLst>
          </a:custGeom>
          <a:solidFill>
            <a:srgbClr val="FFC0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191625" y="4972050"/>
            <a:ext cx="457200" cy="38100"/>
          </a:xfrm>
          <a:custGeom>
            <a:avLst/>
            <a:gdLst/>
            <a:ahLst/>
            <a:cxnLst/>
            <a:rect l="l" t="t" r="r" b="b"/>
            <a:pathLst>
              <a:path w="457200" h="38100">
                <a:moveTo>
                  <a:pt x="0" y="38100"/>
                </a:moveTo>
                <a:lnTo>
                  <a:pt x="457200" y="38100"/>
                </a:lnTo>
                <a:lnTo>
                  <a:pt x="4572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C0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753600" y="4829175"/>
            <a:ext cx="457200" cy="180975"/>
          </a:xfrm>
          <a:custGeom>
            <a:avLst/>
            <a:gdLst/>
            <a:ahLst/>
            <a:cxnLst/>
            <a:rect l="l" t="t" r="r" b="b"/>
            <a:pathLst>
              <a:path w="457200" h="180975">
                <a:moveTo>
                  <a:pt x="0" y="180975"/>
                </a:moveTo>
                <a:lnTo>
                  <a:pt x="457200" y="180975"/>
                </a:lnTo>
                <a:lnTo>
                  <a:pt x="4572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FC0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315575" y="4972050"/>
            <a:ext cx="457200" cy="38100"/>
          </a:xfrm>
          <a:custGeom>
            <a:avLst/>
            <a:gdLst/>
            <a:ahLst/>
            <a:cxnLst/>
            <a:rect l="l" t="t" r="r" b="b"/>
            <a:pathLst>
              <a:path w="457200" h="38100">
                <a:moveTo>
                  <a:pt x="0" y="38100"/>
                </a:moveTo>
                <a:lnTo>
                  <a:pt x="457200" y="38100"/>
                </a:lnTo>
                <a:lnTo>
                  <a:pt x="4572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C0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934200" y="4905375"/>
            <a:ext cx="457200" cy="47625"/>
          </a:xfrm>
          <a:custGeom>
            <a:avLst/>
            <a:gdLst/>
            <a:ahLst/>
            <a:cxnLst/>
            <a:rect l="l" t="t" r="r" b="b"/>
            <a:pathLst>
              <a:path w="457200" h="47625">
                <a:moveTo>
                  <a:pt x="0" y="47625"/>
                </a:moveTo>
                <a:lnTo>
                  <a:pt x="457200" y="47625"/>
                </a:lnTo>
                <a:lnTo>
                  <a:pt x="457200" y="0"/>
                </a:lnTo>
                <a:lnTo>
                  <a:pt x="0" y="0"/>
                </a:lnTo>
                <a:lnTo>
                  <a:pt x="0" y="47625"/>
                </a:lnTo>
                <a:close/>
              </a:path>
            </a:pathLst>
          </a:custGeom>
          <a:solidFill>
            <a:srgbClr val="FFE9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05700" y="4962525"/>
            <a:ext cx="457200" cy="19050"/>
          </a:xfrm>
          <a:custGeom>
            <a:avLst/>
            <a:gdLst/>
            <a:ahLst/>
            <a:cxnLst/>
            <a:rect l="l" t="t" r="r" b="b"/>
            <a:pathLst>
              <a:path w="457200" h="19050">
                <a:moveTo>
                  <a:pt x="0" y="19050"/>
                </a:moveTo>
                <a:lnTo>
                  <a:pt x="457200" y="19050"/>
                </a:lnTo>
                <a:lnTo>
                  <a:pt x="45720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E9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067675" y="4943475"/>
            <a:ext cx="457200" cy="19050"/>
          </a:xfrm>
          <a:custGeom>
            <a:avLst/>
            <a:gdLst/>
            <a:ahLst/>
            <a:cxnLst/>
            <a:rect l="l" t="t" r="r" b="b"/>
            <a:pathLst>
              <a:path w="457200" h="19050">
                <a:moveTo>
                  <a:pt x="0" y="19050"/>
                </a:moveTo>
                <a:lnTo>
                  <a:pt x="457200" y="19050"/>
                </a:lnTo>
                <a:lnTo>
                  <a:pt x="45720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E9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629650" y="4781550"/>
            <a:ext cx="457200" cy="95250"/>
          </a:xfrm>
          <a:custGeom>
            <a:avLst/>
            <a:gdLst/>
            <a:ahLst/>
            <a:cxnLst/>
            <a:rect l="l" t="t" r="r" b="b"/>
            <a:pathLst>
              <a:path w="457200" h="95250">
                <a:moveTo>
                  <a:pt x="0" y="95250"/>
                </a:moveTo>
                <a:lnTo>
                  <a:pt x="457200" y="95250"/>
                </a:lnTo>
                <a:lnTo>
                  <a:pt x="457200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E9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191625" y="4914900"/>
            <a:ext cx="457200" cy="57150"/>
          </a:xfrm>
          <a:custGeom>
            <a:avLst/>
            <a:gdLst/>
            <a:ahLst/>
            <a:cxnLst/>
            <a:rect l="l" t="t" r="r" b="b"/>
            <a:pathLst>
              <a:path w="457200" h="57150">
                <a:moveTo>
                  <a:pt x="0" y="57150"/>
                </a:moveTo>
                <a:lnTo>
                  <a:pt x="457200" y="57150"/>
                </a:lnTo>
                <a:lnTo>
                  <a:pt x="45720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FFE9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753600" y="4791075"/>
            <a:ext cx="457200" cy="38100"/>
          </a:xfrm>
          <a:custGeom>
            <a:avLst/>
            <a:gdLst/>
            <a:ahLst/>
            <a:cxnLst/>
            <a:rect l="l" t="t" r="r" b="b"/>
            <a:pathLst>
              <a:path w="457200" h="38100">
                <a:moveTo>
                  <a:pt x="0" y="38100"/>
                </a:moveTo>
                <a:lnTo>
                  <a:pt x="457200" y="38100"/>
                </a:lnTo>
                <a:lnTo>
                  <a:pt x="4572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E9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315575" y="4924425"/>
            <a:ext cx="457200" cy="47625"/>
          </a:xfrm>
          <a:custGeom>
            <a:avLst/>
            <a:gdLst/>
            <a:ahLst/>
            <a:cxnLst/>
            <a:rect l="l" t="t" r="r" b="b"/>
            <a:pathLst>
              <a:path w="457200" h="47625">
                <a:moveTo>
                  <a:pt x="0" y="47625"/>
                </a:moveTo>
                <a:lnTo>
                  <a:pt x="457200" y="47625"/>
                </a:lnTo>
                <a:lnTo>
                  <a:pt x="457200" y="0"/>
                </a:lnTo>
                <a:lnTo>
                  <a:pt x="0" y="0"/>
                </a:lnTo>
                <a:lnTo>
                  <a:pt x="0" y="47625"/>
                </a:lnTo>
                <a:close/>
              </a:path>
            </a:pathLst>
          </a:custGeom>
          <a:solidFill>
            <a:srgbClr val="FFE9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934200" y="2209800"/>
            <a:ext cx="457200" cy="2695575"/>
          </a:xfrm>
          <a:custGeom>
            <a:avLst/>
            <a:gdLst/>
            <a:ahLst/>
            <a:cxnLst/>
            <a:rect l="l" t="t" r="r" b="b"/>
            <a:pathLst>
              <a:path w="457200" h="2695575">
                <a:moveTo>
                  <a:pt x="0" y="2695575"/>
                </a:moveTo>
                <a:lnTo>
                  <a:pt x="457200" y="2695575"/>
                </a:lnTo>
                <a:lnTo>
                  <a:pt x="457200" y="0"/>
                </a:lnTo>
                <a:lnTo>
                  <a:pt x="0" y="0"/>
                </a:lnTo>
                <a:lnTo>
                  <a:pt x="0" y="2695575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505700" y="1952625"/>
            <a:ext cx="457200" cy="3009900"/>
          </a:xfrm>
          <a:custGeom>
            <a:avLst/>
            <a:gdLst/>
            <a:ahLst/>
            <a:cxnLst/>
            <a:rect l="l" t="t" r="r" b="b"/>
            <a:pathLst>
              <a:path w="457200" h="3009900">
                <a:moveTo>
                  <a:pt x="0" y="3009900"/>
                </a:moveTo>
                <a:lnTo>
                  <a:pt x="457200" y="3009900"/>
                </a:lnTo>
                <a:lnTo>
                  <a:pt x="457200" y="0"/>
                </a:lnTo>
                <a:lnTo>
                  <a:pt x="0" y="0"/>
                </a:lnTo>
                <a:lnTo>
                  <a:pt x="0" y="300990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067675" y="2038350"/>
            <a:ext cx="457200" cy="2905125"/>
          </a:xfrm>
          <a:custGeom>
            <a:avLst/>
            <a:gdLst/>
            <a:ahLst/>
            <a:cxnLst/>
            <a:rect l="l" t="t" r="r" b="b"/>
            <a:pathLst>
              <a:path w="457200" h="2905125">
                <a:moveTo>
                  <a:pt x="0" y="2905125"/>
                </a:moveTo>
                <a:lnTo>
                  <a:pt x="457200" y="2905125"/>
                </a:lnTo>
                <a:lnTo>
                  <a:pt x="457200" y="0"/>
                </a:lnTo>
                <a:lnTo>
                  <a:pt x="0" y="0"/>
                </a:lnTo>
                <a:lnTo>
                  <a:pt x="0" y="2905125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629650" y="2362200"/>
            <a:ext cx="457200" cy="2419350"/>
          </a:xfrm>
          <a:custGeom>
            <a:avLst/>
            <a:gdLst/>
            <a:ahLst/>
            <a:cxnLst/>
            <a:rect l="l" t="t" r="r" b="b"/>
            <a:pathLst>
              <a:path w="457200" h="2419350">
                <a:moveTo>
                  <a:pt x="0" y="2419350"/>
                </a:moveTo>
                <a:lnTo>
                  <a:pt x="457200" y="2419350"/>
                </a:lnTo>
                <a:lnTo>
                  <a:pt x="457200" y="0"/>
                </a:lnTo>
                <a:lnTo>
                  <a:pt x="0" y="0"/>
                </a:lnTo>
                <a:lnTo>
                  <a:pt x="0" y="241935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191625" y="1771650"/>
            <a:ext cx="457200" cy="3143250"/>
          </a:xfrm>
          <a:custGeom>
            <a:avLst/>
            <a:gdLst/>
            <a:ahLst/>
            <a:cxnLst/>
            <a:rect l="l" t="t" r="r" b="b"/>
            <a:pathLst>
              <a:path w="457200" h="3143250">
                <a:moveTo>
                  <a:pt x="0" y="3143250"/>
                </a:moveTo>
                <a:lnTo>
                  <a:pt x="457200" y="3143250"/>
                </a:lnTo>
                <a:lnTo>
                  <a:pt x="457200" y="0"/>
                </a:lnTo>
                <a:lnTo>
                  <a:pt x="0" y="0"/>
                </a:lnTo>
                <a:lnTo>
                  <a:pt x="0" y="314325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753600" y="1362075"/>
            <a:ext cx="457200" cy="3429000"/>
          </a:xfrm>
          <a:custGeom>
            <a:avLst/>
            <a:gdLst/>
            <a:ahLst/>
            <a:cxnLst/>
            <a:rect l="l" t="t" r="r" b="b"/>
            <a:pathLst>
              <a:path w="457200" h="3429000">
                <a:moveTo>
                  <a:pt x="0" y="3429000"/>
                </a:moveTo>
                <a:lnTo>
                  <a:pt x="457200" y="3429000"/>
                </a:lnTo>
                <a:lnTo>
                  <a:pt x="457200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315575" y="2028825"/>
            <a:ext cx="457200" cy="2895600"/>
          </a:xfrm>
          <a:custGeom>
            <a:avLst/>
            <a:gdLst/>
            <a:ahLst/>
            <a:cxnLst/>
            <a:rect l="l" t="t" r="r" b="b"/>
            <a:pathLst>
              <a:path w="457200" h="2895600">
                <a:moveTo>
                  <a:pt x="0" y="2895600"/>
                </a:moveTo>
                <a:lnTo>
                  <a:pt x="457200" y="2895600"/>
                </a:lnTo>
                <a:lnTo>
                  <a:pt x="457200" y="0"/>
                </a:lnTo>
                <a:lnTo>
                  <a:pt x="0" y="0"/>
                </a:lnTo>
                <a:lnTo>
                  <a:pt x="0" y="289560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934200" y="1333500"/>
            <a:ext cx="457200" cy="876300"/>
          </a:xfrm>
          <a:custGeom>
            <a:avLst/>
            <a:gdLst/>
            <a:ahLst/>
            <a:cxnLst/>
            <a:rect l="l" t="t" r="r" b="b"/>
            <a:pathLst>
              <a:path w="457200" h="876300">
                <a:moveTo>
                  <a:pt x="0" y="876300"/>
                </a:moveTo>
                <a:lnTo>
                  <a:pt x="457200" y="876300"/>
                </a:lnTo>
                <a:lnTo>
                  <a:pt x="457200" y="0"/>
                </a:lnTo>
                <a:lnTo>
                  <a:pt x="0" y="0"/>
                </a:lnTo>
                <a:lnTo>
                  <a:pt x="0" y="876300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505700" y="149542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067675" y="1381125"/>
            <a:ext cx="457200" cy="657225"/>
          </a:xfrm>
          <a:custGeom>
            <a:avLst/>
            <a:gdLst/>
            <a:ahLst/>
            <a:cxnLst/>
            <a:rect l="l" t="t" r="r" b="b"/>
            <a:pathLst>
              <a:path w="457200" h="657225">
                <a:moveTo>
                  <a:pt x="0" y="657225"/>
                </a:moveTo>
                <a:lnTo>
                  <a:pt x="457200" y="657225"/>
                </a:lnTo>
                <a:lnTo>
                  <a:pt x="457200" y="0"/>
                </a:lnTo>
                <a:lnTo>
                  <a:pt x="0" y="0"/>
                </a:lnTo>
                <a:lnTo>
                  <a:pt x="0" y="657225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629650" y="1343025"/>
            <a:ext cx="457200" cy="1019175"/>
          </a:xfrm>
          <a:custGeom>
            <a:avLst/>
            <a:gdLst/>
            <a:ahLst/>
            <a:cxnLst/>
            <a:rect l="l" t="t" r="r" b="b"/>
            <a:pathLst>
              <a:path w="457200" h="1019175">
                <a:moveTo>
                  <a:pt x="0" y="1019175"/>
                </a:moveTo>
                <a:lnTo>
                  <a:pt x="457200" y="1019175"/>
                </a:lnTo>
                <a:lnTo>
                  <a:pt x="457200" y="0"/>
                </a:lnTo>
                <a:lnTo>
                  <a:pt x="0" y="0"/>
                </a:lnTo>
                <a:lnTo>
                  <a:pt x="0" y="1019175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191625" y="1362075"/>
            <a:ext cx="457200" cy="409575"/>
          </a:xfrm>
          <a:custGeom>
            <a:avLst/>
            <a:gdLst/>
            <a:ahLst/>
            <a:cxnLst/>
            <a:rect l="l" t="t" r="r" b="b"/>
            <a:pathLst>
              <a:path w="457200" h="409575">
                <a:moveTo>
                  <a:pt x="0" y="409575"/>
                </a:moveTo>
                <a:lnTo>
                  <a:pt x="457200" y="409575"/>
                </a:lnTo>
                <a:lnTo>
                  <a:pt x="457200" y="0"/>
                </a:lnTo>
                <a:lnTo>
                  <a:pt x="0" y="0"/>
                </a:lnTo>
                <a:lnTo>
                  <a:pt x="0" y="409575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753600" y="1285875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0" y="76200"/>
                </a:moveTo>
                <a:lnTo>
                  <a:pt x="457200" y="76200"/>
                </a:lnTo>
                <a:lnTo>
                  <a:pt x="457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315575" y="1352550"/>
            <a:ext cx="457200" cy="676275"/>
          </a:xfrm>
          <a:custGeom>
            <a:avLst/>
            <a:gdLst/>
            <a:ahLst/>
            <a:cxnLst/>
            <a:rect l="l" t="t" r="r" b="b"/>
            <a:pathLst>
              <a:path w="457200" h="676275">
                <a:moveTo>
                  <a:pt x="0" y="676275"/>
                </a:moveTo>
                <a:lnTo>
                  <a:pt x="457200" y="676275"/>
                </a:lnTo>
                <a:lnTo>
                  <a:pt x="457200" y="0"/>
                </a:lnTo>
                <a:lnTo>
                  <a:pt x="0" y="0"/>
                </a:lnTo>
                <a:lnTo>
                  <a:pt x="0" y="676275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934200" y="1247775"/>
            <a:ext cx="457200" cy="85725"/>
          </a:xfrm>
          <a:custGeom>
            <a:avLst/>
            <a:gdLst/>
            <a:ahLst/>
            <a:cxnLst/>
            <a:rect l="l" t="t" r="r" b="b"/>
            <a:pathLst>
              <a:path w="457200" h="85725">
                <a:moveTo>
                  <a:pt x="0" y="85725"/>
                </a:moveTo>
                <a:lnTo>
                  <a:pt x="457200" y="85725"/>
                </a:lnTo>
                <a:lnTo>
                  <a:pt x="457200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505700" y="1247775"/>
            <a:ext cx="457200" cy="247650"/>
          </a:xfrm>
          <a:custGeom>
            <a:avLst/>
            <a:gdLst/>
            <a:ahLst/>
            <a:cxnLst/>
            <a:rect l="l" t="t" r="r" b="b"/>
            <a:pathLst>
              <a:path w="457200" h="247650">
                <a:moveTo>
                  <a:pt x="0" y="247650"/>
                </a:moveTo>
                <a:lnTo>
                  <a:pt x="457200" y="247650"/>
                </a:lnTo>
                <a:lnTo>
                  <a:pt x="457200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067675" y="1247775"/>
            <a:ext cx="457200" cy="133350"/>
          </a:xfrm>
          <a:custGeom>
            <a:avLst/>
            <a:gdLst/>
            <a:ahLst/>
            <a:cxnLst/>
            <a:rect l="l" t="t" r="r" b="b"/>
            <a:pathLst>
              <a:path w="457200" h="133350">
                <a:moveTo>
                  <a:pt x="0" y="133350"/>
                </a:moveTo>
                <a:lnTo>
                  <a:pt x="457200" y="133350"/>
                </a:lnTo>
                <a:lnTo>
                  <a:pt x="457200" y="0"/>
                </a:lnTo>
                <a:lnTo>
                  <a:pt x="0" y="0"/>
                </a:lnTo>
                <a:lnTo>
                  <a:pt x="0" y="13335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629650" y="1247775"/>
            <a:ext cx="457200" cy="95250"/>
          </a:xfrm>
          <a:custGeom>
            <a:avLst/>
            <a:gdLst/>
            <a:ahLst/>
            <a:cxnLst/>
            <a:rect l="l" t="t" r="r" b="b"/>
            <a:pathLst>
              <a:path w="457200" h="95250">
                <a:moveTo>
                  <a:pt x="0" y="95250"/>
                </a:moveTo>
                <a:lnTo>
                  <a:pt x="457200" y="95250"/>
                </a:lnTo>
                <a:lnTo>
                  <a:pt x="457200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191625" y="1247775"/>
            <a:ext cx="457200" cy="114300"/>
          </a:xfrm>
          <a:custGeom>
            <a:avLst/>
            <a:gdLst/>
            <a:ahLst/>
            <a:cxnLst/>
            <a:rect l="l" t="t" r="r" b="b"/>
            <a:pathLst>
              <a:path w="457200" h="114300">
                <a:moveTo>
                  <a:pt x="0" y="114300"/>
                </a:moveTo>
                <a:lnTo>
                  <a:pt x="457200" y="114300"/>
                </a:lnTo>
                <a:lnTo>
                  <a:pt x="4572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753600" y="1247775"/>
            <a:ext cx="457200" cy="38100"/>
          </a:xfrm>
          <a:custGeom>
            <a:avLst/>
            <a:gdLst/>
            <a:ahLst/>
            <a:cxnLst/>
            <a:rect l="l" t="t" r="r" b="b"/>
            <a:pathLst>
              <a:path w="457200" h="38100">
                <a:moveTo>
                  <a:pt x="0" y="38100"/>
                </a:moveTo>
                <a:lnTo>
                  <a:pt x="457200" y="38100"/>
                </a:lnTo>
                <a:lnTo>
                  <a:pt x="4572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315575" y="1247775"/>
            <a:ext cx="457200" cy="104775"/>
          </a:xfrm>
          <a:custGeom>
            <a:avLst/>
            <a:gdLst/>
            <a:ahLst/>
            <a:cxnLst/>
            <a:rect l="l" t="t" r="r" b="b"/>
            <a:pathLst>
              <a:path w="457200" h="104775">
                <a:moveTo>
                  <a:pt x="0" y="104775"/>
                </a:moveTo>
                <a:lnTo>
                  <a:pt x="457200" y="104775"/>
                </a:lnTo>
                <a:lnTo>
                  <a:pt x="457200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881876" y="1252600"/>
            <a:ext cx="0" cy="3752850"/>
          </a:xfrm>
          <a:custGeom>
            <a:avLst/>
            <a:gdLst/>
            <a:ahLst/>
            <a:cxnLst/>
            <a:rect l="l" t="t" r="r" b="b"/>
            <a:pathLst>
              <a:path h="3752850">
                <a:moveTo>
                  <a:pt x="0" y="3752850"/>
                </a:moveTo>
                <a:lnTo>
                  <a:pt x="0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843776" y="500532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43776" y="426237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43776" y="350989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43776" y="275755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43776" y="200507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843776" y="12526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6526783" y="4895278"/>
            <a:ext cx="2482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442075" y="4142041"/>
            <a:ext cx="3340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20%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442075" y="3389248"/>
            <a:ext cx="333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40%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6442075" y="2635567"/>
            <a:ext cx="3340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60%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442075" y="1882775"/>
            <a:ext cx="333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80%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357365" y="1128966"/>
            <a:ext cx="419734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100%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6192952" y="2425838"/>
            <a:ext cx="196215" cy="14617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dirty="0">
                <a:latin typeface="Arial"/>
                <a:cs typeface="Arial"/>
              </a:rPr>
              <a:t>% of services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volume</a:t>
            </a:r>
            <a:endParaRPr sz="1200">
              <a:latin typeface="Arial"/>
              <a:cs typeface="Arial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10944225" y="269557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944225" y="294322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944225" y="318135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0944225" y="34290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FE9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944225" y="367665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FC0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11052175" y="2554160"/>
            <a:ext cx="1068705" cy="1251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4800">
              <a:lnSpc>
                <a:spcPct val="134100"/>
              </a:lnSpc>
              <a:spcBef>
                <a:spcPts val="100"/>
              </a:spcBef>
            </a:pPr>
            <a:r>
              <a:rPr sz="1200" spc="20" dirty="0">
                <a:latin typeface="Arial"/>
                <a:cs typeface="Arial"/>
              </a:rPr>
              <a:t>P</a:t>
            </a:r>
            <a:r>
              <a:rPr sz="1200" dirty="0">
                <a:latin typeface="Arial"/>
                <a:cs typeface="Arial"/>
              </a:rPr>
              <a:t>hys</a:t>
            </a:r>
            <a:r>
              <a:rPr sz="1200" spc="-4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30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occ  </a:t>
            </a:r>
            <a:r>
              <a:rPr sz="1200" spc="-5" dirty="0">
                <a:latin typeface="Arial"/>
                <a:cs typeface="Arial"/>
              </a:rPr>
              <a:t>Nursing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34000"/>
              </a:lnSpc>
            </a:pPr>
            <a:r>
              <a:rPr sz="1200" spc="30" dirty="0">
                <a:latin typeface="Arial"/>
                <a:cs typeface="Arial"/>
              </a:rPr>
              <a:t>H</a:t>
            </a:r>
            <a:r>
              <a:rPr sz="1200" spc="-70" dirty="0">
                <a:latin typeface="Arial"/>
                <a:cs typeface="Arial"/>
              </a:rPr>
              <a:t>o</a:t>
            </a:r>
            <a:r>
              <a:rPr sz="1200" spc="4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30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pe</a:t>
            </a:r>
            <a:r>
              <a:rPr sz="1200" spc="-30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sonal  </a:t>
            </a:r>
            <a:r>
              <a:rPr sz="1200" spc="-10" dirty="0">
                <a:latin typeface="Arial"/>
                <a:cs typeface="Arial"/>
              </a:rPr>
              <a:t>Case mgm  </a:t>
            </a:r>
            <a:r>
              <a:rPr sz="1200" dirty="0">
                <a:latin typeface="Arial"/>
                <a:cs typeface="Arial"/>
              </a:rPr>
              <a:t>Other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959981" y="5129212"/>
            <a:ext cx="4004310" cy="1038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60"/>
              </a:lnSpc>
              <a:spcBef>
                <a:spcPts val="100"/>
              </a:spcBef>
            </a:pPr>
            <a:r>
              <a:rPr sz="1200" b="1" u="heavy" spc="-5" dirty="0">
                <a:solidFill>
                  <a:srgbClr val="091A30"/>
                </a:solidFill>
                <a:uFill>
                  <a:solidFill>
                    <a:srgbClr val="091A30"/>
                  </a:solidFill>
                </a:uFill>
                <a:latin typeface="Arial"/>
                <a:cs typeface="Arial"/>
              </a:rPr>
              <a:t>Reporting</a:t>
            </a:r>
            <a:r>
              <a:rPr sz="1200" b="1" u="heavy" spc="-25" dirty="0">
                <a:solidFill>
                  <a:srgbClr val="091A30"/>
                </a:solidFill>
                <a:uFill>
                  <a:solidFill>
                    <a:srgbClr val="091A3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solidFill>
                  <a:srgbClr val="091A30"/>
                </a:solidFill>
                <a:uFill>
                  <a:solidFill>
                    <a:srgbClr val="091A30"/>
                  </a:solidFill>
                </a:uFill>
                <a:latin typeface="Arial"/>
                <a:cs typeface="Arial"/>
              </a:rPr>
              <a:t>categories: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15"/>
              </a:lnSpc>
            </a:pPr>
            <a:r>
              <a:rPr sz="1200" spc="-5" dirty="0">
                <a:solidFill>
                  <a:srgbClr val="091A30"/>
                </a:solidFill>
                <a:latin typeface="Arial"/>
                <a:cs typeface="Arial"/>
              </a:rPr>
              <a:t>Nursing: </a:t>
            </a:r>
            <a:r>
              <a:rPr sz="1200" spc="-10" dirty="0">
                <a:solidFill>
                  <a:srgbClr val="091A30"/>
                </a:solidFill>
                <a:latin typeface="Arial"/>
                <a:cs typeface="Arial"/>
              </a:rPr>
              <a:t>Service </a:t>
            </a: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= 1 </a:t>
            </a:r>
            <a:r>
              <a:rPr sz="1200" spc="-5" dirty="0">
                <a:solidFill>
                  <a:srgbClr val="091A30"/>
                </a:solidFill>
                <a:latin typeface="Arial"/>
                <a:cs typeface="Arial"/>
              </a:rPr>
              <a:t>(visit), </a:t>
            </a: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2</a:t>
            </a:r>
            <a:r>
              <a:rPr sz="1200" spc="1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91A30"/>
                </a:solidFill>
                <a:latin typeface="Arial"/>
                <a:cs typeface="Arial"/>
              </a:rPr>
              <a:t>(hours)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15"/>
              </a:lnSpc>
            </a:pPr>
            <a:r>
              <a:rPr sz="1200" spc="-5" dirty="0">
                <a:solidFill>
                  <a:srgbClr val="091A30"/>
                </a:solidFill>
                <a:latin typeface="Arial"/>
                <a:cs typeface="Arial"/>
              </a:rPr>
              <a:t>Physio </a:t>
            </a: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or </a:t>
            </a:r>
            <a:r>
              <a:rPr sz="1200" spc="-10" dirty="0">
                <a:solidFill>
                  <a:srgbClr val="091A30"/>
                </a:solidFill>
                <a:latin typeface="Arial"/>
                <a:cs typeface="Arial"/>
              </a:rPr>
              <a:t>occupational therapy: Service </a:t>
            </a: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= </a:t>
            </a:r>
            <a:r>
              <a:rPr sz="1200" spc="-35" dirty="0">
                <a:solidFill>
                  <a:srgbClr val="091A30"/>
                </a:solidFill>
                <a:latin typeface="Arial"/>
                <a:cs typeface="Arial"/>
              </a:rPr>
              <a:t>5, </a:t>
            </a: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6</a:t>
            </a:r>
            <a:r>
              <a:rPr sz="1200" spc="16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91A30"/>
                </a:solidFill>
                <a:latin typeface="Arial"/>
                <a:cs typeface="Arial"/>
              </a:rPr>
              <a:t>(visit)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75"/>
              </a:lnSpc>
            </a:pPr>
            <a:r>
              <a:rPr sz="1200" spc="-5" dirty="0">
                <a:solidFill>
                  <a:srgbClr val="091A30"/>
                </a:solidFill>
                <a:latin typeface="Arial"/>
                <a:cs typeface="Arial"/>
              </a:rPr>
              <a:t>Social </a:t>
            </a: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work or case </a:t>
            </a:r>
            <a:r>
              <a:rPr sz="1200" spc="-10" dirty="0">
                <a:solidFill>
                  <a:srgbClr val="091A30"/>
                </a:solidFill>
                <a:latin typeface="Arial"/>
                <a:cs typeface="Arial"/>
              </a:rPr>
              <a:t>management: </a:t>
            </a: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8, </a:t>
            </a:r>
            <a:r>
              <a:rPr sz="1200" spc="-25" dirty="0">
                <a:solidFill>
                  <a:srgbClr val="091A30"/>
                </a:solidFill>
                <a:latin typeface="Arial"/>
                <a:cs typeface="Arial"/>
              </a:rPr>
              <a:t>10, </a:t>
            </a: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14</a:t>
            </a:r>
            <a:r>
              <a:rPr sz="1200" spc="5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091A30"/>
                </a:solidFill>
                <a:latin typeface="Arial"/>
                <a:cs typeface="Arial"/>
              </a:rPr>
              <a:t>(visit)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350"/>
              </a:lnSpc>
              <a:spcBef>
                <a:spcPts val="40"/>
              </a:spcBef>
            </a:pPr>
            <a:r>
              <a:rPr sz="1200" spc="-10" dirty="0">
                <a:solidFill>
                  <a:srgbClr val="091A30"/>
                </a:solidFill>
                <a:latin typeface="Arial"/>
                <a:cs typeface="Arial"/>
              </a:rPr>
              <a:t>Personal </a:t>
            </a: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services, </a:t>
            </a:r>
            <a:r>
              <a:rPr sz="1200" spc="-10" dirty="0">
                <a:solidFill>
                  <a:srgbClr val="091A30"/>
                </a:solidFill>
                <a:latin typeface="Arial"/>
                <a:cs typeface="Arial"/>
              </a:rPr>
              <a:t>homemaking, </a:t>
            </a: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or </a:t>
            </a:r>
            <a:r>
              <a:rPr sz="1200" spc="-10" dirty="0">
                <a:solidFill>
                  <a:srgbClr val="091A30"/>
                </a:solidFill>
                <a:latin typeface="Arial"/>
                <a:cs typeface="Arial"/>
              </a:rPr>
              <a:t>both: </a:t>
            </a:r>
            <a:r>
              <a:rPr sz="1200" spc="-50" dirty="0">
                <a:solidFill>
                  <a:srgbClr val="091A30"/>
                </a:solidFill>
                <a:latin typeface="Arial"/>
                <a:cs typeface="Arial"/>
              </a:rPr>
              <a:t>11, </a:t>
            </a: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12, 13 </a:t>
            </a:r>
            <a:r>
              <a:rPr sz="1200" spc="-10" dirty="0">
                <a:solidFill>
                  <a:srgbClr val="091A30"/>
                </a:solidFill>
                <a:latin typeface="Arial"/>
                <a:cs typeface="Arial"/>
              </a:rPr>
              <a:t>(hours)  </a:t>
            </a:r>
            <a:r>
              <a:rPr sz="1200" spc="-5" dirty="0">
                <a:solidFill>
                  <a:srgbClr val="091A30"/>
                </a:solidFill>
                <a:latin typeface="Arial"/>
                <a:cs typeface="Arial"/>
              </a:rPr>
              <a:t>Other: </a:t>
            </a:r>
            <a:r>
              <a:rPr sz="1200" spc="-15" dirty="0">
                <a:solidFill>
                  <a:srgbClr val="091A30"/>
                </a:solidFill>
                <a:latin typeface="Arial"/>
                <a:cs typeface="Arial"/>
              </a:rPr>
              <a:t>all </a:t>
            </a:r>
            <a:r>
              <a:rPr sz="1200" spc="-10" dirty="0">
                <a:solidFill>
                  <a:srgbClr val="091A30"/>
                </a:solidFill>
                <a:latin typeface="Arial"/>
                <a:cs typeface="Arial"/>
              </a:rPr>
              <a:t>other</a:t>
            </a:r>
            <a:r>
              <a:rPr sz="1200" spc="2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codes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5572125" y="4557648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9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914900" y="4557648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248150" y="4557648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581400" y="4557648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924175" y="4557648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257425" y="4557648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600200" y="4557648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95362" y="4557648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1912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572125" y="4100448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9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914900" y="4100448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248150" y="4100448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581400" y="4100448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924175" y="4100448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257425" y="4100448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600200" y="4100448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95362" y="4100448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1912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914900" y="3643248"/>
            <a:ext cx="719455" cy="0"/>
          </a:xfrm>
          <a:custGeom>
            <a:avLst/>
            <a:gdLst/>
            <a:ahLst/>
            <a:cxnLst/>
            <a:rect l="l" t="t" r="r" b="b"/>
            <a:pathLst>
              <a:path w="719454">
                <a:moveTo>
                  <a:pt x="0" y="0"/>
                </a:moveTo>
                <a:lnTo>
                  <a:pt x="719201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248150" y="3643248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581400" y="3643248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924175" y="3643248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257425" y="3643248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600200" y="3643248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95362" y="3643248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1912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924175" y="3176523"/>
            <a:ext cx="2710180" cy="0"/>
          </a:xfrm>
          <a:custGeom>
            <a:avLst/>
            <a:gdLst/>
            <a:ahLst/>
            <a:cxnLst/>
            <a:rect l="l" t="t" r="r" b="b"/>
            <a:pathLst>
              <a:path w="2710179">
                <a:moveTo>
                  <a:pt x="0" y="0"/>
                </a:moveTo>
                <a:lnTo>
                  <a:pt x="2709926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257425" y="3176523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600200" y="3176523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95362" y="3176523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1912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257425" y="2719451"/>
            <a:ext cx="3376929" cy="0"/>
          </a:xfrm>
          <a:custGeom>
            <a:avLst/>
            <a:gdLst/>
            <a:ahLst/>
            <a:cxnLst/>
            <a:rect l="l" t="t" r="r" b="b"/>
            <a:pathLst>
              <a:path w="3376929">
                <a:moveTo>
                  <a:pt x="0" y="0"/>
                </a:moveTo>
                <a:lnTo>
                  <a:pt x="3376676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600200" y="2719451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995362" y="2719451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1912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600200" y="2262251"/>
            <a:ext cx="4034154" cy="0"/>
          </a:xfrm>
          <a:custGeom>
            <a:avLst/>
            <a:gdLst/>
            <a:ahLst/>
            <a:cxnLst/>
            <a:rect l="l" t="t" r="r" b="b"/>
            <a:pathLst>
              <a:path w="4034154">
                <a:moveTo>
                  <a:pt x="0" y="0"/>
                </a:moveTo>
                <a:lnTo>
                  <a:pt x="4033901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95362" y="2262251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1912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600200" y="1805051"/>
            <a:ext cx="4034154" cy="0"/>
          </a:xfrm>
          <a:custGeom>
            <a:avLst/>
            <a:gdLst/>
            <a:ahLst/>
            <a:cxnLst/>
            <a:rect l="l" t="t" r="r" b="b"/>
            <a:pathLst>
              <a:path w="4034154">
                <a:moveTo>
                  <a:pt x="0" y="0"/>
                </a:moveTo>
                <a:lnTo>
                  <a:pt x="4033901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95362" y="1805051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1912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95362" y="1338325"/>
            <a:ext cx="4639310" cy="0"/>
          </a:xfrm>
          <a:custGeom>
            <a:avLst/>
            <a:gdLst/>
            <a:ahLst/>
            <a:cxnLst/>
            <a:rect l="l" t="t" r="r" b="b"/>
            <a:pathLst>
              <a:path w="4639310">
                <a:moveTo>
                  <a:pt x="0" y="0"/>
                </a:moveTo>
                <a:lnTo>
                  <a:pt x="4638738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057275" y="1676400"/>
            <a:ext cx="542925" cy="2886075"/>
          </a:xfrm>
          <a:custGeom>
            <a:avLst/>
            <a:gdLst/>
            <a:ahLst/>
            <a:cxnLst/>
            <a:rect l="l" t="t" r="r" b="b"/>
            <a:pathLst>
              <a:path w="542925" h="2886075">
                <a:moveTo>
                  <a:pt x="0" y="2886075"/>
                </a:moveTo>
                <a:lnTo>
                  <a:pt x="542925" y="2886075"/>
                </a:lnTo>
                <a:lnTo>
                  <a:pt x="542925" y="0"/>
                </a:lnTo>
                <a:lnTo>
                  <a:pt x="0" y="0"/>
                </a:lnTo>
                <a:lnTo>
                  <a:pt x="0" y="288607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95362" y="1338325"/>
            <a:ext cx="0" cy="3219450"/>
          </a:xfrm>
          <a:custGeom>
            <a:avLst/>
            <a:gdLst/>
            <a:ahLst/>
            <a:cxnLst/>
            <a:rect l="l" t="t" r="r" b="b"/>
            <a:pathLst>
              <a:path h="3219450">
                <a:moveTo>
                  <a:pt x="0" y="3219450"/>
                </a:moveTo>
                <a:lnTo>
                  <a:pt x="0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47737" y="455764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47737" y="410044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47737" y="364324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47737" y="317652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47737" y="271945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47737" y="226225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47737" y="180505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47737" y="133832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1180464" y="1707832"/>
            <a:ext cx="3067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31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9" name="object 16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30</a:t>
            </a:fld>
            <a:endParaRPr spc="-5" dirty="0">
              <a:solidFill>
                <a:srgbClr val="FFFFFF"/>
              </a:solidFill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1724025" y="2719451"/>
            <a:ext cx="533400" cy="1838325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23495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185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20.2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2381250" y="2771775"/>
            <a:ext cx="542925" cy="1786255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41275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325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19.5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3048000" y="3276600"/>
            <a:ext cx="533400" cy="1281430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45720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36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13.9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3705225" y="3438525"/>
            <a:ext cx="542925" cy="1119505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40640" rIns="0" bIns="0" rtlCol="0">
            <a:spAutoFit/>
          </a:bodyPr>
          <a:lstStyle/>
          <a:p>
            <a:pPr marL="127635">
              <a:lnSpc>
                <a:spcPct val="100000"/>
              </a:lnSpc>
              <a:spcBef>
                <a:spcPts val="32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12.2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4371975" y="3562350"/>
            <a:ext cx="542925" cy="995680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46355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365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10.8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5038725" y="3752850"/>
            <a:ext cx="533400" cy="805180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43180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340"/>
              </a:spcBef>
            </a:pP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8.8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641350" y="4444110"/>
            <a:ext cx="234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0</a:t>
            </a:r>
            <a:r>
              <a:rPr sz="1200" spc="-35" dirty="0">
                <a:latin typeface="Arial"/>
                <a:cs typeface="Arial"/>
              </a:rPr>
              <a:t>.</a:t>
            </a:r>
            <a:r>
              <a:rPr sz="1200" spc="-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641350" y="3983291"/>
            <a:ext cx="2343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5</a:t>
            </a:r>
            <a:r>
              <a:rPr sz="1200" spc="-35" dirty="0">
                <a:latin typeface="Arial"/>
                <a:cs typeface="Arial"/>
              </a:rPr>
              <a:t>.</a:t>
            </a:r>
            <a:r>
              <a:rPr sz="120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556577" y="3522916"/>
            <a:ext cx="3194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10</a:t>
            </a:r>
            <a:r>
              <a:rPr sz="1200" spc="-35" dirty="0">
                <a:latin typeface="Arial"/>
                <a:cs typeface="Arial"/>
              </a:rPr>
              <a:t>.</a:t>
            </a:r>
            <a:r>
              <a:rPr sz="120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556577" y="3063240"/>
            <a:ext cx="320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15</a:t>
            </a:r>
            <a:r>
              <a:rPr sz="1200" spc="-35" dirty="0">
                <a:latin typeface="Arial"/>
                <a:cs typeface="Arial"/>
              </a:rPr>
              <a:t>.</a:t>
            </a:r>
            <a:r>
              <a:rPr sz="1200" spc="-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556577" y="2602547"/>
            <a:ext cx="3194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20</a:t>
            </a:r>
            <a:r>
              <a:rPr sz="1200" spc="-35" dirty="0">
                <a:latin typeface="Arial"/>
                <a:cs typeface="Arial"/>
              </a:rPr>
              <a:t>.</a:t>
            </a:r>
            <a:r>
              <a:rPr sz="120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556577" y="2142871"/>
            <a:ext cx="320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25</a:t>
            </a:r>
            <a:r>
              <a:rPr sz="1200" spc="-35" dirty="0">
                <a:latin typeface="Arial"/>
                <a:cs typeface="Arial"/>
              </a:rPr>
              <a:t>.</a:t>
            </a:r>
            <a:r>
              <a:rPr sz="1200" spc="-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556577" y="1682178"/>
            <a:ext cx="3194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30</a:t>
            </a:r>
            <a:r>
              <a:rPr sz="1200" spc="-35" dirty="0">
                <a:latin typeface="Arial"/>
                <a:cs typeface="Arial"/>
              </a:rPr>
              <a:t>.</a:t>
            </a:r>
            <a:r>
              <a:rPr sz="120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556577" y="1221803"/>
            <a:ext cx="3194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35</a:t>
            </a:r>
            <a:r>
              <a:rPr sz="1200" spc="-35" dirty="0">
                <a:latin typeface="Arial"/>
                <a:cs typeface="Arial"/>
              </a:rPr>
              <a:t>.</a:t>
            </a:r>
            <a:r>
              <a:rPr sz="120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249386" y="2501214"/>
            <a:ext cx="196215" cy="11328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service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unit-time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539750" y="682561"/>
            <a:ext cx="112268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48350" algn="l"/>
              </a:tabLst>
            </a:pPr>
            <a:r>
              <a:rPr sz="2400" b="1" spc="-5" dirty="0">
                <a:solidFill>
                  <a:srgbClr val="091A30"/>
                </a:solidFill>
                <a:latin typeface="Arial"/>
                <a:cs typeface="Arial"/>
              </a:rPr>
              <a:t>Service time</a:t>
            </a:r>
            <a:r>
              <a:rPr sz="2400" b="1" spc="3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91A30"/>
                </a:solidFill>
                <a:latin typeface="Arial"/>
                <a:cs typeface="Arial"/>
              </a:rPr>
              <a:t>per</a:t>
            </a:r>
            <a:r>
              <a:rPr sz="2400" b="1" spc="-2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91A30"/>
                </a:solidFill>
                <a:latin typeface="Arial"/>
                <a:cs typeface="Arial"/>
              </a:rPr>
              <a:t>client-month	</a:t>
            </a:r>
            <a:r>
              <a:rPr sz="2400" b="1" spc="-5" dirty="0">
                <a:solidFill>
                  <a:srgbClr val="091A30"/>
                </a:solidFill>
                <a:latin typeface="Arial"/>
                <a:cs typeface="Arial"/>
              </a:rPr>
              <a:t>Proportion </a:t>
            </a:r>
            <a:r>
              <a:rPr sz="2400" b="1" spc="15" dirty="0">
                <a:solidFill>
                  <a:srgbClr val="091A30"/>
                </a:solidFill>
                <a:latin typeface="Arial"/>
                <a:cs typeface="Arial"/>
              </a:rPr>
              <a:t>of </a:t>
            </a:r>
            <a:r>
              <a:rPr sz="2400" b="1" dirty="0">
                <a:solidFill>
                  <a:srgbClr val="091A30"/>
                </a:solidFill>
                <a:latin typeface="Arial"/>
                <a:cs typeface="Arial"/>
              </a:rPr>
              <a:t>service </a:t>
            </a:r>
            <a:r>
              <a:rPr sz="2400" b="1" spc="-5" dirty="0">
                <a:solidFill>
                  <a:srgbClr val="091A30"/>
                </a:solidFill>
                <a:latin typeface="Arial"/>
                <a:cs typeface="Arial"/>
              </a:rPr>
              <a:t>volume </a:t>
            </a:r>
            <a:r>
              <a:rPr sz="2400" b="1" spc="10" dirty="0">
                <a:solidFill>
                  <a:srgbClr val="091A30"/>
                </a:solidFill>
                <a:latin typeface="Arial"/>
                <a:cs typeface="Arial"/>
              </a:rPr>
              <a:t>by</a:t>
            </a:r>
            <a:r>
              <a:rPr sz="2400" b="1" spc="-16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91A30"/>
                </a:solidFill>
                <a:latin typeface="Arial"/>
                <a:cs typeface="Arial"/>
              </a:rPr>
              <a:t>type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586105" y="4957127"/>
            <a:ext cx="4572000" cy="5486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340"/>
              </a:spcBef>
            </a:pPr>
            <a:r>
              <a:rPr sz="1800" spc="-5" dirty="0">
                <a:solidFill>
                  <a:srgbClr val="091A30"/>
                </a:solidFill>
                <a:latin typeface="Arial"/>
                <a:cs typeface="Arial"/>
              </a:rPr>
              <a:t>Average </a:t>
            </a:r>
            <a:r>
              <a:rPr sz="1800" spc="-10" dirty="0">
                <a:solidFill>
                  <a:srgbClr val="091A30"/>
                </a:solidFill>
                <a:latin typeface="Arial"/>
                <a:cs typeface="Arial"/>
              </a:rPr>
              <a:t>service </a:t>
            </a:r>
            <a:r>
              <a:rPr sz="1800" dirty="0">
                <a:solidFill>
                  <a:srgbClr val="091A30"/>
                </a:solidFill>
                <a:latin typeface="Arial"/>
                <a:cs typeface="Arial"/>
              </a:rPr>
              <a:t>unit-time </a:t>
            </a:r>
            <a:r>
              <a:rPr sz="1800" spc="5" dirty="0">
                <a:solidFill>
                  <a:srgbClr val="091A30"/>
                </a:solidFill>
                <a:latin typeface="Arial"/>
                <a:cs typeface="Arial"/>
              </a:rPr>
              <a:t>per month </a:t>
            </a:r>
            <a:r>
              <a:rPr sz="1800" spc="-15" dirty="0">
                <a:solidFill>
                  <a:srgbClr val="091A30"/>
                </a:solidFill>
                <a:latin typeface="Arial"/>
                <a:cs typeface="Arial"/>
              </a:rPr>
              <a:t>in</a:t>
            </a:r>
            <a:r>
              <a:rPr sz="1800" spc="-10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091A30"/>
                </a:solidFill>
                <a:latin typeface="Arial"/>
                <a:cs typeface="Arial"/>
              </a:rPr>
              <a:t>home  </a:t>
            </a:r>
            <a:r>
              <a:rPr sz="1800" dirty="0">
                <a:solidFill>
                  <a:srgbClr val="091A30"/>
                </a:solidFill>
                <a:latin typeface="Arial"/>
                <a:cs typeface="Arial"/>
              </a:rPr>
              <a:t>care.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586105" y="5710554"/>
            <a:ext cx="444690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i="1" spc="10" dirty="0">
                <a:solidFill>
                  <a:srgbClr val="091A30"/>
                </a:solidFill>
                <a:latin typeface="Arial"/>
                <a:cs typeface="Arial"/>
              </a:rPr>
              <a:t>Visits </a:t>
            </a:r>
            <a:r>
              <a:rPr sz="1550" i="1" spc="30" dirty="0">
                <a:solidFill>
                  <a:srgbClr val="091A30"/>
                </a:solidFill>
                <a:latin typeface="Arial"/>
                <a:cs typeface="Arial"/>
              </a:rPr>
              <a:t>have </a:t>
            </a:r>
            <a:r>
              <a:rPr sz="1550" i="1" spc="10" dirty="0">
                <a:solidFill>
                  <a:srgbClr val="091A30"/>
                </a:solidFill>
                <a:latin typeface="Arial"/>
                <a:cs typeface="Arial"/>
              </a:rPr>
              <a:t>been </a:t>
            </a:r>
            <a:r>
              <a:rPr sz="1550" i="1" spc="15" dirty="0">
                <a:solidFill>
                  <a:srgbClr val="091A30"/>
                </a:solidFill>
                <a:latin typeface="Arial"/>
                <a:cs typeface="Arial"/>
              </a:rPr>
              <a:t>counted </a:t>
            </a:r>
            <a:r>
              <a:rPr sz="1550" i="1" spc="20" dirty="0">
                <a:solidFill>
                  <a:srgbClr val="091A30"/>
                </a:solidFill>
                <a:latin typeface="Arial"/>
                <a:cs typeface="Arial"/>
              </a:rPr>
              <a:t>as </a:t>
            </a:r>
            <a:r>
              <a:rPr sz="1550" i="1" spc="15" dirty="0">
                <a:solidFill>
                  <a:srgbClr val="091A30"/>
                </a:solidFill>
                <a:latin typeface="Arial"/>
                <a:cs typeface="Arial"/>
              </a:rPr>
              <a:t>equivalent </a:t>
            </a:r>
            <a:r>
              <a:rPr sz="1550" i="1" spc="10" dirty="0">
                <a:solidFill>
                  <a:srgbClr val="091A30"/>
                </a:solidFill>
                <a:latin typeface="Arial"/>
                <a:cs typeface="Arial"/>
              </a:rPr>
              <a:t>to </a:t>
            </a:r>
            <a:r>
              <a:rPr sz="1550" i="1" spc="15" dirty="0">
                <a:solidFill>
                  <a:srgbClr val="091A30"/>
                </a:solidFill>
                <a:latin typeface="Arial"/>
                <a:cs typeface="Arial"/>
              </a:rPr>
              <a:t>1</a:t>
            </a:r>
            <a:r>
              <a:rPr sz="1550" i="1" spc="4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550" i="1" spc="5" dirty="0">
                <a:solidFill>
                  <a:srgbClr val="091A30"/>
                </a:solidFill>
                <a:latin typeface="Arial"/>
                <a:cs typeface="Arial"/>
              </a:rPr>
              <a:t>hour.</a:t>
            </a:r>
            <a:endParaRPr sz="1550">
              <a:latin typeface="Arial"/>
              <a:cs typeface="Arial"/>
            </a:endParaRPr>
          </a:p>
        </p:txBody>
      </p:sp>
      <p:sp>
        <p:nvSpPr>
          <p:cNvPr id="168" name="object 168"/>
          <p:cNvSpPr txBox="1">
            <a:spLocks noGrp="1"/>
          </p:cNvSpPr>
          <p:nvPr>
            <p:ph type="title"/>
          </p:nvPr>
        </p:nvSpPr>
        <p:spPr>
          <a:xfrm>
            <a:off x="2677795" y="119316"/>
            <a:ext cx="712343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b="0" spc="30" dirty="0">
                <a:latin typeface="Arial"/>
                <a:cs typeface="Arial"/>
              </a:rPr>
              <a:t>PROGRAM </a:t>
            </a:r>
            <a:r>
              <a:rPr sz="3500" b="0" spc="25" dirty="0">
                <a:latin typeface="Arial"/>
                <a:cs typeface="Arial"/>
              </a:rPr>
              <a:t>ACTIVITY</a:t>
            </a:r>
            <a:r>
              <a:rPr sz="3500" b="0" spc="-280" dirty="0">
                <a:latin typeface="Arial"/>
                <a:cs typeface="Arial"/>
              </a:rPr>
              <a:t> </a:t>
            </a:r>
            <a:r>
              <a:rPr sz="3500" b="0" spc="20" dirty="0">
                <a:latin typeface="Arial"/>
                <a:cs typeface="Arial"/>
              </a:rPr>
              <a:t>MEASURES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8400"/>
            <a:ext cx="12192000" cy="609600"/>
          </a:xfrm>
          <a:custGeom>
            <a:avLst/>
            <a:gdLst/>
            <a:ahLst/>
            <a:cxnLst/>
            <a:rect l="l" t="t" r="r" b="b"/>
            <a:pathLst>
              <a:path w="12192000" h="609600">
                <a:moveTo>
                  <a:pt x="0" y="609600"/>
                </a:moveTo>
                <a:lnTo>
                  <a:pt x="12192000" y="609600"/>
                </a:lnTo>
                <a:lnTo>
                  <a:pt x="12192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90776" y="538226"/>
            <a:ext cx="1895475" cy="1343025"/>
          </a:xfrm>
          <a:custGeom>
            <a:avLst/>
            <a:gdLst/>
            <a:ahLst/>
            <a:cxnLst/>
            <a:rect l="l" t="t" r="r" b="b"/>
            <a:pathLst>
              <a:path w="1895475" h="1343025">
                <a:moveTo>
                  <a:pt x="0" y="134238"/>
                </a:moveTo>
                <a:lnTo>
                  <a:pt x="6840" y="91797"/>
                </a:lnTo>
                <a:lnTo>
                  <a:pt x="25891" y="54946"/>
                </a:lnTo>
                <a:lnTo>
                  <a:pt x="54946" y="25891"/>
                </a:lnTo>
                <a:lnTo>
                  <a:pt x="91797" y="6840"/>
                </a:lnTo>
                <a:lnTo>
                  <a:pt x="134238" y="0"/>
                </a:lnTo>
                <a:lnTo>
                  <a:pt x="1761109" y="0"/>
                </a:lnTo>
                <a:lnTo>
                  <a:pt x="1803563" y="6840"/>
                </a:lnTo>
                <a:lnTo>
                  <a:pt x="1840446" y="25891"/>
                </a:lnTo>
                <a:lnTo>
                  <a:pt x="1869538" y="54946"/>
                </a:lnTo>
                <a:lnTo>
                  <a:pt x="1888621" y="91797"/>
                </a:lnTo>
                <a:lnTo>
                  <a:pt x="1895475" y="134238"/>
                </a:lnTo>
                <a:lnTo>
                  <a:pt x="1895475" y="1208659"/>
                </a:lnTo>
                <a:lnTo>
                  <a:pt x="1888621" y="1251113"/>
                </a:lnTo>
                <a:lnTo>
                  <a:pt x="1869538" y="1287996"/>
                </a:lnTo>
                <a:lnTo>
                  <a:pt x="1840446" y="1317088"/>
                </a:lnTo>
                <a:lnTo>
                  <a:pt x="1803563" y="1336171"/>
                </a:lnTo>
                <a:lnTo>
                  <a:pt x="1761109" y="1343025"/>
                </a:lnTo>
                <a:lnTo>
                  <a:pt x="134238" y="1343025"/>
                </a:lnTo>
                <a:lnTo>
                  <a:pt x="91797" y="1336171"/>
                </a:lnTo>
                <a:lnTo>
                  <a:pt x="54946" y="1317088"/>
                </a:lnTo>
                <a:lnTo>
                  <a:pt x="25891" y="1287996"/>
                </a:lnTo>
                <a:lnTo>
                  <a:pt x="6840" y="1251113"/>
                </a:lnTo>
                <a:lnTo>
                  <a:pt x="0" y="1208659"/>
                </a:lnTo>
                <a:lnTo>
                  <a:pt x="0" y="134238"/>
                </a:lnTo>
                <a:close/>
              </a:path>
            </a:pathLst>
          </a:custGeom>
          <a:ln w="12700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70151" y="587692"/>
            <a:ext cx="1157605" cy="63436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0" marR="5080" indent="-114300">
              <a:lnSpc>
                <a:spcPct val="91700"/>
              </a:lnSpc>
              <a:spcBef>
                <a:spcPts val="265"/>
              </a:spcBef>
              <a:buClr>
                <a:srgbClr val="091A30"/>
              </a:buClr>
              <a:buFont typeface="Calibri"/>
              <a:buChar char="•"/>
              <a:tabLst>
                <a:tab pos="127000" algn="l"/>
              </a:tabLst>
            </a:pPr>
            <a:r>
              <a:rPr sz="1400" spc="-15" dirty="0">
                <a:solidFill>
                  <a:srgbClr val="091A30"/>
                </a:solidFill>
                <a:latin typeface="Calibri"/>
                <a:cs typeface="Calibri"/>
              </a:rPr>
              <a:t>Organized  </a:t>
            </a:r>
            <a:r>
              <a:rPr sz="1400" spc="-5" dirty="0">
                <a:solidFill>
                  <a:srgbClr val="091A30"/>
                </a:solidFill>
                <a:latin typeface="Calibri"/>
                <a:cs typeface="Calibri"/>
              </a:rPr>
              <a:t>care </a:t>
            </a:r>
            <a:r>
              <a:rPr sz="1400" dirty="0">
                <a:solidFill>
                  <a:srgbClr val="091A30"/>
                </a:solidFill>
                <a:latin typeface="Calibri"/>
                <a:cs typeface="Calibri"/>
              </a:rPr>
              <a:t>that </a:t>
            </a:r>
            <a:r>
              <a:rPr sz="1400" spc="-10" dirty="0">
                <a:solidFill>
                  <a:srgbClr val="091A30"/>
                </a:solidFill>
                <a:latin typeface="Calibri"/>
                <a:cs typeface="Calibri"/>
              </a:rPr>
              <a:t>is  easy </a:t>
            </a:r>
            <a:r>
              <a:rPr sz="1400" spc="-5" dirty="0">
                <a:solidFill>
                  <a:srgbClr val="091A30"/>
                </a:solidFill>
                <a:latin typeface="Calibri"/>
                <a:cs typeface="Calibri"/>
              </a:rPr>
              <a:t>to</a:t>
            </a:r>
            <a:r>
              <a:rPr sz="1400" spc="-65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91A30"/>
                </a:solidFill>
                <a:latin typeface="Calibri"/>
                <a:cs typeface="Calibri"/>
              </a:rPr>
              <a:t>access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34151" y="4825"/>
            <a:ext cx="0" cy="6237605"/>
          </a:xfrm>
          <a:custGeom>
            <a:avLst/>
            <a:gdLst/>
            <a:ahLst/>
            <a:cxnLst/>
            <a:rect l="l" t="t" r="r" b="b"/>
            <a:pathLst>
              <a:path h="6237605">
                <a:moveTo>
                  <a:pt x="0" y="0"/>
                </a:moveTo>
                <a:lnTo>
                  <a:pt x="0" y="6237452"/>
                </a:lnTo>
              </a:path>
            </a:pathLst>
          </a:custGeom>
          <a:ln w="6350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72883" y="419735"/>
            <a:ext cx="268732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5" dirty="0"/>
              <a:t>Caregiver</a:t>
            </a:r>
            <a:r>
              <a:rPr sz="2400" spc="-30" dirty="0"/>
              <a:t> </a:t>
            </a:r>
            <a:r>
              <a:rPr sz="2400" spc="-5" dirty="0"/>
              <a:t>distress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11801475" y="4910073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10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972800" y="4910073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44125" y="4910073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15450" y="4910073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86775" y="4910073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58100" y="4910073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00926" y="4910073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899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801475" y="4243323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10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972800" y="4243323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144125" y="4243323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15450" y="4243323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86775" y="4243323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58100" y="4243323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00926" y="4243323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899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144125" y="3576573"/>
            <a:ext cx="1738630" cy="0"/>
          </a:xfrm>
          <a:custGeom>
            <a:avLst/>
            <a:gdLst/>
            <a:ahLst/>
            <a:cxnLst/>
            <a:rect l="l" t="t" r="r" b="b"/>
            <a:pathLst>
              <a:path w="1738629">
                <a:moveTo>
                  <a:pt x="0" y="0"/>
                </a:moveTo>
                <a:lnTo>
                  <a:pt x="1738376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15450" y="3576573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86775" y="3576573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58100" y="3576573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00926" y="3576573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899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86775" y="2919476"/>
            <a:ext cx="3395979" cy="0"/>
          </a:xfrm>
          <a:custGeom>
            <a:avLst/>
            <a:gdLst/>
            <a:ahLst/>
            <a:cxnLst/>
            <a:rect l="l" t="t" r="r" b="b"/>
            <a:pathLst>
              <a:path w="3395979">
                <a:moveTo>
                  <a:pt x="0" y="0"/>
                </a:moveTo>
                <a:lnTo>
                  <a:pt x="3395726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58100" y="2919476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00926" y="2919476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899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00926" y="2252726"/>
            <a:ext cx="4981575" cy="0"/>
          </a:xfrm>
          <a:custGeom>
            <a:avLst/>
            <a:gdLst/>
            <a:ahLst/>
            <a:cxnLst/>
            <a:rect l="l" t="t" r="r" b="b"/>
            <a:pathLst>
              <a:path w="4981575">
                <a:moveTo>
                  <a:pt x="0" y="0"/>
                </a:moveTo>
                <a:lnTo>
                  <a:pt x="49815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00926" y="1585975"/>
            <a:ext cx="4981575" cy="0"/>
          </a:xfrm>
          <a:custGeom>
            <a:avLst/>
            <a:gdLst/>
            <a:ahLst/>
            <a:cxnLst/>
            <a:rect l="l" t="t" r="r" b="b"/>
            <a:pathLst>
              <a:path w="4981575">
                <a:moveTo>
                  <a:pt x="0" y="0"/>
                </a:moveTo>
                <a:lnTo>
                  <a:pt x="49815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00926" y="1585975"/>
            <a:ext cx="0" cy="3324225"/>
          </a:xfrm>
          <a:custGeom>
            <a:avLst/>
            <a:gdLst/>
            <a:ahLst/>
            <a:cxnLst/>
            <a:rect l="l" t="t" r="r" b="b"/>
            <a:pathLst>
              <a:path h="3324225">
                <a:moveTo>
                  <a:pt x="0" y="3324225"/>
                </a:moveTo>
                <a:lnTo>
                  <a:pt x="0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53301" y="491007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53301" y="424332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53301" y="357657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53301" y="291947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53301" y="225272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53301" y="158597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981825" y="2381250"/>
            <a:ext cx="676275" cy="2533650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40005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315"/>
              </a:spcBef>
            </a:pP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76%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810500" y="2771775"/>
            <a:ext cx="676275" cy="2143125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42545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335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64%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39175" y="2971800"/>
            <a:ext cx="676275" cy="1943100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41275" rIns="0" bIns="0" rtlCol="0">
            <a:spAutoFit/>
          </a:bodyPr>
          <a:lstStyle/>
          <a:p>
            <a:pPr marL="191770">
              <a:lnSpc>
                <a:spcPct val="100000"/>
              </a:lnSpc>
              <a:spcBef>
                <a:spcPts val="325"/>
              </a:spcBef>
            </a:pP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58%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467850" y="3086100"/>
            <a:ext cx="676275" cy="1828800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41275" rIns="0" bIns="0" rtlCol="0">
            <a:spAutoFit/>
          </a:bodyPr>
          <a:lstStyle/>
          <a:p>
            <a:pPr marL="193040">
              <a:lnSpc>
                <a:spcPct val="100000"/>
              </a:lnSpc>
              <a:spcBef>
                <a:spcPts val="325"/>
              </a:spcBef>
            </a:pP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55%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296525" y="3581336"/>
            <a:ext cx="676275" cy="1329055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39370" rIns="0" bIns="0" rtlCol="0">
            <a:spAutoFit/>
          </a:bodyPr>
          <a:lstStyle/>
          <a:p>
            <a:pPr marL="193675">
              <a:lnSpc>
                <a:spcPct val="100000"/>
              </a:lnSpc>
              <a:spcBef>
                <a:spcPts val="31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40%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125200" y="3667125"/>
            <a:ext cx="676275" cy="1247775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43180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340"/>
              </a:spcBef>
            </a:pP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37%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544691" y="4796472"/>
            <a:ext cx="2482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459854" y="4130357"/>
            <a:ext cx="3340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20%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459854" y="3463861"/>
            <a:ext cx="3340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40%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459854" y="2797873"/>
            <a:ext cx="3340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60%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459854" y="2131377"/>
            <a:ext cx="3340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80%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375146" y="1465262"/>
            <a:ext cx="419734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100%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161583" y="1890627"/>
            <a:ext cx="196215" cy="27362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dirty="0">
                <a:latin typeface="Arial"/>
                <a:cs typeface="Arial"/>
              </a:rPr>
              <a:t>% </a:t>
            </a:r>
            <a:r>
              <a:rPr sz="1200" spc="-15" dirty="0">
                <a:latin typeface="Arial"/>
                <a:cs typeface="Arial"/>
              </a:rPr>
              <a:t>with 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-10" dirty="0">
                <a:latin typeface="Arial"/>
                <a:cs typeface="Arial"/>
              </a:rPr>
              <a:t>caregiver </a:t>
            </a:r>
            <a:r>
              <a:rPr sz="1200" spc="-5" dirty="0">
                <a:latin typeface="Arial"/>
                <a:cs typeface="Arial"/>
              </a:rPr>
              <a:t>experiencing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distress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625843" y="4980622"/>
            <a:ext cx="5249545" cy="11303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800" spc="-5" dirty="0">
                <a:solidFill>
                  <a:srgbClr val="091A30"/>
                </a:solidFill>
                <a:latin typeface="Arial"/>
                <a:cs typeface="Arial"/>
              </a:rPr>
              <a:t>The </a:t>
            </a:r>
            <a:r>
              <a:rPr sz="1800" spc="-10" dirty="0">
                <a:solidFill>
                  <a:srgbClr val="091A30"/>
                </a:solidFill>
                <a:latin typeface="Arial"/>
                <a:cs typeface="Arial"/>
              </a:rPr>
              <a:t>percent </a:t>
            </a:r>
            <a:r>
              <a:rPr sz="1800" spc="-15" dirty="0">
                <a:solidFill>
                  <a:srgbClr val="091A30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091A30"/>
                </a:solidFill>
                <a:latin typeface="Arial"/>
                <a:cs typeface="Arial"/>
              </a:rPr>
              <a:t>clients </a:t>
            </a:r>
            <a:r>
              <a:rPr sz="1800" spc="5" dirty="0">
                <a:solidFill>
                  <a:srgbClr val="091A30"/>
                </a:solidFill>
                <a:latin typeface="Arial"/>
                <a:cs typeface="Arial"/>
              </a:rPr>
              <a:t>who </a:t>
            </a:r>
            <a:r>
              <a:rPr sz="1800" spc="-5" dirty="0">
                <a:solidFill>
                  <a:srgbClr val="091A30"/>
                </a:solidFill>
                <a:latin typeface="Arial"/>
                <a:cs typeface="Arial"/>
              </a:rPr>
              <a:t>reported </a:t>
            </a:r>
            <a:r>
              <a:rPr sz="1800" spc="-10" dirty="0">
                <a:solidFill>
                  <a:srgbClr val="091A30"/>
                </a:solidFill>
                <a:latin typeface="Arial"/>
                <a:cs typeface="Arial"/>
              </a:rPr>
              <a:t>that </a:t>
            </a:r>
            <a:r>
              <a:rPr sz="1800" dirty="0">
                <a:solidFill>
                  <a:srgbClr val="091A30"/>
                </a:solidFill>
                <a:latin typeface="Arial"/>
                <a:cs typeface="Arial"/>
              </a:rPr>
              <a:t>their  </a:t>
            </a:r>
            <a:r>
              <a:rPr sz="1800" spc="-5" dirty="0">
                <a:solidFill>
                  <a:srgbClr val="091A30"/>
                </a:solidFill>
                <a:latin typeface="Arial"/>
                <a:cs typeface="Arial"/>
              </a:rPr>
              <a:t>primary informal </a:t>
            </a:r>
            <a:r>
              <a:rPr sz="1800" spc="-10" dirty="0">
                <a:solidFill>
                  <a:srgbClr val="091A30"/>
                </a:solidFill>
                <a:latin typeface="Arial"/>
                <a:cs typeface="Arial"/>
              </a:rPr>
              <a:t>caregiver </a:t>
            </a:r>
            <a:r>
              <a:rPr sz="1800" spc="-5" dirty="0">
                <a:solidFill>
                  <a:srgbClr val="091A30"/>
                </a:solidFill>
                <a:latin typeface="Arial"/>
                <a:cs typeface="Arial"/>
              </a:rPr>
              <a:t>expressed continued  feelings </a:t>
            </a:r>
            <a:r>
              <a:rPr sz="1800" spc="20" dirty="0">
                <a:solidFill>
                  <a:srgbClr val="091A30"/>
                </a:solidFill>
                <a:latin typeface="Arial"/>
                <a:cs typeface="Arial"/>
              </a:rPr>
              <a:t>of </a:t>
            </a:r>
            <a:r>
              <a:rPr sz="1800" dirty="0">
                <a:solidFill>
                  <a:srgbClr val="091A30"/>
                </a:solidFill>
                <a:latin typeface="Arial"/>
                <a:cs typeface="Arial"/>
              </a:rPr>
              <a:t>distress, </a:t>
            </a:r>
            <a:r>
              <a:rPr sz="1800" spc="-20" dirty="0">
                <a:solidFill>
                  <a:srgbClr val="091A30"/>
                </a:solidFill>
                <a:latin typeface="Arial"/>
                <a:cs typeface="Arial"/>
              </a:rPr>
              <a:t>anger, </a:t>
            </a:r>
            <a:r>
              <a:rPr sz="1800" spc="20" dirty="0">
                <a:solidFill>
                  <a:srgbClr val="091A30"/>
                </a:solidFill>
                <a:latin typeface="Arial"/>
                <a:cs typeface="Arial"/>
              </a:rPr>
              <a:t>or </a:t>
            </a:r>
            <a:r>
              <a:rPr sz="1800" spc="-5" dirty="0">
                <a:solidFill>
                  <a:srgbClr val="091A30"/>
                </a:solidFill>
                <a:latin typeface="Arial"/>
                <a:cs typeface="Arial"/>
              </a:rPr>
              <a:t>depression </a:t>
            </a:r>
            <a:r>
              <a:rPr sz="1800" dirty="0">
                <a:solidFill>
                  <a:srgbClr val="091A30"/>
                </a:solidFill>
                <a:latin typeface="Arial"/>
                <a:cs typeface="Arial"/>
              </a:rPr>
              <a:t>over a</a:t>
            </a:r>
            <a:r>
              <a:rPr sz="1800" spc="-18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091A30"/>
                </a:solidFill>
                <a:latin typeface="Arial"/>
                <a:cs typeface="Arial"/>
              </a:rPr>
              <a:t>six-  </a:t>
            </a:r>
            <a:r>
              <a:rPr sz="1800" spc="-10" dirty="0">
                <a:solidFill>
                  <a:srgbClr val="091A30"/>
                </a:solidFill>
                <a:latin typeface="Arial"/>
                <a:cs typeface="Arial"/>
              </a:rPr>
              <a:t>month </a:t>
            </a:r>
            <a:r>
              <a:rPr sz="1800" dirty="0">
                <a:solidFill>
                  <a:srgbClr val="091A30"/>
                </a:solidFill>
                <a:latin typeface="Arial"/>
                <a:cs typeface="Arial"/>
              </a:rPr>
              <a:t>period.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999094" y="1672336"/>
            <a:ext cx="4107815" cy="6407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30"/>
              </a:spcBef>
              <a:buChar char="•"/>
              <a:tabLst>
                <a:tab pos="469900" algn="l"/>
                <a:tab pos="470534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Distress</a:t>
            </a:r>
            <a:r>
              <a:rPr sz="2000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6FC0"/>
                </a:solidFill>
                <a:latin typeface="Arial"/>
                <a:cs typeface="Arial"/>
              </a:rPr>
              <a:t>varies</a:t>
            </a:r>
            <a:r>
              <a:rPr sz="2000" spc="-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from</a:t>
            </a:r>
            <a:r>
              <a:rPr sz="2000" spc="-1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2000" spc="-114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6FC0"/>
                </a:solidFill>
                <a:latin typeface="Arial"/>
                <a:cs typeface="Arial"/>
              </a:rPr>
              <a:t>Lot</a:t>
            </a:r>
            <a:r>
              <a:rPr sz="2000" spc="-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Arial"/>
                <a:cs typeface="Arial"/>
              </a:rPr>
              <a:t>(37%)</a:t>
            </a:r>
            <a:endParaRPr sz="2000">
              <a:latin typeface="Arial"/>
              <a:cs typeface="Arial"/>
            </a:endParaRPr>
          </a:p>
          <a:p>
            <a:pPr marL="50165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006FC0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Far </a:t>
            </a:r>
            <a:r>
              <a:rPr sz="2000" spc="-50" dirty="0">
                <a:solidFill>
                  <a:srgbClr val="006FC0"/>
                </a:solidFill>
                <a:latin typeface="Arial"/>
                <a:cs typeface="Arial"/>
              </a:rPr>
              <a:t>Too </a:t>
            </a: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High</a:t>
            </a:r>
            <a:r>
              <a:rPr sz="2000" spc="-9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Arial"/>
                <a:cs typeface="Arial"/>
              </a:rPr>
              <a:t>(76%)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909951" y="871600"/>
            <a:ext cx="1428750" cy="1409700"/>
          </a:xfrm>
          <a:custGeom>
            <a:avLst/>
            <a:gdLst/>
            <a:ahLst/>
            <a:cxnLst/>
            <a:rect l="l" t="t" r="r" b="b"/>
            <a:pathLst>
              <a:path w="1428750" h="1409700">
                <a:moveTo>
                  <a:pt x="1428750" y="0"/>
                </a:moveTo>
                <a:lnTo>
                  <a:pt x="1380624" y="784"/>
                </a:lnTo>
                <a:lnTo>
                  <a:pt x="1332896" y="3121"/>
                </a:lnTo>
                <a:lnTo>
                  <a:pt x="1285593" y="6985"/>
                </a:lnTo>
                <a:lnTo>
                  <a:pt x="1238739" y="12352"/>
                </a:lnTo>
                <a:lnTo>
                  <a:pt x="1192358" y="19198"/>
                </a:lnTo>
                <a:lnTo>
                  <a:pt x="1146476" y="27498"/>
                </a:lnTo>
                <a:lnTo>
                  <a:pt x="1101118" y="37226"/>
                </a:lnTo>
                <a:lnTo>
                  <a:pt x="1056309" y="48359"/>
                </a:lnTo>
                <a:lnTo>
                  <a:pt x="1012074" y="60872"/>
                </a:lnTo>
                <a:lnTo>
                  <a:pt x="968437" y="74740"/>
                </a:lnTo>
                <a:lnTo>
                  <a:pt x="925424" y="89938"/>
                </a:lnTo>
                <a:lnTo>
                  <a:pt x="883060" y="106442"/>
                </a:lnTo>
                <a:lnTo>
                  <a:pt x="841369" y="124227"/>
                </a:lnTo>
                <a:lnTo>
                  <a:pt x="800377" y="143269"/>
                </a:lnTo>
                <a:lnTo>
                  <a:pt x="760109" y="163542"/>
                </a:lnTo>
                <a:lnTo>
                  <a:pt x="720590" y="185023"/>
                </a:lnTo>
                <a:lnTo>
                  <a:pt x="681844" y="207686"/>
                </a:lnTo>
                <a:lnTo>
                  <a:pt x="643897" y="231506"/>
                </a:lnTo>
                <a:lnTo>
                  <a:pt x="606773" y="256460"/>
                </a:lnTo>
                <a:lnTo>
                  <a:pt x="570498" y="282523"/>
                </a:lnTo>
                <a:lnTo>
                  <a:pt x="535097" y="309669"/>
                </a:lnTo>
                <a:lnTo>
                  <a:pt x="500594" y="337875"/>
                </a:lnTo>
                <a:lnTo>
                  <a:pt x="467015" y="367115"/>
                </a:lnTo>
                <a:lnTo>
                  <a:pt x="434384" y="397365"/>
                </a:lnTo>
                <a:lnTo>
                  <a:pt x="402728" y="428600"/>
                </a:lnTo>
                <a:lnTo>
                  <a:pt x="372069" y="460796"/>
                </a:lnTo>
                <a:lnTo>
                  <a:pt x="342434" y="493927"/>
                </a:lnTo>
                <a:lnTo>
                  <a:pt x="313848" y="527970"/>
                </a:lnTo>
                <a:lnTo>
                  <a:pt x="286335" y="562899"/>
                </a:lnTo>
                <a:lnTo>
                  <a:pt x="259921" y="598691"/>
                </a:lnTo>
                <a:lnTo>
                  <a:pt x="234630" y="635319"/>
                </a:lnTo>
                <a:lnTo>
                  <a:pt x="210488" y="672761"/>
                </a:lnTo>
                <a:lnTo>
                  <a:pt x="187519" y="710990"/>
                </a:lnTo>
                <a:lnTo>
                  <a:pt x="165749" y="749982"/>
                </a:lnTo>
                <a:lnTo>
                  <a:pt x="145202" y="789714"/>
                </a:lnTo>
                <a:lnTo>
                  <a:pt x="125903" y="830159"/>
                </a:lnTo>
                <a:lnTo>
                  <a:pt x="107878" y="871293"/>
                </a:lnTo>
                <a:lnTo>
                  <a:pt x="91151" y="913092"/>
                </a:lnTo>
                <a:lnTo>
                  <a:pt x="75748" y="955532"/>
                </a:lnTo>
                <a:lnTo>
                  <a:pt x="61693" y="998586"/>
                </a:lnTo>
                <a:lnTo>
                  <a:pt x="49012" y="1042231"/>
                </a:lnTo>
                <a:lnTo>
                  <a:pt x="37728" y="1086443"/>
                </a:lnTo>
                <a:lnTo>
                  <a:pt x="27869" y="1131195"/>
                </a:lnTo>
                <a:lnTo>
                  <a:pt x="19457" y="1176465"/>
                </a:lnTo>
                <a:lnTo>
                  <a:pt x="12519" y="1222226"/>
                </a:lnTo>
                <a:lnTo>
                  <a:pt x="7079" y="1268455"/>
                </a:lnTo>
                <a:lnTo>
                  <a:pt x="3163" y="1315127"/>
                </a:lnTo>
                <a:lnTo>
                  <a:pt x="794" y="1362216"/>
                </a:lnTo>
                <a:lnTo>
                  <a:pt x="0" y="1409700"/>
                </a:lnTo>
                <a:lnTo>
                  <a:pt x="1428750" y="1409700"/>
                </a:lnTo>
                <a:lnTo>
                  <a:pt x="1428750" y="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909951" y="871600"/>
            <a:ext cx="1428750" cy="1409700"/>
          </a:xfrm>
          <a:custGeom>
            <a:avLst/>
            <a:gdLst/>
            <a:ahLst/>
            <a:cxnLst/>
            <a:rect l="l" t="t" r="r" b="b"/>
            <a:pathLst>
              <a:path w="1428750" h="1409700">
                <a:moveTo>
                  <a:pt x="0" y="1409700"/>
                </a:moveTo>
                <a:lnTo>
                  <a:pt x="794" y="1362216"/>
                </a:lnTo>
                <a:lnTo>
                  <a:pt x="3163" y="1315127"/>
                </a:lnTo>
                <a:lnTo>
                  <a:pt x="7079" y="1268455"/>
                </a:lnTo>
                <a:lnTo>
                  <a:pt x="12519" y="1222226"/>
                </a:lnTo>
                <a:lnTo>
                  <a:pt x="19457" y="1176465"/>
                </a:lnTo>
                <a:lnTo>
                  <a:pt x="27869" y="1131195"/>
                </a:lnTo>
                <a:lnTo>
                  <a:pt x="37728" y="1086443"/>
                </a:lnTo>
                <a:lnTo>
                  <a:pt x="49012" y="1042231"/>
                </a:lnTo>
                <a:lnTo>
                  <a:pt x="61693" y="998586"/>
                </a:lnTo>
                <a:lnTo>
                  <a:pt x="75748" y="955532"/>
                </a:lnTo>
                <a:lnTo>
                  <a:pt x="91151" y="913092"/>
                </a:lnTo>
                <a:lnTo>
                  <a:pt x="107878" y="871293"/>
                </a:lnTo>
                <a:lnTo>
                  <a:pt x="125903" y="830159"/>
                </a:lnTo>
                <a:lnTo>
                  <a:pt x="145202" y="789714"/>
                </a:lnTo>
                <a:lnTo>
                  <a:pt x="165749" y="749982"/>
                </a:lnTo>
                <a:lnTo>
                  <a:pt x="187519" y="710990"/>
                </a:lnTo>
                <a:lnTo>
                  <a:pt x="210488" y="672761"/>
                </a:lnTo>
                <a:lnTo>
                  <a:pt x="234630" y="635319"/>
                </a:lnTo>
                <a:lnTo>
                  <a:pt x="259921" y="598691"/>
                </a:lnTo>
                <a:lnTo>
                  <a:pt x="286335" y="562899"/>
                </a:lnTo>
                <a:lnTo>
                  <a:pt x="313848" y="527970"/>
                </a:lnTo>
                <a:lnTo>
                  <a:pt x="342434" y="493927"/>
                </a:lnTo>
                <a:lnTo>
                  <a:pt x="372069" y="460796"/>
                </a:lnTo>
                <a:lnTo>
                  <a:pt x="402728" y="428600"/>
                </a:lnTo>
                <a:lnTo>
                  <a:pt x="434384" y="397365"/>
                </a:lnTo>
                <a:lnTo>
                  <a:pt x="467015" y="367115"/>
                </a:lnTo>
                <a:lnTo>
                  <a:pt x="500594" y="337875"/>
                </a:lnTo>
                <a:lnTo>
                  <a:pt x="535097" y="309669"/>
                </a:lnTo>
                <a:lnTo>
                  <a:pt x="570498" y="282523"/>
                </a:lnTo>
                <a:lnTo>
                  <a:pt x="606773" y="256460"/>
                </a:lnTo>
                <a:lnTo>
                  <a:pt x="643897" y="231506"/>
                </a:lnTo>
                <a:lnTo>
                  <a:pt x="681844" y="207686"/>
                </a:lnTo>
                <a:lnTo>
                  <a:pt x="720590" y="185023"/>
                </a:lnTo>
                <a:lnTo>
                  <a:pt x="760109" y="163542"/>
                </a:lnTo>
                <a:lnTo>
                  <a:pt x="800377" y="143269"/>
                </a:lnTo>
                <a:lnTo>
                  <a:pt x="841369" y="124227"/>
                </a:lnTo>
                <a:lnTo>
                  <a:pt x="883060" y="106442"/>
                </a:lnTo>
                <a:lnTo>
                  <a:pt x="925424" y="89938"/>
                </a:lnTo>
                <a:lnTo>
                  <a:pt x="968437" y="74740"/>
                </a:lnTo>
                <a:lnTo>
                  <a:pt x="1012074" y="60872"/>
                </a:lnTo>
                <a:lnTo>
                  <a:pt x="1056309" y="48359"/>
                </a:lnTo>
                <a:lnTo>
                  <a:pt x="1101118" y="37226"/>
                </a:lnTo>
                <a:lnTo>
                  <a:pt x="1146476" y="27498"/>
                </a:lnTo>
                <a:lnTo>
                  <a:pt x="1192358" y="19198"/>
                </a:lnTo>
                <a:lnTo>
                  <a:pt x="1238739" y="12352"/>
                </a:lnTo>
                <a:lnTo>
                  <a:pt x="1285593" y="6985"/>
                </a:lnTo>
                <a:lnTo>
                  <a:pt x="1332896" y="3121"/>
                </a:lnTo>
                <a:lnTo>
                  <a:pt x="1380624" y="784"/>
                </a:lnTo>
                <a:lnTo>
                  <a:pt x="1428750" y="0"/>
                </a:lnTo>
                <a:lnTo>
                  <a:pt x="1428750" y="1409700"/>
                </a:lnTo>
                <a:lnTo>
                  <a:pt x="0" y="14097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3397503" y="1369123"/>
            <a:ext cx="6057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91A30"/>
                </a:solidFill>
                <a:latin typeface="Calibri"/>
                <a:cs typeface="Calibri"/>
              </a:rPr>
              <a:t>Patient</a:t>
            </a:r>
            <a:r>
              <a:rPr sz="1200" spc="-55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91A30"/>
                </a:solidFill>
                <a:latin typeface="Calibri"/>
                <a:cs typeface="Calibri"/>
              </a:rPr>
              <a:t>&amp;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397503" y="1540827"/>
            <a:ext cx="612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solidFill>
                  <a:srgbClr val="091A30"/>
                </a:solidFill>
                <a:latin typeface="Calibri"/>
                <a:cs typeface="Calibri"/>
              </a:rPr>
              <a:t>C</a:t>
            </a:r>
            <a:r>
              <a:rPr sz="1200" spc="-55" dirty="0">
                <a:solidFill>
                  <a:srgbClr val="091A30"/>
                </a:solidFill>
                <a:latin typeface="Calibri"/>
                <a:cs typeface="Calibri"/>
              </a:rPr>
              <a:t>a</a:t>
            </a:r>
            <a:r>
              <a:rPr sz="1200" spc="25" dirty="0">
                <a:solidFill>
                  <a:srgbClr val="091A30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091A30"/>
                </a:solidFill>
                <a:latin typeface="Calibri"/>
                <a:cs typeface="Calibri"/>
              </a:rPr>
              <a:t>e</a:t>
            </a:r>
            <a:r>
              <a:rPr sz="1200" spc="-40" dirty="0">
                <a:solidFill>
                  <a:srgbClr val="091A30"/>
                </a:solidFill>
                <a:latin typeface="Calibri"/>
                <a:cs typeface="Calibri"/>
              </a:rPr>
              <a:t>g</a:t>
            </a:r>
            <a:r>
              <a:rPr sz="1200" spc="20" dirty="0">
                <a:solidFill>
                  <a:srgbClr val="091A30"/>
                </a:solidFill>
                <a:latin typeface="Calibri"/>
                <a:cs typeface="Calibri"/>
              </a:rPr>
              <a:t>i</a:t>
            </a:r>
            <a:r>
              <a:rPr sz="1200" spc="-20" dirty="0">
                <a:solidFill>
                  <a:srgbClr val="091A30"/>
                </a:solidFill>
                <a:latin typeface="Calibri"/>
                <a:cs typeface="Calibri"/>
              </a:rPr>
              <a:t>v</a:t>
            </a:r>
            <a:r>
              <a:rPr sz="1200" dirty="0">
                <a:solidFill>
                  <a:srgbClr val="091A30"/>
                </a:solidFill>
                <a:latin typeface="Calibri"/>
                <a:cs typeface="Calibri"/>
              </a:rPr>
              <a:t>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397503" y="1703006"/>
            <a:ext cx="7010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91A30"/>
                </a:solidFill>
                <a:latin typeface="Calibri"/>
                <a:cs typeface="Calibri"/>
              </a:rPr>
              <a:t>Experience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248150" y="942975"/>
            <a:ext cx="1228725" cy="1162050"/>
          </a:xfrm>
          <a:custGeom>
            <a:avLst/>
            <a:gdLst/>
            <a:ahLst/>
            <a:cxnLst/>
            <a:rect l="l" t="t" r="r" b="b"/>
            <a:pathLst>
              <a:path w="1228725" h="1162050">
                <a:moveTo>
                  <a:pt x="0" y="0"/>
                </a:moveTo>
                <a:lnTo>
                  <a:pt x="0" y="1162050"/>
                </a:lnTo>
                <a:lnTo>
                  <a:pt x="1228725" y="1162050"/>
                </a:lnTo>
                <a:lnTo>
                  <a:pt x="1227749" y="1115316"/>
                </a:lnTo>
                <a:lnTo>
                  <a:pt x="1224846" y="1069051"/>
                </a:lnTo>
                <a:lnTo>
                  <a:pt x="1220053" y="1023288"/>
                </a:lnTo>
                <a:lnTo>
                  <a:pt x="1213407" y="978063"/>
                </a:lnTo>
                <a:lnTo>
                  <a:pt x="1204943" y="933410"/>
                </a:lnTo>
                <a:lnTo>
                  <a:pt x="1194700" y="889365"/>
                </a:lnTo>
                <a:lnTo>
                  <a:pt x="1182713" y="845960"/>
                </a:lnTo>
                <a:lnTo>
                  <a:pt x="1169019" y="803233"/>
                </a:lnTo>
                <a:lnTo>
                  <a:pt x="1153656" y="761216"/>
                </a:lnTo>
                <a:lnTo>
                  <a:pt x="1136659" y="719946"/>
                </a:lnTo>
                <a:lnTo>
                  <a:pt x="1118066" y="679456"/>
                </a:lnTo>
                <a:lnTo>
                  <a:pt x="1097913" y="639782"/>
                </a:lnTo>
                <a:lnTo>
                  <a:pt x="1076236" y="600957"/>
                </a:lnTo>
                <a:lnTo>
                  <a:pt x="1053074" y="563017"/>
                </a:lnTo>
                <a:lnTo>
                  <a:pt x="1028462" y="525997"/>
                </a:lnTo>
                <a:lnTo>
                  <a:pt x="1002436" y="489931"/>
                </a:lnTo>
                <a:lnTo>
                  <a:pt x="975035" y="454855"/>
                </a:lnTo>
                <a:lnTo>
                  <a:pt x="946294" y="420802"/>
                </a:lnTo>
                <a:lnTo>
                  <a:pt x="916250" y="387807"/>
                </a:lnTo>
                <a:lnTo>
                  <a:pt x="884941" y="355905"/>
                </a:lnTo>
                <a:lnTo>
                  <a:pt x="852401" y="325132"/>
                </a:lnTo>
                <a:lnTo>
                  <a:pt x="818670" y="295521"/>
                </a:lnTo>
                <a:lnTo>
                  <a:pt x="783782" y="267107"/>
                </a:lnTo>
                <a:lnTo>
                  <a:pt x="747775" y="239926"/>
                </a:lnTo>
                <a:lnTo>
                  <a:pt x="710686" y="214011"/>
                </a:lnTo>
                <a:lnTo>
                  <a:pt x="672551" y="189398"/>
                </a:lnTo>
                <a:lnTo>
                  <a:pt x="633406" y="166121"/>
                </a:lnTo>
                <a:lnTo>
                  <a:pt x="593290" y="144215"/>
                </a:lnTo>
                <a:lnTo>
                  <a:pt x="552238" y="123715"/>
                </a:lnTo>
                <a:lnTo>
                  <a:pt x="510287" y="104655"/>
                </a:lnTo>
                <a:lnTo>
                  <a:pt x="467474" y="87070"/>
                </a:lnTo>
                <a:lnTo>
                  <a:pt x="423835" y="70996"/>
                </a:lnTo>
                <a:lnTo>
                  <a:pt x="379408" y="56466"/>
                </a:lnTo>
                <a:lnTo>
                  <a:pt x="334228" y="43515"/>
                </a:lnTo>
                <a:lnTo>
                  <a:pt x="288333" y="32178"/>
                </a:lnTo>
                <a:lnTo>
                  <a:pt x="241760" y="22491"/>
                </a:lnTo>
                <a:lnTo>
                  <a:pt x="194545" y="14486"/>
                </a:lnTo>
                <a:lnTo>
                  <a:pt x="146724" y="8201"/>
                </a:lnTo>
                <a:lnTo>
                  <a:pt x="98336" y="3668"/>
                </a:lnTo>
                <a:lnTo>
                  <a:pt x="49415" y="922"/>
                </a:lnTo>
                <a:lnTo>
                  <a:pt x="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4364354" y="1366837"/>
            <a:ext cx="654050" cy="44323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53975">
              <a:lnSpc>
                <a:spcPts val="1580"/>
              </a:lnSpc>
              <a:spcBef>
                <a:spcPts val="260"/>
              </a:spcBef>
            </a:pPr>
            <a:r>
              <a:rPr sz="1400" spc="5" dirty="0">
                <a:solidFill>
                  <a:srgbClr val="2D80BB"/>
                </a:solidFill>
                <a:latin typeface="Arial"/>
                <a:cs typeface="Arial"/>
              </a:rPr>
              <a:t>Health  </a:t>
            </a:r>
            <a:r>
              <a:rPr sz="1400" spc="35" dirty="0">
                <a:solidFill>
                  <a:srgbClr val="2D80BB"/>
                </a:solidFill>
                <a:latin typeface="Arial"/>
                <a:cs typeface="Arial"/>
              </a:rPr>
              <a:t>O</a:t>
            </a:r>
            <a:r>
              <a:rPr sz="1400" spc="-30" dirty="0">
                <a:solidFill>
                  <a:srgbClr val="2D80BB"/>
                </a:solidFill>
                <a:latin typeface="Arial"/>
                <a:cs typeface="Arial"/>
              </a:rPr>
              <a:t>u</a:t>
            </a:r>
            <a:r>
              <a:rPr sz="1400" spc="-15" dirty="0">
                <a:solidFill>
                  <a:srgbClr val="2D80BB"/>
                </a:solidFill>
                <a:latin typeface="Arial"/>
                <a:cs typeface="Arial"/>
              </a:rPr>
              <a:t>t</a:t>
            </a:r>
            <a:r>
              <a:rPr sz="1400" spc="-30" dirty="0">
                <a:solidFill>
                  <a:srgbClr val="2D80BB"/>
                </a:solidFill>
                <a:latin typeface="Arial"/>
                <a:cs typeface="Arial"/>
              </a:rPr>
              <a:t>c</a:t>
            </a:r>
            <a:r>
              <a:rPr sz="1400" spc="45" dirty="0">
                <a:solidFill>
                  <a:srgbClr val="2D80BB"/>
                </a:solidFill>
                <a:latin typeface="Arial"/>
                <a:cs typeface="Arial"/>
              </a:rPr>
              <a:t>o</a:t>
            </a:r>
            <a:r>
              <a:rPr sz="1400" spc="20" dirty="0">
                <a:solidFill>
                  <a:srgbClr val="2D80BB"/>
                </a:solidFill>
                <a:latin typeface="Arial"/>
                <a:cs typeface="Arial"/>
              </a:rPr>
              <a:t>m</a:t>
            </a:r>
            <a:endParaRPr sz="14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626355" y="1767522"/>
            <a:ext cx="126364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5" dirty="0">
                <a:solidFill>
                  <a:srgbClr val="2D80BB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281551" y="2119376"/>
            <a:ext cx="1200150" cy="1209675"/>
          </a:xfrm>
          <a:custGeom>
            <a:avLst/>
            <a:gdLst/>
            <a:ahLst/>
            <a:cxnLst/>
            <a:rect l="l" t="t" r="r" b="b"/>
            <a:pathLst>
              <a:path w="1200150" h="1209675">
                <a:moveTo>
                  <a:pt x="1200150" y="0"/>
                </a:moveTo>
                <a:lnTo>
                  <a:pt x="0" y="0"/>
                </a:lnTo>
                <a:lnTo>
                  <a:pt x="0" y="1209675"/>
                </a:lnTo>
                <a:lnTo>
                  <a:pt x="48268" y="1208714"/>
                </a:lnTo>
                <a:lnTo>
                  <a:pt x="96053" y="1205856"/>
                </a:lnTo>
                <a:lnTo>
                  <a:pt x="143318" y="1201137"/>
                </a:lnTo>
                <a:lnTo>
                  <a:pt x="190028" y="1194593"/>
                </a:lnTo>
                <a:lnTo>
                  <a:pt x="236147" y="1186261"/>
                </a:lnTo>
                <a:lnTo>
                  <a:pt x="281638" y="1176176"/>
                </a:lnTo>
                <a:lnTo>
                  <a:pt x="326467" y="1164375"/>
                </a:lnTo>
                <a:lnTo>
                  <a:pt x="370596" y="1150893"/>
                </a:lnTo>
                <a:lnTo>
                  <a:pt x="413991" y="1135767"/>
                </a:lnTo>
                <a:lnTo>
                  <a:pt x="456616" y="1119034"/>
                </a:lnTo>
                <a:lnTo>
                  <a:pt x="498434" y="1100728"/>
                </a:lnTo>
                <a:lnTo>
                  <a:pt x="539409" y="1080887"/>
                </a:lnTo>
                <a:lnTo>
                  <a:pt x="579507" y="1059546"/>
                </a:lnTo>
                <a:lnTo>
                  <a:pt x="618690" y="1036742"/>
                </a:lnTo>
                <a:lnTo>
                  <a:pt x="656924" y="1012511"/>
                </a:lnTo>
                <a:lnTo>
                  <a:pt x="694172" y="986889"/>
                </a:lnTo>
                <a:lnTo>
                  <a:pt x="730399" y="959912"/>
                </a:lnTo>
                <a:lnTo>
                  <a:pt x="765568" y="931616"/>
                </a:lnTo>
                <a:lnTo>
                  <a:pt x="799644" y="902038"/>
                </a:lnTo>
                <a:lnTo>
                  <a:pt x="832591" y="871213"/>
                </a:lnTo>
                <a:lnTo>
                  <a:pt x="864372" y="839178"/>
                </a:lnTo>
                <a:lnTo>
                  <a:pt x="894953" y="805969"/>
                </a:lnTo>
                <a:lnTo>
                  <a:pt x="924298" y="771622"/>
                </a:lnTo>
                <a:lnTo>
                  <a:pt x="952370" y="736173"/>
                </a:lnTo>
                <a:lnTo>
                  <a:pt x="979133" y="699658"/>
                </a:lnTo>
                <a:lnTo>
                  <a:pt x="1004552" y="662114"/>
                </a:lnTo>
                <a:lnTo>
                  <a:pt x="1028591" y="623577"/>
                </a:lnTo>
                <a:lnTo>
                  <a:pt x="1051214" y="584082"/>
                </a:lnTo>
                <a:lnTo>
                  <a:pt x="1072386" y="543667"/>
                </a:lnTo>
                <a:lnTo>
                  <a:pt x="1092069" y="502366"/>
                </a:lnTo>
                <a:lnTo>
                  <a:pt x="1110229" y="460217"/>
                </a:lnTo>
                <a:lnTo>
                  <a:pt x="1126830" y="417256"/>
                </a:lnTo>
                <a:lnTo>
                  <a:pt x="1141836" y="373517"/>
                </a:lnTo>
                <a:lnTo>
                  <a:pt x="1155210" y="329039"/>
                </a:lnTo>
                <a:lnTo>
                  <a:pt x="1166918" y="283856"/>
                </a:lnTo>
                <a:lnTo>
                  <a:pt x="1176922" y="238006"/>
                </a:lnTo>
                <a:lnTo>
                  <a:pt x="1185189" y="191524"/>
                </a:lnTo>
                <a:lnTo>
                  <a:pt x="1191680" y="144446"/>
                </a:lnTo>
                <a:lnTo>
                  <a:pt x="1196361" y="96808"/>
                </a:lnTo>
                <a:lnTo>
                  <a:pt x="1199197" y="48647"/>
                </a:lnTo>
                <a:lnTo>
                  <a:pt x="1200150" y="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81551" y="2119376"/>
            <a:ext cx="1200150" cy="1209675"/>
          </a:xfrm>
          <a:custGeom>
            <a:avLst/>
            <a:gdLst/>
            <a:ahLst/>
            <a:cxnLst/>
            <a:rect l="l" t="t" r="r" b="b"/>
            <a:pathLst>
              <a:path w="1200150" h="1209675">
                <a:moveTo>
                  <a:pt x="1200150" y="0"/>
                </a:moveTo>
                <a:lnTo>
                  <a:pt x="1199197" y="48647"/>
                </a:lnTo>
                <a:lnTo>
                  <a:pt x="1196361" y="96808"/>
                </a:lnTo>
                <a:lnTo>
                  <a:pt x="1191680" y="144446"/>
                </a:lnTo>
                <a:lnTo>
                  <a:pt x="1185189" y="191524"/>
                </a:lnTo>
                <a:lnTo>
                  <a:pt x="1176922" y="238006"/>
                </a:lnTo>
                <a:lnTo>
                  <a:pt x="1166918" y="283856"/>
                </a:lnTo>
                <a:lnTo>
                  <a:pt x="1155210" y="329039"/>
                </a:lnTo>
                <a:lnTo>
                  <a:pt x="1141836" y="373517"/>
                </a:lnTo>
                <a:lnTo>
                  <a:pt x="1126830" y="417256"/>
                </a:lnTo>
                <a:lnTo>
                  <a:pt x="1110229" y="460217"/>
                </a:lnTo>
                <a:lnTo>
                  <a:pt x="1092069" y="502366"/>
                </a:lnTo>
                <a:lnTo>
                  <a:pt x="1072386" y="543667"/>
                </a:lnTo>
                <a:lnTo>
                  <a:pt x="1051214" y="584082"/>
                </a:lnTo>
                <a:lnTo>
                  <a:pt x="1028591" y="623577"/>
                </a:lnTo>
                <a:lnTo>
                  <a:pt x="1004552" y="662114"/>
                </a:lnTo>
                <a:lnTo>
                  <a:pt x="979133" y="699658"/>
                </a:lnTo>
                <a:lnTo>
                  <a:pt x="952370" y="736173"/>
                </a:lnTo>
                <a:lnTo>
                  <a:pt x="924298" y="771622"/>
                </a:lnTo>
                <a:lnTo>
                  <a:pt x="894953" y="805969"/>
                </a:lnTo>
                <a:lnTo>
                  <a:pt x="864372" y="839178"/>
                </a:lnTo>
                <a:lnTo>
                  <a:pt x="832591" y="871213"/>
                </a:lnTo>
                <a:lnTo>
                  <a:pt x="799644" y="902038"/>
                </a:lnTo>
                <a:lnTo>
                  <a:pt x="765568" y="931616"/>
                </a:lnTo>
                <a:lnTo>
                  <a:pt x="730399" y="959912"/>
                </a:lnTo>
                <a:lnTo>
                  <a:pt x="694172" y="986889"/>
                </a:lnTo>
                <a:lnTo>
                  <a:pt x="656924" y="1012511"/>
                </a:lnTo>
                <a:lnTo>
                  <a:pt x="618690" y="1036742"/>
                </a:lnTo>
                <a:lnTo>
                  <a:pt x="579507" y="1059546"/>
                </a:lnTo>
                <a:lnTo>
                  <a:pt x="539409" y="1080887"/>
                </a:lnTo>
                <a:lnTo>
                  <a:pt x="498434" y="1100728"/>
                </a:lnTo>
                <a:lnTo>
                  <a:pt x="456616" y="1119034"/>
                </a:lnTo>
                <a:lnTo>
                  <a:pt x="413991" y="1135767"/>
                </a:lnTo>
                <a:lnTo>
                  <a:pt x="370596" y="1150893"/>
                </a:lnTo>
                <a:lnTo>
                  <a:pt x="326467" y="1164375"/>
                </a:lnTo>
                <a:lnTo>
                  <a:pt x="281638" y="1176176"/>
                </a:lnTo>
                <a:lnTo>
                  <a:pt x="236147" y="1186261"/>
                </a:lnTo>
                <a:lnTo>
                  <a:pt x="190028" y="1194593"/>
                </a:lnTo>
                <a:lnTo>
                  <a:pt x="143318" y="1201137"/>
                </a:lnTo>
                <a:lnTo>
                  <a:pt x="96053" y="1205856"/>
                </a:lnTo>
                <a:lnTo>
                  <a:pt x="48268" y="1208714"/>
                </a:lnTo>
                <a:lnTo>
                  <a:pt x="0" y="1209675"/>
                </a:lnTo>
                <a:lnTo>
                  <a:pt x="0" y="0"/>
                </a:lnTo>
                <a:lnTo>
                  <a:pt x="1200150" y="0"/>
                </a:lnTo>
                <a:close/>
              </a:path>
            </a:pathLst>
          </a:custGeom>
          <a:ln w="12700">
            <a:solidFill>
              <a:srgbClr val="92A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24251" y="2119248"/>
            <a:ext cx="1200150" cy="1209675"/>
          </a:xfrm>
          <a:custGeom>
            <a:avLst/>
            <a:gdLst/>
            <a:ahLst/>
            <a:cxnLst/>
            <a:rect l="l" t="t" r="r" b="b"/>
            <a:pathLst>
              <a:path w="1200150" h="1209675">
                <a:moveTo>
                  <a:pt x="1200150" y="0"/>
                </a:moveTo>
                <a:lnTo>
                  <a:pt x="0" y="0"/>
                </a:lnTo>
                <a:lnTo>
                  <a:pt x="952" y="48656"/>
                </a:lnTo>
                <a:lnTo>
                  <a:pt x="3787" y="96825"/>
                </a:lnTo>
                <a:lnTo>
                  <a:pt x="8467" y="144470"/>
                </a:lnTo>
                <a:lnTo>
                  <a:pt x="14957" y="191554"/>
                </a:lnTo>
                <a:lnTo>
                  <a:pt x="23222" y="238042"/>
                </a:lnTo>
                <a:lnTo>
                  <a:pt x="33224" y="283897"/>
                </a:lnTo>
                <a:lnTo>
                  <a:pt x="44930" y="329084"/>
                </a:lnTo>
                <a:lnTo>
                  <a:pt x="58302" y="373566"/>
                </a:lnTo>
                <a:lnTo>
                  <a:pt x="73305" y="417306"/>
                </a:lnTo>
                <a:lnTo>
                  <a:pt x="89902" y="460270"/>
                </a:lnTo>
                <a:lnTo>
                  <a:pt x="108060" y="502421"/>
                </a:lnTo>
                <a:lnTo>
                  <a:pt x="127740" y="543723"/>
                </a:lnTo>
                <a:lnTo>
                  <a:pt x="148909" y="584139"/>
                </a:lnTo>
                <a:lnTo>
                  <a:pt x="171529" y="623633"/>
                </a:lnTo>
                <a:lnTo>
                  <a:pt x="195565" y="662170"/>
                </a:lnTo>
                <a:lnTo>
                  <a:pt x="220981" y="699714"/>
                </a:lnTo>
                <a:lnTo>
                  <a:pt x="247741" y="736227"/>
                </a:lnTo>
                <a:lnTo>
                  <a:pt x="275810" y="771674"/>
                </a:lnTo>
                <a:lnTo>
                  <a:pt x="305152" y="806020"/>
                </a:lnTo>
                <a:lnTo>
                  <a:pt x="335730" y="839227"/>
                </a:lnTo>
                <a:lnTo>
                  <a:pt x="367510" y="871259"/>
                </a:lnTo>
                <a:lnTo>
                  <a:pt x="400454" y="902082"/>
                </a:lnTo>
                <a:lnTo>
                  <a:pt x="434528" y="931657"/>
                </a:lnTo>
                <a:lnTo>
                  <a:pt x="469696" y="959950"/>
                </a:lnTo>
                <a:lnTo>
                  <a:pt x="505921" y="986924"/>
                </a:lnTo>
                <a:lnTo>
                  <a:pt x="543169" y="1012543"/>
                </a:lnTo>
                <a:lnTo>
                  <a:pt x="581402" y="1036772"/>
                </a:lnTo>
                <a:lnTo>
                  <a:pt x="620586" y="1059572"/>
                </a:lnTo>
                <a:lnTo>
                  <a:pt x="660684" y="1080910"/>
                </a:lnTo>
                <a:lnTo>
                  <a:pt x="701661" y="1100748"/>
                </a:lnTo>
                <a:lnTo>
                  <a:pt x="743480" y="1119051"/>
                </a:lnTo>
                <a:lnTo>
                  <a:pt x="786107" y="1135782"/>
                </a:lnTo>
                <a:lnTo>
                  <a:pt x="829504" y="1150905"/>
                </a:lnTo>
                <a:lnTo>
                  <a:pt x="873638" y="1164384"/>
                </a:lnTo>
                <a:lnTo>
                  <a:pt x="918470" y="1176183"/>
                </a:lnTo>
                <a:lnTo>
                  <a:pt x="963966" y="1186266"/>
                </a:lnTo>
                <a:lnTo>
                  <a:pt x="1010091" y="1194597"/>
                </a:lnTo>
                <a:lnTo>
                  <a:pt x="1056807" y="1201139"/>
                </a:lnTo>
                <a:lnTo>
                  <a:pt x="1104079" y="1205857"/>
                </a:lnTo>
                <a:lnTo>
                  <a:pt x="1151872" y="1208714"/>
                </a:lnTo>
                <a:lnTo>
                  <a:pt x="1200150" y="1209675"/>
                </a:lnTo>
                <a:lnTo>
                  <a:pt x="120015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024251" y="2119248"/>
            <a:ext cx="1200150" cy="1209675"/>
          </a:xfrm>
          <a:custGeom>
            <a:avLst/>
            <a:gdLst/>
            <a:ahLst/>
            <a:cxnLst/>
            <a:rect l="l" t="t" r="r" b="b"/>
            <a:pathLst>
              <a:path w="1200150" h="1209675">
                <a:moveTo>
                  <a:pt x="1200150" y="1209675"/>
                </a:moveTo>
                <a:lnTo>
                  <a:pt x="1151872" y="1208714"/>
                </a:lnTo>
                <a:lnTo>
                  <a:pt x="1104079" y="1205857"/>
                </a:lnTo>
                <a:lnTo>
                  <a:pt x="1056807" y="1201139"/>
                </a:lnTo>
                <a:lnTo>
                  <a:pt x="1010091" y="1194597"/>
                </a:lnTo>
                <a:lnTo>
                  <a:pt x="963966" y="1186266"/>
                </a:lnTo>
                <a:lnTo>
                  <a:pt x="918470" y="1176183"/>
                </a:lnTo>
                <a:lnTo>
                  <a:pt x="873638" y="1164384"/>
                </a:lnTo>
                <a:lnTo>
                  <a:pt x="829504" y="1150905"/>
                </a:lnTo>
                <a:lnTo>
                  <a:pt x="786107" y="1135782"/>
                </a:lnTo>
                <a:lnTo>
                  <a:pt x="743480" y="1119051"/>
                </a:lnTo>
                <a:lnTo>
                  <a:pt x="701661" y="1100748"/>
                </a:lnTo>
                <a:lnTo>
                  <a:pt x="660684" y="1080910"/>
                </a:lnTo>
                <a:lnTo>
                  <a:pt x="620586" y="1059572"/>
                </a:lnTo>
                <a:lnTo>
                  <a:pt x="581402" y="1036772"/>
                </a:lnTo>
                <a:lnTo>
                  <a:pt x="543169" y="1012543"/>
                </a:lnTo>
                <a:lnTo>
                  <a:pt x="505921" y="986924"/>
                </a:lnTo>
                <a:lnTo>
                  <a:pt x="469696" y="959950"/>
                </a:lnTo>
                <a:lnTo>
                  <a:pt x="434528" y="931657"/>
                </a:lnTo>
                <a:lnTo>
                  <a:pt x="400454" y="902082"/>
                </a:lnTo>
                <a:lnTo>
                  <a:pt x="367510" y="871259"/>
                </a:lnTo>
                <a:lnTo>
                  <a:pt x="335730" y="839227"/>
                </a:lnTo>
                <a:lnTo>
                  <a:pt x="305152" y="806020"/>
                </a:lnTo>
                <a:lnTo>
                  <a:pt x="275810" y="771674"/>
                </a:lnTo>
                <a:lnTo>
                  <a:pt x="247741" y="736227"/>
                </a:lnTo>
                <a:lnTo>
                  <a:pt x="220981" y="699714"/>
                </a:lnTo>
                <a:lnTo>
                  <a:pt x="195565" y="662170"/>
                </a:lnTo>
                <a:lnTo>
                  <a:pt x="171529" y="623633"/>
                </a:lnTo>
                <a:lnTo>
                  <a:pt x="148909" y="584139"/>
                </a:lnTo>
                <a:lnTo>
                  <a:pt x="127740" y="543723"/>
                </a:lnTo>
                <a:lnTo>
                  <a:pt x="108060" y="502421"/>
                </a:lnTo>
                <a:lnTo>
                  <a:pt x="89902" y="460270"/>
                </a:lnTo>
                <a:lnTo>
                  <a:pt x="73305" y="417306"/>
                </a:lnTo>
                <a:lnTo>
                  <a:pt x="58302" y="373566"/>
                </a:lnTo>
                <a:lnTo>
                  <a:pt x="44930" y="329084"/>
                </a:lnTo>
                <a:lnTo>
                  <a:pt x="33224" y="283897"/>
                </a:lnTo>
                <a:lnTo>
                  <a:pt x="23222" y="238042"/>
                </a:lnTo>
                <a:lnTo>
                  <a:pt x="14957" y="191554"/>
                </a:lnTo>
                <a:lnTo>
                  <a:pt x="8467" y="144470"/>
                </a:lnTo>
                <a:lnTo>
                  <a:pt x="3787" y="96825"/>
                </a:lnTo>
                <a:lnTo>
                  <a:pt x="952" y="48656"/>
                </a:lnTo>
                <a:lnTo>
                  <a:pt x="0" y="0"/>
                </a:lnTo>
                <a:lnTo>
                  <a:pt x="1200150" y="0"/>
                </a:lnTo>
                <a:lnTo>
                  <a:pt x="1200150" y="120967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075557" y="1741932"/>
            <a:ext cx="375285" cy="158750"/>
          </a:xfrm>
          <a:custGeom>
            <a:avLst/>
            <a:gdLst/>
            <a:ahLst/>
            <a:cxnLst/>
            <a:rect l="l" t="t" r="r" b="b"/>
            <a:pathLst>
              <a:path w="375285" h="158750">
                <a:moveTo>
                  <a:pt x="182117" y="0"/>
                </a:moveTo>
                <a:lnTo>
                  <a:pt x="133702" y="5654"/>
                </a:lnTo>
                <a:lnTo>
                  <a:pt x="90198" y="21613"/>
                </a:lnTo>
                <a:lnTo>
                  <a:pt x="53339" y="46370"/>
                </a:lnTo>
                <a:lnTo>
                  <a:pt x="24863" y="78420"/>
                </a:lnTo>
                <a:lnTo>
                  <a:pt x="6505" y="116254"/>
                </a:lnTo>
                <a:lnTo>
                  <a:pt x="0" y="158368"/>
                </a:lnTo>
                <a:lnTo>
                  <a:pt x="45212" y="158241"/>
                </a:lnTo>
                <a:lnTo>
                  <a:pt x="50476" y="127234"/>
                </a:lnTo>
                <a:lnTo>
                  <a:pt x="65516" y="99060"/>
                </a:lnTo>
                <a:lnTo>
                  <a:pt x="89199" y="75267"/>
                </a:lnTo>
                <a:lnTo>
                  <a:pt x="120395" y="57403"/>
                </a:lnTo>
                <a:lnTo>
                  <a:pt x="172793" y="45467"/>
                </a:lnTo>
                <a:lnTo>
                  <a:pt x="309073" y="45467"/>
                </a:lnTo>
                <a:lnTo>
                  <a:pt x="305470" y="41778"/>
                </a:lnTo>
                <a:lnTo>
                  <a:pt x="269270" y="19267"/>
                </a:lnTo>
                <a:lnTo>
                  <a:pt x="227583" y="4991"/>
                </a:lnTo>
                <a:lnTo>
                  <a:pt x="182117" y="0"/>
                </a:lnTo>
                <a:close/>
              </a:path>
              <a:path w="375285" h="158750">
                <a:moveTo>
                  <a:pt x="375157" y="107314"/>
                </a:moveTo>
                <a:lnTo>
                  <a:pt x="284733" y="107314"/>
                </a:lnTo>
                <a:lnTo>
                  <a:pt x="341629" y="158368"/>
                </a:lnTo>
                <a:lnTo>
                  <a:pt x="375157" y="107314"/>
                </a:lnTo>
                <a:close/>
              </a:path>
              <a:path w="375285" h="158750">
                <a:moveTo>
                  <a:pt x="309073" y="45467"/>
                </a:moveTo>
                <a:lnTo>
                  <a:pt x="172793" y="45467"/>
                </a:lnTo>
                <a:lnTo>
                  <a:pt x="224869" y="50879"/>
                </a:lnTo>
                <a:lnTo>
                  <a:pt x="270682" y="72030"/>
                </a:lnTo>
                <a:lnTo>
                  <a:pt x="304291" y="107314"/>
                </a:lnTo>
                <a:lnTo>
                  <a:pt x="354583" y="107314"/>
                </a:lnTo>
                <a:lnTo>
                  <a:pt x="334477" y="71477"/>
                </a:lnTo>
                <a:lnTo>
                  <a:pt x="309073" y="45467"/>
                </a:lnTo>
                <a:close/>
              </a:path>
            </a:pathLst>
          </a:custGeom>
          <a:solidFill>
            <a:srgbClr val="DFF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075557" y="1741932"/>
            <a:ext cx="375285" cy="158750"/>
          </a:xfrm>
          <a:custGeom>
            <a:avLst/>
            <a:gdLst/>
            <a:ahLst/>
            <a:cxnLst/>
            <a:rect l="l" t="t" r="r" b="b"/>
            <a:pathLst>
              <a:path w="375285" h="158750">
                <a:moveTo>
                  <a:pt x="0" y="158368"/>
                </a:moveTo>
                <a:lnTo>
                  <a:pt x="6505" y="116254"/>
                </a:lnTo>
                <a:lnTo>
                  <a:pt x="24863" y="78420"/>
                </a:lnTo>
                <a:lnTo>
                  <a:pt x="53339" y="46370"/>
                </a:lnTo>
                <a:lnTo>
                  <a:pt x="90198" y="21613"/>
                </a:lnTo>
                <a:lnTo>
                  <a:pt x="133702" y="5654"/>
                </a:lnTo>
                <a:lnTo>
                  <a:pt x="182117" y="0"/>
                </a:lnTo>
                <a:lnTo>
                  <a:pt x="227583" y="4991"/>
                </a:lnTo>
                <a:lnTo>
                  <a:pt x="269270" y="19267"/>
                </a:lnTo>
                <a:lnTo>
                  <a:pt x="305470" y="41778"/>
                </a:lnTo>
                <a:lnTo>
                  <a:pt x="334477" y="71477"/>
                </a:lnTo>
                <a:lnTo>
                  <a:pt x="354583" y="107314"/>
                </a:lnTo>
                <a:lnTo>
                  <a:pt x="375157" y="107314"/>
                </a:lnTo>
                <a:lnTo>
                  <a:pt x="341629" y="158368"/>
                </a:lnTo>
                <a:lnTo>
                  <a:pt x="284733" y="107314"/>
                </a:lnTo>
                <a:lnTo>
                  <a:pt x="304291" y="107314"/>
                </a:lnTo>
                <a:lnTo>
                  <a:pt x="270682" y="72030"/>
                </a:lnTo>
                <a:lnTo>
                  <a:pt x="224869" y="50879"/>
                </a:lnTo>
                <a:lnTo>
                  <a:pt x="172793" y="45467"/>
                </a:lnTo>
                <a:lnTo>
                  <a:pt x="120395" y="57403"/>
                </a:lnTo>
                <a:lnTo>
                  <a:pt x="89199" y="75267"/>
                </a:lnTo>
                <a:lnTo>
                  <a:pt x="65516" y="99060"/>
                </a:lnTo>
                <a:lnTo>
                  <a:pt x="50476" y="127234"/>
                </a:lnTo>
                <a:lnTo>
                  <a:pt x="45212" y="158241"/>
                </a:lnTo>
                <a:lnTo>
                  <a:pt x="0" y="15836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064634" y="2290826"/>
            <a:ext cx="375285" cy="158750"/>
          </a:xfrm>
          <a:custGeom>
            <a:avLst/>
            <a:gdLst/>
            <a:ahLst/>
            <a:cxnLst/>
            <a:rect l="l" t="t" r="r" b="b"/>
            <a:pathLst>
              <a:path w="375285" h="158750">
                <a:moveTo>
                  <a:pt x="70865" y="50926"/>
                </a:moveTo>
                <a:lnTo>
                  <a:pt x="20574" y="50926"/>
                </a:lnTo>
                <a:lnTo>
                  <a:pt x="40680" y="86764"/>
                </a:lnTo>
                <a:lnTo>
                  <a:pt x="69687" y="116463"/>
                </a:lnTo>
                <a:lnTo>
                  <a:pt x="105887" y="138974"/>
                </a:lnTo>
                <a:lnTo>
                  <a:pt x="147574" y="153250"/>
                </a:lnTo>
                <a:lnTo>
                  <a:pt x="193039" y="158241"/>
                </a:lnTo>
                <a:lnTo>
                  <a:pt x="241455" y="152588"/>
                </a:lnTo>
                <a:lnTo>
                  <a:pt x="284959" y="136633"/>
                </a:lnTo>
                <a:lnTo>
                  <a:pt x="320496" y="112774"/>
                </a:lnTo>
                <a:lnTo>
                  <a:pt x="202364" y="112774"/>
                </a:lnTo>
                <a:lnTo>
                  <a:pt x="150288" y="107362"/>
                </a:lnTo>
                <a:lnTo>
                  <a:pt x="104475" y="86211"/>
                </a:lnTo>
                <a:lnTo>
                  <a:pt x="70865" y="50926"/>
                </a:lnTo>
                <a:close/>
              </a:path>
              <a:path w="375285" h="158750">
                <a:moveTo>
                  <a:pt x="375157" y="0"/>
                </a:moveTo>
                <a:lnTo>
                  <a:pt x="329945" y="0"/>
                </a:lnTo>
                <a:lnTo>
                  <a:pt x="324681" y="31007"/>
                </a:lnTo>
                <a:lnTo>
                  <a:pt x="309641" y="59181"/>
                </a:lnTo>
                <a:lnTo>
                  <a:pt x="285958" y="82974"/>
                </a:lnTo>
                <a:lnTo>
                  <a:pt x="254762" y="100837"/>
                </a:lnTo>
                <a:lnTo>
                  <a:pt x="202364" y="112774"/>
                </a:lnTo>
                <a:lnTo>
                  <a:pt x="320496" y="112774"/>
                </a:lnTo>
                <a:lnTo>
                  <a:pt x="321818" y="111887"/>
                </a:lnTo>
                <a:lnTo>
                  <a:pt x="350294" y="79859"/>
                </a:lnTo>
                <a:lnTo>
                  <a:pt x="368652" y="42060"/>
                </a:lnTo>
                <a:lnTo>
                  <a:pt x="375157" y="0"/>
                </a:lnTo>
                <a:close/>
              </a:path>
              <a:path w="375285" h="158750">
                <a:moveTo>
                  <a:pt x="33527" y="0"/>
                </a:moveTo>
                <a:lnTo>
                  <a:pt x="0" y="50926"/>
                </a:lnTo>
                <a:lnTo>
                  <a:pt x="90424" y="50926"/>
                </a:lnTo>
                <a:lnTo>
                  <a:pt x="33527" y="0"/>
                </a:lnTo>
                <a:close/>
              </a:path>
            </a:pathLst>
          </a:custGeom>
          <a:solidFill>
            <a:srgbClr val="DFF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064634" y="2290826"/>
            <a:ext cx="375285" cy="158750"/>
          </a:xfrm>
          <a:custGeom>
            <a:avLst/>
            <a:gdLst/>
            <a:ahLst/>
            <a:cxnLst/>
            <a:rect l="l" t="t" r="r" b="b"/>
            <a:pathLst>
              <a:path w="375285" h="158750">
                <a:moveTo>
                  <a:pt x="375157" y="0"/>
                </a:moveTo>
                <a:lnTo>
                  <a:pt x="368652" y="42060"/>
                </a:lnTo>
                <a:lnTo>
                  <a:pt x="350294" y="79859"/>
                </a:lnTo>
                <a:lnTo>
                  <a:pt x="321818" y="111887"/>
                </a:lnTo>
                <a:lnTo>
                  <a:pt x="284959" y="136633"/>
                </a:lnTo>
                <a:lnTo>
                  <a:pt x="241455" y="152588"/>
                </a:lnTo>
                <a:lnTo>
                  <a:pt x="193039" y="158241"/>
                </a:lnTo>
                <a:lnTo>
                  <a:pt x="147574" y="153250"/>
                </a:lnTo>
                <a:lnTo>
                  <a:pt x="105887" y="138974"/>
                </a:lnTo>
                <a:lnTo>
                  <a:pt x="69687" y="116463"/>
                </a:lnTo>
                <a:lnTo>
                  <a:pt x="40680" y="86764"/>
                </a:lnTo>
                <a:lnTo>
                  <a:pt x="20574" y="50926"/>
                </a:lnTo>
                <a:lnTo>
                  <a:pt x="0" y="50926"/>
                </a:lnTo>
                <a:lnTo>
                  <a:pt x="33527" y="0"/>
                </a:lnTo>
                <a:lnTo>
                  <a:pt x="90424" y="50926"/>
                </a:lnTo>
                <a:lnTo>
                  <a:pt x="70865" y="50926"/>
                </a:lnTo>
                <a:lnTo>
                  <a:pt x="104475" y="86211"/>
                </a:lnTo>
                <a:lnTo>
                  <a:pt x="150288" y="107362"/>
                </a:lnTo>
                <a:lnTo>
                  <a:pt x="202364" y="112774"/>
                </a:lnTo>
                <a:lnTo>
                  <a:pt x="254762" y="100837"/>
                </a:lnTo>
                <a:lnTo>
                  <a:pt x="285958" y="82974"/>
                </a:lnTo>
                <a:lnTo>
                  <a:pt x="309641" y="59181"/>
                </a:lnTo>
                <a:lnTo>
                  <a:pt x="324681" y="31007"/>
                </a:lnTo>
                <a:lnTo>
                  <a:pt x="329945" y="0"/>
                </a:lnTo>
                <a:lnTo>
                  <a:pt x="375157" y="0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6212" y="823975"/>
            <a:ext cx="1715135" cy="866775"/>
          </a:xfrm>
          <a:custGeom>
            <a:avLst/>
            <a:gdLst/>
            <a:ahLst/>
            <a:cxnLst/>
            <a:rect l="l" t="t" r="r" b="b"/>
            <a:pathLst>
              <a:path w="1715135" h="866775">
                <a:moveTo>
                  <a:pt x="1714563" y="0"/>
                </a:moveTo>
                <a:lnTo>
                  <a:pt x="342900" y="0"/>
                </a:lnTo>
                <a:lnTo>
                  <a:pt x="0" y="866775"/>
                </a:lnTo>
                <a:lnTo>
                  <a:pt x="1371663" y="866775"/>
                </a:lnTo>
                <a:lnTo>
                  <a:pt x="1714563" y="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76212" y="823975"/>
            <a:ext cx="1715135" cy="866775"/>
          </a:xfrm>
          <a:custGeom>
            <a:avLst/>
            <a:gdLst/>
            <a:ahLst/>
            <a:cxnLst/>
            <a:rect l="l" t="t" r="r" b="b"/>
            <a:pathLst>
              <a:path w="1715135" h="866775">
                <a:moveTo>
                  <a:pt x="0" y="866775"/>
                </a:moveTo>
                <a:lnTo>
                  <a:pt x="342900" y="0"/>
                </a:lnTo>
                <a:lnTo>
                  <a:pt x="1714563" y="0"/>
                </a:lnTo>
                <a:lnTo>
                  <a:pt x="1371663" y="866775"/>
                </a:lnTo>
                <a:lnTo>
                  <a:pt x="0" y="866775"/>
                </a:lnTo>
                <a:close/>
              </a:path>
            </a:pathLst>
          </a:custGeom>
          <a:ln w="12700">
            <a:solidFill>
              <a:srgbClr val="92A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637222" y="873823"/>
            <a:ext cx="786130" cy="752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indent="635" algn="ctr">
              <a:lnSpc>
                <a:spcPct val="99100"/>
              </a:lnSpc>
              <a:spcBef>
                <a:spcPts val="114"/>
              </a:spcBef>
            </a:pPr>
            <a:r>
              <a:rPr sz="1200" spc="-5" dirty="0">
                <a:solidFill>
                  <a:srgbClr val="091A30"/>
                </a:solidFill>
                <a:latin typeface="Arial"/>
                <a:cs typeface="Arial"/>
              </a:rPr>
              <a:t>Caregiver  </a:t>
            </a:r>
            <a:r>
              <a:rPr sz="1200" spc="20" dirty="0">
                <a:solidFill>
                  <a:srgbClr val="091A30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xp</a:t>
            </a:r>
            <a:r>
              <a:rPr sz="1200" spc="-70" dirty="0">
                <a:solidFill>
                  <a:srgbClr val="091A30"/>
                </a:solidFill>
                <a:latin typeface="Arial"/>
                <a:cs typeface="Arial"/>
              </a:rPr>
              <a:t>e</a:t>
            </a:r>
            <a:r>
              <a:rPr sz="1200" spc="45" dirty="0">
                <a:solidFill>
                  <a:srgbClr val="091A30"/>
                </a:solidFill>
                <a:latin typeface="Arial"/>
                <a:cs typeface="Arial"/>
              </a:rPr>
              <a:t>r</a:t>
            </a:r>
            <a:r>
              <a:rPr sz="1200" spc="-45" dirty="0">
                <a:solidFill>
                  <a:srgbClr val="091A30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ence  &amp; </a:t>
            </a:r>
            <a:r>
              <a:rPr sz="1200" spc="-10" dirty="0">
                <a:solidFill>
                  <a:srgbClr val="091A30"/>
                </a:solidFill>
                <a:latin typeface="Arial"/>
                <a:cs typeface="Arial"/>
              </a:rPr>
              <a:t>Patient  </a:t>
            </a: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Access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4" name="object 7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31</a:t>
            </a:fld>
            <a:endParaRPr spc="-5" dirty="0">
              <a:solidFill>
                <a:srgbClr val="FFFFFF"/>
              </a:solidFill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629025" y="1876425"/>
            <a:ext cx="828675" cy="400050"/>
          </a:xfrm>
          <a:prstGeom prst="rect">
            <a:avLst/>
          </a:prstGeom>
          <a:solidFill>
            <a:srgbClr val="C6EA94"/>
          </a:solidFill>
        </p:spPr>
        <p:txBody>
          <a:bodyPr vert="horz" wrap="square" lIns="0" tIns="32384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54"/>
              </a:spcBef>
            </a:pPr>
            <a:r>
              <a:rPr sz="2000" dirty="0">
                <a:solidFill>
                  <a:srgbClr val="091A30"/>
                </a:solidFill>
                <a:latin typeface="Calibri"/>
                <a:cs typeface="Calibri"/>
              </a:rPr>
              <a:t>Equity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8400"/>
            <a:ext cx="12192000" cy="609600"/>
          </a:xfrm>
          <a:custGeom>
            <a:avLst/>
            <a:gdLst/>
            <a:ahLst/>
            <a:cxnLst/>
            <a:rect l="l" t="t" r="r" b="b"/>
            <a:pathLst>
              <a:path w="12192000" h="609600">
                <a:moveTo>
                  <a:pt x="0" y="609600"/>
                </a:moveTo>
                <a:lnTo>
                  <a:pt x="12192000" y="609600"/>
                </a:lnTo>
                <a:lnTo>
                  <a:pt x="12192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82039" y="289623"/>
            <a:ext cx="1026922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20" dirty="0"/>
              <a:t>Caregiver distress </a:t>
            </a:r>
            <a:r>
              <a:rPr sz="2750" spc="5" dirty="0"/>
              <a:t>- </a:t>
            </a:r>
            <a:r>
              <a:rPr sz="2750" spc="25" dirty="0"/>
              <a:t>by </a:t>
            </a:r>
            <a:r>
              <a:rPr sz="2750" spc="30" dirty="0"/>
              <a:t>sex and </a:t>
            </a:r>
            <a:r>
              <a:rPr sz="2750" spc="20" dirty="0"/>
              <a:t>access </a:t>
            </a:r>
            <a:r>
              <a:rPr sz="2750" spc="35" dirty="0"/>
              <a:t>to </a:t>
            </a:r>
            <a:r>
              <a:rPr sz="2750" spc="20" dirty="0"/>
              <a:t>material</a:t>
            </a:r>
            <a:r>
              <a:rPr sz="2750" spc="-20" dirty="0"/>
              <a:t> </a:t>
            </a:r>
            <a:r>
              <a:rPr sz="2750" spc="20" dirty="0"/>
              <a:t>resources</a:t>
            </a:r>
            <a:endParaRPr sz="2750"/>
          </a:p>
        </p:txBody>
      </p:sp>
      <p:sp>
        <p:nvSpPr>
          <p:cNvPr id="5" name="object 5"/>
          <p:cNvSpPr txBox="1"/>
          <p:nvPr/>
        </p:nvSpPr>
        <p:spPr>
          <a:xfrm>
            <a:off x="1082039" y="1062037"/>
            <a:ext cx="63919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- </a:t>
            </a:r>
            <a:r>
              <a:rPr sz="2400" b="1" spc="10" dirty="0">
                <a:solidFill>
                  <a:srgbClr val="006FC0"/>
                </a:solidFill>
                <a:latin typeface="Arial"/>
                <a:cs typeface="Arial"/>
              </a:rPr>
              <a:t>Here </a:t>
            </a:r>
            <a:r>
              <a:rPr sz="2400" b="1" spc="5" dirty="0">
                <a:solidFill>
                  <a:srgbClr val="006FC0"/>
                </a:solidFill>
                <a:latin typeface="Arial"/>
                <a:cs typeface="Arial"/>
              </a:rPr>
              <a:t>we </a:t>
            </a:r>
            <a:r>
              <a:rPr sz="2400" b="1" spc="-15" dirty="0">
                <a:solidFill>
                  <a:srgbClr val="006FC0"/>
                </a:solidFill>
                <a:latin typeface="Arial"/>
                <a:cs typeface="Arial"/>
              </a:rPr>
              <a:t>see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some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difference </a:t>
            </a:r>
            <a:r>
              <a:rPr sz="2400" b="1" spc="15" dirty="0">
                <a:solidFill>
                  <a:srgbClr val="006FC0"/>
                </a:solidFill>
                <a:latin typeface="Arial"/>
                <a:cs typeface="Arial"/>
              </a:rPr>
              <a:t>by </a:t>
            </a:r>
            <a:r>
              <a:rPr sz="2400" b="1" spc="-15" dirty="0">
                <a:solidFill>
                  <a:srgbClr val="006FC0"/>
                </a:solidFill>
                <a:latin typeface="Arial"/>
                <a:cs typeface="Arial"/>
              </a:rPr>
              <a:t>client</a:t>
            </a:r>
            <a:r>
              <a:rPr sz="2400" b="1" spc="-8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sex.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60929" y="5705475"/>
            <a:ext cx="19761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Access </a:t>
            </a:r>
            <a:r>
              <a:rPr sz="1200" spc="15" dirty="0">
                <a:solidFill>
                  <a:srgbClr val="091A30"/>
                </a:solidFill>
                <a:latin typeface="Arial"/>
                <a:cs typeface="Arial"/>
              </a:rPr>
              <a:t>to </a:t>
            </a:r>
            <a:r>
              <a:rPr sz="1200" spc="-10" dirty="0">
                <a:solidFill>
                  <a:srgbClr val="091A30"/>
                </a:solidFill>
                <a:latin typeface="Arial"/>
                <a:cs typeface="Arial"/>
              </a:rPr>
              <a:t>material</a:t>
            </a:r>
            <a:r>
              <a:rPr sz="1200" spc="-9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91A30"/>
                </a:solidFill>
                <a:latin typeface="Arial"/>
                <a:cs typeface="Arial"/>
              </a:rPr>
              <a:t>resources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96883" y="5732462"/>
            <a:ext cx="8864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091A30"/>
                </a:solidFill>
                <a:latin typeface="Arial"/>
                <a:cs typeface="Arial"/>
              </a:rPr>
              <a:t>Sex </a:t>
            </a: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of</a:t>
            </a:r>
            <a:r>
              <a:rPr sz="1200" spc="-10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91A30"/>
                </a:solidFill>
                <a:latin typeface="Arial"/>
                <a:cs typeface="Arial"/>
              </a:rPr>
              <a:t>Client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47850" y="2447925"/>
            <a:ext cx="533400" cy="2876550"/>
          </a:xfrm>
          <a:custGeom>
            <a:avLst/>
            <a:gdLst/>
            <a:ahLst/>
            <a:cxnLst/>
            <a:rect l="l" t="t" r="r" b="b"/>
            <a:pathLst>
              <a:path w="533400" h="2876550">
                <a:moveTo>
                  <a:pt x="0" y="2876550"/>
                </a:moveTo>
                <a:lnTo>
                  <a:pt x="533400" y="2876550"/>
                </a:lnTo>
                <a:lnTo>
                  <a:pt x="533400" y="0"/>
                </a:lnTo>
                <a:lnTo>
                  <a:pt x="0" y="0"/>
                </a:lnTo>
                <a:lnTo>
                  <a:pt x="0" y="287655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0325" y="2686050"/>
            <a:ext cx="533400" cy="2638425"/>
          </a:xfrm>
          <a:custGeom>
            <a:avLst/>
            <a:gdLst/>
            <a:ahLst/>
            <a:cxnLst/>
            <a:rect l="l" t="t" r="r" b="b"/>
            <a:pathLst>
              <a:path w="533400" h="2638425">
                <a:moveTo>
                  <a:pt x="0" y="2638425"/>
                </a:moveTo>
                <a:lnTo>
                  <a:pt x="533400" y="2638425"/>
                </a:lnTo>
                <a:lnTo>
                  <a:pt x="533400" y="0"/>
                </a:lnTo>
                <a:lnTo>
                  <a:pt x="0" y="0"/>
                </a:lnTo>
                <a:lnTo>
                  <a:pt x="0" y="263842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62325" y="3124200"/>
            <a:ext cx="523875" cy="2200275"/>
          </a:xfrm>
          <a:custGeom>
            <a:avLst/>
            <a:gdLst/>
            <a:ahLst/>
            <a:cxnLst/>
            <a:rect l="l" t="t" r="r" b="b"/>
            <a:pathLst>
              <a:path w="523875" h="2200275">
                <a:moveTo>
                  <a:pt x="0" y="2200275"/>
                </a:moveTo>
                <a:lnTo>
                  <a:pt x="523875" y="2200275"/>
                </a:lnTo>
                <a:lnTo>
                  <a:pt x="523875" y="0"/>
                </a:lnTo>
                <a:lnTo>
                  <a:pt x="0" y="0"/>
                </a:lnTo>
                <a:lnTo>
                  <a:pt x="0" y="220027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14800" y="3038475"/>
            <a:ext cx="533400" cy="2286000"/>
          </a:xfrm>
          <a:custGeom>
            <a:avLst/>
            <a:gdLst/>
            <a:ahLst/>
            <a:cxnLst/>
            <a:rect l="l" t="t" r="r" b="b"/>
            <a:pathLst>
              <a:path w="533400" h="2286000">
                <a:moveTo>
                  <a:pt x="0" y="2286000"/>
                </a:moveTo>
                <a:lnTo>
                  <a:pt x="533400" y="2286000"/>
                </a:lnTo>
                <a:lnTo>
                  <a:pt x="5334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67275" y="3200400"/>
            <a:ext cx="533400" cy="2124075"/>
          </a:xfrm>
          <a:custGeom>
            <a:avLst/>
            <a:gdLst/>
            <a:ahLst/>
            <a:cxnLst/>
            <a:rect l="l" t="t" r="r" b="b"/>
            <a:pathLst>
              <a:path w="533400" h="2124075">
                <a:moveTo>
                  <a:pt x="0" y="2124075"/>
                </a:moveTo>
                <a:lnTo>
                  <a:pt x="533400" y="2124075"/>
                </a:lnTo>
                <a:lnTo>
                  <a:pt x="533400" y="0"/>
                </a:lnTo>
                <a:lnTo>
                  <a:pt x="0" y="0"/>
                </a:lnTo>
                <a:lnTo>
                  <a:pt x="0" y="212407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38376" y="1986026"/>
            <a:ext cx="0" cy="3343275"/>
          </a:xfrm>
          <a:custGeom>
            <a:avLst/>
            <a:gdLst/>
            <a:ahLst/>
            <a:cxnLst/>
            <a:rect l="l" t="t" r="r" b="b"/>
            <a:pathLst>
              <a:path h="3343275">
                <a:moveTo>
                  <a:pt x="0" y="3343275"/>
                </a:moveTo>
                <a:lnTo>
                  <a:pt x="0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38376" y="5329301"/>
            <a:ext cx="3771900" cy="0"/>
          </a:xfrm>
          <a:custGeom>
            <a:avLst/>
            <a:gdLst/>
            <a:ahLst/>
            <a:cxnLst/>
            <a:rect l="l" t="t" r="r" b="b"/>
            <a:pathLst>
              <a:path w="3771900">
                <a:moveTo>
                  <a:pt x="0" y="0"/>
                </a:moveTo>
                <a:lnTo>
                  <a:pt x="3771900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600325" y="2726944"/>
            <a:ext cx="53340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55%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62325" y="3163506"/>
            <a:ext cx="52387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46%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14800" y="3077273"/>
            <a:ext cx="53340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48%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67275" y="3240722"/>
            <a:ext cx="53340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45%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114550" y="2524125"/>
            <a:ext cx="3019425" cy="742950"/>
          </a:xfrm>
          <a:custGeom>
            <a:avLst/>
            <a:gdLst/>
            <a:ahLst/>
            <a:cxnLst/>
            <a:rect l="l" t="t" r="r" b="b"/>
            <a:pathLst>
              <a:path w="3019425" h="742950">
                <a:moveTo>
                  <a:pt x="0" y="0"/>
                </a:moveTo>
                <a:lnTo>
                  <a:pt x="3019425" y="742950"/>
                </a:lnTo>
              </a:path>
            </a:pathLst>
          </a:custGeom>
          <a:ln w="22225">
            <a:solidFill>
              <a:srgbClr val="C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17955" y="5234051"/>
            <a:ext cx="22225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43660" y="4755197"/>
            <a:ext cx="29908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10%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43660" y="4277042"/>
            <a:ext cx="29908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20%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43660" y="3798887"/>
            <a:ext cx="29908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30%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43660" y="3320732"/>
            <a:ext cx="29908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40%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43660" y="2842895"/>
            <a:ext cx="29845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50%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43660" y="2364740"/>
            <a:ext cx="1037590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1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60%</a:t>
            </a:r>
            <a:endParaRPr sz="1050">
              <a:latin typeface="Arial"/>
              <a:cs typeface="Arial"/>
            </a:endParaRPr>
          </a:p>
          <a:p>
            <a:pPr marL="638175">
              <a:lnSpc>
                <a:spcPts val="1110"/>
              </a:lnSpc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60%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43660" y="1886584"/>
            <a:ext cx="29845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70%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06575" y="5393054"/>
            <a:ext cx="1923414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4725" algn="l"/>
                <a:tab pos="1730375" algn="l"/>
              </a:tabLst>
            </a:pPr>
            <a:r>
              <a:rPr sz="1050" spc="5" dirty="0">
                <a:latin typeface="Arial"/>
                <a:cs typeface="Arial"/>
              </a:rPr>
              <a:t>Q</a:t>
            </a:r>
            <a:r>
              <a:rPr sz="1050" spc="-5" dirty="0">
                <a:latin typeface="Arial"/>
                <a:cs typeface="Arial"/>
              </a:rPr>
              <a:t>1</a:t>
            </a:r>
            <a:r>
              <a:rPr sz="1050" spc="20" dirty="0">
                <a:latin typeface="Arial"/>
                <a:cs typeface="Arial"/>
              </a:rPr>
              <a:t> </a:t>
            </a:r>
            <a:r>
              <a:rPr sz="1050" spc="-50" dirty="0">
                <a:latin typeface="Arial"/>
                <a:cs typeface="Arial"/>
              </a:rPr>
              <a:t>(</a:t>
            </a:r>
            <a:r>
              <a:rPr sz="1050" spc="20" dirty="0">
                <a:latin typeface="Arial"/>
                <a:cs typeface="Arial"/>
              </a:rPr>
              <a:t>m</a:t>
            </a:r>
            <a:r>
              <a:rPr sz="1050" spc="5" dirty="0">
                <a:latin typeface="Arial"/>
                <a:cs typeface="Arial"/>
              </a:rPr>
              <a:t>o</a:t>
            </a:r>
            <a:r>
              <a:rPr sz="1050" dirty="0">
                <a:latin typeface="Arial"/>
                <a:cs typeface="Arial"/>
              </a:rPr>
              <a:t>s</a:t>
            </a:r>
            <a:r>
              <a:rPr sz="1050" spc="5" dirty="0">
                <a:latin typeface="Arial"/>
                <a:cs typeface="Arial"/>
              </a:rPr>
              <a:t>t</a:t>
            </a:r>
            <a:r>
              <a:rPr sz="1050" dirty="0">
                <a:latin typeface="Arial"/>
                <a:cs typeface="Arial"/>
              </a:rPr>
              <a:t>)	</a:t>
            </a:r>
            <a:r>
              <a:rPr sz="1050" spc="10" dirty="0">
                <a:latin typeface="Arial"/>
                <a:cs typeface="Arial"/>
              </a:rPr>
              <a:t>Q</a:t>
            </a:r>
            <a:r>
              <a:rPr sz="1050" dirty="0">
                <a:latin typeface="Arial"/>
                <a:cs typeface="Arial"/>
              </a:rPr>
              <a:t>2	</a:t>
            </a:r>
            <a:r>
              <a:rPr sz="1050" spc="5" dirty="0">
                <a:latin typeface="Arial"/>
                <a:cs typeface="Arial"/>
              </a:rPr>
              <a:t>Q3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79519" y="5393054"/>
            <a:ext cx="20637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Q4</a:t>
            </a:r>
            <a:endParaRPr sz="10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31079" y="5393054"/>
            <a:ext cx="61214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latin typeface="Arial"/>
                <a:cs typeface="Arial"/>
              </a:rPr>
              <a:t>Q5</a:t>
            </a:r>
            <a:r>
              <a:rPr sz="1050" spc="-5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(least)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05733" y="2536936"/>
            <a:ext cx="185420" cy="252793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100" spc="20" dirty="0">
                <a:latin typeface="Arial"/>
                <a:cs typeface="Arial"/>
              </a:rPr>
              <a:t>% </a:t>
            </a:r>
            <a:r>
              <a:rPr sz="1100" dirty="0">
                <a:latin typeface="Arial"/>
                <a:cs typeface="Arial"/>
              </a:rPr>
              <a:t>with </a:t>
            </a:r>
            <a:r>
              <a:rPr sz="1100" spc="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caregiver </a:t>
            </a:r>
            <a:r>
              <a:rPr sz="1100" dirty="0">
                <a:latin typeface="Arial"/>
                <a:cs typeface="Arial"/>
              </a:rPr>
              <a:t>experiencing</a:t>
            </a:r>
            <a:r>
              <a:rPr sz="1100" spc="-114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distress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248775" y="2609850"/>
            <a:ext cx="1295400" cy="2857500"/>
          </a:xfrm>
          <a:custGeom>
            <a:avLst/>
            <a:gdLst/>
            <a:ahLst/>
            <a:cxnLst/>
            <a:rect l="l" t="t" r="r" b="b"/>
            <a:pathLst>
              <a:path w="1295400" h="2857500">
                <a:moveTo>
                  <a:pt x="0" y="2857500"/>
                </a:moveTo>
                <a:lnTo>
                  <a:pt x="1295400" y="2857500"/>
                </a:lnTo>
                <a:lnTo>
                  <a:pt x="1295400" y="0"/>
                </a:lnTo>
                <a:lnTo>
                  <a:pt x="0" y="0"/>
                </a:lnTo>
                <a:lnTo>
                  <a:pt x="0" y="285750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48576" y="2243201"/>
            <a:ext cx="0" cy="3219450"/>
          </a:xfrm>
          <a:custGeom>
            <a:avLst/>
            <a:gdLst/>
            <a:ahLst/>
            <a:cxnLst/>
            <a:rect l="l" t="t" r="r" b="b"/>
            <a:pathLst>
              <a:path h="3219450">
                <a:moveTo>
                  <a:pt x="0" y="3219450"/>
                </a:moveTo>
                <a:lnTo>
                  <a:pt x="0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148576" y="5462651"/>
            <a:ext cx="3657600" cy="0"/>
          </a:xfrm>
          <a:custGeom>
            <a:avLst/>
            <a:gdLst/>
            <a:ahLst/>
            <a:cxnLst/>
            <a:rect l="l" t="t" r="r" b="b"/>
            <a:pathLst>
              <a:path w="3657600">
                <a:moveTo>
                  <a:pt x="0" y="0"/>
                </a:moveTo>
                <a:lnTo>
                  <a:pt x="3657600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419975" y="2981325"/>
            <a:ext cx="1285875" cy="2486025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50800" rIns="0" bIns="0" rtlCol="0">
            <a:spAutoFit/>
          </a:bodyPr>
          <a:lstStyle/>
          <a:p>
            <a:pPr marL="23495" algn="ctr">
              <a:lnSpc>
                <a:spcPct val="100000"/>
              </a:lnSpc>
              <a:spcBef>
                <a:spcPts val="400"/>
              </a:spcBef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46%</a:t>
            </a:r>
            <a:endParaRPr sz="10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248775" y="2650871"/>
            <a:ext cx="129540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 algn="ctr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53%</a:t>
            </a:r>
            <a:endParaRPr sz="105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067675" y="2609850"/>
            <a:ext cx="1828800" cy="371475"/>
          </a:xfrm>
          <a:custGeom>
            <a:avLst/>
            <a:gdLst/>
            <a:ahLst/>
            <a:cxnLst/>
            <a:rect l="l" t="t" r="r" b="b"/>
            <a:pathLst>
              <a:path w="1828800" h="371475">
                <a:moveTo>
                  <a:pt x="0" y="371475"/>
                </a:moveTo>
                <a:lnTo>
                  <a:pt x="1828800" y="0"/>
                </a:lnTo>
              </a:path>
            </a:pathLst>
          </a:custGeom>
          <a:ln w="22225">
            <a:solidFill>
              <a:srgbClr val="C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835393" y="5371528"/>
            <a:ext cx="22352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5" dirty="0">
                <a:latin typeface="Arial"/>
                <a:cs typeface="Arial"/>
              </a:rPr>
              <a:t>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32</a:t>
            </a:fld>
            <a:endParaRPr spc="-5" dirty="0">
              <a:solidFill>
                <a:srgbClr val="FFFFFF"/>
              </a:solidFill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761480" y="4833873"/>
            <a:ext cx="29845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10%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761480" y="4296029"/>
            <a:ext cx="29845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20%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761480" y="3757612"/>
            <a:ext cx="29908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30%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761480" y="3219767"/>
            <a:ext cx="29908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40%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761480" y="2682240"/>
            <a:ext cx="29845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50%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761480" y="2144395"/>
            <a:ext cx="29845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60%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836534" y="5530532"/>
            <a:ext cx="47117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latin typeface="Arial"/>
                <a:cs typeface="Arial"/>
              </a:rPr>
              <a:t>Female</a:t>
            </a:r>
            <a:endParaRPr sz="10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745980" y="5530532"/>
            <a:ext cx="31877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20" dirty="0">
                <a:latin typeface="Arial"/>
                <a:cs typeface="Arial"/>
              </a:rPr>
              <a:t>M</a:t>
            </a:r>
            <a:r>
              <a:rPr sz="1050" spc="-60" dirty="0">
                <a:latin typeface="Arial"/>
                <a:cs typeface="Arial"/>
              </a:rPr>
              <a:t>a</a:t>
            </a:r>
            <a:r>
              <a:rPr sz="1050" spc="65" dirty="0">
                <a:latin typeface="Arial"/>
                <a:cs typeface="Arial"/>
              </a:rPr>
              <a:t>l</a:t>
            </a:r>
            <a:r>
              <a:rPr sz="1050" dirty="0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493040" y="2759893"/>
            <a:ext cx="185420" cy="252730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100" spc="20" dirty="0">
                <a:latin typeface="Arial"/>
                <a:cs typeface="Arial"/>
              </a:rPr>
              <a:t>% </a:t>
            </a:r>
            <a:r>
              <a:rPr sz="1100" dirty="0">
                <a:latin typeface="Arial"/>
                <a:cs typeface="Arial"/>
              </a:rPr>
              <a:t>with </a:t>
            </a:r>
            <a:r>
              <a:rPr sz="1100" spc="15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caregiver </a:t>
            </a:r>
            <a:r>
              <a:rPr sz="1100" dirty="0">
                <a:latin typeface="Arial"/>
                <a:cs typeface="Arial"/>
              </a:rPr>
              <a:t>experiencing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distress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5525" y="513778"/>
            <a:ext cx="57524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/>
              <a:t>Wait </a:t>
            </a:r>
            <a:r>
              <a:rPr sz="2400" spc="-5" dirty="0"/>
              <a:t>time </a:t>
            </a:r>
            <a:r>
              <a:rPr sz="2400" spc="-10" dirty="0"/>
              <a:t>(days) </a:t>
            </a:r>
            <a:r>
              <a:rPr sz="2400" spc="5" dirty="0"/>
              <a:t>from </a:t>
            </a:r>
            <a:r>
              <a:rPr sz="2400" dirty="0"/>
              <a:t>referral </a:t>
            </a:r>
            <a:r>
              <a:rPr sz="2400" spc="10" dirty="0"/>
              <a:t>to</a:t>
            </a:r>
            <a:r>
              <a:rPr sz="2400" spc="-160" dirty="0"/>
              <a:t> </a:t>
            </a:r>
            <a:r>
              <a:rPr sz="2400" dirty="0"/>
              <a:t>service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6115050" y="4605273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9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8775" y="4605273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52975" y="4605273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76700" y="4605273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90900" y="4605273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05100" y="4605273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8825" y="4605273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14525" y="4605273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1849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38775" y="3948048"/>
            <a:ext cx="738505" cy="0"/>
          </a:xfrm>
          <a:custGeom>
            <a:avLst/>
            <a:gdLst/>
            <a:ahLst/>
            <a:cxnLst/>
            <a:rect l="l" t="t" r="r" b="b"/>
            <a:pathLst>
              <a:path w="738504">
                <a:moveTo>
                  <a:pt x="0" y="0"/>
                </a:moveTo>
                <a:lnTo>
                  <a:pt x="738251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52975" y="3948048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76700" y="3948048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90900" y="3948048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05100" y="3948048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825" y="3948048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14525" y="3948048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1849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52975" y="3300348"/>
            <a:ext cx="1424305" cy="0"/>
          </a:xfrm>
          <a:custGeom>
            <a:avLst/>
            <a:gdLst/>
            <a:ahLst/>
            <a:cxnLst/>
            <a:rect l="l" t="t" r="r" b="b"/>
            <a:pathLst>
              <a:path w="1424304">
                <a:moveTo>
                  <a:pt x="0" y="0"/>
                </a:moveTo>
                <a:lnTo>
                  <a:pt x="1424051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76700" y="3300348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90900" y="3300348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05100" y="3300348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28825" y="3300348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14525" y="3300348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1849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05100" y="2643251"/>
            <a:ext cx="3472179" cy="0"/>
          </a:xfrm>
          <a:custGeom>
            <a:avLst/>
            <a:gdLst/>
            <a:ahLst/>
            <a:cxnLst/>
            <a:rect l="l" t="t" r="r" b="b"/>
            <a:pathLst>
              <a:path w="3472179">
                <a:moveTo>
                  <a:pt x="0" y="0"/>
                </a:moveTo>
                <a:lnTo>
                  <a:pt x="3471926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28825" y="2643251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14525" y="2643251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1849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28825" y="1986026"/>
            <a:ext cx="4148454" cy="0"/>
          </a:xfrm>
          <a:custGeom>
            <a:avLst/>
            <a:gdLst/>
            <a:ahLst/>
            <a:cxnLst/>
            <a:rect l="l" t="t" r="r" b="b"/>
            <a:pathLst>
              <a:path w="4148454">
                <a:moveTo>
                  <a:pt x="0" y="0"/>
                </a:moveTo>
                <a:lnTo>
                  <a:pt x="4148201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14525" y="1986026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1849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14525" y="1328800"/>
            <a:ext cx="4762500" cy="0"/>
          </a:xfrm>
          <a:custGeom>
            <a:avLst/>
            <a:gdLst/>
            <a:ahLst/>
            <a:cxnLst/>
            <a:rect l="l" t="t" r="r" b="b"/>
            <a:pathLst>
              <a:path w="4762500">
                <a:moveTo>
                  <a:pt x="0" y="0"/>
                </a:moveTo>
                <a:lnTo>
                  <a:pt x="476250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76375" y="1514475"/>
            <a:ext cx="552450" cy="3095625"/>
          </a:xfrm>
          <a:custGeom>
            <a:avLst/>
            <a:gdLst/>
            <a:ahLst/>
            <a:cxnLst/>
            <a:rect l="l" t="t" r="r" b="b"/>
            <a:pathLst>
              <a:path w="552450" h="3095625">
                <a:moveTo>
                  <a:pt x="0" y="3095625"/>
                </a:moveTo>
                <a:lnTo>
                  <a:pt x="552450" y="3095625"/>
                </a:lnTo>
                <a:lnTo>
                  <a:pt x="552450" y="0"/>
                </a:lnTo>
                <a:lnTo>
                  <a:pt x="0" y="0"/>
                </a:lnTo>
                <a:lnTo>
                  <a:pt x="0" y="309562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52650" y="2628900"/>
            <a:ext cx="552450" cy="1981200"/>
          </a:xfrm>
          <a:custGeom>
            <a:avLst/>
            <a:gdLst/>
            <a:ahLst/>
            <a:cxnLst/>
            <a:rect l="l" t="t" r="r" b="b"/>
            <a:pathLst>
              <a:path w="552450" h="1981200">
                <a:moveTo>
                  <a:pt x="0" y="1981200"/>
                </a:moveTo>
                <a:lnTo>
                  <a:pt x="552450" y="1981200"/>
                </a:lnTo>
                <a:lnTo>
                  <a:pt x="552450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14525" y="1328800"/>
            <a:ext cx="0" cy="3276600"/>
          </a:xfrm>
          <a:custGeom>
            <a:avLst/>
            <a:gdLst/>
            <a:ahLst/>
            <a:cxnLst/>
            <a:rect l="l" t="t" r="r" b="b"/>
            <a:pathLst>
              <a:path h="3276600">
                <a:moveTo>
                  <a:pt x="0" y="3276600"/>
                </a:moveTo>
                <a:lnTo>
                  <a:pt x="0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66900" y="460527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66900" y="394804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66900" y="330034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66900" y="264325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66900" y="198602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66900" y="132880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286254" y="2657475"/>
            <a:ext cx="307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33</a:t>
            </a:fld>
            <a:endParaRPr spc="-5" dirty="0">
              <a:solidFill>
                <a:srgbClr val="FFFFFF"/>
              </a:solidFill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838450" y="3033712"/>
            <a:ext cx="552450" cy="1571625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37465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295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12.0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14725" y="3033712"/>
            <a:ext cx="561975" cy="1571625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45719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359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12.0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200525" y="3300348"/>
            <a:ext cx="552450" cy="1304925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24130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19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10.1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876800" y="3771900"/>
            <a:ext cx="561975" cy="833755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46990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370"/>
              </a:spcBef>
            </a:pP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6.3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562600" y="3952811"/>
            <a:ext cx="552450" cy="652780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59055" rIns="0" bIns="0" rtlCol="0">
            <a:spAutoFit/>
          </a:bodyPr>
          <a:lstStyle/>
          <a:p>
            <a:pPr marL="175260">
              <a:lnSpc>
                <a:spcPct val="100000"/>
              </a:lnSpc>
              <a:spcBef>
                <a:spcPts val="465"/>
              </a:spcBef>
            </a:pP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4.9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55687" y="4491354"/>
            <a:ext cx="234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0</a:t>
            </a:r>
            <a:r>
              <a:rPr sz="1200" spc="-35" dirty="0">
                <a:latin typeface="Arial"/>
                <a:cs typeface="Arial"/>
              </a:rPr>
              <a:t>.</a:t>
            </a:r>
            <a:r>
              <a:rPr sz="1200" spc="-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55687" y="3835082"/>
            <a:ext cx="2343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5</a:t>
            </a:r>
            <a:r>
              <a:rPr sz="1200" spc="-35" dirty="0">
                <a:latin typeface="Arial"/>
                <a:cs typeface="Arial"/>
              </a:rPr>
              <a:t>.</a:t>
            </a:r>
            <a:r>
              <a:rPr sz="120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70914" y="3179127"/>
            <a:ext cx="3194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10</a:t>
            </a:r>
            <a:r>
              <a:rPr sz="1200" spc="-35" dirty="0">
                <a:latin typeface="Arial"/>
                <a:cs typeface="Arial"/>
              </a:rPr>
              <a:t>.</a:t>
            </a:r>
            <a:r>
              <a:rPr sz="120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70914" y="2523172"/>
            <a:ext cx="3194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15</a:t>
            </a:r>
            <a:r>
              <a:rPr sz="1200" spc="-35" dirty="0">
                <a:latin typeface="Arial"/>
                <a:cs typeface="Arial"/>
              </a:rPr>
              <a:t>.</a:t>
            </a:r>
            <a:r>
              <a:rPr sz="120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70914" y="1211834"/>
            <a:ext cx="940435" cy="864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25.0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6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1200" spc="-10" dirty="0">
                <a:latin typeface="Arial"/>
                <a:cs typeface="Arial"/>
              </a:rPr>
              <a:t>20.0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45638" y="2699181"/>
            <a:ext cx="196215" cy="6457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#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days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205864" y="5004371"/>
            <a:ext cx="5097780" cy="5486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340"/>
              </a:spcBef>
            </a:pPr>
            <a:r>
              <a:rPr sz="1800" spc="-5" dirty="0">
                <a:solidFill>
                  <a:srgbClr val="091A30"/>
                </a:solidFill>
                <a:latin typeface="Arial"/>
                <a:cs typeface="Arial"/>
              </a:rPr>
              <a:t>Average </a:t>
            </a:r>
            <a:r>
              <a:rPr sz="1800" spc="-10" dirty="0">
                <a:solidFill>
                  <a:srgbClr val="091A30"/>
                </a:solidFill>
                <a:latin typeface="Arial"/>
                <a:cs typeface="Arial"/>
              </a:rPr>
              <a:t>number </a:t>
            </a:r>
            <a:r>
              <a:rPr sz="1800" spc="-15" dirty="0">
                <a:solidFill>
                  <a:srgbClr val="091A30"/>
                </a:solidFill>
                <a:latin typeface="Arial"/>
                <a:cs typeface="Arial"/>
              </a:rPr>
              <a:t>of </a:t>
            </a:r>
            <a:r>
              <a:rPr sz="1800" dirty="0">
                <a:solidFill>
                  <a:srgbClr val="091A30"/>
                </a:solidFill>
                <a:latin typeface="Arial"/>
                <a:cs typeface="Arial"/>
              </a:rPr>
              <a:t>days </a:t>
            </a:r>
            <a:r>
              <a:rPr sz="1800" spc="-10" dirty="0">
                <a:solidFill>
                  <a:srgbClr val="091A30"/>
                </a:solidFill>
                <a:latin typeface="Arial"/>
                <a:cs typeface="Arial"/>
              </a:rPr>
              <a:t>between </a:t>
            </a:r>
            <a:r>
              <a:rPr sz="1800" dirty="0">
                <a:solidFill>
                  <a:srgbClr val="091A30"/>
                </a:solidFill>
                <a:latin typeface="Arial"/>
                <a:cs typeface="Arial"/>
              </a:rPr>
              <a:t>referral </a:t>
            </a:r>
            <a:r>
              <a:rPr sz="1800" spc="-20" dirty="0">
                <a:solidFill>
                  <a:srgbClr val="091A30"/>
                </a:solidFill>
                <a:latin typeface="Arial"/>
                <a:cs typeface="Arial"/>
              </a:rPr>
              <a:t>and </a:t>
            </a:r>
            <a:r>
              <a:rPr sz="1800" spc="-5" dirty="0">
                <a:solidFill>
                  <a:srgbClr val="091A30"/>
                </a:solidFill>
                <a:latin typeface="Arial"/>
                <a:cs typeface="Arial"/>
              </a:rPr>
              <a:t>first  </a:t>
            </a:r>
            <a:r>
              <a:rPr sz="1800" spc="-15" dirty="0">
                <a:solidFill>
                  <a:srgbClr val="091A30"/>
                </a:solidFill>
                <a:latin typeface="Arial"/>
                <a:cs typeface="Arial"/>
              </a:rPr>
              <a:t>HC</a:t>
            </a:r>
            <a:r>
              <a:rPr sz="1800" spc="-1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91A30"/>
                </a:solidFill>
                <a:latin typeface="Arial"/>
                <a:cs typeface="Arial"/>
              </a:rPr>
              <a:t>service.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964426" y="1781174"/>
            <a:ext cx="4688205" cy="3692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400" spc="-25" dirty="0">
                <a:solidFill>
                  <a:srgbClr val="006FC0"/>
                </a:solidFill>
                <a:latin typeface="Arial"/>
                <a:cs typeface="Arial"/>
              </a:rPr>
              <a:t>Wait </a:t>
            </a:r>
            <a:r>
              <a:rPr sz="2400" spc="-10" dirty="0">
                <a:solidFill>
                  <a:srgbClr val="006FC0"/>
                </a:solidFill>
                <a:latin typeface="Arial"/>
                <a:cs typeface="Arial"/>
              </a:rPr>
              <a:t>times </a:t>
            </a:r>
            <a:r>
              <a:rPr sz="2400" spc="-15" dirty="0">
                <a:solidFill>
                  <a:srgbClr val="006FC0"/>
                </a:solidFill>
                <a:latin typeface="Arial"/>
                <a:cs typeface="Arial"/>
              </a:rPr>
              <a:t>are </a:t>
            </a:r>
            <a:r>
              <a:rPr sz="2400" spc="5" dirty="0">
                <a:solidFill>
                  <a:srgbClr val="006FC0"/>
                </a:solidFill>
                <a:latin typeface="Arial"/>
                <a:cs typeface="Arial"/>
              </a:rPr>
              <a:t>an 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indicator</a:t>
            </a:r>
            <a:r>
              <a:rPr sz="2400" spc="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06FC0"/>
                </a:solidFill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0"/>
              </a:spcBef>
            </a:pP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access/experience 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with</a:t>
            </a:r>
            <a:r>
              <a:rPr sz="2400" spc="-1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care.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Arial"/>
              <a:cs typeface="Arial"/>
            </a:endParaRPr>
          </a:p>
          <a:p>
            <a:pPr marL="12700" marR="588645" algn="just">
              <a:lnSpc>
                <a:spcPct val="100800"/>
              </a:lnSpc>
              <a:spcBef>
                <a:spcPts val="5"/>
              </a:spcBef>
            </a:pP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There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is a fair bit </a:t>
            </a:r>
            <a:r>
              <a:rPr sz="2400" spc="5" dirty="0">
                <a:solidFill>
                  <a:srgbClr val="006FC0"/>
                </a:solidFill>
                <a:latin typeface="Arial"/>
                <a:cs typeface="Arial"/>
              </a:rPr>
              <a:t>of </a:t>
            </a:r>
            <a:r>
              <a:rPr sz="2400" spc="-10" dirty="0">
                <a:solidFill>
                  <a:srgbClr val="006FC0"/>
                </a:solidFill>
                <a:latin typeface="Arial"/>
                <a:cs typeface="Arial"/>
              </a:rPr>
              <a:t>variability  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across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programs </a:t>
            </a:r>
            <a:r>
              <a:rPr sz="2400" spc="30" dirty="0">
                <a:solidFill>
                  <a:srgbClr val="006FC0"/>
                </a:solidFill>
                <a:latin typeface="Arial"/>
                <a:cs typeface="Arial"/>
              </a:rPr>
              <a:t>in </a:t>
            </a:r>
            <a:r>
              <a:rPr sz="2400" spc="5" dirty="0">
                <a:solidFill>
                  <a:srgbClr val="006FC0"/>
                </a:solidFill>
                <a:latin typeface="Arial"/>
                <a:cs typeface="Arial"/>
              </a:rPr>
              <a:t>the </a:t>
            </a:r>
            <a:r>
              <a:rPr sz="2400" spc="-10" dirty="0">
                <a:solidFill>
                  <a:srgbClr val="006FC0"/>
                </a:solidFill>
                <a:latin typeface="Arial"/>
                <a:cs typeface="Arial"/>
              </a:rPr>
              <a:t>length 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of </a:t>
            </a:r>
            <a:r>
              <a:rPr sz="2400" spc="-15" dirty="0">
                <a:solidFill>
                  <a:srgbClr val="006FC0"/>
                </a:solidFill>
                <a:latin typeface="Arial"/>
                <a:cs typeface="Arial"/>
              </a:rPr>
              <a:t>time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waiting. </a:t>
            </a:r>
            <a:r>
              <a:rPr sz="2400" spc="5" dirty="0">
                <a:solidFill>
                  <a:srgbClr val="006FC0"/>
                </a:solidFill>
                <a:latin typeface="Arial"/>
                <a:cs typeface="Arial"/>
              </a:rPr>
              <a:t>Most </a:t>
            </a:r>
            <a:r>
              <a:rPr sz="2400" spc="-20" dirty="0">
                <a:solidFill>
                  <a:srgbClr val="006FC0"/>
                </a:solidFill>
                <a:latin typeface="Arial"/>
                <a:cs typeface="Arial"/>
              </a:rPr>
              <a:t>fall </a:t>
            </a:r>
            <a:r>
              <a:rPr sz="2400" spc="30" dirty="0">
                <a:solidFill>
                  <a:srgbClr val="006FC0"/>
                </a:solidFill>
                <a:latin typeface="Arial"/>
                <a:cs typeface="Arial"/>
              </a:rPr>
              <a:t>in</a:t>
            </a:r>
            <a:r>
              <a:rPr sz="2400" spc="-1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6FC0"/>
                </a:solidFill>
                <a:latin typeface="Arial"/>
                <a:cs typeface="Arial"/>
              </a:rPr>
              <a:t>the 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10-15 </a:t>
            </a:r>
            <a:r>
              <a:rPr sz="2400" spc="-15" dirty="0">
                <a:solidFill>
                  <a:srgbClr val="006FC0"/>
                </a:solidFill>
                <a:latin typeface="Arial"/>
                <a:cs typeface="Arial"/>
              </a:rPr>
              <a:t>days</a:t>
            </a:r>
            <a:r>
              <a:rPr sz="2400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range.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1699"/>
              </a:lnSpc>
            </a:pP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It is 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hoped </a:t>
            </a:r>
            <a:r>
              <a:rPr sz="2400" spc="-15" dirty="0">
                <a:solidFill>
                  <a:srgbClr val="006FC0"/>
                </a:solidFill>
                <a:latin typeface="Arial"/>
                <a:cs typeface="Arial"/>
              </a:rPr>
              <a:t>that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this </a:t>
            </a:r>
            <a:r>
              <a:rPr sz="2400" spc="5" dirty="0">
                <a:solidFill>
                  <a:srgbClr val="006FC0"/>
                </a:solidFill>
                <a:latin typeface="Arial"/>
                <a:cs typeface="Arial"/>
              </a:rPr>
              <a:t>metric </a:t>
            </a:r>
            <a:r>
              <a:rPr sz="2400" spc="10" dirty="0">
                <a:solidFill>
                  <a:srgbClr val="006FC0"/>
                </a:solidFill>
                <a:latin typeface="Arial"/>
                <a:cs typeface="Arial"/>
              </a:rPr>
              <a:t>will  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improve with </a:t>
            </a:r>
            <a:r>
              <a:rPr sz="2400" spc="-20" dirty="0">
                <a:solidFill>
                  <a:srgbClr val="006FC0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Leading</a:t>
            </a:r>
            <a:r>
              <a:rPr sz="2400" spc="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Projects.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8400"/>
            <a:ext cx="12192000" cy="609600"/>
          </a:xfrm>
          <a:custGeom>
            <a:avLst/>
            <a:gdLst/>
            <a:ahLst/>
            <a:cxnLst/>
            <a:rect l="l" t="t" r="r" b="b"/>
            <a:pathLst>
              <a:path w="12192000" h="609600">
                <a:moveTo>
                  <a:pt x="0" y="609600"/>
                </a:moveTo>
                <a:lnTo>
                  <a:pt x="12192000" y="609600"/>
                </a:lnTo>
                <a:lnTo>
                  <a:pt x="12192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2921" rIns="0" bIns="0" rtlCol="0">
            <a:spAutoFit/>
          </a:bodyPr>
          <a:lstStyle/>
          <a:p>
            <a:pPr marL="180340" algn="ctr">
              <a:lnSpc>
                <a:spcPts val="3150"/>
              </a:lnSpc>
              <a:spcBef>
                <a:spcPts val="125"/>
              </a:spcBef>
            </a:pPr>
            <a:r>
              <a:rPr sz="2750" spc="15" dirty="0"/>
              <a:t>Equity </a:t>
            </a:r>
            <a:r>
              <a:rPr sz="2750" dirty="0"/>
              <a:t>in </a:t>
            </a:r>
            <a:r>
              <a:rPr sz="2750" spc="15" dirty="0"/>
              <a:t>wait time </a:t>
            </a:r>
            <a:r>
              <a:rPr sz="2750" spc="25" dirty="0"/>
              <a:t>(days) from </a:t>
            </a:r>
            <a:r>
              <a:rPr sz="2750" spc="20" dirty="0"/>
              <a:t>referral </a:t>
            </a:r>
            <a:r>
              <a:rPr sz="2750" spc="35" dirty="0"/>
              <a:t>to</a:t>
            </a:r>
            <a:r>
              <a:rPr sz="2750" spc="5" dirty="0"/>
              <a:t> </a:t>
            </a:r>
            <a:r>
              <a:rPr sz="2750" spc="15" dirty="0"/>
              <a:t>service</a:t>
            </a:r>
            <a:endParaRPr sz="2750"/>
          </a:p>
          <a:p>
            <a:pPr marL="186690" algn="ctr">
              <a:lnSpc>
                <a:spcPts val="3150"/>
              </a:lnSpc>
            </a:pPr>
            <a:r>
              <a:rPr sz="2750" spc="10" dirty="0"/>
              <a:t>- </a:t>
            </a:r>
            <a:r>
              <a:rPr sz="2750" spc="30" dirty="0"/>
              <a:t>by sex and </a:t>
            </a:r>
            <a:r>
              <a:rPr sz="2750" spc="25" dirty="0"/>
              <a:t>access </a:t>
            </a:r>
            <a:r>
              <a:rPr sz="2750" spc="35" dirty="0"/>
              <a:t>to </a:t>
            </a:r>
            <a:r>
              <a:rPr sz="2750" spc="20" dirty="0"/>
              <a:t>material</a:t>
            </a:r>
            <a:r>
              <a:rPr sz="2750" spc="-150" dirty="0"/>
              <a:t> </a:t>
            </a:r>
            <a:r>
              <a:rPr sz="2750" spc="25" dirty="0"/>
              <a:t>resources</a:t>
            </a:r>
            <a:endParaRPr sz="2750"/>
          </a:p>
        </p:txBody>
      </p:sp>
      <p:sp>
        <p:nvSpPr>
          <p:cNvPr id="5" name="object 5"/>
          <p:cNvSpPr txBox="1"/>
          <p:nvPr/>
        </p:nvSpPr>
        <p:spPr>
          <a:xfrm>
            <a:off x="862012" y="1215707"/>
            <a:ext cx="106578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- </a:t>
            </a:r>
            <a:r>
              <a:rPr sz="2400" b="1" spc="10" dirty="0">
                <a:solidFill>
                  <a:srgbClr val="006FC0"/>
                </a:solidFill>
                <a:latin typeface="Arial"/>
                <a:cs typeface="Arial"/>
              </a:rPr>
              <a:t>Here </a:t>
            </a:r>
            <a:r>
              <a:rPr sz="2400" b="1" spc="5" dirty="0">
                <a:solidFill>
                  <a:srgbClr val="006FC0"/>
                </a:solidFill>
                <a:latin typeface="Arial"/>
                <a:cs typeface="Arial"/>
              </a:rPr>
              <a:t>we </a:t>
            </a:r>
            <a:r>
              <a:rPr sz="2400" b="1" spc="-15" dirty="0">
                <a:solidFill>
                  <a:srgbClr val="006FC0"/>
                </a:solidFill>
                <a:latin typeface="Arial"/>
                <a:cs typeface="Arial"/>
              </a:rPr>
              <a:t>see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some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difference </a:t>
            </a:r>
            <a:r>
              <a:rPr sz="2400" b="1" spc="15" dirty="0">
                <a:solidFill>
                  <a:srgbClr val="006FC0"/>
                </a:solidFill>
                <a:latin typeface="Arial"/>
                <a:cs typeface="Arial"/>
              </a:rPr>
              <a:t>by </a:t>
            </a:r>
            <a:r>
              <a:rPr sz="2400" b="1" spc="-15" dirty="0">
                <a:solidFill>
                  <a:srgbClr val="006FC0"/>
                </a:solidFill>
                <a:latin typeface="Arial"/>
                <a:cs typeface="Arial"/>
              </a:rPr>
              <a:t>client </a:t>
            </a:r>
            <a:r>
              <a:rPr sz="2400" b="1" spc="10" dirty="0">
                <a:solidFill>
                  <a:srgbClr val="006FC0"/>
                </a:solidFill>
                <a:latin typeface="Arial"/>
                <a:cs typeface="Arial"/>
              </a:rPr>
              <a:t>sex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but not </a:t>
            </a:r>
            <a:r>
              <a:rPr sz="2400" b="1" spc="15" dirty="0">
                <a:solidFill>
                  <a:srgbClr val="006FC0"/>
                </a:solidFill>
                <a:latin typeface="Arial"/>
                <a:cs typeface="Arial"/>
              </a:rPr>
              <a:t>by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material</a:t>
            </a:r>
            <a:r>
              <a:rPr sz="2400" b="1" spc="-1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resources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48801" y="5860732"/>
            <a:ext cx="8858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091A30"/>
                </a:solidFill>
                <a:latin typeface="Arial"/>
                <a:cs typeface="Arial"/>
              </a:rPr>
              <a:t>Sex </a:t>
            </a: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of</a:t>
            </a:r>
            <a:r>
              <a:rPr sz="1200" spc="-11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91A30"/>
                </a:solidFill>
                <a:latin typeface="Arial"/>
                <a:cs typeface="Arial"/>
              </a:rPr>
              <a:t>Client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05051" y="2643251"/>
            <a:ext cx="561975" cy="2819400"/>
          </a:xfrm>
          <a:custGeom>
            <a:avLst/>
            <a:gdLst/>
            <a:ahLst/>
            <a:cxnLst/>
            <a:rect l="l" t="t" r="r" b="b"/>
            <a:pathLst>
              <a:path w="561975" h="2819400">
                <a:moveTo>
                  <a:pt x="0" y="2819400"/>
                </a:moveTo>
                <a:lnTo>
                  <a:pt x="561975" y="2819400"/>
                </a:lnTo>
                <a:lnTo>
                  <a:pt x="561975" y="0"/>
                </a:lnTo>
                <a:lnTo>
                  <a:pt x="0" y="0"/>
                </a:lnTo>
                <a:lnTo>
                  <a:pt x="0" y="281940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05051" y="2643251"/>
            <a:ext cx="561975" cy="2819400"/>
          </a:xfrm>
          <a:custGeom>
            <a:avLst/>
            <a:gdLst/>
            <a:ahLst/>
            <a:cxnLst/>
            <a:rect l="l" t="t" r="r" b="b"/>
            <a:pathLst>
              <a:path w="561975" h="2819400">
                <a:moveTo>
                  <a:pt x="0" y="2819400"/>
                </a:moveTo>
                <a:lnTo>
                  <a:pt x="561975" y="2819400"/>
                </a:lnTo>
                <a:lnTo>
                  <a:pt x="561975" y="0"/>
                </a:lnTo>
                <a:lnTo>
                  <a:pt x="0" y="0"/>
                </a:lnTo>
                <a:lnTo>
                  <a:pt x="0" y="2819400"/>
                </a:lnTo>
                <a:close/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95626" y="2786126"/>
            <a:ext cx="561975" cy="2676525"/>
          </a:xfrm>
          <a:custGeom>
            <a:avLst/>
            <a:gdLst/>
            <a:ahLst/>
            <a:cxnLst/>
            <a:rect l="l" t="t" r="r" b="b"/>
            <a:pathLst>
              <a:path w="561975" h="2676525">
                <a:moveTo>
                  <a:pt x="0" y="2676525"/>
                </a:moveTo>
                <a:lnTo>
                  <a:pt x="561975" y="2676525"/>
                </a:lnTo>
                <a:lnTo>
                  <a:pt x="561975" y="0"/>
                </a:lnTo>
                <a:lnTo>
                  <a:pt x="0" y="0"/>
                </a:lnTo>
                <a:lnTo>
                  <a:pt x="0" y="267652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95626" y="2786126"/>
            <a:ext cx="561975" cy="2676525"/>
          </a:xfrm>
          <a:custGeom>
            <a:avLst/>
            <a:gdLst/>
            <a:ahLst/>
            <a:cxnLst/>
            <a:rect l="l" t="t" r="r" b="b"/>
            <a:pathLst>
              <a:path w="561975" h="2676525">
                <a:moveTo>
                  <a:pt x="0" y="2676525"/>
                </a:moveTo>
                <a:lnTo>
                  <a:pt x="561975" y="2676525"/>
                </a:lnTo>
                <a:lnTo>
                  <a:pt x="561975" y="0"/>
                </a:lnTo>
                <a:lnTo>
                  <a:pt x="0" y="0"/>
                </a:lnTo>
                <a:lnTo>
                  <a:pt x="0" y="2676525"/>
                </a:lnTo>
                <a:close/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86201" y="3043301"/>
            <a:ext cx="561975" cy="2419350"/>
          </a:xfrm>
          <a:custGeom>
            <a:avLst/>
            <a:gdLst/>
            <a:ahLst/>
            <a:cxnLst/>
            <a:rect l="l" t="t" r="r" b="b"/>
            <a:pathLst>
              <a:path w="561975" h="2419350">
                <a:moveTo>
                  <a:pt x="0" y="2419350"/>
                </a:moveTo>
                <a:lnTo>
                  <a:pt x="561975" y="2419350"/>
                </a:lnTo>
                <a:lnTo>
                  <a:pt x="561975" y="0"/>
                </a:lnTo>
                <a:lnTo>
                  <a:pt x="0" y="0"/>
                </a:lnTo>
                <a:lnTo>
                  <a:pt x="0" y="241935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86201" y="3043301"/>
            <a:ext cx="561975" cy="2419350"/>
          </a:xfrm>
          <a:custGeom>
            <a:avLst/>
            <a:gdLst/>
            <a:ahLst/>
            <a:cxnLst/>
            <a:rect l="l" t="t" r="r" b="b"/>
            <a:pathLst>
              <a:path w="561975" h="2419350">
                <a:moveTo>
                  <a:pt x="0" y="2419350"/>
                </a:moveTo>
                <a:lnTo>
                  <a:pt x="561975" y="2419350"/>
                </a:lnTo>
                <a:lnTo>
                  <a:pt x="561975" y="0"/>
                </a:lnTo>
                <a:lnTo>
                  <a:pt x="0" y="0"/>
                </a:lnTo>
                <a:lnTo>
                  <a:pt x="0" y="2419350"/>
                </a:lnTo>
                <a:close/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86301" y="2833751"/>
            <a:ext cx="552450" cy="2628900"/>
          </a:xfrm>
          <a:custGeom>
            <a:avLst/>
            <a:gdLst/>
            <a:ahLst/>
            <a:cxnLst/>
            <a:rect l="l" t="t" r="r" b="b"/>
            <a:pathLst>
              <a:path w="552450" h="2628900">
                <a:moveTo>
                  <a:pt x="0" y="2628900"/>
                </a:moveTo>
                <a:lnTo>
                  <a:pt x="552450" y="2628900"/>
                </a:lnTo>
                <a:lnTo>
                  <a:pt x="552450" y="0"/>
                </a:lnTo>
                <a:lnTo>
                  <a:pt x="0" y="0"/>
                </a:lnTo>
                <a:lnTo>
                  <a:pt x="0" y="262890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86301" y="2833751"/>
            <a:ext cx="552450" cy="2628900"/>
          </a:xfrm>
          <a:custGeom>
            <a:avLst/>
            <a:gdLst/>
            <a:ahLst/>
            <a:cxnLst/>
            <a:rect l="l" t="t" r="r" b="b"/>
            <a:pathLst>
              <a:path w="552450" h="2628900">
                <a:moveTo>
                  <a:pt x="0" y="2628900"/>
                </a:moveTo>
                <a:lnTo>
                  <a:pt x="552450" y="2628900"/>
                </a:lnTo>
                <a:lnTo>
                  <a:pt x="552450" y="0"/>
                </a:lnTo>
                <a:lnTo>
                  <a:pt x="0" y="0"/>
                </a:lnTo>
                <a:lnTo>
                  <a:pt x="0" y="2628900"/>
                </a:lnTo>
                <a:close/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76876" y="2909951"/>
            <a:ext cx="561975" cy="2552700"/>
          </a:xfrm>
          <a:custGeom>
            <a:avLst/>
            <a:gdLst/>
            <a:ahLst/>
            <a:cxnLst/>
            <a:rect l="l" t="t" r="r" b="b"/>
            <a:pathLst>
              <a:path w="561975" h="2552700">
                <a:moveTo>
                  <a:pt x="0" y="2552700"/>
                </a:moveTo>
                <a:lnTo>
                  <a:pt x="561975" y="2552700"/>
                </a:lnTo>
                <a:lnTo>
                  <a:pt x="561975" y="0"/>
                </a:lnTo>
                <a:lnTo>
                  <a:pt x="0" y="0"/>
                </a:lnTo>
                <a:lnTo>
                  <a:pt x="0" y="255270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76876" y="2909951"/>
            <a:ext cx="561975" cy="2552700"/>
          </a:xfrm>
          <a:custGeom>
            <a:avLst/>
            <a:gdLst/>
            <a:ahLst/>
            <a:cxnLst/>
            <a:rect l="l" t="t" r="r" b="b"/>
            <a:pathLst>
              <a:path w="561975" h="2552700">
                <a:moveTo>
                  <a:pt x="0" y="2552700"/>
                </a:moveTo>
                <a:lnTo>
                  <a:pt x="561975" y="2552700"/>
                </a:lnTo>
                <a:lnTo>
                  <a:pt x="561975" y="0"/>
                </a:lnTo>
                <a:lnTo>
                  <a:pt x="0" y="0"/>
                </a:lnTo>
                <a:lnTo>
                  <a:pt x="0" y="2552700"/>
                </a:lnTo>
                <a:close/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90751" y="2005076"/>
            <a:ext cx="0" cy="3457575"/>
          </a:xfrm>
          <a:custGeom>
            <a:avLst/>
            <a:gdLst/>
            <a:ahLst/>
            <a:cxnLst/>
            <a:rect l="l" t="t" r="r" b="b"/>
            <a:pathLst>
              <a:path h="3457575">
                <a:moveTo>
                  <a:pt x="0" y="3457575"/>
                </a:moveTo>
                <a:lnTo>
                  <a:pt x="0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90751" y="5462651"/>
            <a:ext cx="3962400" cy="0"/>
          </a:xfrm>
          <a:custGeom>
            <a:avLst/>
            <a:gdLst/>
            <a:ahLst/>
            <a:cxnLst/>
            <a:rect l="l" t="t" r="r" b="b"/>
            <a:pathLst>
              <a:path w="3962400">
                <a:moveTo>
                  <a:pt x="0" y="0"/>
                </a:moveTo>
                <a:lnTo>
                  <a:pt x="3962400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918335" y="2679382"/>
            <a:ext cx="34417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050" spc="-7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0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11830" y="2829559"/>
            <a:ext cx="34353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1050" spc="-7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42284" y="3086036"/>
            <a:ext cx="26797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050" spc="-6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98696" y="2867977"/>
            <a:ext cx="34417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1050" spc="-7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92065" y="2949511"/>
            <a:ext cx="34417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1050" spc="-7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85975" y="2724150"/>
            <a:ext cx="3171825" cy="238125"/>
          </a:xfrm>
          <a:custGeom>
            <a:avLst/>
            <a:gdLst/>
            <a:ahLst/>
            <a:cxnLst/>
            <a:rect l="l" t="t" r="r" b="b"/>
            <a:pathLst>
              <a:path w="3171825" h="238125">
                <a:moveTo>
                  <a:pt x="0" y="0"/>
                </a:moveTo>
                <a:lnTo>
                  <a:pt x="3171825" y="238125"/>
                </a:lnTo>
              </a:path>
            </a:pathLst>
          </a:custGeom>
          <a:ln w="22225">
            <a:solidFill>
              <a:srgbClr val="C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301369" y="5367020"/>
            <a:ext cx="28067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5" dirty="0">
                <a:latin typeface="Arial"/>
                <a:cs typeface="Arial"/>
              </a:rPr>
              <a:t>0.</a:t>
            </a:r>
            <a:r>
              <a:rPr sz="1050" spc="-65" dirty="0">
                <a:latin typeface="Arial"/>
                <a:cs typeface="Arial"/>
              </a:rPr>
              <a:t>0</a:t>
            </a:r>
            <a:r>
              <a:rPr sz="1050" spc="-5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01369" y="4873244"/>
            <a:ext cx="28067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5" dirty="0">
                <a:latin typeface="Arial"/>
                <a:cs typeface="Arial"/>
              </a:rPr>
              <a:t>2.</a:t>
            </a:r>
            <a:r>
              <a:rPr sz="1050" spc="-65" dirty="0">
                <a:latin typeface="Arial"/>
                <a:cs typeface="Arial"/>
              </a:rPr>
              <a:t>0</a:t>
            </a:r>
            <a:r>
              <a:rPr sz="1050" spc="-5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01369" y="4379023"/>
            <a:ext cx="28067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4</a:t>
            </a:r>
            <a:r>
              <a:rPr sz="1050" spc="5" dirty="0">
                <a:latin typeface="Arial"/>
                <a:cs typeface="Arial"/>
              </a:rPr>
              <a:t>.</a:t>
            </a:r>
            <a:r>
              <a:rPr sz="1050" spc="-60" dirty="0">
                <a:latin typeface="Arial"/>
                <a:cs typeface="Arial"/>
              </a:rPr>
              <a:t>0</a:t>
            </a:r>
            <a:r>
              <a:rPr sz="1050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01369" y="3885247"/>
            <a:ext cx="28067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6</a:t>
            </a:r>
            <a:r>
              <a:rPr sz="1050" spc="5" dirty="0">
                <a:latin typeface="Arial"/>
                <a:cs typeface="Arial"/>
              </a:rPr>
              <a:t>.</a:t>
            </a:r>
            <a:r>
              <a:rPr sz="1050" spc="-60" dirty="0">
                <a:latin typeface="Arial"/>
                <a:cs typeface="Arial"/>
              </a:rPr>
              <a:t>0</a:t>
            </a:r>
            <a:r>
              <a:rPr sz="1050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01369" y="3391915"/>
            <a:ext cx="28067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5" dirty="0">
                <a:latin typeface="Arial"/>
                <a:cs typeface="Arial"/>
              </a:rPr>
              <a:t>8.</a:t>
            </a:r>
            <a:r>
              <a:rPr sz="1050" spc="-65" dirty="0">
                <a:latin typeface="Arial"/>
                <a:cs typeface="Arial"/>
              </a:rPr>
              <a:t>0</a:t>
            </a:r>
            <a:r>
              <a:rPr sz="1050" spc="-5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27137" y="2898140"/>
            <a:ext cx="35623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5" dirty="0">
                <a:latin typeface="Arial"/>
                <a:cs typeface="Arial"/>
              </a:rPr>
              <a:t>10</a:t>
            </a:r>
            <a:r>
              <a:rPr sz="1050" spc="-70" dirty="0">
                <a:latin typeface="Arial"/>
                <a:cs typeface="Arial"/>
              </a:rPr>
              <a:t>.</a:t>
            </a:r>
            <a:r>
              <a:rPr sz="1050" spc="5" dirty="0">
                <a:latin typeface="Arial"/>
                <a:cs typeface="Arial"/>
              </a:rPr>
              <a:t>0</a:t>
            </a:r>
            <a:r>
              <a:rPr sz="1050" spc="-5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27137" y="2403792"/>
            <a:ext cx="35687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12</a:t>
            </a:r>
            <a:r>
              <a:rPr sz="1050" spc="-70" dirty="0">
                <a:latin typeface="Arial"/>
                <a:cs typeface="Arial"/>
              </a:rPr>
              <a:t>.</a:t>
            </a:r>
            <a:r>
              <a:rPr sz="1050" spc="10" dirty="0">
                <a:latin typeface="Arial"/>
                <a:cs typeface="Arial"/>
              </a:rPr>
              <a:t>0</a:t>
            </a:r>
            <a:r>
              <a:rPr sz="1050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27137" y="1910016"/>
            <a:ext cx="35687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14</a:t>
            </a:r>
            <a:r>
              <a:rPr sz="1050" spc="-70" dirty="0">
                <a:latin typeface="Arial"/>
                <a:cs typeface="Arial"/>
              </a:rPr>
              <a:t>.</a:t>
            </a:r>
            <a:r>
              <a:rPr sz="1050" spc="10" dirty="0">
                <a:latin typeface="Arial"/>
                <a:cs typeface="Arial"/>
              </a:rPr>
              <a:t>0</a:t>
            </a:r>
            <a:r>
              <a:rPr sz="1050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776095" y="5526087"/>
            <a:ext cx="6216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latin typeface="Arial"/>
                <a:cs typeface="Arial"/>
              </a:rPr>
              <a:t>Q1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(most)</a:t>
            </a:r>
            <a:endParaRPr sz="10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93695" y="5432104"/>
            <a:ext cx="1976120" cy="57086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395605">
              <a:lnSpc>
                <a:spcPct val="100000"/>
              </a:lnSpc>
              <a:spcBef>
                <a:spcPts val="840"/>
              </a:spcBef>
              <a:tabLst>
                <a:tab pos="1189355" algn="l"/>
              </a:tabLst>
            </a:pPr>
            <a:r>
              <a:rPr sz="1050" dirty="0">
                <a:latin typeface="Arial"/>
                <a:cs typeface="Arial"/>
              </a:rPr>
              <a:t>Q2	</a:t>
            </a:r>
            <a:r>
              <a:rPr sz="1050" spc="5" dirty="0">
                <a:latin typeface="Arial"/>
                <a:cs typeface="Arial"/>
              </a:rPr>
              <a:t>Q3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Access </a:t>
            </a:r>
            <a:r>
              <a:rPr sz="1200" spc="15" dirty="0">
                <a:solidFill>
                  <a:srgbClr val="091A30"/>
                </a:solidFill>
                <a:latin typeface="Arial"/>
                <a:cs typeface="Arial"/>
              </a:rPr>
              <a:t>to </a:t>
            </a:r>
            <a:r>
              <a:rPr sz="1200" spc="-10" dirty="0">
                <a:solidFill>
                  <a:srgbClr val="091A30"/>
                </a:solidFill>
                <a:latin typeface="Arial"/>
                <a:cs typeface="Arial"/>
              </a:rPr>
              <a:t>material</a:t>
            </a:r>
            <a:r>
              <a:rPr sz="1200" spc="-9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91A30"/>
                </a:solidFill>
                <a:latin typeface="Arial"/>
                <a:cs typeface="Arial"/>
              </a:rPr>
              <a:t>resources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64101" y="5526087"/>
            <a:ext cx="20574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5" dirty="0">
                <a:latin typeface="Arial"/>
                <a:cs typeface="Arial"/>
              </a:rPr>
              <a:t>Q4</a:t>
            </a:r>
            <a:endParaRPr sz="10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953634" y="5526087"/>
            <a:ext cx="61214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latin typeface="Arial"/>
                <a:cs typeface="Arial"/>
              </a:rPr>
              <a:t>Q5</a:t>
            </a:r>
            <a:r>
              <a:rPr sz="1050" spc="-5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(least)</a:t>
            </a:r>
            <a:endParaRPr sz="10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62838" y="3439012"/>
            <a:ext cx="196215" cy="6464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dirty="0">
                <a:latin typeface="Arial"/>
                <a:cs typeface="Arial"/>
              </a:rPr>
              <a:t># of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days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610475" y="2400300"/>
            <a:ext cx="1447800" cy="3057525"/>
          </a:xfrm>
          <a:custGeom>
            <a:avLst/>
            <a:gdLst/>
            <a:ahLst/>
            <a:cxnLst/>
            <a:rect l="l" t="t" r="r" b="b"/>
            <a:pathLst>
              <a:path w="1447800" h="3057525">
                <a:moveTo>
                  <a:pt x="0" y="3057525"/>
                </a:moveTo>
                <a:lnTo>
                  <a:pt x="1447800" y="3057525"/>
                </a:lnTo>
                <a:lnTo>
                  <a:pt x="1447800" y="0"/>
                </a:lnTo>
                <a:lnTo>
                  <a:pt x="0" y="0"/>
                </a:lnTo>
                <a:lnTo>
                  <a:pt x="0" y="305752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10501" y="2195576"/>
            <a:ext cx="0" cy="3267075"/>
          </a:xfrm>
          <a:custGeom>
            <a:avLst/>
            <a:gdLst/>
            <a:ahLst/>
            <a:cxnLst/>
            <a:rect l="l" t="t" r="r" b="b"/>
            <a:pathLst>
              <a:path h="3267075">
                <a:moveTo>
                  <a:pt x="0" y="3267075"/>
                </a:moveTo>
                <a:lnTo>
                  <a:pt x="0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10501" y="5462651"/>
            <a:ext cx="4105275" cy="0"/>
          </a:xfrm>
          <a:custGeom>
            <a:avLst/>
            <a:gdLst/>
            <a:ahLst/>
            <a:cxnLst/>
            <a:rect l="l" t="t" r="r" b="b"/>
            <a:pathLst>
              <a:path w="4105275">
                <a:moveTo>
                  <a:pt x="0" y="0"/>
                </a:moveTo>
                <a:lnTo>
                  <a:pt x="410527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610475" y="2433320"/>
            <a:ext cx="144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11.22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667875" y="2828925"/>
            <a:ext cx="1438275" cy="2628900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41910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33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9.66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334375" y="2400300"/>
            <a:ext cx="2057400" cy="428625"/>
          </a:xfrm>
          <a:custGeom>
            <a:avLst/>
            <a:gdLst/>
            <a:ahLst/>
            <a:cxnLst/>
            <a:rect l="l" t="t" r="r" b="b"/>
            <a:pathLst>
              <a:path w="2057400" h="428625">
                <a:moveTo>
                  <a:pt x="0" y="0"/>
                </a:moveTo>
                <a:lnTo>
                  <a:pt x="2057400" y="428625"/>
                </a:lnTo>
              </a:path>
            </a:pathLst>
          </a:custGeom>
          <a:ln w="22225">
            <a:solidFill>
              <a:srgbClr val="C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927850" y="5367083"/>
            <a:ext cx="28067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0</a:t>
            </a:r>
            <a:r>
              <a:rPr sz="1050" spc="5" dirty="0">
                <a:latin typeface="Arial"/>
                <a:cs typeface="Arial"/>
              </a:rPr>
              <a:t>.</a:t>
            </a:r>
            <a:r>
              <a:rPr sz="1050" spc="-60" dirty="0">
                <a:latin typeface="Arial"/>
                <a:cs typeface="Arial"/>
              </a:rPr>
              <a:t>0</a:t>
            </a:r>
            <a:r>
              <a:rPr sz="1050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34</a:t>
            </a:fld>
            <a:endParaRPr spc="-5" dirty="0">
              <a:solidFill>
                <a:srgbClr val="FFFFFF"/>
              </a:solidFill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27850" y="4821237"/>
            <a:ext cx="28067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2</a:t>
            </a:r>
            <a:r>
              <a:rPr sz="1050" spc="5" dirty="0">
                <a:latin typeface="Arial"/>
                <a:cs typeface="Arial"/>
              </a:rPr>
              <a:t>.</a:t>
            </a:r>
            <a:r>
              <a:rPr sz="1050" spc="-60" dirty="0">
                <a:latin typeface="Arial"/>
                <a:cs typeface="Arial"/>
              </a:rPr>
              <a:t>0</a:t>
            </a:r>
            <a:r>
              <a:rPr sz="1050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927850" y="4276090"/>
            <a:ext cx="28067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5" dirty="0">
                <a:latin typeface="Arial"/>
                <a:cs typeface="Arial"/>
              </a:rPr>
              <a:t>4.</a:t>
            </a:r>
            <a:r>
              <a:rPr sz="1050" spc="-65" dirty="0">
                <a:latin typeface="Arial"/>
                <a:cs typeface="Arial"/>
              </a:rPr>
              <a:t>0</a:t>
            </a:r>
            <a:r>
              <a:rPr sz="1050" spc="-5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927850" y="3729926"/>
            <a:ext cx="28067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6</a:t>
            </a:r>
            <a:r>
              <a:rPr sz="1050" spc="5" dirty="0">
                <a:latin typeface="Arial"/>
                <a:cs typeface="Arial"/>
              </a:rPr>
              <a:t>.</a:t>
            </a:r>
            <a:r>
              <a:rPr sz="1050" spc="-60" dirty="0">
                <a:latin typeface="Arial"/>
                <a:cs typeface="Arial"/>
              </a:rPr>
              <a:t>0</a:t>
            </a:r>
            <a:r>
              <a:rPr sz="1050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927850" y="3184207"/>
            <a:ext cx="28067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8</a:t>
            </a:r>
            <a:r>
              <a:rPr sz="1050" spc="5" dirty="0">
                <a:latin typeface="Arial"/>
                <a:cs typeface="Arial"/>
              </a:rPr>
              <a:t>.</a:t>
            </a:r>
            <a:r>
              <a:rPr sz="1050" spc="-60" dirty="0">
                <a:latin typeface="Arial"/>
                <a:cs typeface="Arial"/>
              </a:rPr>
              <a:t>0</a:t>
            </a:r>
            <a:r>
              <a:rPr sz="1050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853555" y="2639059"/>
            <a:ext cx="35750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10</a:t>
            </a:r>
            <a:r>
              <a:rPr sz="1050" spc="-70" dirty="0">
                <a:latin typeface="Arial"/>
                <a:cs typeface="Arial"/>
              </a:rPr>
              <a:t>.</a:t>
            </a:r>
            <a:r>
              <a:rPr sz="1050" spc="10" dirty="0">
                <a:latin typeface="Arial"/>
                <a:cs typeface="Arial"/>
              </a:rPr>
              <a:t>0</a:t>
            </a:r>
            <a:r>
              <a:rPr sz="1050" spc="-5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853555" y="2093023"/>
            <a:ext cx="35750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5" dirty="0">
                <a:latin typeface="Arial"/>
                <a:cs typeface="Arial"/>
              </a:rPr>
              <a:t>12</a:t>
            </a:r>
            <a:r>
              <a:rPr sz="1050" spc="-70" dirty="0">
                <a:latin typeface="Arial"/>
                <a:cs typeface="Arial"/>
              </a:rPr>
              <a:t>.</a:t>
            </a:r>
            <a:r>
              <a:rPr sz="1050" spc="15" dirty="0">
                <a:latin typeface="Arial"/>
                <a:cs typeface="Arial"/>
              </a:rPr>
              <a:t>0</a:t>
            </a:r>
            <a:r>
              <a:rPr sz="1050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989951" y="5558790"/>
            <a:ext cx="69977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25" dirty="0">
                <a:latin typeface="Arial"/>
                <a:cs typeface="Arial"/>
              </a:rPr>
              <a:t>F</a:t>
            </a:r>
            <a:r>
              <a:rPr sz="1550" spc="35" dirty="0">
                <a:latin typeface="Arial"/>
                <a:cs typeface="Arial"/>
              </a:rPr>
              <a:t>e</a:t>
            </a:r>
            <a:r>
              <a:rPr sz="1550" spc="55" dirty="0">
                <a:latin typeface="Arial"/>
                <a:cs typeface="Arial"/>
              </a:rPr>
              <a:t>m</a:t>
            </a:r>
            <a:r>
              <a:rPr sz="1550" spc="35" dirty="0">
                <a:latin typeface="Arial"/>
                <a:cs typeface="Arial"/>
              </a:rPr>
              <a:t>a</a:t>
            </a:r>
            <a:r>
              <a:rPr sz="1550" spc="-50" dirty="0">
                <a:latin typeface="Arial"/>
                <a:cs typeface="Arial"/>
              </a:rPr>
              <a:t>l</a:t>
            </a:r>
            <a:r>
              <a:rPr sz="1550" spc="15" dirty="0">
                <a:latin typeface="Arial"/>
                <a:cs typeface="Arial"/>
              </a:rPr>
              <a:t>e</a:t>
            </a:r>
            <a:endParaRPr sz="15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161905" y="5558790"/>
            <a:ext cx="46037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50" dirty="0">
                <a:latin typeface="Arial"/>
                <a:cs typeface="Arial"/>
              </a:rPr>
              <a:t>M</a:t>
            </a:r>
            <a:r>
              <a:rPr sz="1550" spc="35" dirty="0">
                <a:latin typeface="Arial"/>
                <a:cs typeface="Arial"/>
              </a:rPr>
              <a:t>a</a:t>
            </a:r>
            <a:r>
              <a:rPr sz="1550" spc="-50" dirty="0">
                <a:latin typeface="Arial"/>
                <a:cs typeface="Arial"/>
              </a:rPr>
              <a:t>l</a:t>
            </a:r>
            <a:r>
              <a:rPr sz="1550" spc="15" dirty="0">
                <a:latin typeface="Arial"/>
                <a:cs typeface="Arial"/>
              </a:rPr>
              <a:t>e</a:t>
            </a:r>
            <a:endParaRPr sz="15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630754" y="3647821"/>
            <a:ext cx="196215" cy="6445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#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days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91376" y="4843398"/>
            <a:ext cx="4648200" cy="0"/>
          </a:xfrm>
          <a:custGeom>
            <a:avLst/>
            <a:gdLst/>
            <a:ahLst/>
            <a:cxnLst/>
            <a:rect l="l" t="t" r="r" b="b"/>
            <a:pathLst>
              <a:path w="4648200">
                <a:moveTo>
                  <a:pt x="0" y="0"/>
                </a:moveTo>
                <a:lnTo>
                  <a:pt x="464820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29975" y="3786123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60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91376" y="3786123"/>
            <a:ext cx="3596004" cy="0"/>
          </a:xfrm>
          <a:custGeom>
            <a:avLst/>
            <a:gdLst/>
            <a:ahLst/>
            <a:cxnLst/>
            <a:rect l="l" t="t" r="r" b="b"/>
            <a:pathLst>
              <a:path w="3596004">
                <a:moveTo>
                  <a:pt x="0" y="0"/>
                </a:moveTo>
                <a:lnTo>
                  <a:pt x="3595624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29975" y="2738501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60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67925" y="2738501"/>
            <a:ext cx="219075" cy="0"/>
          </a:xfrm>
          <a:custGeom>
            <a:avLst/>
            <a:gdLst/>
            <a:ahLst/>
            <a:cxnLst/>
            <a:rect l="l" t="t" r="r" b="b"/>
            <a:pathLst>
              <a:path w="219075">
                <a:moveTo>
                  <a:pt x="0" y="0"/>
                </a:moveTo>
                <a:lnTo>
                  <a:pt x="2190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05875" y="2738501"/>
            <a:ext cx="219075" cy="0"/>
          </a:xfrm>
          <a:custGeom>
            <a:avLst/>
            <a:gdLst/>
            <a:ahLst/>
            <a:cxnLst/>
            <a:rect l="l" t="t" r="r" b="b"/>
            <a:pathLst>
              <a:path w="219075">
                <a:moveTo>
                  <a:pt x="0" y="0"/>
                </a:moveTo>
                <a:lnTo>
                  <a:pt x="2190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3825" y="2738501"/>
            <a:ext cx="219075" cy="0"/>
          </a:xfrm>
          <a:custGeom>
            <a:avLst/>
            <a:gdLst/>
            <a:ahLst/>
            <a:cxnLst/>
            <a:rect l="l" t="t" r="r" b="b"/>
            <a:pathLst>
              <a:path w="219075">
                <a:moveTo>
                  <a:pt x="0" y="0"/>
                </a:moveTo>
                <a:lnTo>
                  <a:pt x="2190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91376" y="2738501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474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91376" y="1681226"/>
            <a:ext cx="4648200" cy="0"/>
          </a:xfrm>
          <a:custGeom>
            <a:avLst/>
            <a:gdLst/>
            <a:ahLst/>
            <a:cxnLst/>
            <a:rect l="l" t="t" r="r" b="b"/>
            <a:pathLst>
              <a:path w="4648200">
                <a:moveTo>
                  <a:pt x="0" y="0"/>
                </a:moveTo>
                <a:lnTo>
                  <a:pt x="464820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287000" y="2733675"/>
            <a:ext cx="942975" cy="1895475"/>
          </a:xfrm>
          <a:custGeom>
            <a:avLst/>
            <a:gdLst/>
            <a:ahLst/>
            <a:cxnLst/>
            <a:rect l="l" t="t" r="r" b="b"/>
            <a:pathLst>
              <a:path w="942975" h="1895475">
                <a:moveTo>
                  <a:pt x="0" y="1895475"/>
                </a:moveTo>
                <a:lnTo>
                  <a:pt x="942975" y="1895475"/>
                </a:lnTo>
                <a:lnTo>
                  <a:pt x="942975" y="0"/>
                </a:lnTo>
                <a:lnTo>
                  <a:pt x="0" y="0"/>
                </a:lnTo>
                <a:lnTo>
                  <a:pt x="0" y="189547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91376" y="1471675"/>
            <a:ext cx="0" cy="3371850"/>
          </a:xfrm>
          <a:custGeom>
            <a:avLst/>
            <a:gdLst/>
            <a:ahLst/>
            <a:cxnLst/>
            <a:rect l="l" t="t" r="r" b="b"/>
            <a:pathLst>
              <a:path h="3371850">
                <a:moveTo>
                  <a:pt x="0" y="3371850"/>
                </a:moveTo>
                <a:lnTo>
                  <a:pt x="0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43751" y="484339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43751" y="378612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43751" y="273850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43751" y="168122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800850" y="2738501"/>
            <a:ext cx="942975" cy="424180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300355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-0.02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62900" y="2738501"/>
            <a:ext cx="942975" cy="633730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292100">
              <a:lnSpc>
                <a:spcPct val="100000"/>
              </a:lnSpc>
              <a:spcBef>
                <a:spcPts val="1035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-0.03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24950" y="2738501"/>
            <a:ext cx="942975" cy="843280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marL="30480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-0.04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594340" y="4380166"/>
            <a:ext cx="3587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01409" y="4729860"/>
            <a:ext cx="3784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-0.10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01409" y="3674173"/>
            <a:ext cx="3778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-</a:t>
            </a:r>
            <a:r>
              <a:rPr sz="1200" spc="5" dirty="0">
                <a:latin typeface="Arial"/>
                <a:cs typeface="Arial"/>
              </a:rPr>
              <a:t>0</a:t>
            </a:r>
            <a:r>
              <a:rPr sz="1200" spc="40" dirty="0">
                <a:latin typeface="Arial"/>
                <a:cs typeface="Arial"/>
              </a:rPr>
              <a:t>.</a:t>
            </a:r>
            <a:r>
              <a:rPr sz="1200" spc="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52209" y="2619057"/>
            <a:ext cx="3200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0</a:t>
            </a:r>
            <a:r>
              <a:rPr sz="1200" spc="-35" dirty="0">
                <a:latin typeface="Arial"/>
                <a:cs typeface="Arial"/>
              </a:rPr>
              <a:t>.</a:t>
            </a:r>
            <a:r>
              <a:rPr sz="1200" spc="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52209" y="1563941"/>
            <a:ext cx="3200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0</a:t>
            </a:r>
            <a:r>
              <a:rPr sz="1200" spc="-35" dirty="0">
                <a:latin typeface="Arial"/>
                <a:cs typeface="Arial"/>
              </a:rPr>
              <a:t>.</a:t>
            </a:r>
            <a:r>
              <a:rPr sz="1200" spc="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24093" y="1957464"/>
            <a:ext cx="196215" cy="21939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spc="-15" dirty="0">
                <a:latin typeface="Arial"/>
                <a:cs typeface="Arial"/>
              </a:rPr>
              <a:t>Average change </a:t>
            </a:r>
            <a:r>
              <a:rPr sz="1200" spc="-25" dirty="0">
                <a:latin typeface="Arial"/>
                <a:cs typeface="Arial"/>
              </a:rPr>
              <a:t>in </a:t>
            </a:r>
            <a:r>
              <a:rPr sz="1200" spc="-15" dirty="0">
                <a:latin typeface="Arial"/>
                <a:cs typeface="Arial"/>
              </a:rPr>
              <a:t>health</a:t>
            </a:r>
            <a:r>
              <a:rPr sz="1200" spc="24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status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6948169" y="612203"/>
            <a:ext cx="3457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Change </a:t>
            </a:r>
            <a:r>
              <a:rPr sz="2400" spc="5" dirty="0"/>
              <a:t>in </a:t>
            </a:r>
            <a:r>
              <a:rPr sz="2400" dirty="0"/>
              <a:t>health</a:t>
            </a:r>
            <a:r>
              <a:rPr sz="2400" spc="-204" dirty="0"/>
              <a:t> </a:t>
            </a:r>
            <a:r>
              <a:rPr sz="2400" dirty="0"/>
              <a:t>status</a:t>
            </a:r>
            <a:endParaRPr sz="2400"/>
          </a:p>
        </p:txBody>
      </p:sp>
      <p:sp>
        <p:nvSpPr>
          <p:cNvPr id="27" name="object 27"/>
          <p:cNvSpPr txBox="1"/>
          <p:nvPr/>
        </p:nvSpPr>
        <p:spPr>
          <a:xfrm>
            <a:off x="6407150" y="5287962"/>
            <a:ext cx="5026025" cy="79629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340"/>
              </a:spcBef>
            </a:pPr>
            <a:r>
              <a:rPr sz="1800" dirty="0">
                <a:solidFill>
                  <a:srgbClr val="091A30"/>
                </a:solidFill>
                <a:latin typeface="Arial"/>
                <a:cs typeface="Arial"/>
              </a:rPr>
              <a:t>Change </a:t>
            </a:r>
            <a:r>
              <a:rPr sz="1800" spc="-15" dirty="0">
                <a:solidFill>
                  <a:srgbClr val="091A30"/>
                </a:solidFill>
                <a:latin typeface="Arial"/>
                <a:cs typeface="Arial"/>
              </a:rPr>
              <a:t>in </a:t>
            </a:r>
            <a:r>
              <a:rPr sz="1800" dirty="0">
                <a:solidFill>
                  <a:srgbClr val="091A30"/>
                </a:solidFill>
                <a:latin typeface="Arial"/>
                <a:cs typeface="Arial"/>
              </a:rPr>
              <a:t>MDSHSI </a:t>
            </a:r>
            <a:r>
              <a:rPr sz="1800" spc="-5" dirty="0">
                <a:solidFill>
                  <a:srgbClr val="091A30"/>
                </a:solidFill>
                <a:latin typeface="Arial"/>
                <a:cs typeface="Arial"/>
              </a:rPr>
              <a:t>score among </a:t>
            </a:r>
            <a:r>
              <a:rPr sz="1800" spc="5" dirty="0">
                <a:solidFill>
                  <a:srgbClr val="091A30"/>
                </a:solidFill>
                <a:latin typeface="Arial"/>
                <a:cs typeface="Arial"/>
              </a:rPr>
              <a:t>home </a:t>
            </a:r>
            <a:r>
              <a:rPr sz="1800" spc="-10" dirty="0">
                <a:solidFill>
                  <a:srgbClr val="091A30"/>
                </a:solidFill>
                <a:latin typeface="Arial"/>
                <a:cs typeface="Arial"/>
              </a:rPr>
              <a:t>care  </a:t>
            </a:r>
            <a:r>
              <a:rPr sz="1800" spc="-5" dirty="0">
                <a:solidFill>
                  <a:srgbClr val="091A30"/>
                </a:solidFill>
                <a:latin typeface="Arial"/>
                <a:cs typeface="Arial"/>
              </a:rPr>
              <a:t>clients </a:t>
            </a:r>
            <a:r>
              <a:rPr sz="1800" spc="-10" dirty="0">
                <a:solidFill>
                  <a:srgbClr val="091A30"/>
                </a:solidFill>
                <a:latin typeface="Arial"/>
                <a:cs typeface="Arial"/>
              </a:rPr>
              <a:t>that </a:t>
            </a:r>
            <a:r>
              <a:rPr sz="1800" spc="5" dirty="0">
                <a:solidFill>
                  <a:srgbClr val="091A30"/>
                </a:solidFill>
                <a:latin typeface="Arial"/>
                <a:cs typeface="Arial"/>
              </a:rPr>
              <a:t>had </a:t>
            </a:r>
            <a:r>
              <a:rPr sz="1800" spc="-5" dirty="0">
                <a:solidFill>
                  <a:srgbClr val="091A30"/>
                </a:solidFill>
                <a:latin typeface="Arial"/>
                <a:cs typeface="Arial"/>
              </a:rPr>
              <a:t>two interRAIHC assessments </a:t>
            </a:r>
            <a:r>
              <a:rPr sz="1800" spc="-15" dirty="0">
                <a:solidFill>
                  <a:srgbClr val="091A30"/>
                </a:solidFill>
                <a:latin typeface="Arial"/>
                <a:cs typeface="Arial"/>
              </a:rPr>
              <a:t>in </a:t>
            </a:r>
            <a:r>
              <a:rPr sz="1800" dirty="0">
                <a:solidFill>
                  <a:srgbClr val="091A30"/>
                </a:solidFill>
                <a:latin typeface="Arial"/>
                <a:cs typeface="Arial"/>
              </a:rPr>
              <a:t>a  365-day</a:t>
            </a:r>
            <a:r>
              <a:rPr sz="1800" spc="-6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91A30"/>
                </a:solidFill>
                <a:latin typeface="Arial"/>
                <a:cs typeface="Arial"/>
              </a:rPr>
              <a:t>period.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0732" y="3849306"/>
            <a:ext cx="4668520" cy="1673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100"/>
              </a:spcBef>
            </a:pP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Health Status declines for </a:t>
            </a:r>
            <a:r>
              <a:rPr sz="1800" spc="5" dirty="0">
                <a:solidFill>
                  <a:srgbClr val="006FC0"/>
                </a:solidFill>
                <a:latin typeface="Arial"/>
                <a:cs typeface="Arial"/>
              </a:rPr>
              <a:t>all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long-stay </a:t>
            </a:r>
            <a:r>
              <a:rPr sz="1800" spc="-15" dirty="0">
                <a:solidFill>
                  <a:srgbClr val="006FC0"/>
                </a:solidFill>
                <a:latin typeface="Arial"/>
                <a:cs typeface="Arial"/>
              </a:rPr>
              <a:t>home 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care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clients. The baseline status will help  monitor the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types </a:t>
            </a:r>
            <a:r>
              <a:rPr sz="1800" spc="-15" dirty="0">
                <a:solidFill>
                  <a:srgbClr val="006FC0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clients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enrolled.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Changes  </a:t>
            </a:r>
            <a:r>
              <a:rPr sz="1800" spc="5" dirty="0">
                <a:solidFill>
                  <a:srgbClr val="006FC0"/>
                </a:solidFill>
                <a:latin typeface="Arial"/>
                <a:cs typeface="Arial"/>
              </a:rPr>
              <a:t>over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time will help measure the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extent </a:t>
            </a:r>
            <a:r>
              <a:rPr sz="1800" spc="10" dirty="0">
                <a:solidFill>
                  <a:srgbClr val="006FC0"/>
                </a:solidFill>
                <a:latin typeface="Arial"/>
                <a:cs typeface="Arial"/>
              </a:rPr>
              <a:t>to 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which programs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are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able </a:t>
            </a:r>
            <a:r>
              <a:rPr sz="1800" spc="10" dirty="0">
                <a:solidFill>
                  <a:srgbClr val="006FC0"/>
                </a:solidFill>
                <a:latin typeface="Arial"/>
                <a:cs typeface="Arial"/>
              </a:rPr>
              <a:t>to </a:t>
            </a:r>
            <a:r>
              <a:rPr sz="1800" spc="5" dirty="0">
                <a:solidFill>
                  <a:srgbClr val="006FC0"/>
                </a:solidFill>
                <a:latin typeface="Arial"/>
                <a:cs typeface="Arial"/>
              </a:rPr>
              <a:t>slow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functional 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decline.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795651" y="671576"/>
            <a:ext cx="1371600" cy="885825"/>
          </a:xfrm>
          <a:custGeom>
            <a:avLst/>
            <a:gdLst/>
            <a:ahLst/>
            <a:cxnLst/>
            <a:rect l="l" t="t" r="r" b="b"/>
            <a:pathLst>
              <a:path w="1371600" h="885825">
                <a:moveTo>
                  <a:pt x="0" y="88519"/>
                </a:moveTo>
                <a:lnTo>
                  <a:pt x="6955" y="54060"/>
                </a:lnTo>
                <a:lnTo>
                  <a:pt x="25923" y="25923"/>
                </a:lnTo>
                <a:lnTo>
                  <a:pt x="54060" y="6955"/>
                </a:lnTo>
                <a:lnTo>
                  <a:pt x="88518" y="0"/>
                </a:lnTo>
                <a:lnTo>
                  <a:pt x="1282953" y="0"/>
                </a:lnTo>
                <a:lnTo>
                  <a:pt x="1317432" y="6955"/>
                </a:lnTo>
                <a:lnTo>
                  <a:pt x="1345612" y="25923"/>
                </a:lnTo>
                <a:lnTo>
                  <a:pt x="1364624" y="54060"/>
                </a:lnTo>
                <a:lnTo>
                  <a:pt x="1371600" y="88519"/>
                </a:lnTo>
                <a:lnTo>
                  <a:pt x="1371600" y="797178"/>
                </a:lnTo>
                <a:lnTo>
                  <a:pt x="1364624" y="831657"/>
                </a:lnTo>
                <a:lnTo>
                  <a:pt x="1345612" y="859837"/>
                </a:lnTo>
                <a:lnTo>
                  <a:pt x="1317432" y="878849"/>
                </a:lnTo>
                <a:lnTo>
                  <a:pt x="1282953" y="885825"/>
                </a:lnTo>
                <a:lnTo>
                  <a:pt x="88518" y="885825"/>
                </a:lnTo>
                <a:lnTo>
                  <a:pt x="54060" y="878849"/>
                </a:lnTo>
                <a:lnTo>
                  <a:pt x="25923" y="859837"/>
                </a:lnTo>
                <a:lnTo>
                  <a:pt x="6955" y="831657"/>
                </a:lnTo>
                <a:lnTo>
                  <a:pt x="0" y="797178"/>
                </a:lnTo>
                <a:lnTo>
                  <a:pt x="0" y="88519"/>
                </a:lnTo>
                <a:close/>
              </a:path>
            </a:pathLst>
          </a:custGeom>
          <a:ln w="12700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254121" y="698182"/>
            <a:ext cx="790575" cy="41148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69850" marR="5080" indent="-57785">
              <a:lnSpc>
                <a:spcPts val="980"/>
              </a:lnSpc>
              <a:spcBef>
                <a:spcPts val="215"/>
              </a:spcBef>
              <a:buSzPct val="88888"/>
              <a:buChar char="•"/>
              <a:tabLst>
                <a:tab pos="70485" algn="l"/>
              </a:tabLst>
            </a:pPr>
            <a:r>
              <a:rPr sz="900" spc="5" dirty="0">
                <a:solidFill>
                  <a:srgbClr val="091A30"/>
                </a:solidFill>
                <a:latin typeface="Calibri"/>
                <a:cs typeface="Calibri"/>
              </a:rPr>
              <a:t>Better </a:t>
            </a:r>
            <a:r>
              <a:rPr sz="900" spc="-5" dirty="0">
                <a:solidFill>
                  <a:srgbClr val="091A30"/>
                </a:solidFill>
                <a:latin typeface="Calibri"/>
                <a:cs typeface="Calibri"/>
              </a:rPr>
              <a:t>Patient  and</a:t>
            </a:r>
            <a:r>
              <a:rPr sz="900" spc="-85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91A30"/>
                </a:solidFill>
                <a:latin typeface="Calibri"/>
                <a:cs typeface="Calibri"/>
              </a:rPr>
              <a:t>Population  </a:t>
            </a:r>
            <a:r>
              <a:rPr sz="900" spc="-5" dirty="0">
                <a:solidFill>
                  <a:srgbClr val="091A30"/>
                </a:solidFill>
                <a:latin typeface="Calibri"/>
                <a:cs typeface="Calibri"/>
              </a:rPr>
              <a:t>Health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128712" y="938275"/>
            <a:ext cx="1200785" cy="1200150"/>
          </a:xfrm>
          <a:custGeom>
            <a:avLst/>
            <a:gdLst/>
            <a:ahLst/>
            <a:cxnLst/>
            <a:rect l="l" t="t" r="r" b="b"/>
            <a:pathLst>
              <a:path w="1200785" h="1200150">
                <a:moveTo>
                  <a:pt x="1200213" y="0"/>
                </a:moveTo>
                <a:lnTo>
                  <a:pt x="1151935" y="952"/>
                </a:lnTo>
                <a:lnTo>
                  <a:pt x="1104142" y="3787"/>
                </a:lnTo>
                <a:lnTo>
                  <a:pt x="1056869" y="8467"/>
                </a:lnTo>
                <a:lnTo>
                  <a:pt x="1010152" y="14957"/>
                </a:lnTo>
                <a:lnTo>
                  <a:pt x="964027" y="23222"/>
                </a:lnTo>
                <a:lnTo>
                  <a:pt x="918530" y="33224"/>
                </a:lnTo>
                <a:lnTo>
                  <a:pt x="873696" y="44930"/>
                </a:lnTo>
                <a:lnTo>
                  <a:pt x="829562" y="58302"/>
                </a:lnTo>
                <a:lnTo>
                  <a:pt x="786162" y="73305"/>
                </a:lnTo>
                <a:lnTo>
                  <a:pt x="743534" y="89902"/>
                </a:lnTo>
                <a:lnTo>
                  <a:pt x="701713" y="108060"/>
                </a:lnTo>
                <a:lnTo>
                  <a:pt x="660734" y="127740"/>
                </a:lnTo>
                <a:lnTo>
                  <a:pt x="620634" y="148909"/>
                </a:lnTo>
                <a:lnTo>
                  <a:pt x="581448" y="171529"/>
                </a:lnTo>
                <a:lnTo>
                  <a:pt x="543213" y="195565"/>
                </a:lnTo>
                <a:lnTo>
                  <a:pt x="505963" y="220981"/>
                </a:lnTo>
                <a:lnTo>
                  <a:pt x="469736" y="247741"/>
                </a:lnTo>
                <a:lnTo>
                  <a:pt x="434566" y="275810"/>
                </a:lnTo>
                <a:lnTo>
                  <a:pt x="400490" y="305152"/>
                </a:lnTo>
                <a:lnTo>
                  <a:pt x="367543" y="335730"/>
                </a:lnTo>
                <a:lnTo>
                  <a:pt x="335761" y="367510"/>
                </a:lnTo>
                <a:lnTo>
                  <a:pt x="305180" y="400454"/>
                </a:lnTo>
                <a:lnTo>
                  <a:pt x="275836" y="434528"/>
                </a:lnTo>
                <a:lnTo>
                  <a:pt x="247765" y="469696"/>
                </a:lnTo>
                <a:lnTo>
                  <a:pt x="221002" y="505921"/>
                </a:lnTo>
                <a:lnTo>
                  <a:pt x="195584" y="543169"/>
                </a:lnTo>
                <a:lnTo>
                  <a:pt x="171546" y="581402"/>
                </a:lnTo>
                <a:lnTo>
                  <a:pt x="148924" y="620586"/>
                </a:lnTo>
                <a:lnTo>
                  <a:pt x="127753" y="660684"/>
                </a:lnTo>
                <a:lnTo>
                  <a:pt x="108071" y="701661"/>
                </a:lnTo>
                <a:lnTo>
                  <a:pt x="89912" y="743480"/>
                </a:lnTo>
                <a:lnTo>
                  <a:pt x="73312" y="786107"/>
                </a:lnTo>
                <a:lnTo>
                  <a:pt x="58308" y="829504"/>
                </a:lnTo>
                <a:lnTo>
                  <a:pt x="44935" y="873638"/>
                </a:lnTo>
                <a:lnTo>
                  <a:pt x="33228" y="918470"/>
                </a:lnTo>
                <a:lnTo>
                  <a:pt x="23224" y="963966"/>
                </a:lnTo>
                <a:lnTo>
                  <a:pt x="14959" y="1010091"/>
                </a:lnTo>
                <a:lnTo>
                  <a:pt x="8468" y="1056807"/>
                </a:lnTo>
                <a:lnTo>
                  <a:pt x="3787" y="1104079"/>
                </a:lnTo>
                <a:lnTo>
                  <a:pt x="952" y="1151872"/>
                </a:lnTo>
                <a:lnTo>
                  <a:pt x="0" y="1200150"/>
                </a:lnTo>
                <a:lnTo>
                  <a:pt x="1200213" y="1200150"/>
                </a:lnTo>
                <a:lnTo>
                  <a:pt x="1200213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71725" y="819150"/>
            <a:ext cx="1476375" cy="1209675"/>
          </a:xfrm>
          <a:custGeom>
            <a:avLst/>
            <a:gdLst/>
            <a:ahLst/>
            <a:cxnLst/>
            <a:rect l="l" t="t" r="r" b="b"/>
            <a:pathLst>
              <a:path w="1476375" h="1209675">
                <a:moveTo>
                  <a:pt x="0" y="0"/>
                </a:moveTo>
                <a:lnTo>
                  <a:pt x="0" y="1209675"/>
                </a:lnTo>
                <a:lnTo>
                  <a:pt x="1476375" y="1209675"/>
                </a:lnTo>
                <a:lnTo>
                  <a:pt x="1475443" y="1166283"/>
                </a:lnTo>
                <a:lnTo>
                  <a:pt x="1472667" y="1123277"/>
                </a:lnTo>
                <a:lnTo>
                  <a:pt x="1468080" y="1080681"/>
                </a:lnTo>
                <a:lnTo>
                  <a:pt x="1461713" y="1038520"/>
                </a:lnTo>
                <a:lnTo>
                  <a:pt x="1453595" y="996821"/>
                </a:lnTo>
                <a:lnTo>
                  <a:pt x="1443760" y="955609"/>
                </a:lnTo>
                <a:lnTo>
                  <a:pt x="1432238" y="914909"/>
                </a:lnTo>
                <a:lnTo>
                  <a:pt x="1419059" y="874748"/>
                </a:lnTo>
                <a:lnTo>
                  <a:pt x="1404257" y="835150"/>
                </a:lnTo>
                <a:lnTo>
                  <a:pt x="1387861" y="796141"/>
                </a:lnTo>
                <a:lnTo>
                  <a:pt x="1369903" y="757747"/>
                </a:lnTo>
                <a:lnTo>
                  <a:pt x="1350414" y="719993"/>
                </a:lnTo>
                <a:lnTo>
                  <a:pt x="1329426" y="682905"/>
                </a:lnTo>
                <a:lnTo>
                  <a:pt x="1306969" y="646509"/>
                </a:lnTo>
                <a:lnTo>
                  <a:pt x="1283076" y="610830"/>
                </a:lnTo>
                <a:lnTo>
                  <a:pt x="1257776" y="575894"/>
                </a:lnTo>
                <a:lnTo>
                  <a:pt x="1231102" y="541725"/>
                </a:lnTo>
                <a:lnTo>
                  <a:pt x="1203085" y="508351"/>
                </a:lnTo>
                <a:lnTo>
                  <a:pt x="1173755" y="475796"/>
                </a:lnTo>
                <a:lnTo>
                  <a:pt x="1143144" y="444086"/>
                </a:lnTo>
                <a:lnTo>
                  <a:pt x="1111284" y="413247"/>
                </a:lnTo>
                <a:lnTo>
                  <a:pt x="1078205" y="383303"/>
                </a:lnTo>
                <a:lnTo>
                  <a:pt x="1043939" y="354282"/>
                </a:lnTo>
                <a:lnTo>
                  <a:pt x="1008518" y="326208"/>
                </a:lnTo>
                <a:lnTo>
                  <a:pt x="971971" y="299106"/>
                </a:lnTo>
                <a:lnTo>
                  <a:pt x="934331" y="273003"/>
                </a:lnTo>
                <a:lnTo>
                  <a:pt x="895629" y="247924"/>
                </a:lnTo>
                <a:lnTo>
                  <a:pt x="855895" y="223895"/>
                </a:lnTo>
                <a:lnTo>
                  <a:pt x="815162" y="200940"/>
                </a:lnTo>
                <a:lnTo>
                  <a:pt x="773461" y="179087"/>
                </a:lnTo>
                <a:lnTo>
                  <a:pt x="730822" y="158359"/>
                </a:lnTo>
                <a:lnTo>
                  <a:pt x="687276" y="138784"/>
                </a:lnTo>
                <a:lnTo>
                  <a:pt x="642857" y="120386"/>
                </a:lnTo>
                <a:lnTo>
                  <a:pt x="597593" y="103191"/>
                </a:lnTo>
                <a:lnTo>
                  <a:pt x="551517" y="87225"/>
                </a:lnTo>
                <a:lnTo>
                  <a:pt x="504660" y="72513"/>
                </a:lnTo>
                <a:lnTo>
                  <a:pt x="457053" y="59081"/>
                </a:lnTo>
                <a:lnTo>
                  <a:pt x="408728" y="46954"/>
                </a:lnTo>
                <a:lnTo>
                  <a:pt x="359715" y="36158"/>
                </a:lnTo>
                <a:lnTo>
                  <a:pt x="310045" y="26718"/>
                </a:lnTo>
                <a:lnTo>
                  <a:pt x="259751" y="18661"/>
                </a:lnTo>
                <a:lnTo>
                  <a:pt x="208863" y="12011"/>
                </a:lnTo>
                <a:lnTo>
                  <a:pt x="157413" y="6794"/>
                </a:lnTo>
                <a:lnTo>
                  <a:pt x="105431" y="3036"/>
                </a:lnTo>
                <a:lnTo>
                  <a:pt x="52950" y="763"/>
                </a:lnTo>
                <a:lnTo>
                  <a:pt x="0" y="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522220" y="1370647"/>
            <a:ext cx="746125" cy="44386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103505">
              <a:lnSpc>
                <a:spcPts val="1580"/>
              </a:lnSpc>
              <a:spcBef>
                <a:spcPts val="260"/>
              </a:spcBef>
            </a:pPr>
            <a:r>
              <a:rPr sz="1400" spc="5" dirty="0">
                <a:solidFill>
                  <a:srgbClr val="091A30"/>
                </a:solidFill>
                <a:latin typeface="Arial"/>
                <a:cs typeface="Arial"/>
              </a:rPr>
              <a:t>Health  </a:t>
            </a:r>
            <a:r>
              <a:rPr sz="1400" spc="35" dirty="0">
                <a:solidFill>
                  <a:srgbClr val="091A30"/>
                </a:solidFill>
                <a:latin typeface="Arial"/>
                <a:cs typeface="Arial"/>
              </a:rPr>
              <a:t>O</a:t>
            </a:r>
            <a:r>
              <a:rPr sz="1400" spc="-30" dirty="0">
                <a:solidFill>
                  <a:srgbClr val="091A30"/>
                </a:solidFill>
                <a:latin typeface="Arial"/>
                <a:cs typeface="Arial"/>
              </a:rPr>
              <a:t>u</a:t>
            </a:r>
            <a:r>
              <a:rPr sz="1400" spc="-20" dirty="0">
                <a:solidFill>
                  <a:srgbClr val="091A30"/>
                </a:solidFill>
                <a:latin typeface="Arial"/>
                <a:cs typeface="Arial"/>
              </a:rPr>
              <a:t>t</a:t>
            </a:r>
            <a:r>
              <a:rPr sz="1400" spc="-30" dirty="0">
                <a:solidFill>
                  <a:srgbClr val="091A30"/>
                </a:solidFill>
                <a:latin typeface="Arial"/>
                <a:cs typeface="Arial"/>
              </a:rPr>
              <a:t>c</a:t>
            </a:r>
            <a:r>
              <a:rPr sz="1400" spc="45" dirty="0">
                <a:solidFill>
                  <a:srgbClr val="091A30"/>
                </a:solidFill>
                <a:latin typeface="Arial"/>
                <a:cs typeface="Arial"/>
              </a:rPr>
              <a:t>o</a:t>
            </a:r>
            <a:r>
              <a:rPr sz="1400" spc="-45" dirty="0">
                <a:solidFill>
                  <a:srgbClr val="091A30"/>
                </a:solidFill>
                <a:latin typeface="Arial"/>
                <a:cs typeface="Arial"/>
              </a:rPr>
              <a:t>m</a:t>
            </a:r>
            <a:r>
              <a:rPr sz="1400" spc="15" dirty="0">
                <a:solidFill>
                  <a:srgbClr val="091A30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386076" y="2081276"/>
            <a:ext cx="1200150" cy="1209675"/>
          </a:xfrm>
          <a:custGeom>
            <a:avLst/>
            <a:gdLst/>
            <a:ahLst/>
            <a:cxnLst/>
            <a:rect l="l" t="t" r="r" b="b"/>
            <a:pathLst>
              <a:path w="1200150" h="1209675">
                <a:moveTo>
                  <a:pt x="1200150" y="0"/>
                </a:moveTo>
                <a:lnTo>
                  <a:pt x="0" y="0"/>
                </a:lnTo>
                <a:lnTo>
                  <a:pt x="0" y="1209675"/>
                </a:lnTo>
                <a:lnTo>
                  <a:pt x="48268" y="1208714"/>
                </a:lnTo>
                <a:lnTo>
                  <a:pt x="96053" y="1205856"/>
                </a:lnTo>
                <a:lnTo>
                  <a:pt x="143318" y="1201137"/>
                </a:lnTo>
                <a:lnTo>
                  <a:pt x="190028" y="1194593"/>
                </a:lnTo>
                <a:lnTo>
                  <a:pt x="236147" y="1186261"/>
                </a:lnTo>
                <a:lnTo>
                  <a:pt x="281638" y="1176176"/>
                </a:lnTo>
                <a:lnTo>
                  <a:pt x="326467" y="1164375"/>
                </a:lnTo>
                <a:lnTo>
                  <a:pt x="370596" y="1150893"/>
                </a:lnTo>
                <a:lnTo>
                  <a:pt x="413991" y="1135767"/>
                </a:lnTo>
                <a:lnTo>
                  <a:pt x="456616" y="1119034"/>
                </a:lnTo>
                <a:lnTo>
                  <a:pt x="498434" y="1100728"/>
                </a:lnTo>
                <a:lnTo>
                  <a:pt x="539409" y="1080887"/>
                </a:lnTo>
                <a:lnTo>
                  <a:pt x="579507" y="1059546"/>
                </a:lnTo>
                <a:lnTo>
                  <a:pt x="618690" y="1036742"/>
                </a:lnTo>
                <a:lnTo>
                  <a:pt x="656924" y="1012511"/>
                </a:lnTo>
                <a:lnTo>
                  <a:pt x="694172" y="986889"/>
                </a:lnTo>
                <a:lnTo>
                  <a:pt x="730399" y="959912"/>
                </a:lnTo>
                <a:lnTo>
                  <a:pt x="765568" y="931616"/>
                </a:lnTo>
                <a:lnTo>
                  <a:pt x="799644" y="902038"/>
                </a:lnTo>
                <a:lnTo>
                  <a:pt x="832591" y="871213"/>
                </a:lnTo>
                <a:lnTo>
                  <a:pt x="864372" y="839178"/>
                </a:lnTo>
                <a:lnTo>
                  <a:pt x="894953" y="805969"/>
                </a:lnTo>
                <a:lnTo>
                  <a:pt x="924298" y="771622"/>
                </a:lnTo>
                <a:lnTo>
                  <a:pt x="952370" y="736173"/>
                </a:lnTo>
                <a:lnTo>
                  <a:pt x="979133" y="699658"/>
                </a:lnTo>
                <a:lnTo>
                  <a:pt x="1004552" y="662114"/>
                </a:lnTo>
                <a:lnTo>
                  <a:pt x="1028591" y="623577"/>
                </a:lnTo>
                <a:lnTo>
                  <a:pt x="1051214" y="584082"/>
                </a:lnTo>
                <a:lnTo>
                  <a:pt x="1072386" y="543667"/>
                </a:lnTo>
                <a:lnTo>
                  <a:pt x="1092069" y="502366"/>
                </a:lnTo>
                <a:lnTo>
                  <a:pt x="1110229" y="460217"/>
                </a:lnTo>
                <a:lnTo>
                  <a:pt x="1126830" y="417256"/>
                </a:lnTo>
                <a:lnTo>
                  <a:pt x="1141836" y="373517"/>
                </a:lnTo>
                <a:lnTo>
                  <a:pt x="1155210" y="329039"/>
                </a:lnTo>
                <a:lnTo>
                  <a:pt x="1166918" y="283856"/>
                </a:lnTo>
                <a:lnTo>
                  <a:pt x="1176922" y="238006"/>
                </a:lnTo>
                <a:lnTo>
                  <a:pt x="1185189" y="191524"/>
                </a:lnTo>
                <a:lnTo>
                  <a:pt x="1191680" y="144446"/>
                </a:lnTo>
                <a:lnTo>
                  <a:pt x="1196361" y="96808"/>
                </a:lnTo>
                <a:lnTo>
                  <a:pt x="1199197" y="48647"/>
                </a:lnTo>
                <a:lnTo>
                  <a:pt x="120015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86076" y="2081276"/>
            <a:ext cx="1200150" cy="1209675"/>
          </a:xfrm>
          <a:custGeom>
            <a:avLst/>
            <a:gdLst/>
            <a:ahLst/>
            <a:cxnLst/>
            <a:rect l="l" t="t" r="r" b="b"/>
            <a:pathLst>
              <a:path w="1200150" h="1209675">
                <a:moveTo>
                  <a:pt x="1200150" y="0"/>
                </a:moveTo>
                <a:lnTo>
                  <a:pt x="1199197" y="48647"/>
                </a:lnTo>
                <a:lnTo>
                  <a:pt x="1196361" y="96808"/>
                </a:lnTo>
                <a:lnTo>
                  <a:pt x="1191680" y="144446"/>
                </a:lnTo>
                <a:lnTo>
                  <a:pt x="1185189" y="191524"/>
                </a:lnTo>
                <a:lnTo>
                  <a:pt x="1176922" y="238006"/>
                </a:lnTo>
                <a:lnTo>
                  <a:pt x="1166918" y="283856"/>
                </a:lnTo>
                <a:lnTo>
                  <a:pt x="1155210" y="329039"/>
                </a:lnTo>
                <a:lnTo>
                  <a:pt x="1141836" y="373517"/>
                </a:lnTo>
                <a:lnTo>
                  <a:pt x="1126830" y="417256"/>
                </a:lnTo>
                <a:lnTo>
                  <a:pt x="1110229" y="460217"/>
                </a:lnTo>
                <a:lnTo>
                  <a:pt x="1092069" y="502366"/>
                </a:lnTo>
                <a:lnTo>
                  <a:pt x="1072386" y="543667"/>
                </a:lnTo>
                <a:lnTo>
                  <a:pt x="1051214" y="584082"/>
                </a:lnTo>
                <a:lnTo>
                  <a:pt x="1028591" y="623577"/>
                </a:lnTo>
                <a:lnTo>
                  <a:pt x="1004552" y="662114"/>
                </a:lnTo>
                <a:lnTo>
                  <a:pt x="979133" y="699658"/>
                </a:lnTo>
                <a:lnTo>
                  <a:pt x="952370" y="736173"/>
                </a:lnTo>
                <a:lnTo>
                  <a:pt x="924298" y="771622"/>
                </a:lnTo>
                <a:lnTo>
                  <a:pt x="894953" y="805969"/>
                </a:lnTo>
                <a:lnTo>
                  <a:pt x="864372" y="839178"/>
                </a:lnTo>
                <a:lnTo>
                  <a:pt x="832591" y="871213"/>
                </a:lnTo>
                <a:lnTo>
                  <a:pt x="799644" y="902038"/>
                </a:lnTo>
                <a:lnTo>
                  <a:pt x="765568" y="931616"/>
                </a:lnTo>
                <a:lnTo>
                  <a:pt x="730399" y="959912"/>
                </a:lnTo>
                <a:lnTo>
                  <a:pt x="694172" y="986889"/>
                </a:lnTo>
                <a:lnTo>
                  <a:pt x="656924" y="1012511"/>
                </a:lnTo>
                <a:lnTo>
                  <a:pt x="618690" y="1036742"/>
                </a:lnTo>
                <a:lnTo>
                  <a:pt x="579507" y="1059546"/>
                </a:lnTo>
                <a:lnTo>
                  <a:pt x="539409" y="1080887"/>
                </a:lnTo>
                <a:lnTo>
                  <a:pt x="498434" y="1100728"/>
                </a:lnTo>
                <a:lnTo>
                  <a:pt x="456616" y="1119034"/>
                </a:lnTo>
                <a:lnTo>
                  <a:pt x="413991" y="1135767"/>
                </a:lnTo>
                <a:lnTo>
                  <a:pt x="370596" y="1150893"/>
                </a:lnTo>
                <a:lnTo>
                  <a:pt x="326467" y="1164375"/>
                </a:lnTo>
                <a:lnTo>
                  <a:pt x="281638" y="1176176"/>
                </a:lnTo>
                <a:lnTo>
                  <a:pt x="236147" y="1186261"/>
                </a:lnTo>
                <a:lnTo>
                  <a:pt x="190028" y="1194593"/>
                </a:lnTo>
                <a:lnTo>
                  <a:pt x="143318" y="1201137"/>
                </a:lnTo>
                <a:lnTo>
                  <a:pt x="96053" y="1205856"/>
                </a:lnTo>
                <a:lnTo>
                  <a:pt x="48268" y="1208714"/>
                </a:lnTo>
                <a:lnTo>
                  <a:pt x="0" y="1209675"/>
                </a:lnTo>
                <a:lnTo>
                  <a:pt x="0" y="0"/>
                </a:lnTo>
                <a:lnTo>
                  <a:pt x="1200150" y="0"/>
                </a:lnTo>
                <a:close/>
              </a:path>
            </a:pathLst>
          </a:custGeom>
          <a:ln w="12700">
            <a:solidFill>
              <a:srgbClr val="92A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28712" y="2081148"/>
            <a:ext cx="1200785" cy="1209675"/>
          </a:xfrm>
          <a:custGeom>
            <a:avLst/>
            <a:gdLst/>
            <a:ahLst/>
            <a:cxnLst/>
            <a:rect l="l" t="t" r="r" b="b"/>
            <a:pathLst>
              <a:path w="1200785" h="1209675">
                <a:moveTo>
                  <a:pt x="1200213" y="0"/>
                </a:moveTo>
                <a:lnTo>
                  <a:pt x="0" y="0"/>
                </a:lnTo>
                <a:lnTo>
                  <a:pt x="952" y="48656"/>
                </a:lnTo>
                <a:lnTo>
                  <a:pt x="3787" y="96825"/>
                </a:lnTo>
                <a:lnTo>
                  <a:pt x="8468" y="144470"/>
                </a:lnTo>
                <a:lnTo>
                  <a:pt x="14959" y="191554"/>
                </a:lnTo>
                <a:lnTo>
                  <a:pt x="23224" y="238042"/>
                </a:lnTo>
                <a:lnTo>
                  <a:pt x="33228" y="283897"/>
                </a:lnTo>
                <a:lnTo>
                  <a:pt x="44935" y="329084"/>
                </a:lnTo>
                <a:lnTo>
                  <a:pt x="58308" y="373566"/>
                </a:lnTo>
                <a:lnTo>
                  <a:pt x="73312" y="417306"/>
                </a:lnTo>
                <a:lnTo>
                  <a:pt x="89912" y="460270"/>
                </a:lnTo>
                <a:lnTo>
                  <a:pt x="108071" y="502421"/>
                </a:lnTo>
                <a:lnTo>
                  <a:pt x="127753" y="543723"/>
                </a:lnTo>
                <a:lnTo>
                  <a:pt x="148924" y="584139"/>
                </a:lnTo>
                <a:lnTo>
                  <a:pt x="171546" y="623633"/>
                </a:lnTo>
                <a:lnTo>
                  <a:pt x="195584" y="662170"/>
                </a:lnTo>
                <a:lnTo>
                  <a:pt x="221002" y="699714"/>
                </a:lnTo>
                <a:lnTo>
                  <a:pt x="247765" y="736227"/>
                </a:lnTo>
                <a:lnTo>
                  <a:pt x="275836" y="771674"/>
                </a:lnTo>
                <a:lnTo>
                  <a:pt x="305180" y="806020"/>
                </a:lnTo>
                <a:lnTo>
                  <a:pt x="335761" y="839227"/>
                </a:lnTo>
                <a:lnTo>
                  <a:pt x="367543" y="871259"/>
                </a:lnTo>
                <a:lnTo>
                  <a:pt x="400490" y="902082"/>
                </a:lnTo>
                <a:lnTo>
                  <a:pt x="434566" y="931657"/>
                </a:lnTo>
                <a:lnTo>
                  <a:pt x="469736" y="959950"/>
                </a:lnTo>
                <a:lnTo>
                  <a:pt x="505963" y="986924"/>
                </a:lnTo>
                <a:lnTo>
                  <a:pt x="543213" y="1012543"/>
                </a:lnTo>
                <a:lnTo>
                  <a:pt x="581448" y="1036772"/>
                </a:lnTo>
                <a:lnTo>
                  <a:pt x="620634" y="1059572"/>
                </a:lnTo>
                <a:lnTo>
                  <a:pt x="660734" y="1080910"/>
                </a:lnTo>
                <a:lnTo>
                  <a:pt x="701713" y="1100748"/>
                </a:lnTo>
                <a:lnTo>
                  <a:pt x="743534" y="1119051"/>
                </a:lnTo>
                <a:lnTo>
                  <a:pt x="786162" y="1135782"/>
                </a:lnTo>
                <a:lnTo>
                  <a:pt x="829562" y="1150905"/>
                </a:lnTo>
                <a:lnTo>
                  <a:pt x="873696" y="1164384"/>
                </a:lnTo>
                <a:lnTo>
                  <a:pt x="918530" y="1176183"/>
                </a:lnTo>
                <a:lnTo>
                  <a:pt x="964027" y="1186266"/>
                </a:lnTo>
                <a:lnTo>
                  <a:pt x="1010152" y="1194597"/>
                </a:lnTo>
                <a:lnTo>
                  <a:pt x="1056869" y="1201139"/>
                </a:lnTo>
                <a:lnTo>
                  <a:pt x="1104142" y="1205857"/>
                </a:lnTo>
                <a:lnTo>
                  <a:pt x="1151935" y="1208714"/>
                </a:lnTo>
                <a:lnTo>
                  <a:pt x="1200213" y="1209675"/>
                </a:lnTo>
                <a:lnTo>
                  <a:pt x="1200213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28712" y="2081148"/>
            <a:ext cx="1200785" cy="1209675"/>
          </a:xfrm>
          <a:custGeom>
            <a:avLst/>
            <a:gdLst/>
            <a:ahLst/>
            <a:cxnLst/>
            <a:rect l="l" t="t" r="r" b="b"/>
            <a:pathLst>
              <a:path w="1200785" h="1209675">
                <a:moveTo>
                  <a:pt x="1200213" y="1209675"/>
                </a:moveTo>
                <a:lnTo>
                  <a:pt x="1151935" y="1208714"/>
                </a:lnTo>
                <a:lnTo>
                  <a:pt x="1104142" y="1205857"/>
                </a:lnTo>
                <a:lnTo>
                  <a:pt x="1056869" y="1201139"/>
                </a:lnTo>
                <a:lnTo>
                  <a:pt x="1010152" y="1194597"/>
                </a:lnTo>
                <a:lnTo>
                  <a:pt x="964027" y="1186266"/>
                </a:lnTo>
                <a:lnTo>
                  <a:pt x="918530" y="1176183"/>
                </a:lnTo>
                <a:lnTo>
                  <a:pt x="873696" y="1164384"/>
                </a:lnTo>
                <a:lnTo>
                  <a:pt x="829562" y="1150905"/>
                </a:lnTo>
                <a:lnTo>
                  <a:pt x="786162" y="1135782"/>
                </a:lnTo>
                <a:lnTo>
                  <a:pt x="743534" y="1119051"/>
                </a:lnTo>
                <a:lnTo>
                  <a:pt x="701713" y="1100748"/>
                </a:lnTo>
                <a:lnTo>
                  <a:pt x="660734" y="1080910"/>
                </a:lnTo>
                <a:lnTo>
                  <a:pt x="620634" y="1059572"/>
                </a:lnTo>
                <a:lnTo>
                  <a:pt x="581448" y="1036772"/>
                </a:lnTo>
                <a:lnTo>
                  <a:pt x="543213" y="1012543"/>
                </a:lnTo>
                <a:lnTo>
                  <a:pt x="505963" y="986924"/>
                </a:lnTo>
                <a:lnTo>
                  <a:pt x="469736" y="959950"/>
                </a:lnTo>
                <a:lnTo>
                  <a:pt x="434566" y="931657"/>
                </a:lnTo>
                <a:lnTo>
                  <a:pt x="400490" y="902082"/>
                </a:lnTo>
                <a:lnTo>
                  <a:pt x="367543" y="871259"/>
                </a:lnTo>
                <a:lnTo>
                  <a:pt x="335761" y="839227"/>
                </a:lnTo>
                <a:lnTo>
                  <a:pt x="305180" y="806020"/>
                </a:lnTo>
                <a:lnTo>
                  <a:pt x="275836" y="771674"/>
                </a:lnTo>
                <a:lnTo>
                  <a:pt x="247765" y="736227"/>
                </a:lnTo>
                <a:lnTo>
                  <a:pt x="221002" y="699714"/>
                </a:lnTo>
                <a:lnTo>
                  <a:pt x="195584" y="662170"/>
                </a:lnTo>
                <a:lnTo>
                  <a:pt x="171546" y="623633"/>
                </a:lnTo>
                <a:lnTo>
                  <a:pt x="148924" y="584139"/>
                </a:lnTo>
                <a:lnTo>
                  <a:pt x="127753" y="543723"/>
                </a:lnTo>
                <a:lnTo>
                  <a:pt x="108071" y="502421"/>
                </a:lnTo>
                <a:lnTo>
                  <a:pt x="89912" y="460270"/>
                </a:lnTo>
                <a:lnTo>
                  <a:pt x="73312" y="417306"/>
                </a:lnTo>
                <a:lnTo>
                  <a:pt x="58308" y="373566"/>
                </a:lnTo>
                <a:lnTo>
                  <a:pt x="44935" y="329084"/>
                </a:lnTo>
                <a:lnTo>
                  <a:pt x="33228" y="283897"/>
                </a:lnTo>
                <a:lnTo>
                  <a:pt x="23224" y="238042"/>
                </a:lnTo>
                <a:lnTo>
                  <a:pt x="14959" y="191554"/>
                </a:lnTo>
                <a:lnTo>
                  <a:pt x="8468" y="144470"/>
                </a:lnTo>
                <a:lnTo>
                  <a:pt x="3787" y="96825"/>
                </a:lnTo>
                <a:lnTo>
                  <a:pt x="952" y="48656"/>
                </a:lnTo>
                <a:lnTo>
                  <a:pt x="0" y="0"/>
                </a:lnTo>
                <a:lnTo>
                  <a:pt x="1200213" y="0"/>
                </a:lnTo>
                <a:lnTo>
                  <a:pt x="1200213" y="1209675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70557" y="1703832"/>
            <a:ext cx="384175" cy="158750"/>
          </a:xfrm>
          <a:custGeom>
            <a:avLst/>
            <a:gdLst/>
            <a:ahLst/>
            <a:cxnLst/>
            <a:rect l="l" t="t" r="r" b="b"/>
            <a:pathLst>
              <a:path w="384175" h="158750">
                <a:moveTo>
                  <a:pt x="186944" y="0"/>
                </a:moveTo>
                <a:lnTo>
                  <a:pt x="137245" y="5654"/>
                </a:lnTo>
                <a:lnTo>
                  <a:pt x="92587" y="21613"/>
                </a:lnTo>
                <a:lnTo>
                  <a:pt x="54752" y="46370"/>
                </a:lnTo>
                <a:lnTo>
                  <a:pt x="25522" y="78420"/>
                </a:lnTo>
                <a:lnTo>
                  <a:pt x="6677" y="116254"/>
                </a:lnTo>
                <a:lnTo>
                  <a:pt x="0" y="158368"/>
                </a:lnTo>
                <a:lnTo>
                  <a:pt x="45212" y="158241"/>
                </a:lnTo>
                <a:lnTo>
                  <a:pt x="50526" y="127583"/>
                </a:lnTo>
                <a:lnTo>
                  <a:pt x="65722" y="99663"/>
                </a:lnTo>
                <a:lnTo>
                  <a:pt x="89681" y="75981"/>
                </a:lnTo>
                <a:lnTo>
                  <a:pt x="121285" y="58038"/>
                </a:lnTo>
                <a:lnTo>
                  <a:pt x="164377" y="46584"/>
                </a:lnTo>
                <a:lnTo>
                  <a:pt x="318044" y="46444"/>
                </a:lnTo>
                <a:lnTo>
                  <a:pt x="312756" y="41230"/>
                </a:lnTo>
                <a:lnTo>
                  <a:pt x="275756" y="19003"/>
                </a:lnTo>
                <a:lnTo>
                  <a:pt x="233246" y="4920"/>
                </a:lnTo>
                <a:lnTo>
                  <a:pt x="186944" y="0"/>
                </a:lnTo>
                <a:close/>
              </a:path>
              <a:path w="384175" h="158750">
                <a:moveTo>
                  <a:pt x="383794" y="106044"/>
                </a:moveTo>
                <a:lnTo>
                  <a:pt x="293243" y="106044"/>
                </a:lnTo>
                <a:lnTo>
                  <a:pt x="351155" y="158241"/>
                </a:lnTo>
                <a:lnTo>
                  <a:pt x="383794" y="106044"/>
                </a:lnTo>
                <a:close/>
              </a:path>
              <a:path w="384175" h="158750">
                <a:moveTo>
                  <a:pt x="318044" y="46444"/>
                </a:moveTo>
                <a:lnTo>
                  <a:pt x="208195" y="46444"/>
                </a:lnTo>
                <a:lnTo>
                  <a:pt x="249593" y="56831"/>
                </a:lnTo>
                <a:lnTo>
                  <a:pt x="285425" y="76960"/>
                </a:lnTo>
                <a:lnTo>
                  <a:pt x="312547" y="106044"/>
                </a:lnTo>
                <a:lnTo>
                  <a:pt x="363347" y="106044"/>
                </a:lnTo>
                <a:lnTo>
                  <a:pt x="342526" y="70583"/>
                </a:lnTo>
                <a:lnTo>
                  <a:pt x="318044" y="46444"/>
                </a:lnTo>
                <a:close/>
              </a:path>
            </a:pathLst>
          </a:custGeom>
          <a:solidFill>
            <a:srgbClr val="DFF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70557" y="1703832"/>
            <a:ext cx="384175" cy="158750"/>
          </a:xfrm>
          <a:custGeom>
            <a:avLst/>
            <a:gdLst/>
            <a:ahLst/>
            <a:cxnLst/>
            <a:rect l="l" t="t" r="r" b="b"/>
            <a:pathLst>
              <a:path w="384175" h="158750">
                <a:moveTo>
                  <a:pt x="0" y="158368"/>
                </a:moveTo>
                <a:lnTo>
                  <a:pt x="6677" y="116254"/>
                </a:lnTo>
                <a:lnTo>
                  <a:pt x="25522" y="78420"/>
                </a:lnTo>
                <a:lnTo>
                  <a:pt x="54752" y="46370"/>
                </a:lnTo>
                <a:lnTo>
                  <a:pt x="92587" y="21613"/>
                </a:lnTo>
                <a:lnTo>
                  <a:pt x="137245" y="5654"/>
                </a:lnTo>
                <a:lnTo>
                  <a:pt x="186944" y="0"/>
                </a:lnTo>
                <a:lnTo>
                  <a:pt x="233246" y="4920"/>
                </a:lnTo>
                <a:lnTo>
                  <a:pt x="275756" y="19003"/>
                </a:lnTo>
                <a:lnTo>
                  <a:pt x="312756" y="41230"/>
                </a:lnTo>
                <a:lnTo>
                  <a:pt x="342526" y="70583"/>
                </a:lnTo>
                <a:lnTo>
                  <a:pt x="363347" y="106044"/>
                </a:lnTo>
                <a:lnTo>
                  <a:pt x="383794" y="106044"/>
                </a:lnTo>
                <a:lnTo>
                  <a:pt x="351155" y="158241"/>
                </a:lnTo>
                <a:lnTo>
                  <a:pt x="293243" y="106044"/>
                </a:lnTo>
                <a:lnTo>
                  <a:pt x="312547" y="106044"/>
                </a:lnTo>
                <a:lnTo>
                  <a:pt x="285425" y="76960"/>
                </a:lnTo>
                <a:lnTo>
                  <a:pt x="249593" y="56831"/>
                </a:lnTo>
                <a:lnTo>
                  <a:pt x="208195" y="46444"/>
                </a:lnTo>
                <a:lnTo>
                  <a:pt x="164377" y="46584"/>
                </a:lnTo>
                <a:lnTo>
                  <a:pt x="121285" y="58038"/>
                </a:lnTo>
                <a:lnTo>
                  <a:pt x="65722" y="99663"/>
                </a:lnTo>
                <a:lnTo>
                  <a:pt x="45212" y="158241"/>
                </a:lnTo>
                <a:lnTo>
                  <a:pt x="0" y="15836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60523" y="2252598"/>
            <a:ext cx="384175" cy="158750"/>
          </a:xfrm>
          <a:custGeom>
            <a:avLst/>
            <a:gdLst/>
            <a:ahLst/>
            <a:cxnLst/>
            <a:rect l="l" t="t" r="r" b="b"/>
            <a:pathLst>
              <a:path w="384175" h="158750">
                <a:moveTo>
                  <a:pt x="71246" y="52324"/>
                </a:moveTo>
                <a:lnTo>
                  <a:pt x="20446" y="52324"/>
                </a:lnTo>
                <a:lnTo>
                  <a:pt x="41268" y="87785"/>
                </a:lnTo>
                <a:lnTo>
                  <a:pt x="71045" y="117138"/>
                </a:lnTo>
                <a:lnTo>
                  <a:pt x="108064" y="139365"/>
                </a:lnTo>
                <a:lnTo>
                  <a:pt x="150612" y="153448"/>
                </a:lnTo>
                <a:lnTo>
                  <a:pt x="196976" y="158368"/>
                </a:lnTo>
                <a:lnTo>
                  <a:pt x="246622" y="152714"/>
                </a:lnTo>
                <a:lnTo>
                  <a:pt x="291243" y="136755"/>
                </a:lnTo>
                <a:lnTo>
                  <a:pt x="329057" y="111998"/>
                </a:lnTo>
                <a:lnTo>
                  <a:pt x="175598" y="111924"/>
                </a:lnTo>
                <a:lnTo>
                  <a:pt x="134200" y="101537"/>
                </a:lnTo>
                <a:lnTo>
                  <a:pt x="98368" y="81408"/>
                </a:lnTo>
                <a:lnTo>
                  <a:pt x="71246" y="52324"/>
                </a:lnTo>
                <a:close/>
              </a:path>
              <a:path w="384175" h="158750">
                <a:moveTo>
                  <a:pt x="383794" y="0"/>
                </a:moveTo>
                <a:lnTo>
                  <a:pt x="338581" y="126"/>
                </a:lnTo>
                <a:lnTo>
                  <a:pt x="333267" y="30785"/>
                </a:lnTo>
                <a:lnTo>
                  <a:pt x="318071" y="58705"/>
                </a:lnTo>
                <a:lnTo>
                  <a:pt x="294112" y="82387"/>
                </a:lnTo>
                <a:lnTo>
                  <a:pt x="262508" y="100329"/>
                </a:lnTo>
                <a:lnTo>
                  <a:pt x="219416" y="111784"/>
                </a:lnTo>
                <a:lnTo>
                  <a:pt x="175598" y="111924"/>
                </a:lnTo>
                <a:lnTo>
                  <a:pt x="329124" y="111924"/>
                </a:lnTo>
                <a:lnTo>
                  <a:pt x="358276" y="79948"/>
                </a:lnTo>
                <a:lnTo>
                  <a:pt x="377117" y="42114"/>
                </a:lnTo>
                <a:lnTo>
                  <a:pt x="383794" y="0"/>
                </a:lnTo>
                <a:close/>
              </a:path>
              <a:path w="384175" h="158750">
                <a:moveTo>
                  <a:pt x="32638" y="126"/>
                </a:moveTo>
                <a:lnTo>
                  <a:pt x="0" y="52324"/>
                </a:lnTo>
                <a:lnTo>
                  <a:pt x="90550" y="52324"/>
                </a:lnTo>
                <a:lnTo>
                  <a:pt x="32638" y="126"/>
                </a:lnTo>
                <a:close/>
              </a:path>
            </a:pathLst>
          </a:custGeom>
          <a:solidFill>
            <a:srgbClr val="DFF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60523" y="2252598"/>
            <a:ext cx="384175" cy="158750"/>
          </a:xfrm>
          <a:custGeom>
            <a:avLst/>
            <a:gdLst/>
            <a:ahLst/>
            <a:cxnLst/>
            <a:rect l="l" t="t" r="r" b="b"/>
            <a:pathLst>
              <a:path w="384175" h="158750">
                <a:moveTo>
                  <a:pt x="383794" y="0"/>
                </a:moveTo>
                <a:lnTo>
                  <a:pt x="377117" y="42114"/>
                </a:lnTo>
                <a:lnTo>
                  <a:pt x="358276" y="79948"/>
                </a:lnTo>
                <a:lnTo>
                  <a:pt x="329057" y="111998"/>
                </a:lnTo>
                <a:lnTo>
                  <a:pt x="291243" y="136755"/>
                </a:lnTo>
                <a:lnTo>
                  <a:pt x="246622" y="152714"/>
                </a:lnTo>
                <a:lnTo>
                  <a:pt x="196976" y="158368"/>
                </a:lnTo>
                <a:lnTo>
                  <a:pt x="150612" y="153448"/>
                </a:lnTo>
                <a:lnTo>
                  <a:pt x="108064" y="139365"/>
                </a:lnTo>
                <a:lnTo>
                  <a:pt x="71045" y="117138"/>
                </a:lnTo>
                <a:lnTo>
                  <a:pt x="41268" y="87785"/>
                </a:lnTo>
                <a:lnTo>
                  <a:pt x="20446" y="52324"/>
                </a:lnTo>
                <a:lnTo>
                  <a:pt x="0" y="52324"/>
                </a:lnTo>
                <a:lnTo>
                  <a:pt x="32638" y="126"/>
                </a:lnTo>
                <a:lnTo>
                  <a:pt x="90550" y="52324"/>
                </a:lnTo>
                <a:lnTo>
                  <a:pt x="71246" y="52324"/>
                </a:lnTo>
                <a:lnTo>
                  <a:pt x="98368" y="81408"/>
                </a:lnTo>
                <a:lnTo>
                  <a:pt x="134200" y="101537"/>
                </a:lnTo>
                <a:lnTo>
                  <a:pt x="175598" y="111924"/>
                </a:lnTo>
                <a:lnTo>
                  <a:pt x="219416" y="111784"/>
                </a:lnTo>
                <a:lnTo>
                  <a:pt x="262508" y="100329"/>
                </a:lnTo>
                <a:lnTo>
                  <a:pt x="318071" y="58705"/>
                </a:lnTo>
                <a:lnTo>
                  <a:pt x="338581" y="126"/>
                </a:lnTo>
                <a:lnTo>
                  <a:pt x="383794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19651" y="671576"/>
            <a:ext cx="1600200" cy="866775"/>
          </a:xfrm>
          <a:custGeom>
            <a:avLst/>
            <a:gdLst/>
            <a:ahLst/>
            <a:cxnLst/>
            <a:rect l="l" t="t" r="r" b="b"/>
            <a:pathLst>
              <a:path w="1600200" h="866775">
                <a:moveTo>
                  <a:pt x="1600200" y="0"/>
                </a:moveTo>
                <a:lnTo>
                  <a:pt x="320039" y="0"/>
                </a:lnTo>
                <a:lnTo>
                  <a:pt x="0" y="866775"/>
                </a:lnTo>
                <a:lnTo>
                  <a:pt x="1280160" y="866775"/>
                </a:lnTo>
                <a:lnTo>
                  <a:pt x="1600200" y="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19651" y="671576"/>
            <a:ext cx="1600200" cy="866775"/>
          </a:xfrm>
          <a:custGeom>
            <a:avLst/>
            <a:gdLst/>
            <a:ahLst/>
            <a:cxnLst/>
            <a:rect l="l" t="t" r="r" b="b"/>
            <a:pathLst>
              <a:path w="1600200" h="866775">
                <a:moveTo>
                  <a:pt x="0" y="866775"/>
                </a:moveTo>
                <a:lnTo>
                  <a:pt x="320039" y="0"/>
                </a:lnTo>
                <a:lnTo>
                  <a:pt x="1600200" y="0"/>
                </a:lnTo>
                <a:lnTo>
                  <a:pt x="1280160" y="866775"/>
                </a:lnTo>
                <a:lnTo>
                  <a:pt x="0" y="866775"/>
                </a:lnTo>
                <a:close/>
              </a:path>
            </a:pathLst>
          </a:custGeom>
          <a:ln w="12700">
            <a:solidFill>
              <a:srgbClr val="92A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813553" y="903604"/>
            <a:ext cx="608965" cy="38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30"/>
              </a:lnSpc>
              <a:spcBef>
                <a:spcPts val="100"/>
              </a:spcBef>
            </a:pPr>
            <a:r>
              <a:rPr sz="1200" spc="-10" dirty="0">
                <a:solidFill>
                  <a:srgbClr val="091A30"/>
                </a:solidFill>
                <a:latin typeface="Arial"/>
                <a:cs typeface="Arial"/>
              </a:rPr>
              <a:t>Client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430"/>
              </a:lnSpc>
            </a:pPr>
            <a:r>
              <a:rPr sz="1200" spc="35" dirty="0">
                <a:solidFill>
                  <a:srgbClr val="091A30"/>
                </a:solidFill>
                <a:latin typeface="Arial"/>
                <a:cs typeface="Arial"/>
              </a:rPr>
              <a:t>I</a:t>
            </a:r>
            <a:r>
              <a:rPr sz="1200" spc="-70" dirty="0">
                <a:solidFill>
                  <a:srgbClr val="091A30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d</a:t>
            </a:r>
            <a:r>
              <a:rPr sz="1200" spc="30" dirty="0">
                <a:solidFill>
                  <a:srgbClr val="091A30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ca</a:t>
            </a:r>
            <a:r>
              <a:rPr sz="1200" spc="-35" dirty="0">
                <a:solidFill>
                  <a:srgbClr val="091A30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35</a:t>
            </a:fld>
            <a:endParaRPr spc="-5" dirty="0">
              <a:solidFill>
                <a:srgbClr val="FFFFFF"/>
              </a:solidFill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028825" y="1847850"/>
            <a:ext cx="876300" cy="400050"/>
          </a:xfrm>
          <a:prstGeom prst="rect">
            <a:avLst/>
          </a:prstGeom>
          <a:solidFill>
            <a:srgbClr val="C6EA94"/>
          </a:solidFill>
        </p:spPr>
        <p:txBody>
          <a:bodyPr vert="horz" wrap="square" lIns="0" tIns="3683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290"/>
              </a:spcBef>
            </a:pPr>
            <a:r>
              <a:rPr sz="2000" dirty="0">
                <a:solidFill>
                  <a:srgbClr val="091A30"/>
                </a:solidFill>
                <a:latin typeface="Calibri"/>
                <a:cs typeface="Calibri"/>
              </a:rPr>
              <a:t>Equity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4252" y="821055"/>
            <a:ext cx="4133850" cy="716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715"/>
              </a:lnSpc>
              <a:spcBef>
                <a:spcPts val="105"/>
              </a:spcBef>
            </a:pPr>
            <a:r>
              <a:rPr sz="2400" b="1" spc="-15" dirty="0">
                <a:solidFill>
                  <a:srgbClr val="091A30"/>
                </a:solidFill>
                <a:latin typeface="Arial"/>
                <a:cs typeface="Arial"/>
              </a:rPr>
              <a:t>ED </a:t>
            </a:r>
            <a:r>
              <a:rPr sz="2400" b="1" spc="-5" dirty="0">
                <a:solidFill>
                  <a:srgbClr val="091A30"/>
                </a:solidFill>
                <a:latin typeface="Arial"/>
                <a:cs typeface="Arial"/>
              </a:rPr>
              <a:t>visits for </a:t>
            </a:r>
            <a:r>
              <a:rPr sz="2400" b="1" spc="-10" dirty="0">
                <a:solidFill>
                  <a:srgbClr val="091A30"/>
                </a:solidFill>
                <a:latin typeface="Arial"/>
                <a:cs typeface="Arial"/>
              </a:rPr>
              <a:t>conditions</a:t>
            </a:r>
            <a:r>
              <a:rPr sz="2400" b="1" spc="1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91A30"/>
                </a:solidFill>
                <a:latin typeface="Arial"/>
                <a:cs typeface="Arial"/>
              </a:rPr>
              <a:t>best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15"/>
              </a:lnSpc>
            </a:pPr>
            <a:r>
              <a:rPr sz="2400" b="1" spc="-5" dirty="0">
                <a:solidFill>
                  <a:srgbClr val="091A30"/>
                </a:solidFill>
                <a:latin typeface="Arial"/>
                <a:cs typeface="Arial"/>
              </a:rPr>
              <a:t>managed</a:t>
            </a:r>
            <a:r>
              <a:rPr sz="2400" b="1" spc="-4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91A30"/>
                </a:solidFill>
                <a:latin typeface="Arial"/>
                <a:cs typeface="Arial"/>
              </a:rPr>
              <a:t>elsewhere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8017" y="5185473"/>
            <a:ext cx="4928870" cy="79629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algn="just">
              <a:lnSpc>
                <a:spcPts val="1950"/>
              </a:lnSpc>
              <a:spcBef>
                <a:spcPts val="340"/>
              </a:spcBef>
            </a:pP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091A30"/>
                </a:solidFill>
                <a:latin typeface="Arial"/>
                <a:cs typeface="Arial"/>
              </a:rPr>
              <a:t>percent </a:t>
            </a:r>
            <a:r>
              <a:rPr sz="1800" spc="-15" dirty="0">
                <a:latin typeface="Arial"/>
                <a:cs typeface="Arial"/>
              </a:rPr>
              <a:t>of </a:t>
            </a:r>
            <a:r>
              <a:rPr sz="1800" spc="5" dirty="0">
                <a:solidFill>
                  <a:srgbClr val="091A30"/>
                </a:solidFill>
                <a:latin typeface="Arial"/>
                <a:cs typeface="Arial"/>
              </a:rPr>
              <a:t>home </a:t>
            </a:r>
            <a:r>
              <a:rPr sz="1800" spc="-10" dirty="0">
                <a:solidFill>
                  <a:srgbClr val="091A30"/>
                </a:solidFill>
                <a:latin typeface="Arial"/>
                <a:cs typeface="Arial"/>
              </a:rPr>
              <a:t>care </a:t>
            </a:r>
            <a:r>
              <a:rPr sz="1800" spc="-5" dirty="0">
                <a:latin typeface="Arial"/>
                <a:cs typeface="Arial"/>
              </a:rPr>
              <a:t>clients </a:t>
            </a:r>
            <a:r>
              <a:rPr sz="1800" spc="-20" dirty="0">
                <a:latin typeface="Arial"/>
                <a:cs typeface="Arial"/>
              </a:rPr>
              <a:t>who </a:t>
            </a:r>
            <a:r>
              <a:rPr sz="1800" dirty="0">
                <a:latin typeface="Arial"/>
                <a:cs typeface="Arial"/>
              </a:rPr>
              <a:t>visited </a:t>
            </a:r>
            <a:r>
              <a:rPr sz="1800" spc="-5" dirty="0">
                <a:latin typeface="Arial"/>
                <a:cs typeface="Arial"/>
              </a:rPr>
              <a:t>the  </a:t>
            </a:r>
            <a:r>
              <a:rPr sz="1800" dirty="0">
                <a:latin typeface="Arial"/>
                <a:cs typeface="Arial"/>
              </a:rPr>
              <a:t>emergency department </a:t>
            </a:r>
            <a:r>
              <a:rPr sz="1800" spc="10" dirty="0">
                <a:latin typeface="Arial"/>
                <a:cs typeface="Arial"/>
              </a:rPr>
              <a:t>(ED) </a:t>
            </a:r>
            <a:r>
              <a:rPr sz="1800" spc="-5" dirty="0">
                <a:latin typeface="Arial"/>
                <a:cs typeface="Arial"/>
              </a:rPr>
              <a:t>for conditions </a:t>
            </a:r>
            <a:r>
              <a:rPr sz="1800" spc="-15" dirty="0">
                <a:latin typeface="Arial"/>
                <a:cs typeface="Arial"/>
              </a:rPr>
              <a:t>“best  </a:t>
            </a:r>
            <a:r>
              <a:rPr sz="1800" dirty="0">
                <a:latin typeface="Arial"/>
                <a:cs typeface="Arial"/>
              </a:rPr>
              <a:t>managed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elsewhere".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34151" y="652526"/>
            <a:ext cx="0" cy="5591175"/>
          </a:xfrm>
          <a:custGeom>
            <a:avLst/>
            <a:gdLst/>
            <a:ahLst/>
            <a:cxnLst/>
            <a:rect l="l" t="t" r="r" b="b"/>
            <a:pathLst>
              <a:path h="5591175">
                <a:moveTo>
                  <a:pt x="0" y="0"/>
                </a:moveTo>
                <a:lnTo>
                  <a:pt x="0" y="5591060"/>
                </a:lnTo>
              </a:path>
            </a:pathLst>
          </a:custGeom>
          <a:ln w="6350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0525" y="4862448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50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06150" y="4862448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91775" y="4862448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67875" y="4862448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53500" y="4862448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29600" y="4862448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8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15225" y="4862448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62826" y="4862448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374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29600" y="3643376"/>
            <a:ext cx="3662679" cy="0"/>
          </a:xfrm>
          <a:custGeom>
            <a:avLst/>
            <a:gdLst/>
            <a:ahLst/>
            <a:cxnLst/>
            <a:rect l="l" t="t" r="r" b="b"/>
            <a:pathLst>
              <a:path w="3662679">
                <a:moveTo>
                  <a:pt x="0" y="0"/>
                </a:moveTo>
                <a:lnTo>
                  <a:pt x="3662426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15225" y="3643376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62826" y="3643376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374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15225" y="2424176"/>
            <a:ext cx="4377055" cy="0"/>
          </a:xfrm>
          <a:custGeom>
            <a:avLst/>
            <a:gdLst/>
            <a:ahLst/>
            <a:cxnLst/>
            <a:rect l="l" t="t" r="r" b="b"/>
            <a:pathLst>
              <a:path w="4377055">
                <a:moveTo>
                  <a:pt x="0" y="0"/>
                </a:moveTo>
                <a:lnTo>
                  <a:pt x="4376801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62826" y="2424176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374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62826" y="1204975"/>
            <a:ext cx="5029200" cy="0"/>
          </a:xfrm>
          <a:custGeom>
            <a:avLst/>
            <a:gdLst/>
            <a:ahLst/>
            <a:cxnLst/>
            <a:rect l="l" t="t" r="r" b="b"/>
            <a:pathLst>
              <a:path w="5029200">
                <a:moveTo>
                  <a:pt x="0" y="0"/>
                </a:moveTo>
                <a:lnTo>
                  <a:pt x="502920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62826" y="1204975"/>
            <a:ext cx="0" cy="3657600"/>
          </a:xfrm>
          <a:custGeom>
            <a:avLst/>
            <a:gdLst/>
            <a:ahLst/>
            <a:cxnLst/>
            <a:rect l="l" t="t" r="r" b="b"/>
            <a:pathLst>
              <a:path h="3657600">
                <a:moveTo>
                  <a:pt x="0" y="3657600"/>
                </a:moveTo>
                <a:lnTo>
                  <a:pt x="0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15201" y="486244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15201" y="364337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15201" y="242417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15201" y="120497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934200" y="2247900"/>
            <a:ext cx="581025" cy="2619375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37465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295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53.7%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48575" y="2867025"/>
            <a:ext cx="581025" cy="2000250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38735" rIns="0" bIns="0" rtlCol="0">
            <a:spAutoFit/>
          </a:bodyPr>
          <a:lstStyle/>
          <a:p>
            <a:pPr marL="83185">
              <a:lnSpc>
                <a:spcPct val="100000"/>
              </a:lnSpc>
              <a:spcBef>
                <a:spcPts val="305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41.0%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72475" y="3771900"/>
            <a:ext cx="581025" cy="1095375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48260" rIns="0" bIns="0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38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22.3%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86850" y="3971925"/>
            <a:ext cx="581025" cy="895350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4826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38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18.2%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801225" y="3990975"/>
            <a:ext cx="590550" cy="876300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43815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345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17.9%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525125" y="4048125"/>
            <a:ext cx="581025" cy="819150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40640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32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16.8%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239500" y="4143375"/>
            <a:ext cx="581025" cy="723900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4318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34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14.8%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06209" y="4750434"/>
            <a:ext cx="247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421501" y="3528123"/>
            <a:ext cx="3340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25%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421501" y="2306256"/>
            <a:ext cx="3340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50%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421501" y="1084262"/>
            <a:ext cx="3340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75%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88634" y="1428345"/>
            <a:ext cx="196215" cy="29813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dirty="0">
                <a:latin typeface="Arial"/>
                <a:cs typeface="Arial"/>
              </a:rPr>
              <a:t>% of patients </a:t>
            </a:r>
            <a:r>
              <a:rPr sz="1200" spc="5" dirty="0">
                <a:latin typeface="Arial"/>
                <a:cs typeface="Arial"/>
              </a:rPr>
              <a:t>with </a:t>
            </a:r>
            <a:r>
              <a:rPr sz="1200" spc="-5" dirty="0">
                <a:latin typeface="Arial"/>
                <a:cs typeface="Arial"/>
              </a:rPr>
              <a:t>unplanned</a:t>
            </a:r>
            <a:r>
              <a:rPr sz="1200" spc="-1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hospitalisation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072883" y="767080"/>
            <a:ext cx="3983354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-5" dirty="0">
                <a:latin typeface="Arial"/>
                <a:cs typeface="Arial"/>
              </a:rPr>
              <a:t>Unplanned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hospitalizations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615176" y="5132641"/>
            <a:ext cx="5155565" cy="8534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800" spc="-5" dirty="0">
                <a:latin typeface="Arial"/>
                <a:cs typeface="Arial"/>
              </a:rPr>
              <a:t>The percent </a:t>
            </a:r>
            <a:r>
              <a:rPr sz="1800" spc="-15" dirty="0">
                <a:latin typeface="Arial"/>
                <a:cs typeface="Arial"/>
              </a:rPr>
              <a:t>of </a:t>
            </a:r>
            <a:r>
              <a:rPr sz="1800" spc="5" dirty="0">
                <a:latin typeface="Arial"/>
                <a:cs typeface="Arial"/>
              </a:rPr>
              <a:t>home </a:t>
            </a:r>
            <a:r>
              <a:rPr sz="1800" spc="-10" dirty="0">
                <a:latin typeface="Arial"/>
                <a:cs typeface="Arial"/>
              </a:rPr>
              <a:t>care </a:t>
            </a:r>
            <a:r>
              <a:rPr sz="1800" spc="-5" dirty="0">
                <a:latin typeface="Arial"/>
                <a:cs typeface="Arial"/>
              </a:rPr>
              <a:t>clients </a:t>
            </a:r>
            <a:r>
              <a:rPr sz="1800" spc="5" dirty="0">
                <a:latin typeface="Arial"/>
                <a:cs typeface="Arial"/>
              </a:rPr>
              <a:t>who </a:t>
            </a:r>
            <a:r>
              <a:rPr sz="1800" spc="-5" dirty="0">
                <a:latin typeface="Arial"/>
                <a:cs typeface="Arial"/>
              </a:rPr>
              <a:t>experienced  </a:t>
            </a:r>
            <a:r>
              <a:rPr sz="1800" spc="-15" dirty="0">
                <a:latin typeface="Arial"/>
                <a:cs typeface="Arial"/>
              </a:rPr>
              <a:t>an </a:t>
            </a:r>
            <a:r>
              <a:rPr sz="1800" spc="-5" dirty="0">
                <a:latin typeface="Arial"/>
                <a:cs typeface="Arial"/>
              </a:rPr>
              <a:t>unplanned </a:t>
            </a:r>
            <a:r>
              <a:rPr sz="1800" dirty="0">
                <a:latin typeface="Arial"/>
                <a:cs typeface="Arial"/>
              </a:rPr>
              <a:t>admission </a:t>
            </a:r>
            <a:r>
              <a:rPr sz="1800" spc="-25" dirty="0">
                <a:latin typeface="Arial"/>
                <a:cs typeface="Arial"/>
              </a:rPr>
              <a:t>to </a:t>
            </a:r>
            <a:r>
              <a:rPr sz="1800" spc="5" dirty="0">
                <a:latin typeface="Arial"/>
                <a:cs typeface="Arial"/>
              </a:rPr>
              <a:t>hospital </a:t>
            </a:r>
            <a:r>
              <a:rPr sz="1800" spc="-5" dirty="0">
                <a:latin typeface="Arial"/>
                <a:cs typeface="Arial"/>
              </a:rPr>
              <a:t>for </a:t>
            </a:r>
            <a:r>
              <a:rPr sz="1800" spc="5" dirty="0">
                <a:latin typeface="Arial"/>
                <a:cs typeface="Arial"/>
              </a:rPr>
              <a:t>medical  </a:t>
            </a:r>
            <a:r>
              <a:rPr sz="1800" spc="-5" dirty="0">
                <a:latin typeface="Arial"/>
                <a:cs typeface="Arial"/>
              </a:rPr>
              <a:t>reasons.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042987" y="5052948"/>
            <a:ext cx="4739005" cy="0"/>
          </a:xfrm>
          <a:custGeom>
            <a:avLst/>
            <a:gdLst/>
            <a:ahLst/>
            <a:cxnLst/>
            <a:rect l="l" t="t" r="r" b="b"/>
            <a:pathLst>
              <a:path w="4739005">
                <a:moveTo>
                  <a:pt x="0" y="0"/>
                </a:moveTo>
                <a:lnTo>
                  <a:pt x="4738687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5000" y="4367148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24425" y="4367148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8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33850" y="4367148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8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43275" y="4367148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8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52700" y="4367148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8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62125" y="4367148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8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42987" y="4367148"/>
            <a:ext cx="71755" cy="0"/>
          </a:xfrm>
          <a:custGeom>
            <a:avLst/>
            <a:gdLst/>
            <a:ahLst/>
            <a:cxnLst/>
            <a:rect l="l" t="t" r="r" b="b"/>
            <a:pathLst>
              <a:path w="71755">
                <a:moveTo>
                  <a:pt x="0" y="0"/>
                </a:moveTo>
                <a:lnTo>
                  <a:pt x="71437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33850" y="3690873"/>
            <a:ext cx="1647825" cy="0"/>
          </a:xfrm>
          <a:custGeom>
            <a:avLst/>
            <a:gdLst/>
            <a:ahLst/>
            <a:cxnLst/>
            <a:rect l="l" t="t" r="r" b="b"/>
            <a:pathLst>
              <a:path w="1647825">
                <a:moveTo>
                  <a:pt x="0" y="0"/>
                </a:moveTo>
                <a:lnTo>
                  <a:pt x="16478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43275" y="3690873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8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52700" y="3690873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8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62125" y="3690873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8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42987" y="3690873"/>
            <a:ext cx="71755" cy="0"/>
          </a:xfrm>
          <a:custGeom>
            <a:avLst/>
            <a:gdLst/>
            <a:ahLst/>
            <a:cxnLst/>
            <a:rect l="l" t="t" r="r" b="b"/>
            <a:pathLst>
              <a:path w="71755">
                <a:moveTo>
                  <a:pt x="0" y="0"/>
                </a:moveTo>
                <a:lnTo>
                  <a:pt x="71437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62125" y="3014726"/>
            <a:ext cx="4019550" cy="0"/>
          </a:xfrm>
          <a:custGeom>
            <a:avLst/>
            <a:gdLst/>
            <a:ahLst/>
            <a:cxnLst/>
            <a:rect l="l" t="t" r="r" b="b"/>
            <a:pathLst>
              <a:path w="4019550">
                <a:moveTo>
                  <a:pt x="0" y="0"/>
                </a:moveTo>
                <a:lnTo>
                  <a:pt x="401955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42987" y="3014726"/>
            <a:ext cx="71755" cy="0"/>
          </a:xfrm>
          <a:custGeom>
            <a:avLst/>
            <a:gdLst/>
            <a:ahLst/>
            <a:cxnLst/>
            <a:rect l="l" t="t" r="r" b="b"/>
            <a:pathLst>
              <a:path w="71755">
                <a:moveTo>
                  <a:pt x="0" y="0"/>
                </a:moveTo>
                <a:lnTo>
                  <a:pt x="71437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42987" y="2328926"/>
            <a:ext cx="4739005" cy="0"/>
          </a:xfrm>
          <a:custGeom>
            <a:avLst/>
            <a:gdLst/>
            <a:ahLst/>
            <a:cxnLst/>
            <a:rect l="l" t="t" r="r" b="b"/>
            <a:pathLst>
              <a:path w="4739005">
                <a:moveTo>
                  <a:pt x="0" y="0"/>
                </a:moveTo>
                <a:lnTo>
                  <a:pt x="4738687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42987" y="1652651"/>
            <a:ext cx="4739005" cy="0"/>
          </a:xfrm>
          <a:custGeom>
            <a:avLst/>
            <a:gdLst/>
            <a:ahLst/>
            <a:cxnLst/>
            <a:rect l="l" t="t" r="r" b="b"/>
            <a:pathLst>
              <a:path w="4739005">
                <a:moveTo>
                  <a:pt x="0" y="0"/>
                </a:moveTo>
                <a:lnTo>
                  <a:pt x="4738687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42987" y="1652651"/>
            <a:ext cx="0" cy="3400425"/>
          </a:xfrm>
          <a:custGeom>
            <a:avLst/>
            <a:gdLst/>
            <a:ahLst/>
            <a:cxnLst/>
            <a:rect l="l" t="t" r="r" b="b"/>
            <a:pathLst>
              <a:path h="3400425">
                <a:moveTo>
                  <a:pt x="0" y="3400425"/>
                </a:moveTo>
                <a:lnTo>
                  <a:pt x="0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95362" y="505294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95362" y="436714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95362" y="369087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95362" y="301472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95362" y="232892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95362" y="165265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1114425" y="2743200"/>
            <a:ext cx="647700" cy="2305050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38735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305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3.4%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76" name="object 7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36</a:t>
            </a:fld>
            <a:endParaRPr spc="-5" dirty="0">
              <a:solidFill>
                <a:srgbClr val="FFFFFF"/>
              </a:solidFill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905000" y="3143250"/>
            <a:ext cx="647700" cy="1905000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46355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365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2.8%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695575" y="3552825"/>
            <a:ext cx="647700" cy="1495425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45085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355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2.2%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486150" y="3690873"/>
            <a:ext cx="647700" cy="1357630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8890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7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2.1%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276725" y="3895725"/>
            <a:ext cx="647700" cy="1152525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4191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33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1.7%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067300" y="3962400"/>
            <a:ext cx="647700" cy="1085850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4318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34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1.6%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79767" y="4934204"/>
            <a:ext cx="248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79767" y="4253801"/>
            <a:ext cx="2489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79767" y="3574415"/>
            <a:ext cx="248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2%</a:t>
            </a:r>
            <a:endParaRPr sz="12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79767" y="2894012"/>
            <a:ext cx="2489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79767" y="2213927"/>
            <a:ext cx="2489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79767" y="1534223"/>
            <a:ext cx="2489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04343" y="2233851"/>
            <a:ext cx="368300" cy="22504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385"/>
              </a:lnSpc>
            </a:pPr>
            <a:r>
              <a:rPr sz="1200" dirty="0">
                <a:latin typeface="Arial"/>
                <a:cs typeface="Arial"/>
              </a:rPr>
              <a:t>% </a:t>
            </a:r>
            <a:r>
              <a:rPr sz="1200" spc="-15" dirty="0">
                <a:latin typeface="Arial"/>
                <a:cs typeface="Arial"/>
              </a:rPr>
              <a:t>with </a:t>
            </a:r>
            <a:r>
              <a:rPr sz="1200" spc="-35" dirty="0">
                <a:latin typeface="Arial"/>
                <a:cs typeface="Arial"/>
              </a:rPr>
              <a:t>an </a:t>
            </a:r>
            <a:r>
              <a:rPr sz="1200" spc="-30" dirty="0">
                <a:latin typeface="Arial"/>
                <a:cs typeface="Arial"/>
              </a:rPr>
              <a:t>ED </a:t>
            </a:r>
            <a:r>
              <a:rPr sz="1200" spc="10" dirty="0">
                <a:latin typeface="Arial"/>
                <a:cs typeface="Arial"/>
              </a:rPr>
              <a:t>visit </a:t>
            </a:r>
            <a:r>
              <a:rPr sz="1200" dirty="0">
                <a:latin typeface="Arial"/>
                <a:cs typeface="Arial"/>
              </a:rPr>
              <a:t>best</a:t>
            </a:r>
            <a:r>
              <a:rPr sz="1200" spc="7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managed</a:t>
            </a:r>
            <a:endParaRPr sz="1200">
              <a:latin typeface="Arial"/>
              <a:cs typeface="Arial"/>
            </a:endParaRPr>
          </a:p>
          <a:p>
            <a:pPr marL="4445" algn="ctr">
              <a:lnSpc>
                <a:spcPts val="1395"/>
              </a:lnSpc>
            </a:pPr>
            <a:r>
              <a:rPr sz="1200" spc="-5" dirty="0">
                <a:latin typeface="Arial"/>
                <a:cs typeface="Arial"/>
              </a:rPr>
              <a:t>elsewhere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5" name="object 75"/>
          <p:cNvSpPr txBox="1">
            <a:spLocks noGrp="1"/>
          </p:cNvSpPr>
          <p:nvPr>
            <p:ph type="title"/>
          </p:nvPr>
        </p:nvSpPr>
        <p:spPr>
          <a:xfrm>
            <a:off x="1842135" y="151066"/>
            <a:ext cx="85051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00"/>
                </a:solidFill>
              </a:rPr>
              <a:t>Health </a:t>
            </a:r>
            <a:r>
              <a:rPr sz="2400" spc="-10" dirty="0">
                <a:solidFill>
                  <a:srgbClr val="000000"/>
                </a:solidFill>
              </a:rPr>
              <a:t>Care </a:t>
            </a:r>
            <a:r>
              <a:rPr sz="2400" spc="-5" dirty="0">
                <a:solidFill>
                  <a:srgbClr val="000000"/>
                </a:solidFill>
              </a:rPr>
              <a:t>Utilization </a:t>
            </a:r>
            <a:r>
              <a:rPr sz="2400" dirty="0">
                <a:solidFill>
                  <a:srgbClr val="000000"/>
                </a:solidFill>
              </a:rPr>
              <a:t>&amp; </a:t>
            </a:r>
            <a:r>
              <a:rPr sz="2400" spc="10" dirty="0">
                <a:solidFill>
                  <a:srgbClr val="000000"/>
                </a:solidFill>
              </a:rPr>
              <a:t>Proxy </a:t>
            </a:r>
            <a:r>
              <a:rPr sz="2400" spc="-5" dirty="0">
                <a:solidFill>
                  <a:srgbClr val="000000"/>
                </a:solidFill>
              </a:rPr>
              <a:t>Measures </a:t>
            </a:r>
            <a:r>
              <a:rPr sz="2400" spc="-10" dirty="0">
                <a:solidFill>
                  <a:srgbClr val="000000"/>
                </a:solidFill>
              </a:rPr>
              <a:t>for </a:t>
            </a:r>
            <a:r>
              <a:rPr sz="2400" spc="5" dirty="0">
                <a:solidFill>
                  <a:srgbClr val="000000"/>
                </a:solidFill>
              </a:rPr>
              <a:t>Health</a:t>
            </a:r>
            <a:r>
              <a:rPr sz="2400" spc="-90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Status</a:t>
            </a:r>
            <a:endParaRPr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8400"/>
            <a:ext cx="12192000" cy="609600"/>
          </a:xfrm>
          <a:custGeom>
            <a:avLst/>
            <a:gdLst/>
            <a:ahLst/>
            <a:cxnLst/>
            <a:rect l="l" t="t" r="r" b="b"/>
            <a:pathLst>
              <a:path w="12192000" h="609600">
                <a:moveTo>
                  <a:pt x="0" y="609600"/>
                </a:moveTo>
                <a:lnTo>
                  <a:pt x="12192000" y="609600"/>
                </a:lnTo>
                <a:lnTo>
                  <a:pt x="12192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02866" y="119062"/>
            <a:ext cx="831723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25" dirty="0"/>
              <a:t>ED </a:t>
            </a:r>
            <a:r>
              <a:rPr sz="2750" spc="20" dirty="0"/>
              <a:t>visits </a:t>
            </a:r>
            <a:r>
              <a:rPr sz="2750" spc="35" dirty="0"/>
              <a:t>for </a:t>
            </a:r>
            <a:r>
              <a:rPr sz="2750" spc="25" dirty="0"/>
              <a:t>conditions </a:t>
            </a:r>
            <a:r>
              <a:rPr sz="2750" spc="15" dirty="0"/>
              <a:t>best </a:t>
            </a:r>
            <a:r>
              <a:rPr sz="2750" spc="25" dirty="0"/>
              <a:t>managed</a:t>
            </a:r>
            <a:r>
              <a:rPr sz="2750" spc="-35" dirty="0"/>
              <a:t> </a:t>
            </a:r>
            <a:r>
              <a:rPr sz="2750" spc="25" dirty="0"/>
              <a:t>elsewhere</a:t>
            </a:r>
            <a:endParaRPr sz="2750"/>
          </a:p>
        </p:txBody>
      </p:sp>
      <p:sp>
        <p:nvSpPr>
          <p:cNvPr id="5" name="object 5"/>
          <p:cNvSpPr txBox="1"/>
          <p:nvPr/>
        </p:nvSpPr>
        <p:spPr>
          <a:xfrm>
            <a:off x="696912" y="499999"/>
            <a:ext cx="11133455" cy="12223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919605">
              <a:lnSpc>
                <a:spcPct val="100000"/>
              </a:lnSpc>
              <a:spcBef>
                <a:spcPts val="130"/>
              </a:spcBef>
              <a:tabLst>
                <a:tab pos="2377440" algn="l"/>
              </a:tabLst>
            </a:pPr>
            <a:r>
              <a:rPr sz="2750" spc="10" dirty="0">
                <a:solidFill>
                  <a:srgbClr val="091A30"/>
                </a:solidFill>
                <a:latin typeface="Arial"/>
                <a:cs typeface="Arial"/>
              </a:rPr>
              <a:t>-	</a:t>
            </a:r>
            <a:r>
              <a:rPr sz="2750" b="1" spc="30" dirty="0">
                <a:solidFill>
                  <a:srgbClr val="091A30"/>
                </a:solidFill>
                <a:latin typeface="Arial"/>
                <a:cs typeface="Arial"/>
              </a:rPr>
              <a:t>by sex and </a:t>
            </a:r>
            <a:r>
              <a:rPr sz="2750" b="1" spc="25" dirty="0">
                <a:solidFill>
                  <a:srgbClr val="091A30"/>
                </a:solidFill>
                <a:latin typeface="Arial"/>
                <a:cs typeface="Arial"/>
              </a:rPr>
              <a:t>access </a:t>
            </a:r>
            <a:r>
              <a:rPr sz="2750" b="1" spc="35" dirty="0">
                <a:solidFill>
                  <a:srgbClr val="091A30"/>
                </a:solidFill>
                <a:latin typeface="Arial"/>
                <a:cs typeface="Arial"/>
              </a:rPr>
              <a:t>to </a:t>
            </a:r>
            <a:r>
              <a:rPr sz="2750" b="1" spc="20" dirty="0">
                <a:solidFill>
                  <a:srgbClr val="091A30"/>
                </a:solidFill>
                <a:latin typeface="Arial"/>
                <a:cs typeface="Arial"/>
              </a:rPr>
              <a:t>material</a:t>
            </a:r>
            <a:r>
              <a:rPr sz="2750" b="1" spc="-15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750" b="1" spc="25" dirty="0">
                <a:solidFill>
                  <a:srgbClr val="091A30"/>
                </a:solidFill>
                <a:latin typeface="Arial"/>
                <a:cs typeface="Arial"/>
              </a:rPr>
              <a:t>resources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85"/>
              </a:spcBef>
            </a:pPr>
            <a:r>
              <a:rPr sz="2750" spc="5" dirty="0">
                <a:solidFill>
                  <a:srgbClr val="006FC0"/>
                </a:solidFill>
                <a:latin typeface="Arial"/>
                <a:cs typeface="Arial"/>
              </a:rPr>
              <a:t>- </a:t>
            </a:r>
            <a:r>
              <a:rPr sz="2750" spc="15" dirty="0">
                <a:solidFill>
                  <a:srgbClr val="006FC0"/>
                </a:solidFill>
                <a:latin typeface="Arial"/>
                <a:cs typeface="Arial"/>
              </a:rPr>
              <a:t>Here </a:t>
            </a:r>
            <a:r>
              <a:rPr sz="2750" spc="20" dirty="0">
                <a:solidFill>
                  <a:srgbClr val="006FC0"/>
                </a:solidFill>
                <a:latin typeface="Arial"/>
                <a:cs typeface="Arial"/>
              </a:rPr>
              <a:t>we </a:t>
            </a:r>
            <a:r>
              <a:rPr sz="2750" spc="10" dirty="0">
                <a:solidFill>
                  <a:srgbClr val="006FC0"/>
                </a:solidFill>
                <a:latin typeface="Arial"/>
                <a:cs typeface="Arial"/>
              </a:rPr>
              <a:t>see </a:t>
            </a:r>
            <a:r>
              <a:rPr sz="2750" spc="35" dirty="0">
                <a:solidFill>
                  <a:srgbClr val="006FC0"/>
                </a:solidFill>
                <a:latin typeface="Arial"/>
                <a:cs typeface="Arial"/>
              </a:rPr>
              <a:t>some </a:t>
            </a:r>
            <a:r>
              <a:rPr sz="2750" spc="15" dirty="0">
                <a:solidFill>
                  <a:srgbClr val="006FC0"/>
                </a:solidFill>
                <a:latin typeface="Arial"/>
                <a:cs typeface="Arial"/>
              </a:rPr>
              <a:t>difference </a:t>
            </a:r>
            <a:r>
              <a:rPr sz="2750" spc="25" dirty="0">
                <a:solidFill>
                  <a:srgbClr val="006FC0"/>
                </a:solidFill>
                <a:latin typeface="Arial"/>
                <a:cs typeface="Arial"/>
              </a:rPr>
              <a:t>by </a:t>
            </a:r>
            <a:r>
              <a:rPr sz="2750" spc="20" dirty="0">
                <a:solidFill>
                  <a:srgbClr val="006FC0"/>
                </a:solidFill>
                <a:latin typeface="Arial"/>
                <a:cs typeface="Arial"/>
              </a:rPr>
              <a:t>client </a:t>
            </a:r>
            <a:r>
              <a:rPr sz="2750" spc="15" dirty="0">
                <a:solidFill>
                  <a:srgbClr val="006FC0"/>
                </a:solidFill>
                <a:latin typeface="Arial"/>
                <a:cs typeface="Arial"/>
              </a:rPr>
              <a:t>sex; </a:t>
            </a:r>
            <a:r>
              <a:rPr sz="2750" spc="30" dirty="0">
                <a:solidFill>
                  <a:srgbClr val="006FC0"/>
                </a:solidFill>
                <a:latin typeface="Arial"/>
                <a:cs typeface="Arial"/>
              </a:rPr>
              <a:t>not </a:t>
            </a:r>
            <a:r>
              <a:rPr sz="2750" spc="25" dirty="0">
                <a:solidFill>
                  <a:srgbClr val="006FC0"/>
                </a:solidFill>
                <a:latin typeface="Arial"/>
                <a:cs typeface="Arial"/>
              </a:rPr>
              <a:t>by </a:t>
            </a:r>
            <a:r>
              <a:rPr sz="2750" spc="15" dirty="0">
                <a:solidFill>
                  <a:srgbClr val="006FC0"/>
                </a:solidFill>
                <a:latin typeface="Arial"/>
                <a:cs typeface="Arial"/>
              </a:rPr>
              <a:t>material</a:t>
            </a:r>
            <a:r>
              <a:rPr sz="2750" spc="1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750" spc="25" dirty="0">
                <a:solidFill>
                  <a:srgbClr val="006FC0"/>
                </a:solidFill>
                <a:latin typeface="Arial"/>
                <a:cs typeface="Arial"/>
              </a:rPr>
              <a:t>resources</a:t>
            </a:r>
            <a:endParaRPr sz="27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47825" y="3124200"/>
            <a:ext cx="590550" cy="2343150"/>
          </a:xfrm>
          <a:custGeom>
            <a:avLst/>
            <a:gdLst/>
            <a:ahLst/>
            <a:cxnLst/>
            <a:rect l="l" t="t" r="r" b="b"/>
            <a:pathLst>
              <a:path w="590550" h="2343150">
                <a:moveTo>
                  <a:pt x="0" y="2343150"/>
                </a:moveTo>
                <a:lnTo>
                  <a:pt x="590550" y="2343150"/>
                </a:lnTo>
                <a:lnTo>
                  <a:pt x="590550" y="0"/>
                </a:lnTo>
                <a:lnTo>
                  <a:pt x="0" y="0"/>
                </a:lnTo>
                <a:lnTo>
                  <a:pt x="0" y="234315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14700" y="2571750"/>
            <a:ext cx="590550" cy="2895600"/>
          </a:xfrm>
          <a:custGeom>
            <a:avLst/>
            <a:gdLst/>
            <a:ahLst/>
            <a:cxnLst/>
            <a:rect l="l" t="t" r="r" b="b"/>
            <a:pathLst>
              <a:path w="590550" h="2895600">
                <a:moveTo>
                  <a:pt x="0" y="2895600"/>
                </a:moveTo>
                <a:lnTo>
                  <a:pt x="590550" y="2895600"/>
                </a:lnTo>
                <a:lnTo>
                  <a:pt x="590550" y="0"/>
                </a:lnTo>
                <a:lnTo>
                  <a:pt x="0" y="0"/>
                </a:lnTo>
                <a:lnTo>
                  <a:pt x="0" y="289560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81575" y="3095625"/>
            <a:ext cx="590550" cy="2371725"/>
          </a:xfrm>
          <a:custGeom>
            <a:avLst/>
            <a:gdLst/>
            <a:ahLst/>
            <a:cxnLst/>
            <a:rect l="l" t="t" r="r" b="b"/>
            <a:pathLst>
              <a:path w="590550" h="2371725">
                <a:moveTo>
                  <a:pt x="0" y="2371725"/>
                </a:moveTo>
                <a:lnTo>
                  <a:pt x="590550" y="2371725"/>
                </a:lnTo>
                <a:lnTo>
                  <a:pt x="590550" y="0"/>
                </a:lnTo>
                <a:lnTo>
                  <a:pt x="0" y="0"/>
                </a:lnTo>
                <a:lnTo>
                  <a:pt x="0" y="237172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8825" y="2005076"/>
            <a:ext cx="0" cy="3457575"/>
          </a:xfrm>
          <a:custGeom>
            <a:avLst/>
            <a:gdLst/>
            <a:ahLst/>
            <a:cxnLst/>
            <a:rect l="l" t="t" r="r" b="b"/>
            <a:pathLst>
              <a:path h="3457575">
                <a:moveTo>
                  <a:pt x="0" y="3457575"/>
                </a:moveTo>
                <a:lnTo>
                  <a:pt x="0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8825" y="5462651"/>
            <a:ext cx="4162425" cy="0"/>
          </a:xfrm>
          <a:custGeom>
            <a:avLst/>
            <a:gdLst/>
            <a:ahLst/>
            <a:cxnLst/>
            <a:rect l="l" t="t" r="r" b="b"/>
            <a:pathLst>
              <a:path w="4162425">
                <a:moveTo>
                  <a:pt x="0" y="0"/>
                </a:moveTo>
                <a:lnTo>
                  <a:pt x="41624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47825" y="3162553"/>
            <a:ext cx="59055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100"/>
              </a:spcBef>
            </a:pPr>
            <a:r>
              <a:rPr sz="1050" spc="-15" dirty="0">
                <a:solidFill>
                  <a:srgbClr val="FFFFFF"/>
                </a:solidFill>
                <a:latin typeface="Arial"/>
                <a:cs typeface="Arial"/>
              </a:rPr>
              <a:t>1.7%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14700" y="2613278"/>
            <a:ext cx="59055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>
              <a:lnSpc>
                <a:spcPct val="100000"/>
              </a:lnSpc>
              <a:spcBef>
                <a:spcPts val="100"/>
              </a:spcBef>
            </a:pPr>
            <a:r>
              <a:rPr sz="1050" spc="-15" dirty="0">
                <a:solidFill>
                  <a:srgbClr val="FFFFFF"/>
                </a:solidFill>
                <a:latin typeface="Arial"/>
                <a:cs typeface="Arial"/>
              </a:rPr>
              <a:t>2.1%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52900" y="3629025"/>
            <a:ext cx="581025" cy="1838325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50165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395"/>
              </a:spcBef>
            </a:pPr>
            <a:r>
              <a:rPr sz="1050" spc="-15" dirty="0">
                <a:solidFill>
                  <a:srgbClr val="FFFFFF"/>
                </a:solidFill>
                <a:latin typeface="Arial"/>
                <a:cs typeface="Arial"/>
              </a:rPr>
              <a:t>1.3%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81575" y="3132391"/>
            <a:ext cx="59055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100"/>
              </a:spcBef>
            </a:pP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1.7%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43100" y="3076575"/>
            <a:ext cx="3333750" cy="123825"/>
          </a:xfrm>
          <a:custGeom>
            <a:avLst/>
            <a:gdLst/>
            <a:ahLst/>
            <a:cxnLst/>
            <a:rect l="l" t="t" r="r" b="b"/>
            <a:pathLst>
              <a:path w="3333750" h="123825">
                <a:moveTo>
                  <a:pt x="0" y="0"/>
                </a:moveTo>
                <a:lnTo>
                  <a:pt x="3333750" y="123825"/>
                </a:lnTo>
              </a:path>
            </a:pathLst>
          </a:custGeom>
          <a:ln w="22225">
            <a:solidFill>
              <a:srgbClr val="C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96327" y="5370766"/>
            <a:ext cx="32512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0</a:t>
            </a:r>
            <a:r>
              <a:rPr sz="1050" spc="5" dirty="0">
                <a:latin typeface="Arial"/>
                <a:cs typeface="Arial"/>
              </a:rPr>
              <a:t>.</a:t>
            </a:r>
            <a:r>
              <a:rPr sz="1050" spc="-60" dirty="0">
                <a:latin typeface="Arial"/>
                <a:cs typeface="Arial"/>
              </a:rPr>
              <a:t>0</a:t>
            </a:r>
            <a:r>
              <a:rPr sz="1050" dirty="0"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96327" y="4677473"/>
            <a:ext cx="32512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0</a:t>
            </a:r>
            <a:r>
              <a:rPr sz="1050" spc="5" dirty="0">
                <a:latin typeface="Arial"/>
                <a:cs typeface="Arial"/>
              </a:rPr>
              <a:t>.</a:t>
            </a:r>
            <a:r>
              <a:rPr sz="1050" spc="-60" dirty="0">
                <a:latin typeface="Arial"/>
                <a:cs typeface="Arial"/>
              </a:rPr>
              <a:t>5</a:t>
            </a:r>
            <a:r>
              <a:rPr sz="1050" dirty="0"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96327" y="3984053"/>
            <a:ext cx="32512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1</a:t>
            </a:r>
            <a:r>
              <a:rPr sz="1050" spc="5" dirty="0">
                <a:latin typeface="Arial"/>
                <a:cs typeface="Arial"/>
              </a:rPr>
              <a:t>.</a:t>
            </a:r>
            <a:r>
              <a:rPr sz="1050" spc="-60" dirty="0">
                <a:latin typeface="Arial"/>
                <a:cs typeface="Arial"/>
              </a:rPr>
              <a:t>0</a:t>
            </a:r>
            <a:r>
              <a:rPr sz="1050" dirty="0"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6327" y="3290506"/>
            <a:ext cx="1971039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0985" algn="l"/>
              </a:tabLst>
            </a:pPr>
            <a:r>
              <a:rPr sz="1050" spc="-10" dirty="0">
                <a:latin typeface="Arial"/>
                <a:cs typeface="Arial"/>
              </a:rPr>
              <a:t>1.5%	</a:t>
            </a:r>
            <a:r>
              <a:rPr sz="1575" spc="-22" baseline="-5291" dirty="0">
                <a:solidFill>
                  <a:srgbClr val="FFFFFF"/>
                </a:solidFill>
                <a:latin typeface="Arial"/>
                <a:cs typeface="Arial"/>
              </a:rPr>
              <a:t>1.6%</a:t>
            </a:r>
            <a:endParaRPr sz="1575" baseline="-5291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96327" y="2597086"/>
            <a:ext cx="32512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2</a:t>
            </a:r>
            <a:r>
              <a:rPr sz="1050" spc="5" dirty="0">
                <a:latin typeface="Arial"/>
                <a:cs typeface="Arial"/>
              </a:rPr>
              <a:t>.</a:t>
            </a:r>
            <a:r>
              <a:rPr sz="1050" spc="-60" dirty="0">
                <a:latin typeface="Arial"/>
                <a:cs typeface="Arial"/>
              </a:rPr>
              <a:t>0</a:t>
            </a:r>
            <a:r>
              <a:rPr sz="1050" dirty="0"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96327" y="1903666"/>
            <a:ext cx="32512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2</a:t>
            </a:r>
            <a:r>
              <a:rPr sz="1050" spc="5" dirty="0">
                <a:latin typeface="Arial"/>
                <a:cs typeface="Arial"/>
              </a:rPr>
              <a:t>.</a:t>
            </a:r>
            <a:r>
              <a:rPr sz="1050" spc="-60" dirty="0">
                <a:latin typeface="Arial"/>
                <a:cs typeface="Arial"/>
              </a:rPr>
              <a:t>5</a:t>
            </a:r>
            <a:r>
              <a:rPr sz="1050" dirty="0"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36141" y="5529897"/>
            <a:ext cx="62166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latin typeface="Arial"/>
                <a:cs typeface="Arial"/>
              </a:rPr>
              <a:t>Q1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(most)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46321" y="5529897"/>
            <a:ext cx="20574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5" dirty="0">
                <a:latin typeface="Arial"/>
                <a:cs typeface="Arial"/>
              </a:rPr>
              <a:t>Q4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76876" y="5529897"/>
            <a:ext cx="61214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latin typeface="Arial"/>
                <a:cs typeface="Arial"/>
              </a:rPr>
              <a:t>Q5</a:t>
            </a:r>
            <a:r>
              <a:rPr sz="1050" spc="-5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(least)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8666" y="2646349"/>
            <a:ext cx="196215" cy="29972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% </a:t>
            </a:r>
            <a:r>
              <a:rPr sz="1200" spc="-15" dirty="0">
                <a:latin typeface="Arial"/>
                <a:cs typeface="Arial"/>
              </a:rPr>
              <a:t>with </a:t>
            </a:r>
            <a:r>
              <a:rPr sz="1200" spc="-35" dirty="0">
                <a:latin typeface="Arial"/>
                <a:cs typeface="Arial"/>
              </a:rPr>
              <a:t>an </a:t>
            </a:r>
            <a:r>
              <a:rPr sz="1200" spc="-30" dirty="0">
                <a:latin typeface="Arial"/>
                <a:cs typeface="Arial"/>
              </a:rPr>
              <a:t>ED </a:t>
            </a:r>
            <a:r>
              <a:rPr sz="1200" spc="10" dirty="0">
                <a:latin typeface="Arial"/>
                <a:cs typeface="Arial"/>
              </a:rPr>
              <a:t>visit </a:t>
            </a:r>
            <a:r>
              <a:rPr sz="1200" dirty="0">
                <a:latin typeface="Arial"/>
                <a:cs typeface="Arial"/>
              </a:rPr>
              <a:t>best managed</a:t>
            </a:r>
            <a:r>
              <a:rPr sz="1200" spc="1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elsewhere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93695" y="5439359"/>
            <a:ext cx="1976120" cy="56324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296545">
              <a:lnSpc>
                <a:spcPct val="100000"/>
              </a:lnSpc>
              <a:spcBef>
                <a:spcPts val="815"/>
              </a:spcBef>
              <a:tabLst>
                <a:tab pos="1130935" algn="l"/>
              </a:tabLst>
            </a:pPr>
            <a:r>
              <a:rPr sz="1050" dirty="0">
                <a:latin typeface="Arial"/>
                <a:cs typeface="Arial"/>
              </a:rPr>
              <a:t>Q2	</a:t>
            </a:r>
            <a:r>
              <a:rPr sz="1050" spc="5" dirty="0">
                <a:latin typeface="Arial"/>
                <a:cs typeface="Arial"/>
              </a:rPr>
              <a:t>Q3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Access </a:t>
            </a:r>
            <a:r>
              <a:rPr sz="1200" spc="15" dirty="0">
                <a:solidFill>
                  <a:srgbClr val="091A30"/>
                </a:solidFill>
                <a:latin typeface="Arial"/>
                <a:cs typeface="Arial"/>
              </a:rPr>
              <a:t>to </a:t>
            </a:r>
            <a:r>
              <a:rPr sz="1200" spc="-10" dirty="0">
                <a:solidFill>
                  <a:srgbClr val="091A30"/>
                </a:solidFill>
                <a:latin typeface="Arial"/>
                <a:cs typeface="Arial"/>
              </a:rPr>
              <a:t>material</a:t>
            </a:r>
            <a:r>
              <a:rPr sz="1200" spc="-9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91A30"/>
                </a:solidFill>
                <a:latin typeface="Arial"/>
                <a:cs typeface="Arial"/>
              </a:rPr>
              <a:t>resources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696450" y="2809875"/>
            <a:ext cx="1257300" cy="2647950"/>
          </a:xfrm>
          <a:custGeom>
            <a:avLst/>
            <a:gdLst/>
            <a:ahLst/>
            <a:cxnLst/>
            <a:rect l="l" t="t" r="r" b="b"/>
            <a:pathLst>
              <a:path w="1257300" h="2647950">
                <a:moveTo>
                  <a:pt x="0" y="2647950"/>
                </a:moveTo>
                <a:lnTo>
                  <a:pt x="1257300" y="2647950"/>
                </a:lnTo>
                <a:lnTo>
                  <a:pt x="1257300" y="0"/>
                </a:lnTo>
                <a:lnTo>
                  <a:pt x="0" y="0"/>
                </a:lnTo>
                <a:lnTo>
                  <a:pt x="0" y="264795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43876" y="2109851"/>
            <a:ext cx="0" cy="3343275"/>
          </a:xfrm>
          <a:custGeom>
            <a:avLst/>
            <a:gdLst/>
            <a:ahLst/>
            <a:cxnLst/>
            <a:rect l="l" t="t" r="r" b="b"/>
            <a:pathLst>
              <a:path h="3343275">
                <a:moveTo>
                  <a:pt x="0" y="3343275"/>
                </a:moveTo>
                <a:lnTo>
                  <a:pt x="0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43876" y="5453126"/>
            <a:ext cx="3571875" cy="0"/>
          </a:xfrm>
          <a:custGeom>
            <a:avLst/>
            <a:gdLst/>
            <a:ahLst/>
            <a:cxnLst/>
            <a:rect l="l" t="t" r="r" b="b"/>
            <a:pathLst>
              <a:path w="3571875">
                <a:moveTo>
                  <a:pt x="0" y="0"/>
                </a:moveTo>
                <a:lnTo>
                  <a:pt x="357187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905750" y="3486150"/>
            <a:ext cx="1257300" cy="1971675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52704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414"/>
              </a:spcBef>
            </a:pP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1.5%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696450" y="2847403"/>
            <a:ext cx="125730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0"/>
              </a:spcBef>
            </a:pP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2.0%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534400" y="2809875"/>
            <a:ext cx="1790700" cy="676275"/>
          </a:xfrm>
          <a:custGeom>
            <a:avLst/>
            <a:gdLst/>
            <a:ahLst/>
            <a:cxnLst/>
            <a:rect l="l" t="t" r="r" b="b"/>
            <a:pathLst>
              <a:path w="1790700" h="676275">
                <a:moveTo>
                  <a:pt x="0" y="676275"/>
                </a:moveTo>
                <a:lnTo>
                  <a:pt x="1790700" y="0"/>
                </a:lnTo>
              </a:path>
            </a:pathLst>
          </a:custGeom>
          <a:ln w="22225">
            <a:solidFill>
              <a:srgbClr val="C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218680" y="5362257"/>
            <a:ext cx="32575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5" dirty="0">
                <a:latin typeface="Arial"/>
                <a:cs typeface="Arial"/>
              </a:rPr>
              <a:t>0</a:t>
            </a:r>
            <a:r>
              <a:rPr sz="1050" spc="5" dirty="0">
                <a:latin typeface="Arial"/>
                <a:cs typeface="Arial"/>
              </a:rPr>
              <a:t>.</a:t>
            </a:r>
            <a:r>
              <a:rPr sz="1050" spc="-60" dirty="0">
                <a:latin typeface="Arial"/>
                <a:cs typeface="Arial"/>
              </a:rPr>
              <a:t>0</a:t>
            </a:r>
            <a:r>
              <a:rPr sz="1050" dirty="0"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37</a:t>
            </a:fld>
            <a:endParaRPr spc="-5" dirty="0">
              <a:solidFill>
                <a:srgbClr val="FFFFFF"/>
              </a:solidFill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218680" y="4692332"/>
            <a:ext cx="32575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5" dirty="0">
                <a:latin typeface="Arial"/>
                <a:cs typeface="Arial"/>
              </a:rPr>
              <a:t>0</a:t>
            </a:r>
            <a:r>
              <a:rPr sz="1050" spc="5" dirty="0">
                <a:latin typeface="Arial"/>
                <a:cs typeface="Arial"/>
              </a:rPr>
              <a:t>.</a:t>
            </a:r>
            <a:r>
              <a:rPr sz="1050" spc="-60" dirty="0">
                <a:latin typeface="Arial"/>
                <a:cs typeface="Arial"/>
              </a:rPr>
              <a:t>5</a:t>
            </a:r>
            <a:r>
              <a:rPr sz="1050" dirty="0"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218680" y="4022725"/>
            <a:ext cx="32575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1</a:t>
            </a:r>
            <a:r>
              <a:rPr sz="1050" spc="5" dirty="0">
                <a:latin typeface="Arial"/>
                <a:cs typeface="Arial"/>
              </a:rPr>
              <a:t>.</a:t>
            </a:r>
            <a:r>
              <a:rPr sz="1050" spc="-65" dirty="0">
                <a:latin typeface="Arial"/>
                <a:cs typeface="Arial"/>
              </a:rPr>
              <a:t>0</a:t>
            </a:r>
            <a:r>
              <a:rPr sz="1050" spc="-5" dirty="0"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218680" y="3352800"/>
            <a:ext cx="32575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1</a:t>
            </a:r>
            <a:r>
              <a:rPr sz="1050" spc="5" dirty="0">
                <a:latin typeface="Arial"/>
                <a:cs typeface="Arial"/>
              </a:rPr>
              <a:t>.</a:t>
            </a:r>
            <a:r>
              <a:rPr sz="1050" spc="-65" dirty="0">
                <a:latin typeface="Arial"/>
                <a:cs typeface="Arial"/>
              </a:rPr>
              <a:t>5</a:t>
            </a:r>
            <a:r>
              <a:rPr sz="1050" spc="-5" dirty="0"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218680" y="2682303"/>
            <a:ext cx="32575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5" dirty="0">
                <a:latin typeface="Arial"/>
                <a:cs typeface="Arial"/>
              </a:rPr>
              <a:t>2</a:t>
            </a:r>
            <a:r>
              <a:rPr sz="1050" spc="5" dirty="0">
                <a:latin typeface="Arial"/>
                <a:cs typeface="Arial"/>
              </a:rPr>
              <a:t>.</a:t>
            </a:r>
            <a:r>
              <a:rPr sz="1050" spc="-60" dirty="0">
                <a:latin typeface="Arial"/>
                <a:cs typeface="Arial"/>
              </a:rPr>
              <a:t>0</a:t>
            </a:r>
            <a:r>
              <a:rPr sz="1050" dirty="0"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18680" y="2012251"/>
            <a:ext cx="32575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5" dirty="0">
                <a:latin typeface="Arial"/>
                <a:cs typeface="Arial"/>
              </a:rPr>
              <a:t>2</a:t>
            </a:r>
            <a:r>
              <a:rPr sz="1050" spc="5" dirty="0">
                <a:latin typeface="Arial"/>
                <a:cs typeface="Arial"/>
              </a:rPr>
              <a:t>.</a:t>
            </a:r>
            <a:r>
              <a:rPr sz="1050" spc="-60" dirty="0">
                <a:latin typeface="Arial"/>
                <a:cs typeface="Arial"/>
              </a:rPr>
              <a:t>5</a:t>
            </a:r>
            <a:r>
              <a:rPr sz="1050" dirty="0"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308340" y="5521325"/>
            <a:ext cx="47117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latin typeface="Arial"/>
                <a:cs typeface="Arial"/>
              </a:rPr>
              <a:t>Female</a:t>
            </a:r>
            <a:endParaRPr sz="10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172318" y="5521325"/>
            <a:ext cx="31877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20" dirty="0">
                <a:latin typeface="Arial"/>
                <a:cs typeface="Arial"/>
              </a:rPr>
              <a:t>M</a:t>
            </a:r>
            <a:r>
              <a:rPr sz="1050" spc="-60" dirty="0">
                <a:latin typeface="Arial"/>
                <a:cs typeface="Arial"/>
              </a:rPr>
              <a:t>a</a:t>
            </a:r>
            <a:r>
              <a:rPr sz="1050" spc="65" dirty="0">
                <a:latin typeface="Arial"/>
                <a:cs typeface="Arial"/>
              </a:rPr>
              <a:t>l</a:t>
            </a:r>
            <a:r>
              <a:rPr sz="1050" dirty="0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738451" y="2326436"/>
            <a:ext cx="367665" cy="22612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380"/>
              </a:lnSpc>
            </a:pPr>
            <a:r>
              <a:rPr sz="1200" spc="-5" dirty="0">
                <a:latin typeface="Arial"/>
                <a:cs typeface="Arial"/>
              </a:rPr>
              <a:t>% </a:t>
            </a:r>
            <a:r>
              <a:rPr sz="1200" spc="-15" dirty="0">
                <a:latin typeface="Arial"/>
                <a:cs typeface="Arial"/>
              </a:rPr>
              <a:t>with </a:t>
            </a:r>
            <a:r>
              <a:rPr sz="1200" spc="-35" dirty="0">
                <a:latin typeface="Arial"/>
                <a:cs typeface="Arial"/>
              </a:rPr>
              <a:t>an </a:t>
            </a:r>
            <a:r>
              <a:rPr sz="1200" spc="-30" dirty="0">
                <a:latin typeface="Arial"/>
                <a:cs typeface="Arial"/>
              </a:rPr>
              <a:t>ED </a:t>
            </a:r>
            <a:r>
              <a:rPr sz="1200" spc="10" dirty="0">
                <a:latin typeface="Arial"/>
                <a:cs typeface="Arial"/>
              </a:rPr>
              <a:t>visit </a:t>
            </a:r>
            <a:r>
              <a:rPr sz="1200" dirty="0">
                <a:latin typeface="Arial"/>
                <a:cs typeface="Arial"/>
              </a:rPr>
              <a:t>best</a:t>
            </a:r>
            <a:r>
              <a:rPr sz="1200" spc="1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managed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95"/>
              </a:lnSpc>
            </a:pPr>
            <a:r>
              <a:rPr sz="1200" spc="-5" dirty="0">
                <a:latin typeface="Arial"/>
                <a:cs typeface="Arial"/>
              </a:rPr>
              <a:t>elsewhere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847455" y="5777865"/>
            <a:ext cx="88646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091A30"/>
                </a:solidFill>
                <a:latin typeface="Arial"/>
                <a:cs typeface="Arial"/>
              </a:rPr>
              <a:t>Sex </a:t>
            </a: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of</a:t>
            </a:r>
            <a:r>
              <a:rPr sz="1200" spc="-10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91A30"/>
                </a:solidFill>
                <a:latin typeface="Arial"/>
                <a:cs typeface="Arial"/>
              </a:rPr>
              <a:t>Client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8400"/>
            <a:ext cx="12192000" cy="609600"/>
          </a:xfrm>
          <a:custGeom>
            <a:avLst/>
            <a:gdLst/>
            <a:ahLst/>
            <a:cxnLst/>
            <a:rect l="l" t="t" r="r" b="b"/>
            <a:pathLst>
              <a:path w="12192000" h="609600">
                <a:moveTo>
                  <a:pt x="0" y="609600"/>
                </a:moveTo>
                <a:lnTo>
                  <a:pt x="12192000" y="609600"/>
                </a:lnTo>
                <a:lnTo>
                  <a:pt x="12192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6414" rIns="0" bIns="0" rtlCol="0">
            <a:spAutoFit/>
          </a:bodyPr>
          <a:lstStyle/>
          <a:p>
            <a:pPr marL="245110" algn="ctr">
              <a:lnSpc>
                <a:spcPts val="3155"/>
              </a:lnSpc>
              <a:spcBef>
                <a:spcPts val="130"/>
              </a:spcBef>
            </a:pPr>
            <a:r>
              <a:rPr sz="2750" spc="25" dirty="0"/>
              <a:t>Unplanned</a:t>
            </a:r>
            <a:r>
              <a:rPr sz="2750" spc="75" dirty="0"/>
              <a:t> </a:t>
            </a:r>
            <a:r>
              <a:rPr sz="2750" spc="15" dirty="0"/>
              <a:t>hospitalizations</a:t>
            </a:r>
            <a:endParaRPr sz="2750"/>
          </a:p>
          <a:p>
            <a:pPr marL="234950" algn="ctr">
              <a:lnSpc>
                <a:spcPts val="3155"/>
              </a:lnSpc>
            </a:pPr>
            <a:r>
              <a:rPr sz="2750" spc="5" dirty="0"/>
              <a:t>- </a:t>
            </a:r>
            <a:r>
              <a:rPr sz="2750" spc="25" dirty="0"/>
              <a:t>by </a:t>
            </a:r>
            <a:r>
              <a:rPr sz="2750" spc="30" dirty="0"/>
              <a:t>sex and </a:t>
            </a:r>
            <a:r>
              <a:rPr sz="2750" spc="20" dirty="0"/>
              <a:t>access </a:t>
            </a:r>
            <a:r>
              <a:rPr sz="2750" spc="35" dirty="0"/>
              <a:t>to </a:t>
            </a:r>
            <a:r>
              <a:rPr sz="2750" spc="20" dirty="0"/>
              <a:t>material</a:t>
            </a:r>
            <a:r>
              <a:rPr sz="2750" spc="-114" dirty="0"/>
              <a:t> </a:t>
            </a:r>
            <a:r>
              <a:rPr sz="2750" spc="20" dirty="0"/>
              <a:t>resources</a:t>
            </a:r>
            <a:endParaRPr sz="2750"/>
          </a:p>
        </p:txBody>
      </p:sp>
      <p:sp>
        <p:nvSpPr>
          <p:cNvPr id="5" name="object 5"/>
          <p:cNvSpPr txBox="1"/>
          <p:nvPr/>
        </p:nvSpPr>
        <p:spPr>
          <a:xfrm>
            <a:off x="488950" y="1275968"/>
            <a:ext cx="702310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10" dirty="0">
                <a:solidFill>
                  <a:srgbClr val="006FC0"/>
                </a:solidFill>
                <a:latin typeface="Arial"/>
                <a:cs typeface="Arial"/>
              </a:rPr>
              <a:t>- </a:t>
            </a:r>
            <a:r>
              <a:rPr sz="2750" spc="15" dirty="0">
                <a:solidFill>
                  <a:srgbClr val="006FC0"/>
                </a:solidFill>
                <a:latin typeface="Arial"/>
                <a:cs typeface="Arial"/>
              </a:rPr>
              <a:t>Here </a:t>
            </a:r>
            <a:r>
              <a:rPr sz="2750" spc="20" dirty="0">
                <a:solidFill>
                  <a:srgbClr val="006FC0"/>
                </a:solidFill>
                <a:latin typeface="Arial"/>
                <a:cs typeface="Arial"/>
              </a:rPr>
              <a:t>we </a:t>
            </a:r>
            <a:r>
              <a:rPr sz="2750" spc="10" dirty="0">
                <a:solidFill>
                  <a:srgbClr val="006FC0"/>
                </a:solidFill>
                <a:latin typeface="Arial"/>
                <a:cs typeface="Arial"/>
              </a:rPr>
              <a:t>see </a:t>
            </a:r>
            <a:r>
              <a:rPr sz="2750" spc="30" dirty="0">
                <a:solidFill>
                  <a:srgbClr val="006FC0"/>
                </a:solidFill>
                <a:latin typeface="Arial"/>
                <a:cs typeface="Arial"/>
              </a:rPr>
              <a:t>some </a:t>
            </a:r>
            <a:r>
              <a:rPr sz="2750" spc="15" dirty="0">
                <a:solidFill>
                  <a:srgbClr val="006FC0"/>
                </a:solidFill>
                <a:latin typeface="Arial"/>
                <a:cs typeface="Arial"/>
              </a:rPr>
              <a:t>difference </a:t>
            </a:r>
            <a:r>
              <a:rPr sz="2750" spc="25" dirty="0">
                <a:solidFill>
                  <a:srgbClr val="006FC0"/>
                </a:solidFill>
                <a:latin typeface="Arial"/>
                <a:cs typeface="Arial"/>
              </a:rPr>
              <a:t>by </a:t>
            </a:r>
            <a:r>
              <a:rPr sz="2750" spc="15" dirty="0">
                <a:solidFill>
                  <a:srgbClr val="006FC0"/>
                </a:solidFill>
                <a:latin typeface="Arial"/>
                <a:cs typeface="Arial"/>
              </a:rPr>
              <a:t>client</a:t>
            </a:r>
            <a:r>
              <a:rPr sz="2750" spc="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750" spc="15" dirty="0">
                <a:solidFill>
                  <a:srgbClr val="006FC0"/>
                </a:solidFill>
                <a:latin typeface="Arial"/>
                <a:cs typeface="Arial"/>
              </a:rPr>
              <a:t>sex.</a:t>
            </a:r>
            <a:endParaRPr sz="27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33575" y="2647950"/>
            <a:ext cx="514350" cy="2752725"/>
          </a:xfrm>
          <a:custGeom>
            <a:avLst/>
            <a:gdLst/>
            <a:ahLst/>
            <a:cxnLst/>
            <a:rect l="l" t="t" r="r" b="b"/>
            <a:pathLst>
              <a:path w="514350" h="2752725">
                <a:moveTo>
                  <a:pt x="0" y="2752725"/>
                </a:moveTo>
                <a:lnTo>
                  <a:pt x="514350" y="2752725"/>
                </a:lnTo>
                <a:lnTo>
                  <a:pt x="514350" y="0"/>
                </a:lnTo>
                <a:lnTo>
                  <a:pt x="0" y="0"/>
                </a:lnTo>
                <a:lnTo>
                  <a:pt x="0" y="275272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7000" y="2562225"/>
            <a:ext cx="514350" cy="2838450"/>
          </a:xfrm>
          <a:custGeom>
            <a:avLst/>
            <a:gdLst/>
            <a:ahLst/>
            <a:cxnLst/>
            <a:rect l="l" t="t" r="r" b="b"/>
            <a:pathLst>
              <a:path w="514350" h="2838450">
                <a:moveTo>
                  <a:pt x="0" y="2838450"/>
                </a:moveTo>
                <a:lnTo>
                  <a:pt x="514350" y="2838450"/>
                </a:lnTo>
                <a:lnTo>
                  <a:pt x="514350" y="0"/>
                </a:lnTo>
                <a:lnTo>
                  <a:pt x="0" y="0"/>
                </a:lnTo>
                <a:lnTo>
                  <a:pt x="0" y="283845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90900" y="2638425"/>
            <a:ext cx="514350" cy="2762250"/>
          </a:xfrm>
          <a:custGeom>
            <a:avLst/>
            <a:gdLst/>
            <a:ahLst/>
            <a:cxnLst/>
            <a:rect l="l" t="t" r="r" b="b"/>
            <a:pathLst>
              <a:path w="514350" h="2762250">
                <a:moveTo>
                  <a:pt x="0" y="2762250"/>
                </a:moveTo>
                <a:lnTo>
                  <a:pt x="514350" y="2762250"/>
                </a:lnTo>
                <a:lnTo>
                  <a:pt x="514350" y="0"/>
                </a:lnTo>
                <a:lnTo>
                  <a:pt x="0" y="0"/>
                </a:lnTo>
                <a:lnTo>
                  <a:pt x="0" y="276225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4800" y="2867025"/>
            <a:ext cx="514350" cy="2533650"/>
          </a:xfrm>
          <a:custGeom>
            <a:avLst/>
            <a:gdLst/>
            <a:ahLst/>
            <a:cxnLst/>
            <a:rect l="l" t="t" r="r" b="b"/>
            <a:pathLst>
              <a:path w="514350" h="2533650">
                <a:moveTo>
                  <a:pt x="0" y="2533650"/>
                </a:moveTo>
                <a:lnTo>
                  <a:pt x="514350" y="2533650"/>
                </a:lnTo>
                <a:lnTo>
                  <a:pt x="514350" y="0"/>
                </a:lnTo>
                <a:lnTo>
                  <a:pt x="0" y="0"/>
                </a:lnTo>
                <a:lnTo>
                  <a:pt x="0" y="253365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33626" y="2300351"/>
            <a:ext cx="0" cy="3095625"/>
          </a:xfrm>
          <a:custGeom>
            <a:avLst/>
            <a:gdLst/>
            <a:ahLst/>
            <a:cxnLst/>
            <a:rect l="l" t="t" r="r" b="b"/>
            <a:pathLst>
              <a:path h="3095625">
                <a:moveTo>
                  <a:pt x="0" y="3095625"/>
                </a:moveTo>
                <a:lnTo>
                  <a:pt x="0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33626" y="5395976"/>
            <a:ext cx="3629025" cy="0"/>
          </a:xfrm>
          <a:custGeom>
            <a:avLst/>
            <a:gdLst/>
            <a:ahLst/>
            <a:cxnLst/>
            <a:rect l="l" t="t" r="r" b="b"/>
            <a:pathLst>
              <a:path w="3629025">
                <a:moveTo>
                  <a:pt x="0" y="0"/>
                </a:moveTo>
                <a:lnTo>
                  <a:pt x="36290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33575" y="2684462"/>
            <a:ext cx="51435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100"/>
              </a:spcBef>
            </a:pP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26.7%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67000" y="2599626"/>
            <a:ext cx="51435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100"/>
              </a:spcBef>
            </a:pP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27.5%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90900" y="2676525"/>
            <a:ext cx="51435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26.7%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14800" y="2902584"/>
            <a:ext cx="51435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100"/>
              </a:spcBef>
            </a:pP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24.6%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48225" y="2914650"/>
            <a:ext cx="514350" cy="2486025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5143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405"/>
              </a:spcBef>
            </a:pP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24.1%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190750" y="2552700"/>
            <a:ext cx="2914650" cy="342900"/>
          </a:xfrm>
          <a:custGeom>
            <a:avLst/>
            <a:gdLst/>
            <a:ahLst/>
            <a:cxnLst/>
            <a:rect l="l" t="t" r="r" b="b"/>
            <a:pathLst>
              <a:path w="2914650" h="342900">
                <a:moveTo>
                  <a:pt x="0" y="0"/>
                </a:moveTo>
                <a:lnTo>
                  <a:pt x="2914650" y="342900"/>
                </a:lnTo>
              </a:path>
            </a:pathLst>
          </a:custGeom>
          <a:ln w="22225">
            <a:solidFill>
              <a:srgbClr val="C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399921" y="5304726"/>
            <a:ext cx="32512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0</a:t>
            </a:r>
            <a:r>
              <a:rPr sz="1050" spc="5" dirty="0">
                <a:latin typeface="Arial"/>
                <a:cs typeface="Arial"/>
              </a:rPr>
              <a:t>.</a:t>
            </a:r>
            <a:r>
              <a:rPr sz="1050" spc="-60" dirty="0">
                <a:latin typeface="Arial"/>
                <a:cs typeface="Arial"/>
              </a:rPr>
              <a:t>0</a:t>
            </a:r>
            <a:r>
              <a:rPr sz="1050" dirty="0"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99921" y="4787836"/>
            <a:ext cx="32512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5</a:t>
            </a:r>
            <a:r>
              <a:rPr sz="1050" spc="5" dirty="0">
                <a:latin typeface="Arial"/>
                <a:cs typeface="Arial"/>
              </a:rPr>
              <a:t>.</a:t>
            </a:r>
            <a:r>
              <a:rPr sz="1050" spc="-60" dirty="0">
                <a:latin typeface="Arial"/>
                <a:cs typeface="Arial"/>
              </a:rPr>
              <a:t>0</a:t>
            </a:r>
            <a:r>
              <a:rPr sz="1050" dirty="0"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25499" y="4271264"/>
            <a:ext cx="40068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5" dirty="0">
                <a:latin typeface="Arial"/>
                <a:cs typeface="Arial"/>
              </a:rPr>
              <a:t>10</a:t>
            </a:r>
            <a:r>
              <a:rPr sz="1050" spc="-70" dirty="0">
                <a:latin typeface="Arial"/>
                <a:cs typeface="Arial"/>
              </a:rPr>
              <a:t>.</a:t>
            </a:r>
            <a:r>
              <a:rPr sz="1050" spc="5" dirty="0">
                <a:latin typeface="Arial"/>
                <a:cs typeface="Arial"/>
              </a:rPr>
              <a:t>0</a:t>
            </a:r>
            <a:r>
              <a:rPr sz="1050" spc="-5" dirty="0"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25499" y="3754373"/>
            <a:ext cx="40068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5" dirty="0">
                <a:latin typeface="Arial"/>
                <a:cs typeface="Arial"/>
              </a:rPr>
              <a:t>15</a:t>
            </a:r>
            <a:r>
              <a:rPr sz="1050" spc="-70" dirty="0">
                <a:latin typeface="Arial"/>
                <a:cs typeface="Arial"/>
              </a:rPr>
              <a:t>.</a:t>
            </a:r>
            <a:r>
              <a:rPr sz="1050" spc="5" dirty="0">
                <a:latin typeface="Arial"/>
                <a:cs typeface="Arial"/>
              </a:rPr>
              <a:t>0</a:t>
            </a:r>
            <a:r>
              <a:rPr sz="1050" spc="-5" dirty="0"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25499" y="3237484"/>
            <a:ext cx="40068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5" dirty="0">
                <a:latin typeface="Arial"/>
                <a:cs typeface="Arial"/>
              </a:rPr>
              <a:t>20</a:t>
            </a:r>
            <a:r>
              <a:rPr sz="1050" spc="-70" dirty="0">
                <a:latin typeface="Arial"/>
                <a:cs typeface="Arial"/>
              </a:rPr>
              <a:t>.</a:t>
            </a:r>
            <a:r>
              <a:rPr sz="1050" spc="5" dirty="0">
                <a:latin typeface="Arial"/>
                <a:cs typeface="Arial"/>
              </a:rPr>
              <a:t>0</a:t>
            </a:r>
            <a:r>
              <a:rPr sz="1050" spc="-5" dirty="0"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25499" y="2720022"/>
            <a:ext cx="40132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25</a:t>
            </a:r>
            <a:r>
              <a:rPr sz="1050" spc="-70" dirty="0">
                <a:latin typeface="Arial"/>
                <a:cs typeface="Arial"/>
              </a:rPr>
              <a:t>.</a:t>
            </a:r>
            <a:r>
              <a:rPr sz="1050" spc="10" dirty="0">
                <a:latin typeface="Arial"/>
                <a:cs typeface="Arial"/>
              </a:rPr>
              <a:t>0</a:t>
            </a:r>
            <a:r>
              <a:rPr sz="1050" dirty="0"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25499" y="2203132"/>
            <a:ext cx="40132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30</a:t>
            </a:r>
            <a:r>
              <a:rPr sz="1050" spc="-70" dirty="0">
                <a:latin typeface="Arial"/>
                <a:cs typeface="Arial"/>
              </a:rPr>
              <a:t>.</a:t>
            </a:r>
            <a:r>
              <a:rPr sz="1050" spc="10" dirty="0">
                <a:latin typeface="Arial"/>
                <a:cs typeface="Arial"/>
              </a:rPr>
              <a:t>0</a:t>
            </a:r>
            <a:r>
              <a:rPr sz="1050" dirty="0"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01234" y="5463857"/>
            <a:ext cx="61214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latin typeface="Arial"/>
                <a:cs typeface="Arial"/>
              </a:rPr>
              <a:t>Q5</a:t>
            </a:r>
            <a:r>
              <a:rPr sz="1050" spc="-5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(least)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78161" y="2867151"/>
            <a:ext cx="174625" cy="26098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5" dirty="0">
                <a:latin typeface="Arial"/>
                <a:cs typeface="Arial"/>
              </a:rPr>
              <a:t>% </a:t>
            </a:r>
            <a:r>
              <a:rPr sz="1050" spc="5" dirty="0">
                <a:latin typeface="Arial"/>
                <a:cs typeface="Arial"/>
              </a:rPr>
              <a:t>of </a:t>
            </a:r>
            <a:r>
              <a:rPr sz="1050" spc="-5" dirty="0">
                <a:latin typeface="Arial"/>
                <a:cs typeface="Arial"/>
              </a:rPr>
              <a:t>patients with </a:t>
            </a:r>
            <a:r>
              <a:rPr sz="1050" spc="-10" dirty="0">
                <a:latin typeface="Arial"/>
                <a:cs typeface="Arial"/>
              </a:rPr>
              <a:t>unplanned</a:t>
            </a:r>
            <a:r>
              <a:rPr sz="105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hospitalisation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86330" y="5463857"/>
            <a:ext cx="2596515" cy="539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7419" algn="l"/>
                <a:tab pos="1675130" algn="l"/>
                <a:tab pos="2403475" algn="l"/>
              </a:tabLst>
            </a:pPr>
            <a:r>
              <a:rPr sz="1050" spc="5" dirty="0">
                <a:latin typeface="Arial"/>
                <a:cs typeface="Arial"/>
              </a:rPr>
              <a:t>Q</a:t>
            </a:r>
            <a:r>
              <a:rPr sz="1050" dirty="0">
                <a:latin typeface="Arial"/>
                <a:cs typeface="Arial"/>
              </a:rPr>
              <a:t>1</a:t>
            </a:r>
            <a:r>
              <a:rPr sz="1050" spc="20" dirty="0">
                <a:latin typeface="Arial"/>
                <a:cs typeface="Arial"/>
              </a:rPr>
              <a:t> </a:t>
            </a:r>
            <a:r>
              <a:rPr sz="1050" spc="-55" dirty="0">
                <a:latin typeface="Arial"/>
                <a:cs typeface="Arial"/>
              </a:rPr>
              <a:t>(</a:t>
            </a:r>
            <a:r>
              <a:rPr sz="1050" spc="20" dirty="0">
                <a:latin typeface="Arial"/>
                <a:cs typeface="Arial"/>
              </a:rPr>
              <a:t>m</a:t>
            </a:r>
            <a:r>
              <a:rPr sz="1050" spc="10" dirty="0">
                <a:latin typeface="Arial"/>
                <a:cs typeface="Arial"/>
              </a:rPr>
              <a:t>o</a:t>
            </a:r>
            <a:r>
              <a:rPr sz="1050" dirty="0">
                <a:latin typeface="Arial"/>
                <a:cs typeface="Arial"/>
              </a:rPr>
              <a:t>s</a:t>
            </a:r>
            <a:r>
              <a:rPr sz="1050" spc="5" dirty="0">
                <a:latin typeface="Arial"/>
                <a:cs typeface="Arial"/>
              </a:rPr>
              <a:t>t</a:t>
            </a:r>
            <a:r>
              <a:rPr sz="1050" dirty="0">
                <a:latin typeface="Arial"/>
                <a:cs typeface="Arial"/>
              </a:rPr>
              <a:t>)	</a:t>
            </a:r>
            <a:r>
              <a:rPr sz="1050" spc="5" dirty="0">
                <a:latin typeface="Arial"/>
                <a:cs typeface="Arial"/>
              </a:rPr>
              <a:t>Q</a:t>
            </a:r>
            <a:r>
              <a:rPr sz="1050" dirty="0">
                <a:latin typeface="Arial"/>
                <a:cs typeface="Arial"/>
              </a:rPr>
              <a:t>2	</a:t>
            </a:r>
            <a:r>
              <a:rPr sz="1050" spc="5" dirty="0">
                <a:latin typeface="Arial"/>
                <a:cs typeface="Arial"/>
              </a:rPr>
              <a:t>Q</a:t>
            </a:r>
            <a:r>
              <a:rPr sz="1050" dirty="0">
                <a:latin typeface="Arial"/>
                <a:cs typeface="Arial"/>
              </a:rPr>
              <a:t>3	</a:t>
            </a:r>
            <a:r>
              <a:rPr sz="1050" spc="5" dirty="0">
                <a:latin typeface="Arial"/>
                <a:cs typeface="Arial"/>
              </a:rPr>
              <a:t>Q4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Arial"/>
              <a:cs typeface="Arial"/>
            </a:endParaRPr>
          </a:p>
          <a:p>
            <a:pPr marL="519430">
              <a:lnSpc>
                <a:spcPct val="100000"/>
              </a:lnSpc>
            </a:pP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Access </a:t>
            </a:r>
            <a:r>
              <a:rPr sz="1200" spc="15" dirty="0">
                <a:solidFill>
                  <a:srgbClr val="091A30"/>
                </a:solidFill>
                <a:latin typeface="Arial"/>
                <a:cs typeface="Arial"/>
              </a:rPr>
              <a:t>to </a:t>
            </a:r>
            <a:r>
              <a:rPr sz="1200" spc="-10" dirty="0">
                <a:solidFill>
                  <a:srgbClr val="091A30"/>
                </a:solidFill>
                <a:latin typeface="Arial"/>
                <a:cs typeface="Arial"/>
              </a:rPr>
              <a:t>material</a:t>
            </a:r>
            <a:r>
              <a:rPr sz="1200" spc="-9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91A30"/>
                </a:solidFill>
                <a:latin typeface="Arial"/>
                <a:cs typeface="Arial"/>
              </a:rPr>
              <a:t>resources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847455" y="5732462"/>
            <a:ext cx="8902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091A30"/>
                </a:solidFill>
                <a:latin typeface="Arial"/>
                <a:cs typeface="Arial"/>
              </a:rPr>
              <a:t>Sex </a:t>
            </a: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of</a:t>
            </a:r>
            <a:r>
              <a:rPr sz="1200" spc="-8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91A30"/>
                </a:solidFill>
                <a:latin typeface="Arial"/>
                <a:cs typeface="Arial"/>
              </a:rPr>
              <a:t>Client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505950" y="2647950"/>
            <a:ext cx="1152525" cy="2809875"/>
          </a:xfrm>
          <a:custGeom>
            <a:avLst/>
            <a:gdLst/>
            <a:ahLst/>
            <a:cxnLst/>
            <a:rect l="l" t="t" r="r" b="b"/>
            <a:pathLst>
              <a:path w="1152525" h="2809875">
                <a:moveTo>
                  <a:pt x="0" y="2809875"/>
                </a:moveTo>
                <a:lnTo>
                  <a:pt x="1152525" y="2809875"/>
                </a:lnTo>
                <a:lnTo>
                  <a:pt x="1152525" y="0"/>
                </a:lnTo>
                <a:lnTo>
                  <a:pt x="0" y="0"/>
                </a:lnTo>
                <a:lnTo>
                  <a:pt x="0" y="280987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43876" y="2367026"/>
            <a:ext cx="0" cy="3095625"/>
          </a:xfrm>
          <a:custGeom>
            <a:avLst/>
            <a:gdLst/>
            <a:ahLst/>
            <a:cxnLst/>
            <a:rect l="l" t="t" r="r" b="b"/>
            <a:pathLst>
              <a:path h="3095625">
                <a:moveTo>
                  <a:pt x="0" y="3095625"/>
                </a:moveTo>
                <a:lnTo>
                  <a:pt x="0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43876" y="5462651"/>
            <a:ext cx="3257550" cy="0"/>
          </a:xfrm>
          <a:custGeom>
            <a:avLst/>
            <a:gdLst/>
            <a:ahLst/>
            <a:cxnLst/>
            <a:rect l="l" t="t" r="r" b="b"/>
            <a:pathLst>
              <a:path w="3257550">
                <a:moveTo>
                  <a:pt x="0" y="0"/>
                </a:moveTo>
                <a:lnTo>
                  <a:pt x="3257550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877175" y="2943225"/>
            <a:ext cx="1152525" cy="2514600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56515" rIns="0" bIns="0" rtlCol="0">
            <a:spAutoFit/>
          </a:bodyPr>
          <a:lstStyle/>
          <a:p>
            <a:pPr marL="21590" algn="ctr">
              <a:lnSpc>
                <a:spcPct val="100000"/>
              </a:lnSpc>
              <a:spcBef>
                <a:spcPts val="445"/>
              </a:spcBef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24%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505950" y="2686748"/>
            <a:ext cx="115252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algn="ctr">
              <a:lnSpc>
                <a:spcPct val="100000"/>
              </a:lnSpc>
              <a:spcBef>
                <a:spcPts val="100"/>
              </a:spcBef>
            </a:pP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27%</a:t>
            </a:r>
            <a:endParaRPr sz="105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458200" y="2647950"/>
            <a:ext cx="1628775" cy="295275"/>
          </a:xfrm>
          <a:custGeom>
            <a:avLst/>
            <a:gdLst/>
            <a:ahLst/>
            <a:cxnLst/>
            <a:rect l="l" t="t" r="r" b="b"/>
            <a:pathLst>
              <a:path w="1628775" h="295275">
                <a:moveTo>
                  <a:pt x="0" y="295275"/>
                </a:moveTo>
                <a:lnTo>
                  <a:pt x="1628775" y="0"/>
                </a:lnTo>
              </a:path>
            </a:pathLst>
          </a:custGeom>
          <a:ln w="22225">
            <a:solidFill>
              <a:srgbClr val="C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325994" y="5367020"/>
            <a:ext cx="22288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38</a:t>
            </a:fld>
            <a:endParaRPr spc="-5" dirty="0">
              <a:solidFill>
                <a:srgbClr val="FFFFFF"/>
              </a:solidFill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25994" y="4850129"/>
            <a:ext cx="22288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5%</a:t>
            </a:r>
            <a:endParaRPr sz="10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252081" y="4333240"/>
            <a:ext cx="29845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10%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52081" y="3815651"/>
            <a:ext cx="29908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15%</a:t>
            </a:r>
            <a:endParaRPr sz="10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252081" y="3298761"/>
            <a:ext cx="29908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20%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252081" y="2781998"/>
            <a:ext cx="29908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25%</a:t>
            </a:r>
            <a:endParaRPr sz="10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252081" y="2264981"/>
            <a:ext cx="29908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latin typeface="Arial"/>
                <a:cs typeface="Arial"/>
              </a:rPr>
              <a:t>30%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226425" y="5526087"/>
            <a:ext cx="470534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30" dirty="0">
                <a:latin typeface="Arial"/>
                <a:cs typeface="Arial"/>
              </a:rPr>
              <a:t>F</a:t>
            </a:r>
            <a:r>
              <a:rPr sz="1050" spc="-65" dirty="0">
                <a:latin typeface="Arial"/>
                <a:cs typeface="Arial"/>
              </a:rPr>
              <a:t>e</a:t>
            </a:r>
            <a:r>
              <a:rPr sz="1050" spc="20" dirty="0">
                <a:latin typeface="Arial"/>
                <a:cs typeface="Arial"/>
              </a:rPr>
              <a:t>m</a:t>
            </a:r>
            <a:r>
              <a:rPr sz="1050" spc="5" dirty="0">
                <a:latin typeface="Arial"/>
                <a:cs typeface="Arial"/>
              </a:rPr>
              <a:t>a</a:t>
            </a:r>
            <a:r>
              <a:rPr sz="1050" spc="-15" dirty="0">
                <a:latin typeface="Arial"/>
                <a:cs typeface="Arial"/>
              </a:rPr>
              <a:t>l</a:t>
            </a:r>
            <a:r>
              <a:rPr sz="1050" spc="-5" dirty="0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934320" y="5526087"/>
            <a:ext cx="31940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25" dirty="0">
                <a:latin typeface="Arial"/>
                <a:cs typeface="Arial"/>
              </a:rPr>
              <a:t>M</a:t>
            </a:r>
            <a:r>
              <a:rPr sz="1050" spc="-65" dirty="0">
                <a:latin typeface="Arial"/>
                <a:cs typeface="Arial"/>
              </a:rPr>
              <a:t>a</a:t>
            </a:r>
            <a:r>
              <a:rPr sz="1050" spc="60" dirty="0">
                <a:latin typeface="Arial"/>
                <a:cs typeface="Arial"/>
              </a:rPr>
              <a:t>l</a:t>
            </a:r>
            <a:r>
              <a:rPr sz="1050" spc="-5" dirty="0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950527" y="2748581"/>
            <a:ext cx="185420" cy="274764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100" spc="20" dirty="0">
                <a:latin typeface="Arial"/>
                <a:cs typeface="Arial"/>
              </a:rPr>
              <a:t>% </a:t>
            </a:r>
            <a:r>
              <a:rPr sz="1100" spc="-5" dirty="0">
                <a:latin typeface="Arial"/>
                <a:cs typeface="Arial"/>
              </a:rPr>
              <a:t>of </a:t>
            </a:r>
            <a:r>
              <a:rPr sz="1100" dirty="0">
                <a:latin typeface="Arial"/>
                <a:cs typeface="Arial"/>
              </a:rPr>
              <a:t>patients with </a:t>
            </a:r>
            <a:r>
              <a:rPr sz="1100" spc="-5" dirty="0">
                <a:latin typeface="Arial"/>
                <a:cs typeface="Arial"/>
              </a:rPr>
              <a:t>unplanned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hospitalisation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58325" y="4748148"/>
            <a:ext cx="900430" cy="0"/>
          </a:xfrm>
          <a:custGeom>
            <a:avLst/>
            <a:gdLst/>
            <a:ahLst/>
            <a:cxnLst/>
            <a:rect l="l" t="t" r="r" b="b"/>
            <a:pathLst>
              <a:path w="900429">
                <a:moveTo>
                  <a:pt x="0" y="0"/>
                </a:moveTo>
                <a:lnTo>
                  <a:pt x="900176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77126" y="4748148"/>
            <a:ext cx="900430" cy="0"/>
          </a:xfrm>
          <a:custGeom>
            <a:avLst/>
            <a:gdLst/>
            <a:ahLst/>
            <a:cxnLst/>
            <a:rect l="l" t="t" r="r" b="b"/>
            <a:pathLst>
              <a:path w="900429">
                <a:moveTo>
                  <a:pt x="0" y="0"/>
                </a:moveTo>
                <a:lnTo>
                  <a:pt x="900049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58325" y="4290948"/>
            <a:ext cx="900430" cy="0"/>
          </a:xfrm>
          <a:custGeom>
            <a:avLst/>
            <a:gdLst/>
            <a:ahLst/>
            <a:cxnLst/>
            <a:rect l="l" t="t" r="r" b="b"/>
            <a:pathLst>
              <a:path w="900429">
                <a:moveTo>
                  <a:pt x="0" y="0"/>
                </a:moveTo>
                <a:lnTo>
                  <a:pt x="900176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77126" y="4290948"/>
            <a:ext cx="900430" cy="0"/>
          </a:xfrm>
          <a:custGeom>
            <a:avLst/>
            <a:gdLst/>
            <a:ahLst/>
            <a:cxnLst/>
            <a:rect l="l" t="t" r="r" b="b"/>
            <a:pathLst>
              <a:path w="900429">
                <a:moveTo>
                  <a:pt x="0" y="0"/>
                </a:moveTo>
                <a:lnTo>
                  <a:pt x="900049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58325" y="3824223"/>
            <a:ext cx="900430" cy="0"/>
          </a:xfrm>
          <a:custGeom>
            <a:avLst/>
            <a:gdLst/>
            <a:ahLst/>
            <a:cxnLst/>
            <a:rect l="l" t="t" r="r" b="b"/>
            <a:pathLst>
              <a:path w="900429">
                <a:moveTo>
                  <a:pt x="0" y="0"/>
                </a:moveTo>
                <a:lnTo>
                  <a:pt x="900176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77126" y="3824223"/>
            <a:ext cx="900430" cy="0"/>
          </a:xfrm>
          <a:custGeom>
            <a:avLst/>
            <a:gdLst/>
            <a:ahLst/>
            <a:cxnLst/>
            <a:rect l="l" t="t" r="r" b="b"/>
            <a:pathLst>
              <a:path w="900429">
                <a:moveTo>
                  <a:pt x="0" y="0"/>
                </a:moveTo>
                <a:lnTo>
                  <a:pt x="900049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58325" y="3367023"/>
            <a:ext cx="900430" cy="0"/>
          </a:xfrm>
          <a:custGeom>
            <a:avLst/>
            <a:gdLst/>
            <a:ahLst/>
            <a:cxnLst/>
            <a:rect l="l" t="t" r="r" b="b"/>
            <a:pathLst>
              <a:path w="900429">
                <a:moveTo>
                  <a:pt x="0" y="0"/>
                </a:moveTo>
                <a:lnTo>
                  <a:pt x="900176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77126" y="3367023"/>
            <a:ext cx="900430" cy="0"/>
          </a:xfrm>
          <a:custGeom>
            <a:avLst/>
            <a:gdLst/>
            <a:ahLst/>
            <a:cxnLst/>
            <a:rect l="l" t="t" r="r" b="b"/>
            <a:pathLst>
              <a:path w="900429">
                <a:moveTo>
                  <a:pt x="0" y="0"/>
                </a:moveTo>
                <a:lnTo>
                  <a:pt x="900049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458325" y="2909951"/>
            <a:ext cx="900430" cy="0"/>
          </a:xfrm>
          <a:custGeom>
            <a:avLst/>
            <a:gdLst/>
            <a:ahLst/>
            <a:cxnLst/>
            <a:rect l="l" t="t" r="r" b="b"/>
            <a:pathLst>
              <a:path w="900429">
                <a:moveTo>
                  <a:pt x="0" y="0"/>
                </a:moveTo>
                <a:lnTo>
                  <a:pt x="900176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77126" y="2909951"/>
            <a:ext cx="900430" cy="0"/>
          </a:xfrm>
          <a:custGeom>
            <a:avLst/>
            <a:gdLst/>
            <a:ahLst/>
            <a:cxnLst/>
            <a:rect l="l" t="t" r="r" b="b"/>
            <a:pathLst>
              <a:path w="900429">
                <a:moveTo>
                  <a:pt x="0" y="0"/>
                </a:moveTo>
                <a:lnTo>
                  <a:pt x="900049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58325" y="2443226"/>
            <a:ext cx="900430" cy="0"/>
          </a:xfrm>
          <a:custGeom>
            <a:avLst/>
            <a:gdLst/>
            <a:ahLst/>
            <a:cxnLst/>
            <a:rect l="l" t="t" r="r" b="b"/>
            <a:pathLst>
              <a:path w="900429">
                <a:moveTo>
                  <a:pt x="0" y="0"/>
                </a:moveTo>
                <a:lnTo>
                  <a:pt x="900176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77126" y="2443226"/>
            <a:ext cx="900430" cy="0"/>
          </a:xfrm>
          <a:custGeom>
            <a:avLst/>
            <a:gdLst/>
            <a:ahLst/>
            <a:cxnLst/>
            <a:rect l="l" t="t" r="r" b="b"/>
            <a:pathLst>
              <a:path w="900429">
                <a:moveTo>
                  <a:pt x="0" y="0"/>
                </a:moveTo>
                <a:lnTo>
                  <a:pt x="900049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77126" y="1986026"/>
            <a:ext cx="3381375" cy="0"/>
          </a:xfrm>
          <a:custGeom>
            <a:avLst/>
            <a:gdLst/>
            <a:ahLst/>
            <a:cxnLst/>
            <a:rect l="l" t="t" r="r" b="b"/>
            <a:pathLst>
              <a:path w="3381375">
                <a:moveTo>
                  <a:pt x="0" y="0"/>
                </a:moveTo>
                <a:lnTo>
                  <a:pt x="33813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77126" y="1528825"/>
            <a:ext cx="3381375" cy="0"/>
          </a:xfrm>
          <a:custGeom>
            <a:avLst/>
            <a:gdLst/>
            <a:ahLst/>
            <a:cxnLst/>
            <a:rect l="l" t="t" r="r" b="b"/>
            <a:pathLst>
              <a:path w="3381375">
                <a:moveTo>
                  <a:pt x="0" y="0"/>
                </a:moveTo>
                <a:lnTo>
                  <a:pt x="33813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77126" y="1528825"/>
            <a:ext cx="0" cy="3686175"/>
          </a:xfrm>
          <a:custGeom>
            <a:avLst/>
            <a:gdLst/>
            <a:ahLst/>
            <a:cxnLst/>
            <a:rect l="l" t="t" r="r" b="b"/>
            <a:pathLst>
              <a:path h="3686175">
                <a:moveTo>
                  <a:pt x="0" y="3686175"/>
                </a:moveTo>
                <a:lnTo>
                  <a:pt x="0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29501" y="521487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29501" y="474814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29501" y="429094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29501" y="382422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29501" y="336702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29501" y="290995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29501" y="244322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29501" y="198602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29501" y="152882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77126" y="5215001"/>
            <a:ext cx="3381375" cy="0"/>
          </a:xfrm>
          <a:custGeom>
            <a:avLst/>
            <a:gdLst/>
            <a:ahLst/>
            <a:cxnLst/>
            <a:rect l="l" t="t" r="r" b="b"/>
            <a:pathLst>
              <a:path w="3381375">
                <a:moveTo>
                  <a:pt x="0" y="0"/>
                </a:moveTo>
                <a:lnTo>
                  <a:pt x="338137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877175" y="2076450"/>
            <a:ext cx="1581150" cy="3133725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44450" rIns="0" bIns="0" rtlCol="0">
            <a:spAutoFit/>
          </a:bodyPr>
          <a:lstStyle/>
          <a:p>
            <a:pPr marL="19685" algn="ctr">
              <a:lnSpc>
                <a:spcPct val="100000"/>
              </a:lnSpc>
              <a:spcBef>
                <a:spcPts val="350"/>
              </a:spcBef>
            </a:pP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68%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61455" y="5081333"/>
            <a:ext cx="27686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30" dirty="0">
                <a:latin typeface="Arial"/>
                <a:cs typeface="Arial"/>
              </a:rPr>
              <a:t>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62395" y="4619942"/>
            <a:ext cx="38671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30" dirty="0">
                <a:latin typeface="Arial"/>
                <a:cs typeface="Arial"/>
              </a:rPr>
              <a:t>1</a:t>
            </a:r>
            <a:r>
              <a:rPr sz="1400" spc="45" dirty="0">
                <a:latin typeface="Arial"/>
                <a:cs typeface="Arial"/>
              </a:rPr>
              <a:t>0</a:t>
            </a:r>
            <a:r>
              <a:rPr sz="1400" spc="20" dirty="0"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62395" y="4158678"/>
            <a:ext cx="38671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30" dirty="0">
                <a:latin typeface="Arial"/>
                <a:cs typeface="Arial"/>
              </a:rPr>
              <a:t>2</a:t>
            </a:r>
            <a:r>
              <a:rPr sz="1400" spc="45" dirty="0">
                <a:latin typeface="Arial"/>
                <a:cs typeface="Arial"/>
              </a:rPr>
              <a:t>0</a:t>
            </a:r>
            <a:r>
              <a:rPr sz="1400" spc="20" dirty="0"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462395" y="3696906"/>
            <a:ext cx="38671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30" dirty="0">
                <a:latin typeface="Arial"/>
                <a:cs typeface="Arial"/>
              </a:rPr>
              <a:t>3</a:t>
            </a:r>
            <a:r>
              <a:rPr sz="1400" spc="45" dirty="0">
                <a:latin typeface="Arial"/>
                <a:cs typeface="Arial"/>
              </a:rPr>
              <a:t>0</a:t>
            </a:r>
            <a:r>
              <a:rPr sz="1400" spc="20" dirty="0"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462395" y="3235642"/>
            <a:ext cx="38671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30" dirty="0">
                <a:latin typeface="Arial"/>
                <a:cs typeface="Arial"/>
              </a:rPr>
              <a:t>4</a:t>
            </a:r>
            <a:r>
              <a:rPr sz="1400" spc="45" dirty="0">
                <a:latin typeface="Arial"/>
                <a:cs typeface="Arial"/>
              </a:rPr>
              <a:t>0</a:t>
            </a:r>
            <a:r>
              <a:rPr sz="1400" spc="20" dirty="0"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462395" y="2774696"/>
            <a:ext cx="38608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35" dirty="0">
                <a:latin typeface="Arial"/>
                <a:cs typeface="Arial"/>
              </a:rPr>
              <a:t>5</a:t>
            </a:r>
            <a:r>
              <a:rPr sz="1400" spc="40" dirty="0">
                <a:latin typeface="Arial"/>
                <a:cs typeface="Arial"/>
              </a:rPr>
              <a:t>0</a:t>
            </a:r>
            <a:r>
              <a:rPr sz="1400" spc="20" dirty="0"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462395" y="2312606"/>
            <a:ext cx="38671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30" dirty="0">
                <a:latin typeface="Arial"/>
                <a:cs typeface="Arial"/>
              </a:rPr>
              <a:t>6</a:t>
            </a:r>
            <a:r>
              <a:rPr sz="1400" spc="45" dirty="0">
                <a:latin typeface="Arial"/>
                <a:cs typeface="Arial"/>
              </a:rPr>
              <a:t>0</a:t>
            </a:r>
            <a:r>
              <a:rPr sz="1400" spc="20" dirty="0"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462395" y="1851342"/>
            <a:ext cx="38671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30" dirty="0">
                <a:latin typeface="Arial"/>
                <a:cs typeface="Arial"/>
              </a:rPr>
              <a:t>7</a:t>
            </a:r>
            <a:r>
              <a:rPr sz="1400" spc="45" dirty="0">
                <a:latin typeface="Arial"/>
                <a:cs typeface="Arial"/>
              </a:rPr>
              <a:t>0</a:t>
            </a:r>
            <a:r>
              <a:rPr sz="1400" spc="20" dirty="0"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462395" y="1390396"/>
            <a:ext cx="38608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35" dirty="0">
                <a:latin typeface="Arial"/>
                <a:cs typeface="Arial"/>
              </a:rPr>
              <a:t>8</a:t>
            </a:r>
            <a:r>
              <a:rPr sz="1400" spc="40" dirty="0">
                <a:latin typeface="Arial"/>
                <a:cs typeface="Arial"/>
              </a:rPr>
              <a:t>0</a:t>
            </a:r>
            <a:r>
              <a:rPr sz="1400" spc="20" dirty="0"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900418" y="1631981"/>
            <a:ext cx="427990" cy="34766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620"/>
              </a:lnSpc>
            </a:pPr>
            <a:r>
              <a:rPr sz="1400" spc="20" dirty="0">
                <a:latin typeface="Arial"/>
                <a:cs typeface="Arial"/>
              </a:rPr>
              <a:t>% </a:t>
            </a:r>
            <a:r>
              <a:rPr sz="1400" spc="-15" dirty="0">
                <a:latin typeface="Arial"/>
                <a:cs typeface="Arial"/>
              </a:rPr>
              <a:t>of </a:t>
            </a:r>
            <a:r>
              <a:rPr sz="1400" spc="-10" dirty="0">
                <a:latin typeface="Arial"/>
                <a:cs typeface="Arial"/>
              </a:rPr>
              <a:t>decedents </a:t>
            </a:r>
            <a:r>
              <a:rPr sz="1400" dirty="0">
                <a:latin typeface="Arial"/>
                <a:cs typeface="Arial"/>
              </a:rPr>
              <a:t>with </a:t>
            </a:r>
            <a:r>
              <a:rPr sz="1400" spc="-5" dirty="0">
                <a:latin typeface="Arial"/>
                <a:cs typeface="Arial"/>
              </a:rPr>
              <a:t>palliative visit </a:t>
            </a:r>
            <a:r>
              <a:rPr sz="1400" spc="35" dirty="0">
                <a:latin typeface="Arial"/>
                <a:cs typeface="Arial"/>
              </a:rPr>
              <a:t>in </a:t>
            </a:r>
            <a:r>
              <a:rPr sz="1400" dirty="0">
                <a:latin typeface="Arial"/>
                <a:cs typeface="Arial"/>
              </a:rPr>
              <a:t>last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25" dirty="0">
                <a:latin typeface="Arial"/>
                <a:cs typeface="Arial"/>
              </a:rPr>
              <a:t>90</a:t>
            </a:r>
            <a:endParaRPr sz="1400">
              <a:latin typeface="Arial"/>
              <a:cs typeface="Arial"/>
            </a:endParaRPr>
          </a:p>
          <a:p>
            <a:pPr marL="2540" algn="ctr">
              <a:lnSpc>
                <a:spcPts val="1630"/>
              </a:lnSpc>
            </a:pPr>
            <a:r>
              <a:rPr sz="1400" dirty="0">
                <a:latin typeface="Arial"/>
                <a:cs typeface="Arial"/>
              </a:rPr>
              <a:t>days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552450" y="456311"/>
            <a:ext cx="4335780" cy="472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900" spc="-5" dirty="0"/>
              <a:t>Palliative </a:t>
            </a:r>
            <a:r>
              <a:rPr sz="2900" dirty="0"/>
              <a:t>care</a:t>
            </a:r>
            <a:r>
              <a:rPr sz="2900" spc="-114" dirty="0"/>
              <a:t> </a:t>
            </a:r>
            <a:r>
              <a:rPr sz="2900" spc="-5" dirty="0"/>
              <a:t>indicators</a:t>
            </a:r>
            <a:endParaRPr sz="2900"/>
          </a:p>
        </p:txBody>
      </p:sp>
      <p:sp>
        <p:nvSpPr>
          <p:cNvPr id="39" name="object 39"/>
          <p:cNvSpPr txBox="1"/>
          <p:nvPr/>
        </p:nvSpPr>
        <p:spPr>
          <a:xfrm>
            <a:off x="7273925" y="1005840"/>
            <a:ext cx="2677160" cy="48514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766445" marR="5080" indent="-754380">
              <a:lnSpc>
                <a:spcPts val="1730"/>
              </a:lnSpc>
              <a:spcBef>
                <a:spcPts val="290"/>
              </a:spcBef>
            </a:pP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Palliative </a:t>
            </a:r>
            <a:r>
              <a:rPr sz="1550" b="1" spc="25" dirty="0">
                <a:solidFill>
                  <a:srgbClr val="091A30"/>
                </a:solidFill>
                <a:latin typeface="Arial"/>
                <a:cs typeface="Arial"/>
              </a:rPr>
              <a:t>home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care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visit</a:t>
            </a:r>
            <a:r>
              <a:rPr sz="1550" b="1" spc="-5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in 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last 90</a:t>
            </a:r>
            <a:r>
              <a:rPr sz="1550" b="1" spc="2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550" b="1" spc="5" dirty="0">
                <a:solidFill>
                  <a:srgbClr val="091A30"/>
                </a:solidFill>
                <a:latin typeface="Arial"/>
                <a:cs typeface="Arial"/>
              </a:rPr>
              <a:t>days</a:t>
            </a:r>
            <a:endParaRPr sz="15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90307" y="5426709"/>
            <a:ext cx="4728845" cy="504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105"/>
              </a:spcBef>
            </a:pPr>
            <a:r>
              <a:rPr sz="1550" spc="20" dirty="0">
                <a:solidFill>
                  <a:srgbClr val="091A30"/>
                </a:solidFill>
                <a:latin typeface="Arial"/>
                <a:cs typeface="Arial"/>
              </a:rPr>
              <a:t>The </a:t>
            </a:r>
            <a:r>
              <a:rPr sz="1550" spc="15" dirty="0">
                <a:solidFill>
                  <a:srgbClr val="091A30"/>
                </a:solidFill>
                <a:latin typeface="Arial"/>
                <a:cs typeface="Arial"/>
              </a:rPr>
              <a:t>percent </a:t>
            </a:r>
            <a:r>
              <a:rPr sz="1550" spc="20" dirty="0">
                <a:solidFill>
                  <a:srgbClr val="232323"/>
                </a:solidFill>
                <a:latin typeface="Arial"/>
                <a:cs typeface="Arial"/>
              </a:rPr>
              <a:t>of decedents </a:t>
            </a:r>
            <a:r>
              <a:rPr sz="1550" spc="10" dirty="0">
                <a:solidFill>
                  <a:srgbClr val="232323"/>
                </a:solidFill>
                <a:latin typeface="Arial"/>
                <a:cs typeface="Arial"/>
              </a:rPr>
              <a:t>with 1 </a:t>
            </a:r>
            <a:r>
              <a:rPr sz="1550" spc="20" dirty="0">
                <a:solidFill>
                  <a:srgbClr val="232323"/>
                </a:solidFill>
                <a:latin typeface="Arial"/>
                <a:cs typeface="Arial"/>
              </a:rPr>
              <a:t>or </a:t>
            </a:r>
            <a:r>
              <a:rPr sz="1550" spc="25" dirty="0">
                <a:solidFill>
                  <a:srgbClr val="232323"/>
                </a:solidFill>
                <a:latin typeface="Arial"/>
                <a:cs typeface="Arial"/>
              </a:rPr>
              <a:t>more </a:t>
            </a:r>
            <a:r>
              <a:rPr sz="1550" spc="15" dirty="0">
                <a:solidFill>
                  <a:srgbClr val="232323"/>
                </a:solidFill>
                <a:latin typeface="Arial"/>
                <a:cs typeface="Arial"/>
              </a:rPr>
              <a:t>emergency  </a:t>
            </a:r>
            <a:r>
              <a:rPr sz="1550" spc="20" dirty="0">
                <a:solidFill>
                  <a:srgbClr val="232323"/>
                </a:solidFill>
                <a:latin typeface="Arial"/>
                <a:cs typeface="Arial"/>
              </a:rPr>
              <a:t>department </a:t>
            </a:r>
            <a:r>
              <a:rPr sz="1550" spc="15" dirty="0">
                <a:solidFill>
                  <a:srgbClr val="232323"/>
                </a:solidFill>
                <a:latin typeface="Arial"/>
                <a:cs typeface="Arial"/>
              </a:rPr>
              <a:t>visits in </a:t>
            </a:r>
            <a:r>
              <a:rPr sz="1550" spc="20" dirty="0">
                <a:solidFill>
                  <a:srgbClr val="232323"/>
                </a:solidFill>
                <a:latin typeface="Arial"/>
                <a:cs typeface="Arial"/>
              </a:rPr>
              <a:t>the </a:t>
            </a:r>
            <a:r>
              <a:rPr sz="1550" spc="5" dirty="0">
                <a:solidFill>
                  <a:srgbClr val="232323"/>
                </a:solidFill>
                <a:latin typeface="Arial"/>
                <a:cs typeface="Arial"/>
              </a:rPr>
              <a:t>last </a:t>
            </a:r>
            <a:r>
              <a:rPr sz="1550" spc="20" dirty="0">
                <a:solidFill>
                  <a:srgbClr val="232323"/>
                </a:solidFill>
                <a:latin typeface="Arial"/>
                <a:cs typeface="Arial"/>
              </a:rPr>
              <a:t>30 </a:t>
            </a:r>
            <a:r>
              <a:rPr sz="1550" spc="30" dirty="0">
                <a:solidFill>
                  <a:srgbClr val="232323"/>
                </a:solidFill>
                <a:latin typeface="Arial"/>
                <a:cs typeface="Arial"/>
              </a:rPr>
              <a:t>days </a:t>
            </a:r>
            <a:r>
              <a:rPr sz="1550" spc="20" dirty="0">
                <a:solidFill>
                  <a:srgbClr val="232323"/>
                </a:solidFill>
                <a:latin typeface="Arial"/>
                <a:cs typeface="Arial"/>
              </a:rPr>
              <a:t>of</a:t>
            </a:r>
            <a:r>
              <a:rPr sz="1550" spc="-55" dirty="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sz="1550" spc="5" dirty="0">
                <a:solidFill>
                  <a:srgbClr val="232323"/>
                </a:solidFill>
                <a:latin typeface="Arial"/>
                <a:cs typeface="Arial"/>
              </a:rPr>
              <a:t>life.</a:t>
            </a:r>
            <a:endParaRPr sz="15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449059" y="5420042"/>
            <a:ext cx="4208780" cy="504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110"/>
              </a:spcBef>
            </a:pPr>
            <a:r>
              <a:rPr sz="1550" spc="20" dirty="0">
                <a:solidFill>
                  <a:srgbClr val="232323"/>
                </a:solidFill>
                <a:latin typeface="Arial"/>
                <a:cs typeface="Arial"/>
              </a:rPr>
              <a:t>The </a:t>
            </a:r>
            <a:r>
              <a:rPr sz="1550" spc="15" dirty="0">
                <a:solidFill>
                  <a:srgbClr val="091A30"/>
                </a:solidFill>
                <a:latin typeface="Arial"/>
                <a:cs typeface="Arial"/>
              </a:rPr>
              <a:t>percent </a:t>
            </a:r>
            <a:r>
              <a:rPr sz="1550" spc="20" dirty="0">
                <a:solidFill>
                  <a:srgbClr val="232323"/>
                </a:solidFill>
                <a:latin typeface="Arial"/>
                <a:cs typeface="Arial"/>
              </a:rPr>
              <a:t>of decedents receiving </a:t>
            </a:r>
            <a:r>
              <a:rPr sz="1550" spc="15" dirty="0">
                <a:solidFill>
                  <a:srgbClr val="232323"/>
                </a:solidFill>
                <a:latin typeface="Arial"/>
                <a:cs typeface="Arial"/>
              </a:rPr>
              <a:t>a </a:t>
            </a:r>
            <a:r>
              <a:rPr sz="1550" spc="10" dirty="0">
                <a:solidFill>
                  <a:srgbClr val="232323"/>
                </a:solidFill>
                <a:latin typeface="Arial"/>
                <a:cs typeface="Arial"/>
              </a:rPr>
              <a:t>palliative  </a:t>
            </a:r>
            <a:r>
              <a:rPr sz="1550" spc="30" dirty="0">
                <a:solidFill>
                  <a:srgbClr val="232323"/>
                </a:solidFill>
                <a:latin typeface="Arial"/>
                <a:cs typeface="Arial"/>
              </a:rPr>
              <a:t>home </a:t>
            </a:r>
            <a:r>
              <a:rPr sz="1550" spc="25" dirty="0">
                <a:solidFill>
                  <a:srgbClr val="232323"/>
                </a:solidFill>
                <a:latin typeface="Arial"/>
                <a:cs typeface="Arial"/>
              </a:rPr>
              <a:t>care </a:t>
            </a:r>
            <a:r>
              <a:rPr sz="1550" spc="10" dirty="0">
                <a:solidFill>
                  <a:srgbClr val="232323"/>
                </a:solidFill>
                <a:latin typeface="Arial"/>
                <a:cs typeface="Arial"/>
              </a:rPr>
              <a:t>visit </a:t>
            </a:r>
            <a:r>
              <a:rPr sz="1550" spc="-20" dirty="0">
                <a:solidFill>
                  <a:srgbClr val="232323"/>
                </a:solidFill>
                <a:latin typeface="Arial"/>
                <a:cs typeface="Arial"/>
              </a:rPr>
              <a:t>in </a:t>
            </a:r>
            <a:r>
              <a:rPr sz="1550" spc="20" dirty="0">
                <a:solidFill>
                  <a:srgbClr val="232323"/>
                </a:solidFill>
                <a:latin typeface="Arial"/>
                <a:cs typeface="Arial"/>
              </a:rPr>
              <a:t>the </a:t>
            </a:r>
            <a:r>
              <a:rPr sz="1550" spc="5" dirty="0">
                <a:solidFill>
                  <a:srgbClr val="232323"/>
                </a:solidFill>
                <a:latin typeface="Arial"/>
                <a:cs typeface="Arial"/>
              </a:rPr>
              <a:t>last </a:t>
            </a:r>
            <a:r>
              <a:rPr sz="1550" spc="25" dirty="0">
                <a:solidFill>
                  <a:srgbClr val="232323"/>
                </a:solidFill>
                <a:latin typeface="Arial"/>
                <a:cs typeface="Arial"/>
              </a:rPr>
              <a:t>90 </a:t>
            </a:r>
            <a:r>
              <a:rPr sz="1550" spc="10" dirty="0">
                <a:solidFill>
                  <a:srgbClr val="232323"/>
                </a:solidFill>
                <a:latin typeface="Arial"/>
                <a:cs typeface="Arial"/>
              </a:rPr>
              <a:t>days </a:t>
            </a:r>
            <a:r>
              <a:rPr sz="1550" spc="-20" dirty="0">
                <a:solidFill>
                  <a:srgbClr val="232323"/>
                </a:solidFill>
                <a:latin typeface="Arial"/>
                <a:cs typeface="Arial"/>
              </a:rPr>
              <a:t>of</a:t>
            </a:r>
            <a:r>
              <a:rPr sz="1550" spc="120" dirty="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sz="1550" spc="20" dirty="0">
                <a:solidFill>
                  <a:srgbClr val="232323"/>
                </a:solidFill>
                <a:latin typeface="Arial"/>
                <a:cs typeface="Arial"/>
              </a:rPr>
              <a:t>life.</a:t>
            </a:r>
            <a:endParaRPr sz="155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552950" y="4671948"/>
            <a:ext cx="862330" cy="0"/>
          </a:xfrm>
          <a:custGeom>
            <a:avLst/>
            <a:gdLst/>
            <a:ahLst/>
            <a:cxnLst/>
            <a:rect l="l" t="t" r="r" b="b"/>
            <a:pathLst>
              <a:path w="862329">
                <a:moveTo>
                  <a:pt x="0" y="0"/>
                </a:moveTo>
                <a:lnTo>
                  <a:pt x="862076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67001" y="4671948"/>
            <a:ext cx="862330" cy="0"/>
          </a:xfrm>
          <a:custGeom>
            <a:avLst/>
            <a:gdLst/>
            <a:ahLst/>
            <a:cxnLst/>
            <a:rect l="l" t="t" r="r" b="b"/>
            <a:pathLst>
              <a:path w="862330">
                <a:moveTo>
                  <a:pt x="0" y="0"/>
                </a:moveTo>
                <a:lnTo>
                  <a:pt x="861949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52950" y="4148073"/>
            <a:ext cx="862330" cy="0"/>
          </a:xfrm>
          <a:custGeom>
            <a:avLst/>
            <a:gdLst/>
            <a:ahLst/>
            <a:cxnLst/>
            <a:rect l="l" t="t" r="r" b="b"/>
            <a:pathLst>
              <a:path w="862329">
                <a:moveTo>
                  <a:pt x="0" y="0"/>
                </a:moveTo>
                <a:lnTo>
                  <a:pt x="862076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67001" y="4148073"/>
            <a:ext cx="862330" cy="0"/>
          </a:xfrm>
          <a:custGeom>
            <a:avLst/>
            <a:gdLst/>
            <a:ahLst/>
            <a:cxnLst/>
            <a:rect l="l" t="t" r="r" b="b"/>
            <a:pathLst>
              <a:path w="862330">
                <a:moveTo>
                  <a:pt x="0" y="0"/>
                </a:moveTo>
                <a:lnTo>
                  <a:pt x="861949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52950" y="3633723"/>
            <a:ext cx="862330" cy="0"/>
          </a:xfrm>
          <a:custGeom>
            <a:avLst/>
            <a:gdLst/>
            <a:ahLst/>
            <a:cxnLst/>
            <a:rect l="l" t="t" r="r" b="b"/>
            <a:pathLst>
              <a:path w="862329">
                <a:moveTo>
                  <a:pt x="0" y="0"/>
                </a:moveTo>
                <a:lnTo>
                  <a:pt x="862076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167001" y="3633723"/>
            <a:ext cx="862330" cy="0"/>
          </a:xfrm>
          <a:custGeom>
            <a:avLst/>
            <a:gdLst/>
            <a:ahLst/>
            <a:cxnLst/>
            <a:rect l="l" t="t" r="r" b="b"/>
            <a:pathLst>
              <a:path w="862330">
                <a:moveTo>
                  <a:pt x="0" y="0"/>
                </a:moveTo>
                <a:lnTo>
                  <a:pt x="861949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52950" y="3109976"/>
            <a:ext cx="862330" cy="0"/>
          </a:xfrm>
          <a:custGeom>
            <a:avLst/>
            <a:gdLst/>
            <a:ahLst/>
            <a:cxnLst/>
            <a:rect l="l" t="t" r="r" b="b"/>
            <a:pathLst>
              <a:path w="862329">
                <a:moveTo>
                  <a:pt x="0" y="0"/>
                </a:moveTo>
                <a:lnTo>
                  <a:pt x="862076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167001" y="3109976"/>
            <a:ext cx="862330" cy="0"/>
          </a:xfrm>
          <a:custGeom>
            <a:avLst/>
            <a:gdLst/>
            <a:ahLst/>
            <a:cxnLst/>
            <a:rect l="l" t="t" r="r" b="b"/>
            <a:pathLst>
              <a:path w="862330">
                <a:moveTo>
                  <a:pt x="0" y="0"/>
                </a:moveTo>
                <a:lnTo>
                  <a:pt x="861949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52950" y="2595626"/>
            <a:ext cx="862330" cy="0"/>
          </a:xfrm>
          <a:custGeom>
            <a:avLst/>
            <a:gdLst/>
            <a:ahLst/>
            <a:cxnLst/>
            <a:rect l="l" t="t" r="r" b="b"/>
            <a:pathLst>
              <a:path w="862329">
                <a:moveTo>
                  <a:pt x="0" y="0"/>
                </a:moveTo>
                <a:lnTo>
                  <a:pt x="862076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67001" y="2595626"/>
            <a:ext cx="862330" cy="0"/>
          </a:xfrm>
          <a:custGeom>
            <a:avLst/>
            <a:gdLst/>
            <a:ahLst/>
            <a:cxnLst/>
            <a:rect l="l" t="t" r="r" b="b"/>
            <a:pathLst>
              <a:path w="862330">
                <a:moveTo>
                  <a:pt x="0" y="0"/>
                </a:moveTo>
                <a:lnTo>
                  <a:pt x="861949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52950" y="2071751"/>
            <a:ext cx="862330" cy="0"/>
          </a:xfrm>
          <a:custGeom>
            <a:avLst/>
            <a:gdLst/>
            <a:ahLst/>
            <a:cxnLst/>
            <a:rect l="l" t="t" r="r" b="b"/>
            <a:pathLst>
              <a:path w="862329">
                <a:moveTo>
                  <a:pt x="0" y="0"/>
                </a:moveTo>
                <a:lnTo>
                  <a:pt x="862076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67001" y="2071751"/>
            <a:ext cx="862330" cy="0"/>
          </a:xfrm>
          <a:custGeom>
            <a:avLst/>
            <a:gdLst/>
            <a:ahLst/>
            <a:cxnLst/>
            <a:rect l="l" t="t" r="r" b="b"/>
            <a:pathLst>
              <a:path w="862330">
                <a:moveTo>
                  <a:pt x="0" y="0"/>
                </a:moveTo>
                <a:lnTo>
                  <a:pt x="861949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167001" y="1557400"/>
            <a:ext cx="3248025" cy="0"/>
          </a:xfrm>
          <a:custGeom>
            <a:avLst/>
            <a:gdLst/>
            <a:ahLst/>
            <a:cxnLst/>
            <a:rect l="l" t="t" r="r" b="b"/>
            <a:pathLst>
              <a:path w="3248025">
                <a:moveTo>
                  <a:pt x="0" y="0"/>
                </a:moveTo>
                <a:lnTo>
                  <a:pt x="32480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67001" y="1557400"/>
            <a:ext cx="0" cy="3629025"/>
          </a:xfrm>
          <a:custGeom>
            <a:avLst/>
            <a:gdLst/>
            <a:ahLst/>
            <a:cxnLst/>
            <a:rect l="l" t="t" r="r" b="b"/>
            <a:pathLst>
              <a:path h="3629025">
                <a:moveTo>
                  <a:pt x="0" y="3629025"/>
                </a:moveTo>
                <a:lnTo>
                  <a:pt x="0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19376" y="518629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19376" y="467194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19376" y="414807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19376" y="363372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119376" y="310997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19376" y="259562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19376" y="207175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19376" y="155740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67001" y="5186426"/>
            <a:ext cx="3248025" cy="0"/>
          </a:xfrm>
          <a:custGeom>
            <a:avLst/>
            <a:gdLst/>
            <a:ahLst/>
            <a:cxnLst/>
            <a:rect l="l" t="t" r="r" b="b"/>
            <a:pathLst>
              <a:path w="3248025">
                <a:moveTo>
                  <a:pt x="0" y="0"/>
                </a:moveTo>
                <a:lnTo>
                  <a:pt x="32480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3028950" y="1819275"/>
            <a:ext cx="1524000" cy="3371850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45720" rIns="0" bIns="0" rtlCol="0">
            <a:spAutoFit/>
          </a:bodyPr>
          <a:lstStyle/>
          <a:p>
            <a:pPr marL="15240" algn="ctr">
              <a:lnSpc>
                <a:spcPct val="100000"/>
              </a:lnSpc>
              <a:spcBef>
                <a:spcPts val="360"/>
              </a:spcBef>
            </a:pP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65%</a:t>
            </a:r>
            <a:endParaRPr sz="1400">
              <a:latin typeface="Arial"/>
              <a:cs typeface="Arial"/>
            </a:endParaRPr>
          </a:p>
        </p:txBody>
      </p:sp>
      <p:sp>
        <p:nvSpPr>
          <p:cNvPr id="75" name="object 7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39</a:t>
            </a:fld>
            <a:endParaRPr spc="-5" dirty="0">
              <a:solidFill>
                <a:srgbClr val="FFFFFF"/>
              </a:solidFill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748535" y="5060378"/>
            <a:ext cx="27686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30" dirty="0">
                <a:latin typeface="Arial"/>
                <a:cs typeface="Arial"/>
              </a:rPr>
              <a:t>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649476" y="4540567"/>
            <a:ext cx="38735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30" dirty="0">
                <a:latin typeface="Arial"/>
                <a:cs typeface="Arial"/>
              </a:rPr>
              <a:t>1</a:t>
            </a:r>
            <a:r>
              <a:rPr sz="1400" spc="45" dirty="0">
                <a:latin typeface="Arial"/>
                <a:cs typeface="Arial"/>
              </a:rPr>
              <a:t>0</a:t>
            </a:r>
            <a:r>
              <a:rPr sz="1400" spc="20" dirty="0"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649476" y="4020756"/>
            <a:ext cx="38735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30" dirty="0">
                <a:latin typeface="Arial"/>
                <a:cs typeface="Arial"/>
              </a:rPr>
              <a:t>2</a:t>
            </a:r>
            <a:r>
              <a:rPr sz="1400" spc="45" dirty="0">
                <a:latin typeface="Arial"/>
                <a:cs typeface="Arial"/>
              </a:rPr>
              <a:t>0</a:t>
            </a:r>
            <a:r>
              <a:rPr sz="1400" spc="20" dirty="0"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649476" y="3501390"/>
            <a:ext cx="38735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30" dirty="0">
                <a:latin typeface="Arial"/>
                <a:cs typeface="Arial"/>
              </a:rPr>
              <a:t>3</a:t>
            </a:r>
            <a:r>
              <a:rPr sz="1400" spc="40" dirty="0">
                <a:latin typeface="Arial"/>
                <a:cs typeface="Arial"/>
              </a:rPr>
              <a:t>0</a:t>
            </a:r>
            <a:r>
              <a:rPr sz="1400" spc="20" dirty="0"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649476" y="2981007"/>
            <a:ext cx="38735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30" dirty="0">
                <a:latin typeface="Arial"/>
                <a:cs typeface="Arial"/>
              </a:rPr>
              <a:t>4</a:t>
            </a:r>
            <a:r>
              <a:rPr sz="1400" spc="45" dirty="0">
                <a:latin typeface="Arial"/>
                <a:cs typeface="Arial"/>
              </a:rPr>
              <a:t>0</a:t>
            </a:r>
            <a:r>
              <a:rPr sz="1400" spc="20" dirty="0"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649476" y="2461323"/>
            <a:ext cx="38735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30" dirty="0">
                <a:latin typeface="Arial"/>
                <a:cs typeface="Arial"/>
              </a:rPr>
              <a:t>5</a:t>
            </a:r>
            <a:r>
              <a:rPr sz="1400" spc="45" dirty="0">
                <a:latin typeface="Arial"/>
                <a:cs typeface="Arial"/>
              </a:rPr>
              <a:t>0</a:t>
            </a:r>
            <a:r>
              <a:rPr sz="1400" spc="20" dirty="0"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649476" y="1941512"/>
            <a:ext cx="38735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30" dirty="0">
                <a:latin typeface="Arial"/>
                <a:cs typeface="Arial"/>
              </a:rPr>
              <a:t>6</a:t>
            </a:r>
            <a:r>
              <a:rPr sz="1400" spc="45" dirty="0">
                <a:latin typeface="Arial"/>
                <a:cs typeface="Arial"/>
              </a:rPr>
              <a:t>0</a:t>
            </a:r>
            <a:r>
              <a:rPr sz="1400" spc="20" dirty="0"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649476" y="922840"/>
            <a:ext cx="3189605" cy="742315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878205">
              <a:lnSpc>
                <a:spcPct val="100000"/>
              </a:lnSpc>
              <a:spcBef>
                <a:spcPts val="1195"/>
              </a:spcBef>
            </a:pP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ED </a:t>
            </a:r>
            <a:r>
              <a:rPr sz="1550" b="1" spc="5" dirty="0">
                <a:solidFill>
                  <a:srgbClr val="091A30"/>
                </a:solidFill>
                <a:latin typeface="Arial"/>
                <a:cs typeface="Arial"/>
              </a:rPr>
              <a:t>visits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in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last </a:t>
            </a:r>
            <a:r>
              <a:rPr sz="1550" b="1" spc="25" dirty="0">
                <a:solidFill>
                  <a:srgbClr val="091A30"/>
                </a:solidFill>
                <a:latin typeface="Arial"/>
                <a:cs typeface="Arial"/>
              </a:rPr>
              <a:t>30</a:t>
            </a:r>
            <a:r>
              <a:rPr sz="1550" b="1" spc="7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550" b="1" spc="5" dirty="0">
                <a:solidFill>
                  <a:srgbClr val="091A30"/>
                </a:solidFill>
                <a:latin typeface="Arial"/>
                <a:cs typeface="Arial"/>
              </a:rPr>
              <a:t>days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400" spc="10" dirty="0">
                <a:latin typeface="Arial"/>
                <a:cs typeface="Arial"/>
              </a:rPr>
              <a:t>70%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139188" y="2005037"/>
            <a:ext cx="427990" cy="30289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620"/>
              </a:lnSpc>
            </a:pPr>
            <a:r>
              <a:rPr sz="1400" spc="20" dirty="0">
                <a:latin typeface="Arial"/>
                <a:cs typeface="Arial"/>
              </a:rPr>
              <a:t>% </a:t>
            </a:r>
            <a:r>
              <a:rPr sz="1400" spc="-15" dirty="0">
                <a:latin typeface="Arial"/>
                <a:cs typeface="Arial"/>
              </a:rPr>
              <a:t>of </a:t>
            </a:r>
            <a:r>
              <a:rPr sz="1400" spc="-10" dirty="0">
                <a:latin typeface="Arial"/>
                <a:cs typeface="Arial"/>
              </a:rPr>
              <a:t>decedents </a:t>
            </a:r>
            <a:r>
              <a:rPr sz="1400" dirty="0">
                <a:latin typeface="Arial"/>
                <a:cs typeface="Arial"/>
              </a:rPr>
              <a:t>with </a:t>
            </a:r>
            <a:r>
              <a:rPr sz="1400" spc="25" dirty="0">
                <a:latin typeface="Arial"/>
                <a:cs typeface="Arial"/>
              </a:rPr>
              <a:t>ED </a:t>
            </a:r>
            <a:r>
              <a:rPr sz="1400" spc="-5" dirty="0">
                <a:latin typeface="Arial"/>
                <a:cs typeface="Arial"/>
              </a:rPr>
              <a:t>visit in </a:t>
            </a:r>
            <a:r>
              <a:rPr sz="1400" dirty="0">
                <a:latin typeface="Arial"/>
                <a:cs typeface="Arial"/>
              </a:rPr>
              <a:t>last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30</a:t>
            </a:r>
            <a:endParaRPr sz="1400">
              <a:latin typeface="Arial"/>
              <a:cs typeface="Arial"/>
            </a:endParaRPr>
          </a:p>
          <a:p>
            <a:pPr marL="7620" algn="ctr">
              <a:lnSpc>
                <a:spcPts val="1625"/>
              </a:lnSpc>
            </a:pPr>
            <a:r>
              <a:rPr sz="1400" dirty="0">
                <a:latin typeface="Arial"/>
                <a:cs typeface="Arial"/>
              </a:rPr>
              <a:t>days </a:t>
            </a:r>
            <a:r>
              <a:rPr sz="1400" spc="-15" dirty="0">
                <a:latin typeface="Arial"/>
                <a:cs typeface="Arial"/>
              </a:rPr>
              <a:t>of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life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8400"/>
            <a:ext cx="12192000" cy="609600"/>
          </a:xfrm>
          <a:custGeom>
            <a:avLst/>
            <a:gdLst/>
            <a:ahLst/>
            <a:cxnLst/>
            <a:rect l="l" t="t" r="r" b="b"/>
            <a:pathLst>
              <a:path w="12192000" h="609600">
                <a:moveTo>
                  <a:pt x="0" y="609600"/>
                </a:moveTo>
                <a:lnTo>
                  <a:pt x="12192000" y="609600"/>
                </a:lnTo>
                <a:lnTo>
                  <a:pt x="12192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10200" y="304800"/>
            <a:ext cx="124142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5" dirty="0">
                <a:solidFill>
                  <a:srgbClr val="000000"/>
                </a:solidFill>
              </a:rPr>
              <a:t>Poll</a:t>
            </a:r>
            <a:r>
              <a:rPr sz="3600" spc="-15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1</a:t>
            </a:r>
            <a:endParaRPr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26397" r="2848" b="43443"/>
          <a:stretch/>
        </p:blipFill>
        <p:spPr>
          <a:xfrm>
            <a:off x="2819400" y="1905000"/>
            <a:ext cx="6493567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8400"/>
            <a:ext cx="12192000" cy="609600"/>
          </a:xfrm>
          <a:custGeom>
            <a:avLst/>
            <a:gdLst/>
            <a:ahLst/>
            <a:cxnLst/>
            <a:rect l="l" t="t" r="r" b="b"/>
            <a:pathLst>
              <a:path w="12192000" h="609600">
                <a:moveTo>
                  <a:pt x="0" y="609600"/>
                </a:moveTo>
                <a:lnTo>
                  <a:pt x="12192000" y="609600"/>
                </a:lnTo>
                <a:lnTo>
                  <a:pt x="12192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733613" y="1590738"/>
          <a:ext cx="3681729" cy="3771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6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91A30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24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91A30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solidFill>
                      <a:srgbClr val="2D80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91A30"/>
                      </a:solidFill>
                      <a:prstDash val="solid"/>
                    </a:lnL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rowSpan="9"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B w="9525">
                      <a:solidFill>
                        <a:srgbClr val="091A30"/>
                      </a:solidFill>
                      <a:prstDash val="solid"/>
                    </a:lnB>
                    <a:solidFill>
                      <a:srgbClr val="2D80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91A30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895" marB="0">
                    <a:lnB w="9525">
                      <a:solidFill>
                        <a:srgbClr val="091A30"/>
                      </a:solidFill>
                      <a:prstDash val="solid"/>
                    </a:lnB>
                    <a:solidFill>
                      <a:srgbClr val="2D80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91A30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895" marB="0">
                    <a:lnB w="9525">
                      <a:solidFill>
                        <a:srgbClr val="091A30"/>
                      </a:solidFill>
                      <a:prstDash val="solid"/>
                    </a:lnB>
                    <a:solidFill>
                      <a:srgbClr val="2D80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8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91A30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895" marB="0">
                    <a:lnB w="9525">
                      <a:solidFill>
                        <a:srgbClr val="091A30"/>
                      </a:solidFill>
                      <a:prstDash val="solid"/>
                    </a:lnB>
                    <a:solidFill>
                      <a:srgbClr val="2D80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91A30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895" marB="0">
                    <a:lnB w="9525">
                      <a:solidFill>
                        <a:srgbClr val="091A30"/>
                      </a:solidFill>
                      <a:prstDash val="solid"/>
                    </a:lnB>
                    <a:solidFill>
                      <a:srgbClr val="2D80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91A30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895" marB="0">
                    <a:lnB w="9525">
                      <a:solidFill>
                        <a:srgbClr val="091A30"/>
                      </a:solidFill>
                      <a:prstDash val="solid"/>
                    </a:lnB>
                    <a:solidFill>
                      <a:srgbClr val="2D80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91A30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895" marB="0">
                    <a:lnB w="9525">
                      <a:solidFill>
                        <a:srgbClr val="091A30"/>
                      </a:solidFill>
                      <a:prstDash val="solid"/>
                    </a:lnB>
                    <a:solidFill>
                      <a:srgbClr val="2D80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91A30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895" marB="0">
                    <a:lnB w="9525">
                      <a:solidFill>
                        <a:srgbClr val="091A30"/>
                      </a:solidFill>
                      <a:prstDash val="solid"/>
                    </a:lnB>
                    <a:solidFill>
                      <a:srgbClr val="2D80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6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91A30"/>
                      </a:solidFill>
                      <a:prstDash val="solid"/>
                    </a:lnL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091A3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895" marB="0">
                    <a:lnB w="9525">
                      <a:solidFill>
                        <a:srgbClr val="091A30"/>
                      </a:solidFill>
                      <a:prstDash val="solid"/>
                    </a:lnB>
                    <a:solidFill>
                      <a:srgbClr val="2D80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091A3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313814" y="4854829"/>
            <a:ext cx="276860" cy="6197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30" dirty="0">
                <a:latin typeface="Arial"/>
                <a:cs typeface="Arial"/>
              </a:rPr>
              <a:t>5%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1400" spc="-30" dirty="0">
                <a:latin typeface="Arial"/>
                <a:cs typeface="Arial"/>
              </a:rPr>
              <a:t>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4755" y="4477448"/>
            <a:ext cx="38671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30" dirty="0">
                <a:latin typeface="Arial"/>
                <a:cs typeface="Arial"/>
              </a:rPr>
              <a:t>1</a:t>
            </a:r>
            <a:r>
              <a:rPr sz="1400" spc="45" dirty="0">
                <a:latin typeface="Arial"/>
                <a:cs typeface="Arial"/>
              </a:rPr>
              <a:t>0</a:t>
            </a:r>
            <a:r>
              <a:rPr sz="1400" spc="20" dirty="0"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4755" y="3724020"/>
            <a:ext cx="386715" cy="6197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35" dirty="0">
                <a:latin typeface="Arial"/>
                <a:cs typeface="Arial"/>
              </a:rPr>
              <a:t>2</a:t>
            </a:r>
            <a:r>
              <a:rPr sz="1400" spc="40" dirty="0">
                <a:latin typeface="Arial"/>
                <a:cs typeface="Arial"/>
              </a:rPr>
              <a:t>0</a:t>
            </a:r>
            <a:r>
              <a:rPr sz="1400" spc="20" dirty="0"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1400" spc="-30" dirty="0">
                <a:latin typeface="Arial"/>
                <a:cs typeface="Arial"/>
              </a:rPr>
              <a:t>1</a:t>
            </a:r>
            <a:r>
              <a:rPr sz="1400" spc="45" dirty="0">
                <a:latin typeface="Arial"/>
                <a:cs typeface="Arial"/>
              </a:rPr>
              <a:t>5</a:t>
            </a:r>
            <a:r>
              <a:rPr sz="1400" spc="20" dirty="0"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4755" y="3346386"/>
            <a:ext cx="38671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30" dirty="0">
                <a:latin typeface="Arial"/>
                <a:cs typeface="Arial"/>
              </a:rPr>
              <a:t>2</a:t>
            </a:r>
            <a:r>
              <a:rPr sz="1400" spc="45" dirty="0">
                <a:latin typeface="Arial"/>
                <a:cs typeface="Arial"/>
              </a:rPr>
              <a:t>5</a:t>
            </a:r>
            <a:r>
              <a:rPr sz="1400" spc="20" dirty="0"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4755" y="2215451"/>
            <a:ext cx="386715" cy="997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30" dirty="0">
                <a:latin typeface="Arial"/>
                <a:cs typeface="Arial"/>
              </a:rPr>
              <a:t>4</a:t>
            </a:r>
            <a:r>
              <a:rPr sz="1400" spc="45" dirty="0">
                <a:latin typeface="Arial"/>
                <a:cs typeface="Arial"/>
              </a:rPr>
              <a:t>0</a:t>
            </a:r>
            <a:r>
              <a:rPr sz="1400" spc="20" dirty="0"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1400" spc="-30" dirty="0">
                <a:latin typeface="Arial"/>
                <a:cs typeface="Arial"/>
              </a:rPr>
              <a:t>3</a:t>
            </a:r>
            <a:r>
              <a:rPr sz="1400" spc="45" dirty="0">
                <a:latin typeface="Arial"/>
                <a:cs typeface="Arial"/>
              </a:rPr>
              <a:t>5</a:t>
            </a:r>
            <a:r>
              <a:rPr sz="1400" spc="20" dirty="0"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1400" spc="-30" dirty="0">
                <a:latin typeface="Arial"/>
                <a:cs typeface="Arial"/>
              </a:rPr>
              <a:t>3</a:t>
            </a:r>
            <a:r>
              <a:rPr sz="1400" spc="45" dirty="0">
                <a:latin typeface="Arial"/>
                <a:cs typeface="Arial"/>
              </a:rPr>
              <a:t>0</a:t>
            </a:r>
            <a:r>
              <a:rPr sz="1400" spc="20" dirty="0"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4755" y="1838642"/>
            <a:ext cx="38671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30" dirty="0">
                <a:latin typeface="Arial"/>
                <a:cs typeface="Arial"/>
              </a:rPr>
              <a:t>4</a:t>
            </a:r>
            <a:r>
              <a:rPr sz="1400" spc="45" dirty="0">
                <a:latin typeface="Arial"/>
                <a:cs typeface="Arial"/>
              </a:rPr>
              <a:t>5</a:t>
            </a:r>
            <a:r>
              <a:rPr sz="1400" spc="20" dirty="0"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14755" y="1461706"/>
            <a:ext cx="38671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30" dirty="0">
                <a:latin typeface="Arial"/>
                <a:cs typeface="Arial"/>
              </a:rPr>
              <a:t>5</a:t>
            </a:r>
            <a:r>
              <a:rPr sz="1400" spc="45" dirty="0">
                <a:latin typeface="Arial"/>
                <a:cs typeface="Arial"/>
              </a:rPr>
              <a:t>0</a:t>
            </a:r>
            <a:r>
              <a:rPr sz="1400" spc="20" dirty="0"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4423" y="1882320"/>
            <a:ext cx="227965" cy="3385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70"/>
              </a:lnSpc>
            </a:pPr>
            <a:r>
              <a:rPr sz="1400" spc="-5" dirty="0">
                <a:latin typeface="Arial"/>
                <a:cs typeface="Arial"/>
              </a:rPr>
              <a:t>Days </a:t>
            </a:r>
            <a:r>
              <a:rPr sz="1400" spc="-10" dirty="0">
                <a:latin typeface="Arial"/>
                <a:cs typeface="Arial"/>
              </a:rPr>
              <a:t>spent </a:t>
            </a:r>
            <a:r>
              <a:rPr sz="1400" spc="-15" dirty="0">
                <a:latin typeface="Arial"/>
                <a:cs typeface="Arial"/>
              </a:rPr>
              <a:t>at </a:t>
            </a:r>
            <a:r>
              <a:rPr sz="1400" spc="15" dirty="0">
                <a:latin typeface="Arial"/>
                <a:cs typeface="Arial"/>
              </a:rPr>
              <a:t>home </a:t>
            </a:r>
            <a:r>
              <a:rPr sz="1400" dirty="0">
                <a:latin typeface="Arial"/>
                <a:cs typeface="Arial"/>
              </a:rPr>
              <a:t>in last </a:t>
            </a:r>
            <a:r>
              <a:rPr sz="1400" spc="15" dirty="0">
                <a:latin typeface="Arial"/>
                <a:cs typeface="Arial"/>
              </a:rPr>
              <a:t>6 </a:t>
            </a:r>
            <a:r>
              <a:rPr sz="1400" dirty="0">
                <a:latin typeface="Arial"/>
                <a:cs typeface="Arial"/>
              </a:rPr>
              <a:t>months </a:t>
            </a:r>
            <a:r>
              <a:rPr sz="1400" spc="-15" dirty="0">
                <a:latin typeface="Arial"/>
                <a:cs typeface="Arial"/>
              </a:rPr>
              <a:t>of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life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58375" y="4929123"/>
            <a:ext cx="909955" cy="0"/>
          </a:xfrm>
          <a:custGeom>
            <a:avLst/>
            <a:gdLst/>
            <a:ahLst/>
            <a:cxnLst/>
            <a:rect l="l" t="t" r="r" b="b"/>
            <a:pathLst>
              <a:path w="909954">
                <a:moveTo>
                  <a:pt x="0" y="0"/>
                </a:moveTo>
                <a:lnTo>
                  <a:pt x="909701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58126" y="4929123"/>
            <a:ext cx="909955" cy="0"/>
          </a:xfrm>
          <a:custGeom>
            <a:avLst/>
            <a:gdLst/>
            <a:ahLst/>
            <a:cxnLst/>
            <a:rect l="l" t="t" r="r" b="b"/>
            <a:pathLst>
              <a:path w="909954">
                <a:moveTo>
                  <a:pt x="0" y="0"/>
                </a:moveTo>
                <a:lnTo>
                  <a:pt x="909574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858375" y="4500498"/>
            <a:ext cx="909955" cy="0"/>
          </a:xfrm>
          <a:custGeom>
            <a:avLst/>
            <a:gdLst/>
            <a:ahLst/>
            <a:cxnLst/>
            <a:rect l="l" t="t" r="r" b="b"/>
            <a:pathLst>
              <a:path w="909954">
                <a:moveTo>
                  <a:pt x="0" y="0"/>
                </a:moveTo>
                <a:lnTo>
                  <a:pt x="909701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58126" y="4500498"/>
            <a:ext cx="909955" cy="0"/>
          </a:xfrm>
          <a:custGeom>
            <a:avLst/>
            <a:gdLst/>
            <a:ahLst/>
            <a:cxnLst/>
            <a:rect l="l" t="t" r="r" b="b"/>
            <a:pathLst>
              <a:path w="909954">
                <a:moveTo>
                  <a:pt x="0" y="0"/>
                </a:moveTo>
                <a:lnTo>
                  <a:pt x="909574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58375" y="4062348"/>
            <a:ext cx="909955" cy="0"/>
          </a:xfrm>
          <a:custGeom>
            <a:avLst/>
            <a:gdLst/>
            <a:ahLst/>
            <a:cxnLst/>
            <a:rect l="l" t="t" r="r" b="b"/>
            <a:pathLst>
              <a:path w="909954">
                <a:moveTo>
                  <a:pt x="0" y="0"/>
                </a:moveTo>
                <a:lnTo>
                  <a:pt x="909701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58126" y="4062348"/>
            <a:ext cx="909955" cy="0"/>
          </a:xfrm>
          <a:custGeom>
            <a:avLst/>
            <a:gdLst/>
            <a:ahLst/>
            <a:cxnLst/>
            <a:rect l="l" t="t" r="r" b="b"/>
            <a:pathLst>
              <a:path w="909954">
                <a:moveTo>
                  <a:pt x="0" y="0"/>
                </a:moveTo>
                <a:lnTo>
                  <a:pt x="909574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858375" y="3633723"/>
            <a:ext cx="909955" cy="0"/>
          </a:xfrm>
          <a:custGeom>
            <a:avLst/>
            <a:gdLst/>
            <a:ahLst/>
            <a:cxnLst/>
            <a:rect l="l" t="t" r="r" b="b"/>
            <a:pathLst>
              <a:path w="909954">
                <a:moveTo>
                  <a:pt x="0" y="0"/>
                </a:moveTo>
                <a:lnTo>
                  <a:pt x="909701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58126" y="3633723"/>
            <a:ext cx="909955" cy="0"/>
          </a:xfrm>
          <a:custGeom>
            <a:avLst/>
            <a:gdLst/>
            <a:ahLst/>
            <a:cxnLst/>
            <a:rect l="l" t="t" r="r" b="b"/>
            <a:pathLst>
              <a:path w="909954">
                <a:moveTo>
                  <a:pt x="0" y="0"/>
                </a:moveTo>
                <a:lnTo>
                  <a:pt x="909574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858375" y="3205098"/>
            <a:ext cx="909955" cy="0"/>
          </a:xfrm>
          <a:custGeom>
            <a:avLst/>
            <a:gdLst/>
            <a:ahLst/>
            <a:cxnLst/>
            <a:rect l="l" t="t" r="r" b="b"/>
            <a:pathLst>
              <a:path w="909954">
                <a:moveTo>
                  <a:pt x="0" y="0"/>
                </a:moveTo>
                <a:lnTo>
                  <a:pt x="909701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58126" y="3205098"/>
            <a:ext cx="909955" cy="0"/>
          </a:xfrm>
          <a:custGeom>
            <a:avLst/>
            <a:gdLst/>
            <a:ahLst/>
            <a:cxnLst/>
            <a:rect l="l" t="t" r="r" b="b"/>
            <a:pathLst>
              <a:path w="909954">
                <a:moveTo>
                  <a:pt x="0" y="0"/>
                </a:moveTo>
                <a:lnTo>
                  <a:pt x="909574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858375" y="2776601"/>
            <a:ext cx="909955" cy="0"/>
          </a:xfrm>
          <a:custGeom>
            <a:avLst/>
            <a:gdLst/>
            <a:ahLst/>
            <a:cxnLst/>
            <a:rect l="l" t="t" r="r" b="b"/>
            <a:pathLst>
              <a:path w="909954">
                <a:moveTo>
                  <a:pt x="0" y="0"/>
                </a:moveTo>
                <a:lnTo>
                  <a:pt x="909701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58126" y="2776601"/>
            <a:ext cx="909955" cy="0"/>
          </a:xfrm>
          <a:custGeom>
            <a:avLst/>
            <a:gdLst/>
            <a:ahLst/>
            <a:cxnLst/>
            <a:rect l="l" t="t" r="r" b="b"/>
            <a:pathLst>
              <a:path w="909954">
                <a:moveTo>
                  <a:pt x="0" y="0"/>
                </a:moveTo>
                <a:lnTo>
                  <a:pt x="909574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858375" y="2347976"/>
            <a:ext cx="909955" cy="0"/>
          </a:xfrm>
          <a:custGeom>
            <a:avLst/>
            <a:gdLst/>
            <a:ahLst/>
            <a:cxnLst/>
            <a:rect l="l" t="t" r="r" b="b"/>
            <a:pathLst>
              <a:path w="909954">
                <a:moveTo>
                  <a:pt x="0" y="0"/>
                </a:moveTo>
                <a:lnTo>
                  <a:pt x="909701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58126" y="2347976"/>
            <a:ext cx="909955" cy="0"/>
          </a:xfrm>
          <a:custGeom>
            <a:avLst/>
            <a:gdLst/>
            <a:ahLst/>
            <a:cxnLst/>
            <a:rect l="l" t="t" r="r" b="b"/>
            <a:pathLst>
              <a:path w="909954">
                <a:moveTo>
                  <a:pt x="0" y="0"/>
                </a:moveTo>
                <a:lnTo>
                  <a:pt x="909574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858375" y="1909826"/>
            <a:ext cx="909955" cy="0"/>
          </a:xfrm>
          <a:custGeom>
            <a:avLst/>
            <a:gdLst/>
            <a:ahLst/>
            <a:cxnLst/>
            <a:rect l="l" t="t" r="r" b="b"/>
            <a:pathLst>
              <a:path w="909954">
                <a:moveTo>
                  <a:pt x="0" y="0"/>
                </a:moveTo>
                <a:lnTo>
                  <a:pt x="909701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58126" y="1909826"/>
            <a:ext cx="909955" cy="0"/>
          </a:xfrm>
          <a:custGeom>
            <a:avLst/>
            <a:gdLst/>
            <a:ahLst/>
            <a:cxnLst/>
            <a:rect l="l" t="t" r="r" b="b"/>
            <a:pathLst>
              <a:path w="909954">
                <a:moveTo>
                  <a:pt x="0" y="0"/>
                </a:moveTo>
                <a:lnTo>
                  <a:pt x="909574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58126" y="1481200"/>
            <a:ext cx="3409950" cy="0"/>
          </a:xfrm>
          <a:custGeom>
            <a:avLst/>
            <a:gdLst/>
            <a:ahLst/>
            <a:cxnLst/>
            <a:rect l="l" t="t" r="r" b="b"/>
            <a:pathLst>
              <a:path w="3409950">
                <a:moveTo>
                  <a:pt x="0" y="0"/>
                </a:moveTo>
                <a:lnTo>
                  <a:pt x="340995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67700" y="1905000"/>
            <a:ext cx="1590675" cy="3457575"/>
          </a:xfrm>
          <a:custGeom>
            <a:avLst/>
            <a:gdLst/>
            <a:ahLst/>
            <a:cxnLst/>
            <a:rect l="l" t="t" r="r" b="b"/>
            <a:pathLst>
              <a:path w="1590675" h="3457575">
                <a:moveTo>
                  <a:pt x="0" y="3457575"/>
                </a:moveTo>
                <a:lnTo>
                  <a:pt x="1590675" y="3457575"/>
                </a:lnTo>
                <a:lnTo>
                  <a:pt x="1590675" y="0"/>
                </a:lnTo>
                <a:lnTo>
                  <a:pt x="0" y="0"/>
                </a:lnTo>
                <a:lnTo>
                  <a:pt x="0" y="345757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58126" y="1481074"/>
            <a:ext cx="0" cy="3877310"/>
          </a:xfrm>
          <a:custGeom>
            <a:avLst/>
            <a:gdLst/>
            <a:ahLst/>
            <a:cxnLst/>
            <a:rect l="l" t="t" r="r" b="b"/>
            <a:pathLst>
              <a:path h="3877310">
                <a:moveTo>
                  <a:pt x="0" y="3876802"/>
                </a:moveTo>
                <a:lnTo>
                  <a:pt x="0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10501" y="535787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10501" y="492912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10501" y="450049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10501" y="406234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10501" y="363372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10501" y="320509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10501" y="277660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10501" y="234797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10501" y="190982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310501" y="148120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58126" y="5357876"/>
            <a:ext cx="3409950" cy="0"/>
          </a:xfrm>
          <a:custGeom>
            <a:avLst/>
            <a:gdLst/>
            <a:ahLst/>
            <a:cxnLst/>
            <a:rect l="l" t="t" r="r" b="b"/>
            <a:pathLst>
              <a:path w="3409950">
                <a:moveTo>
                  <a:pt x="0" y="0"/>
                </a:moveTo>
                <a:lnTo>
                  <a:pt x="3409950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8921115" y="1931098"/>
            <a:ext cx="31369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400" spc="4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102856" y="5229288"/>
            <a:ext cx="126364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5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003795" y="4797996"/>
            <a:ext cx="21590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30" dirty="0"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003795" y="4366831"/>
            <a:ext cx="21590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30" dirty="0">
                <a:latin typeface="Arial"/>
                <a:cs typeface="Arial"/>
              </a:rPr>
              <a:t>40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003795" y="3935666"/>
            <a:ext cx="21590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30" dirty="0">
                <a:latin typeface="Arial"/>
                <a:cs typeface="Arial"/>
              </a:rPr>
              <a:t>60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003795" y="3504628"/>
            <a:ext cx="21590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30" dirty="0">
                <a:latin typeface="Arial"/>
                <a:cs typeface="Arial"/>
              </a:rPr>
              <a:t>80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904608" y="3073336"/>
            <a:ext cx="32702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30" dirty="0">
                <a:latin typeface="Arial"/>
                <a:cs typeface="Arial"/>
              </a:rPr>
              <a:t>1</a:t>
            </a:r>
            <a:r>
              <a:rPr sz="1400" spc="45" dirty="0">
                <a:latin typeface="Arial"/>
                <a:cs typeface="Arial"/>
              </a:rPr>
              <a:t>0</a:t>
            </a:r>
            <a:r>
              <a:rPr sz="1400" spc="15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904608" y="2642298"/>
            <a:ext cx="32702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30" dirty="0">
                <a:latin typeface="Arial"/>
                <a:cs typeface="Arial"/>
              </a:rPr>
              <a:t>1</a:t>
            </a:r>
            <a:r>
              <a:rPr sz="1400" spc="45" dirty="0">
                <a:latin typeface="Arial"/>
                <a:cs typeface="Arial"/>
              </a:rPr>
              <a:t>2</a:t>
            </a:r>
            <a:r>
              <a:rPr sz="1400" spc="15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904608" y="2211006"/>
            <a:ext cx="32702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30" dirty="0">
                <a:latin typeface="Arial"/>
                <a:cs typeface="Arial"/>
              </a:rPr>
              <a:t>1</a:t>
            </a:r>
            <a:r>
              <a:rPr sz="1400" spc="45" dirty="0">
                <a:latin typeface="Arial"/>
                <a:cs typeface="Arial"/>
              </a:rPr>
              <a:t>4</a:t>
            </a:r>
            <a:r>
              <a:rPr sz="1400" spc="15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904608" y="1779841"/>
            <a:ext cx="32702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30" dirty="0">
                <a:latin typeface="Arial"/>
                <a:cs typeface="Arial"/>
              </a:rPr>
              <a:t>1</a:t>
            </a:r>
            <a:r>
              <a:rPr sz="1400" spc="45" dirty="0">
                <a:latin typeface="Arial"/>
                <a:cs typeface="Arial"/>
              </a:rPr>
              <a:t>6</a:t>
            </a:r>
            <a:r>
              <a:rPr sz="1400" spc="15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904608" y="1348803"/>
            <a:ext cx="32702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30" dirty="0">
                <a:latin typeface="Arial"/>
                <a:cs typeface="Arial"/>
              </a:rPr>
              <a:t>1</a:t>
            </a:r>
            <a:r>
              <a:rPr sz="1400" spc="45" dirty="0">
                <a:latin typeface="Arial"/>
                <a:cs typeface="Arial"/>
              </a:rPr>
              <a:t>8</a:t>
            </a:r>
            <a:r>
              <a:rPr sz="1400" spc="15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395430" y="2000547"/>
            <a:ext cx="428625" cy="31045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620"/>
              </a:lnSpc>
            </a:pPr>
            <a:r>
              <a:rPr sz="1400" spc="-5" dirty="0">
                <a:latin typeface="Arial"/>
                <a:cs typeface="Arial"/>
              </a:rPr>
              <a:t>Days </a:t>
            </a:r>
            <a:r>
              <a:rPr sz="1400" spc="-10" dirty="0">
                <a:latin typeface="Arial"/>
                <a:cs typeface="Arial"/>
              </a:rPr>
              <a:t>spent </a:t>
            </a:r>
            <a:r>
              <a:rPr sz="1400" spc="-15" dirty="0">
                <a:latin typeface="Arial"/>
                <a:cs typeface="Arial"/>
              </a:rPr>
              <a:t>at </a:t>
            </a:r>
            <a:r>
              <a:rPr sz="1400" spc="15" dirty="0">
                <a:latin typeface="Arial"/>
                <a:cs typeface="Arial"/>
              </a:rPr>
              <a:t>home </a:t>
            </a:r>
            <a:r>
              <a:rPr sz="1400" dirty="0">
                <a:latin typeface="Arial"/>
                <a:cs typeface="Arial"/>
              </a:rPr>
              <a:t>in last </a:t>
            </a:r>
            <a:r>
              <a:rPr sz="1400" spc="15" dirty="0">
                <a:latin typeface="Arial"/>
                <a:cs typeface="Arial"/>
              </a:rPr>
              <a:t>6 </a:t>
            </a:r>
            <a:r>
              <a:rPr sz="1400" dirty="0">
                <a:latin typeface="Arial"/>
                <a:cs typeface="Arial"/>
              </a:rPr>
              <a:t>months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of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630"/>
              </a:lnSpc>
            </a:pPr>
            <a:r>
              <a:rPr sz="1400" spc="-10" dirty="0">
                <a:latin typeface="Arial"/>
                <a:cs typeface="Arial"/>
              </a:rPr>
              <a:t>life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xfrm>
            <a:off x="552450" y="456311"/>
            <a:ext cx="4335780" cy="472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900" spc="-5" dirty="0"/>
              <a:t>Palliative </a:t>
            </a:r>
            <a:r>
              <a:rPr sz="2900" dirty="0"/>
              <a:t>care</a:t>
            </a:r>
            <a:r>
              <a:rPr sz="2900" spc="-114" dirty="0"/>
              <a:t> </a:t>
            </a:r>
            <a:r>
              <a:rPr sz="2900" spc="-5" dirty="0"/>
              <a:t>indicators</a:t>
            </a:r>
            <a:endParaRPr sz="2900"/>
          </a:p>
        </p:txBody>
      </p:sp>
      <p:sp>
        <p:nvSpPr>
          <p:cNvPr id="56" name="object 56"/>
          <p:cNvSpPr txBox="1"/>
          <p:nvPr/>
        </p:nvSpPr>
        <p:spPr>
          <a:xfrm>
            <a:off x="11088751" y="6443979"/>
            <a:ext cx="196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251959" y="6408102"/>
            <a:ext cx="1968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586980" y="1093406"/>
            <a:ext cx="2830195" cy="48577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747395" marR="5080" indent="-734695">
              <a:lnSpc>
                <a:spcPts val="1730"/>
              </a:lnSpc>
              <a:spcBef>
                <a:spcPts val="290"/>
              </a:spcBef>
            </a:pP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Days </a:t>
            </a:r>
            <a:r>
              <a:rPr sz="1550" b="1" spc="25" dirty="0">
                <a:solidFill>
                  <a:srgbClr val="091A30"/>
                </a:solidFill>
                <a:latin typeface="Arial"/>
                <a:cs typeface="Arial"/>
              </a:rPr>
              <a:t>spent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at </a:t>
            </a:r>
            <a:r>
              <a:rPr sz="1550" b="1" spc="25" dirty="0">
                <a:solidFill>
                  <a:srgbClr val="091A30"/>
                </a:solidFill>
                <a:latin typeface="Arial"/>
                <a:cs typeface="Arial"/>
              </a:rPr>
              <a:t>home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in </a:t>
            </a:r>
            <a:r>
              <a:rPr sz="1550" b="1" spc="5" dirty="0">
                <a:solidFill>
                  <a:srgbClr val="091A30"/>
                </a:solidFill>
                <a:latin typeface="Arial"/>
                <a:cs typeface="Arial"/>
              </a:rPr>
              <a:t>last </a:t>
            </a:r>
            <a:r>
              <a:rPr sz="1550" b="1" spc="30" dirty="0">
                <a:solidFill>
                  <a:srgbClr val="091A30"/>
                </a:solidFill>
                <a:latin typeface="Arial"/>
                <a:cs typeface="Arial"/>
              </a:rPr>
              <a:t>6- 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months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of</a:t>
            </a:r>
            <a:r>
              <a:rPr sz="1550" b="1" spc="3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life</a:t>
            </a:r>
            <a:endParaRPr sz="15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350379" y="5524182"/>
            <a:ext cx="2933065" cy="504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110"/>
              </a:spcBef>
            </a:pPr>
            <a:r>
              <a:rPr sz="1550" spc="25" dirty="0">
                <a:solidFill>
                  <a:srgbClr val="232323"/>
                </a:solidFill>
                <a:latin typeface="Arial"/>
                <a:cs typeface="Arial"/>
              </a:rPr>
              <a:t>Days </a:t>
            </a:r>
            <a:r>
              <a:rPr sz="1550" spc="15" dirty="0">
                <a:solidFill>
                  <a:srgbClr val="232323"/>
                </a:solidFill>
                <a:latin typeface="Arial"/>
                <a:cs typeface="Arial"/>
              </a:rPr>
              <a:t>spent </a:t>
            </a:r>
            <a:r>
              <a:rPr sz="1550" spc="20" dirty="0">
                <a:solidFill>
                  <a:srgbClr val="232323"/>
                </a:solidFill>
                <a:latin typeface="Arial"/>
                <a:cs typeface="Arial"/>
              </a:rPr>
              <a:t>at </a:t>
            </a:r>
            <a:r>
              <a:rPr sz="1550" spc="15" dirty="0">
                <a:solidFill>
                  <a:srgbClr val="232323"/>
                </a:solidFill>
                <a:latin typeface="Arial"/>
                <a:cs typeface="Arial"/>
              </a:rPr>
              <a:t>home </a:t>
            </a:r>
            <a:r>
              <a:rPr sz="1550" spc="20" dirty="0">
                <a:solidFill>
                  <a:srgbClr val="232323"/>
                </a:solidFill>
                <a:latin typeface="Arial"/>
                <a:cs typeface="Arial"/>
              </a:rPr>
              <a:t>in the </a:t>
            </a:r>
            <a:r>
              <a:rPr sz="1550" spc="10" dirty="0">
                <a:solidFill>
                  <a:srgbClr val="232323"/>
                </a:solidFill>
                <a:latin typeface="Arial"/>
                <a:cs typeface="Arial"/>
              </a:rPr>
              <a:t>last </a:t>
            </a:r>
            <a:r>
              <a:rPr sz="1550" spc="15" dirty="0">
                <a:solidFill>
                  <a:srgbClr val="232323"/>
                </a:solidFill>
                <a:latin typeface="Arial"/>
                <a:cs typeface="Arial"/>
              </a:rPr>
              <a:t>6  </a:t>
            </a:r>
            <a:r>
              <a:rPr sz="1550" spc="20" dirty="0">
                <a:solidFill>
                  <a:srgbClr val="232323"/>
                </a:solidFill>
                <a:latin typeface="Arial"/>
                <a:cs typeface="Arial"/>
              </a:rPr>
              <a:t>months (180 days) of</a:t>
            </a:r>
            <a:r>
              <a:rPr sz="1550" spc="70" dirty="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sz="1550" spc="5" dirty="0">
                <a:solidFill>
                  <a:srgbClr val="232323"/>
                </a:solidFill>
                <a:latin typeface="Arial"/>
                <a:cs typeface="Arial"/>
              </a:rPr>
              <a:t>life.</a:t>
            </a:r>
            <a:endParaRPr sz="15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079879" y="1093406"/>
            <a:ext cx="299148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Deaths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in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hospital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(alternate</a:t>
            </a:r>
            <a:r>
              <a:rPr sz="1550" b="1" spc="10" dirty="0">
                <a:solidFill>
                  <a:srgbClr val="091A30"/>
                </a:solidFill>
                <a:latin typeface="Arial"/>
                <a:cs typeface="Arial"/>
              </a:rPr>
              <a:t> to</a:t>
            </a:r>
            <a:endParaRPr sz="15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193289" y="1312862"/>
            <a:ext cx="277368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deaths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in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location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of</a:t>
            </a:r>
            <a:r>
              <a:rPr sz="1550" b="1" spc="4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choice)</a:t>
            </a:r>
            <a:endParaRPr sz="15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117089" y="5542279"/>
            <a:ext cx="3161030" cy="504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110"/>
              </a:spcBef>
            </a:pPr>
            <a:r>
              <a:rPr sz="1550" spc="20" dirty="0">
                <a:solidFill>
                  <a:srgbClr val="091A30"/>
                </a:solidFill>
                <a:latin typeface="Arial"/>
                <a:cs typeface="Arial"/>
              </a:rPr>
              <a:t>The </a:t>
            </a:r>
            <a:r>
              <a:rPr sz="1550" spc="15" dirty="0">
                <a:solidFill>
                  <a:srgbClr val="091A30"/>
                </a:solidFill>
                <a:latin typeface="Arial"/>
                <a:cs typeface="Arial"/>
              </a:rPr>
              <a:t>percent </a:t>
            </a:r>
            <a:r>
              <a:rPr sz="1550" spc="20" dirty="0">
                <a:solidFill>
                  <a:srgbClr val="091A30"/>
                </a:solidFill>
                <a:latin typeface="Arial"/>
                <a:cs typeface="Arial"/>
              </a:rPr>
              <a:t>of </a:t>
            </a:r>
            <a:r>
              <a:rPr sz="1550" spc="10" dirty="0">
                <a:solidFill>
                  <a:srgbClr val="091A30"/>
                </a:solidFill>
                <a:latin typeface="Arial"/>
                <a:cs typeface="Arial"/>
              </a:rPr>
              <a:t>decedents </a:t>
            </a:r>
            <a:r>
              <a:rPr sz="1550" spc="20" dirty="0">
                <a:solidFill>
                  <a:srgbClr val="091A30"/>
                </a:solidFill>
                <a:latin typeface="Arial"/>
                <a:cs typeface="Arial"/>
              </a:rPr>
              <a:t>that </a:t>
            </a:r>
            <a:r>
              <a:rPr sz="1550" spc="5" dirty="0">
                <a:solidFill>
                  <a:srgbClr val="091A30"/>
                </a:solidFill>
                <a:latin typeface="Arial"/>
                <a:cs typeface="Arial"/>
              </a:rPr>
              <a:t>died  </a:t>
            </a:r>
            <a:r>
              <a:rPr sz="1550" spc="20" dirty="0">
                <a:solidFill>
                  <a:srgbClr val="091A30"/>
                </a:solidFill>
                <a:latin typeface="Arial"/>
                <a:cs typeface="Arial"/>
              </a:rPr>
              <a:t>in </a:t>
            </a:r>
            <a:r>
              <a:rPr sz="1550" spc="15" dirty="0">
                <a:solidFill>
                  <a:srgbClr val="091A30"/>
                </a:solidFill>
                <a:latin typeface="Arial"/>
                <a:cs typeface="Arial"/>
              </a:rPr>
              <a:t>a hospital</a:t>
            </a:r>
            <a:r>
              <a:rPr sz="1550" spc="-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550" spc="15" dirty="0">
                <a:solidFill>
                  <a:srgbClr val="091A30"/>
                </a:solidFill>
                <a:latin typeface="Arial"/>
                <a:cs typeface="Arial"/>
              </a:rPr>
              <a:t>setting.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8400"/>
            <a:ext cx="12192000" cy="609600"/>
          </a:xfrm>
          <a:custGeom>
            <a:avLst/>
            <a:gdLst/>
            <a:ahLst/>
            <a:cxnLst/>
            <a:rect l="l" t="t" r="r" b="b"/>
            <a:pathLst>
              <a:path w="12192000" h="609600">
                <a:moveTo>
                  <a:pt x="0" y="609600"/>
                </a:moveTo>
                <a:lnTo>
                  <a:pt x="12192000" y="609600"/>
                </a:lnTo>
                <a:lnTo>
                  <a:pt x="12192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88751" y="6443979"/>
            <a:ext cx="196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41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34151" y="4825"/>
            <a:ext cx="0" cy="6237605"/>
          </a:xfrm>
          <a:custGeom>
            <a:avLst/>
            <a:gdLst/>
            <a:ahLst/>
            <a:cxnLst/>
            <a:rect l="l" t="t" r="r" b="b"/>
            <a:pathLst>
              <a:path h="6237605">
                <a:moveTo>
                  <a:pt x="0" y="0"/>
                </a:moveTo>
                <a:lnTo>
                  <a:pt x="0" y="6237452"/>
                </a:lnTo>
              </a:path>
            </a:pathLst>
          </a:custGeom>
          <a:ln w="6350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725275" y="4767198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9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58525" y="4767198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01300" y="4767198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34550" y="4767198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67800" y="4767198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10575" y="4767198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43825" y="4767198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48576" y="4767198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849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725275" y="4043426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9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58525" y="4043426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01300" y="4043426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34550" y="4043426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67800" y="4043426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10575" y="4043426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43825" y="4043426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48576" y="4043426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849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67800" y="3319526"/>
            <a:ext cx="2719705" cy="0"/>
          </a:xfrm>
          <a:custGeom>
            <a:avLst/>
            <a:gdLst/>
            <a:ahLst/>
            <a:cxnLst/>
            <a:rect l="l" t="t" r="r" b="b"/>
            <a:pathLst>
              <a:path w="2719704">
                <a:moveTo>
                  <a:pt x="0" y="0"/>
                </a:moveTo>
                <a:lnTo>
                  <a:pt x="2719451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10575" y="3319526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43825" y="3319526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48576" y="3319526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849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67800" y="2595626"/>
            <a:ext cx="2719705" cy="0"/>
          </a:xfrm>
          <a:custGeom>
            <a:avLst/>
            <a:gdLst/>
            <a:ahLst/>
            <a:cxnLst/>
            <a:rect l="l" t="t" r="r" b="b"/>
            <a:pathLst>
              <a:path w="2719704">
                <a:moveTo>
                  <a:pt x="0" y="0"/>
                </a:moveTo>
                <a:lnTo>
                  <a:pt x="2719451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10575" y="2595626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43825" y="2595626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48576" y="2595626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849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43825" y="1871726"/>
            <a:ext cx="4043679" cy="0"/>
          </a:xfrm>
          <a:custGeom>
            <a:avLst/>
            <a:gdLst/>
            <a:ahLst/>
            <a:cxnLst/>
            <a:rect l="l" t="t" r="r" b="b"/>
            <a:pathLst>
              <a:path w="4043679">
                <a:moveTo>
                  <a:pt x="0" y="0"/>
                </a:moveTo>
                <a:lnTo>
                  <a:pt x="4043426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48576" y="1871726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849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48576" y="1147825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675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48576" y="1147825"/>
            <a:ext cx="0" cy="3619500"/>
          </a:xfrm>
          <a:custGeom>
            <a:avLst/>
            <a:gdLst/>
            <a:ahLst/>
            <a:cxnLst/>
            <a:rect l="l" t="t" r="r" b="b"/>
            <a:pathLst>
              <a:path h="3619500">
                <a:moveTo>
                  <a:pt x="0" y="3619500"/>
                </a:moveTo>
                <a:lnTo>
                  <a:pt x="0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100951" y="476719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00951" y="404342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00951" y="331952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00951" y="259562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00951" y="187172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00951" y="114782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091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210425" y="2476500"/>
            <a:ext cx="533400" cy="2291080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55244">
              <a:lnSpc>
                <a:spcPct val="100000"/>
              </a:lnSpc>
            </a:pP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$6,335</a:t>
            </a:r>
            <a:endParaRPr sz="11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877175" y="2133600"/>
            <a:ext cx="533400" cy="2633980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$7,263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534400" y="2781300"/>
            <a:ext cx="533400" cy="1986280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Times New Roman"/>
              <a:cs typeface="Times New Roman"/>
            </a:endParaRPr>
          </a:p>
          <a:p>
            <a:pPr marL="8255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$5,488</a:t>
            </a:r>
            <a:endParaRPr sz="11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201150" y="3886200"/>
            <a:ext cx="533400" cy="881380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marL="6858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$2,446</a:t>
            </a:r>
            <a:endParaRPr sz="11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867900" y="4043426"/>
            <a:ext cx="533400" cy="723900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Times New Roman"/>
              <a:cs typeface="Times New Roman"/>
            </a:endParaRPr>
          </a:p>
          <a:p>
            <a:pPr marL="55244">
              <a:lnSpc>
                <a:spcPct val="100000"/>
              </a:lnSpc>
            </a:pP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$2,082</a:t>
            </a:r>
            <a:endParaRPr sz="11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525125" y="3886200"/>
            <a:ext cx="533400" cy="881380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$2,440</a:t>
            </a:r>
            <a:endParaRPr sz="11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191875" y="4043426"/>
            <a:ext cx="533400" cy="723900"/>
          </a:xfrm>
          <a:prstGeom prst="rect">
            <a:avLst/>
          </a:prstGeom>
          <a:solidFill>
            <a:srgbClr val="2D80B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  <a:spcBef>
                <a:spcPts val="87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$1,951</a:t>
            </a:r>
            <a:endParaRPr sz="11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210425" y="1790700"/>
            <a:ext cx="533400" cy="685800"/>
          </a:xfrm>
          <a:prstGeom prst="rect">
            <a:avLst/>
          </a:prstGeom>
          <a:solidFill>
            <a:srgbClr val="C6EA9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 marL="60325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$1</a:t>
            </a:r>
            <a:r>
              <a:rPr sz="1200" spc="-35" dirty="0">
                <a:latin typeface="Arial"/>
                <a:cs typeface="Arial"/>
              </a:rPr>
              <a:t>,</a:t>
            </a:r>
            <a:r>
              <a:rPr sz="1200" dirty="0">
                <a:latin typeface="Arial"/>
                <a:cs typeface="Arial"/>
              </a:rPr>
              <a:t>88</a:t>
            </a:r>
            <a:r>
              <a:rPr sz="1200" spc="-5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877175" y="1962150"/>
            <a:ext cx="533400" cy="171450"/>
          </a:xfrm>
          <a:prstGeom prst="rect">
            <a:avLst/>
          </a:prstGeom>
          <a:solidFill>
            <a:srgbClr val="C6EA94"/>
          </a:solidFill>
        </p:spPr>
        <p:txBody>
          <a:bodyPr vert="horz" wrap="square" lIns="0" tIns="0" rIns="0" bIns="0" rtlCol="0">
            <a:spAutoFit/>
          </a:bodyPr>
          <a:lstStyle/>
          <a:p>
            <a:pPr marL="121285">
              <a:lnSpc>
                <a:spcPts val="1325"/>
              </a:lnSpc>
            </a:pPr>
            <a:r>
              <a:rPr sz="1200" spc="5" dirty="0">
                <a:latin typeface="Arial"/>
                <a:cs typeface="Arial"/>
              </a:rPr>
              <a:t>$489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534400" y="2324100"/>
            <a:ext cx="533400" cy="457200"/>
          </a:xfrm>
          <a:prstGeom prst="rect">
            <a:avLst/>
          </a:prstGeom>
          <a:solidFill>
            <a:srgbClr val="C6EA94"/>
          </a:solidFill>
        </p:spPr>
        <p:txBody>
          <a:bodyPr vert="horz" wrap="square" lIns="0" tIns="130175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1025"/>
              </a:spcBef>
            </a:pPr>
            <a:r>
              <a:rPr sz="1200" dirty="0">
                <a:latin typeface="Arial"/>
                <a:cs typeface="Arial"/>
              </a:rPr>
              <a:t>$1</a:t>
            </a:r>
            <a:r>
              <a:rPr sz="1200" spc="-35" dirty="0">
                <a:latin typeface="Arial"/>
                <a:cs typeface="Arial"/>
              </a:rPr>
              <a:t>,</a:t>
            </a:r>
            <a:r>
              <a:rPr sz="1200" dirty="0">
                <a:latin typeface="Arial"/>
                <a:cs typeface="Arial"/>
              </a:rPr>
              <a:t>249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201150" y="3633787"/>
            <a:ext cx="533400" cy="252729"/>
          </a:xfrm>
          <a:prstGeom prst="rect">
            <a:avLst/>
          </a:prstGeom>
          <a:solidFill>
            <a:srgbClr val="C6EA94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$766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867900" y="3633787"/>
            <a:ext cx="533400" cy="410209"/>
          </a:xfrm>
          <a:prstGeom prst="rect">
            <a:avLst/>
          </a:prstGeom>
          <a:solidFill>
            <a:srgbClr val="C6EA94"/>
          </a:solidFill>
        </p:spPr>
        <p:txBody>
          <a:bodyPr vert="horz" wrap="square" lIns="0" tIns="8255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650"/>
              </a:spcBef>
            </a:pPr>
            <a:r>
              <a:rPr sz="1200" spc="-30" dirty="0">
                <a:latin typeface="Arial"/>
                <a:cs typeface="Arial"/>
              </a:rPr>
              <a:t>$1,111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525125" y="3633787"/>
            <a:ext cx="533400" cy="252729"/>
          </a:xfrm>
          <a:prstGeom prst="rect">
            <a:avLst/>
          </a:prstGeom>
          <a:solidFill>
            <a:srgbClr val="C6EA94"/>
          </a:solidFill>
        </p:spPr>
        <p:txBody>
          <a:bodyPr vert="horz" wrap="square" lIns="0" tIns="38100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300"/>
              </a:spcBef>
            </a:pPr>
            <a:r>
              <a:rPr sz="1200" spc="5" dirty="0">
                <a:latin typeface="Arial"/>
                <a:cs typeface="Arial"/>
              </a:rPr>
              <a:t>$638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191875" y="3790950"/>
            <a:ext cx="533400" cy="252729"/>
          </a:xfrm>
          <a:prstGeom prst="rect">
            <a:avLst/>
          </a:prstGeom>
          <a:solidFill>
            <a:srgbClr val="C6EA94"/>
          </a:solidFill>
        </p:spPr>
        <p:txBody>
          <a:bodyPr vert="horz" wrap="square" lIns="0" tIns="39370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310"/>
              </a:spcBef>
            </a:pPr>
            <a:r>
              <a:rPr sz="1200" spc="5" dirty="0">
                <a:latin typeface="Arial"/>
                <a:cs typeface="Arial"/>
              </a:rPr>
              <a:t>$743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837044" y="4656137"/>
            <a:ext cx="1974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$0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540118" y="3930078"/>
            <a:ext cx="4908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$2</a:t>
            </a:r>
            <a:r>
              <a:rPr sz="1200" spc="-35" dirty="0">
                <a:latin typeface="Arial"/>
                <a:cs typeface="Arial"/>
              </a:rPr>
              <a:t>,</a:t>
            </a:r>
            <a:r>
              <a:rPr sz="1200" dirty="0">
                <a:latin typeface="Arial"/>
                <a:cs typeface="Arial"/>
              </a:rPr>
              <a:t>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540118" y="3203892"/>
            <a:ext cx="4908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$4</a:t>
            </a:r>
            <a:r>
              <a:rPr sz="1200" spc="-35" dirty="0">
                <a:latin typeface="Arial"/>
                <a:cs typeface="Arial"/>
              </a:rPr>
              <a:t>,</a:t>
            </a:r>
            <a:r>
              <a:rPr sz="1200" dirty="0">
                <a:latin typeface="Arial"/>
                <a:cs typeface="Arial"/>
              </a:rPr>
              <a:t>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540118" y="2478023"/>
            <a:ext cx="490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$6</a:t>
            </a:r>
            <a:r>
              <a:rPr sz="1200" spc="-35" dirty="0">
                <a:latin typeface="Arial"/>
                <a:cs typeface="Arial"/>
              </a:rPr>
              <a:t>,</a:t>
            </a:r>
            <a:r>
              <a:rPr sz="1200" dirty="0">
                <a:latin typeface="Arial"/>
                <a:cs typeface="Arial"/>
              </a:rPr>
              <a:t>00</a:t>
            </a:r>
            <a:r>
              <a:rPr sz="1200" spc="-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540118" y="1751266"/>
            <a:ext cx="4908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$8</a:t>
            </a:r>
            <a:r>
              <a:rPr sz="1200" spc="-35" dirty="0">
                <a:latin typeface="Arial"/>
                <a:cs typeface="Arial"/>
              </a:rPr>
              <a:t>,</a:t>
            </a:r>
            <a:r>
              <a:rPr sz="1200" dirty="0">
                <a:latin typeface="Arial"/>
                <a:cs typeface="Arial"/>
              </a:rPr>
              <a:t>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455409" y="1025207"/>
            <a:ext cx="5759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$10</a:t>
            </a:r>
            <a:r>
              <a:rPr sz="1200" spc="-35" dirty="0">
                <a:latin typeface="Arial"/>
                <a:cs typeface="Arial"/>
              </a:rPr>
              <a:t>,</a:t>
            </a:r>
            <a:r>
              <a:rPr sz="1200" dirty="0">
                <a:latin typeface="Arial"/>
                <a:cs typeface="Arial"/>
              </a:rPr>
              <a:t>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179651" y="1886813"/>
            <a:ext cx="196215" cy="22326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15" dirty="0">
                <a:latin typeface="Arial"/>
                <a:cs typeface="Arial"/>
              </a:rPr>
              <a:t>Average </a:t>
            </a:r>
            <a:r>
              <a:rPr sz="1200" spc="-10" dirty="0">
                <a:latin typeface="Arial"/>
                <a:cs typeface="Arial"/>
              </a:rPr>
              <a:t>costs </a:t>
            </a:r>
            <a:r>
              <a:rPr sz="1200" spc="-25" dirty="0">
                <a:latin typeface="Arial"/>
                <a:cs typeface="Arial"/>
              </a:rPr>
              <a:t>per</a:t>
            </a:r>
            <a:r>
              <a:rPr sz="1200" spc="1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patient-month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867650" y="5000625"/>
            <a:ext cx="85725" cy="76200"/>
          </a:xfrm>
          <a:custGeom>
            <a:avLst/>
            <a:gdLst/>
            <a:ahLst/>
            <a:cxnLst/>
            <a:rect l="l" t="t" r="r" b="b"/>
            <a:pathLst>
              <a:path w="85725" h="76200">
                <a:moveTo>
                  <a:pt x="0" y="76200"/>
                </a:moveTo>
                <a:lnTo>
                  <a:pt x="85725" y="76200"/>
                </a:lnTo>
                <a:lnTo>
                  <a:pt x="8572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953500" y="500062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6392164" y="4927663"/>
            <a:ext cx="5303520" cy="93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 algn="ctr">
              <a:lnSpc>
                <a:spcPct val="100000"/>
              </a:lnSpc>
              <a:spcBef>
                <a:spcPts val="100"/>
              </a:spcBef>
              <a:tabLst>
                <a:tab pos="1195070" algn="l"/>
              </a:tabLst>
            </a:pPr>
            <a:r>
              <a:rPr sz="1200" dirty="0">
                <a:latin typeface="Arial"/>
                <a:cs typeface="Arial"/>
              </a:rPr>
              <a:t>Other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costs	</a:t>
            </a:r>
            <a:r>
              <a:rPr sz="1200" dirty="0">
                <a:latin typeface="Arial"/>
                <a:cs typeface="Arial"/>
              </a:rPr>
              <a:t>Home </a:t>
            </a:r>
            <a:r>
              <a:rPr sz="1200" spc="-10" dirty="0">
                <a:latin typeface="Arial"/>
                <a:cs typeface="Arial"/>
              </a:rPr>
              <a:t>care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costs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950"/>
              </a:lnSpc>
              <a:spcBef>
                <a:spcPts val="5"/>
              </a:spcBef>
            </a:pPr>
            <a:r>
              <a:rPr sz="1800" spc="-5" dirty="0">
                <a:solidFill>
                  <a:srgbClr val="091A30"/>
                </a:solidFill>
                <a:latin typeface="Arial"/>
                <a:cs typeface="Arial"/>
              </a:rPr>
              <a:t>Average </a:t>
            </a:r>
            <a:r>
              <a:rPr sz="1800" spc="-10" dirty="0">
                <a:solidFill>
                  <a:srgbClr val="091A30"/>
                </a:solidFill>
                <a:latin typeface="Arial"/>
                <a:cs typeface="Arial"/>
              </a:rPr>
              <a:t>attributable </a:t>
            </a:r>
            <a:r>
              <a:rPr sz="1800" spc="-5" dirty="0">
                <a:solidFill>
                  <a:srgbClr val="091A30"/>
                </a:solidFill>
                <a:latin typeface="Arial"/>
                <a:cs typeface="Arial"/>
              </a:rPr>
              <a:t>government health </a:t>
            </a:r>
            <a:r>
              <a:rPr sz="1800" spc="10" dirty="0">
                <a:solidFill>
                  <a:srgbClr val="091A30"/>
                </a:solidFill>
                <a:latin typeface="Arial"/>
                <a:cs typeface="Arial"/>
              </a:rPr>
              <a:t>care  </a:t>
            </a:r>
            <a:r>
              <a:rPr sz="1800" spc="-5" dirty="0">
                <a:solidFill>
                  <a:srgbClr val="091A30"/>
                </a:solidFill>
                <a:latin typeface="Arial"/>
                <a:cs typeface="Arial"/>
              </a:rPr>
              <a:t>spending </a:t>
            </a:r>
            <a:r>
              <a:rPr sz="1800" spc="5" dirty="0">
                <a:solidFill>
                  <a:srgbClr val="091A30"/>
                </a:solidFill>
                <a:latin typeface="Arial"/>
                <a:cs typeface="Arial"/>
              </a:rPr>
              <a:t>per </a:t>
            </a:r>
            <a:r>
              <a:rPr sz="1800" spc="-5" dirty="0">
                <a:solidFill>
                  <a:srgbClr val="091A30"/>
                </a:solidFill>
                <a:latin typeface="Arial"/>
                <a:cs typeface="Arial"/>
              </a:rPr>
              <a:t>individual, </a:t>
            </a:r>
            <a:r>
              <a:rPr sz="1800" spc="-20" dirty="0">
                <a:solidFill>
                  <a:srgbClr val="091A30"/>
                </a:solidFill>
                <a:latin typeface="Arial"/>
                <a:cs typeface="Arial"/>
              </a:rPr>
              <a:t>per </a:t>
            </a:r>
            <a:r>
              <a:rPr sz="1800" spc="-10" dirty="0">
                <a:solidFill>
                  <a:srgbClr val="091A30"/>
                </a:solidFill>
                <a:latin typeface="Arial"/>
                <a:cs typeface="Arial"/>
              </a:rPr>
              <a:t>month </a:t>
            </a:r>
            <a:r>
              <a:rPr sz="1800" spc="-5" dirty="0">
                <a:solidFill>
                  <a:srgbClr val="091A30"/>
                </a:solidFill>
                <a:latin typeface="Arial"/>
                <a:cs typeface="Arial"/>
              </a:rPr>
              <a:t>alive </a:t>
            </a:r>
            <a:r>
              <a:rPr sz="1800" spc="20" dirty="0">
                <a:solidFill>
                  <a:srgbClr val="091A30"/>
                </a:solidFill>
                <a:latin typeface="Arial"/>
                <a:cs typeface="Arial"/>
              </a:rPr>
              <a:t>in</a:t>
            </a:r>
            <a:r>
              <a:rPr sz="1800" spc="3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91A30"/>
                </a:solidFill>
                <a:latin typeface="Arial"/>
                <a:cs typeface="Arial"/>
              </a:rPr>
              <a:t>FY22-23.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80732" y="3849306"/>
            <a:ext cx="4678045" cy="14065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706120">
              <a:lnSpc>
                <a:spcPct val="100800"/>
              </a:lnSpc>
              <a:spcBef>
                <a:spcPts val="85"/>
              </a:spcBef>
            </a:pPr>
            <a:r>
              <a:rPr sz="1800" spc="-50" dirty="0">
                <a:solidFill>
                  <a:srgbClr val="006FC0"/>
                </a:solidFill>
                <a:latin typeface="Arial"/>
                <a:cs typeface="Arial"/>
              </a:rPr>
              <a:t>Total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health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system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cost </a:t>
            </a:r>
            <a:r>
              <a:rPr sz="1800" spc="-15" dirty="0">
                <a:solidFill>
                  <a:srgbClr val="006FC0"/>
                </a:solidFill>
                <a:latin typeface="Arial"/>
                <a:cs typeface="Arial"/>
              </a:rPr>
              <a:t>is an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essential 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element </a:t>
            </a:r>
            <a:r>
              <a:rPr sz="1800" spc="-15" dirty="0">
                <a:solidFill>
                  <a:srgbClr val="006FC0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the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Quintuple Aim. </a:t>
            </a:r>
            <a:r>
              <a:rPr sz="1800" spc="10" dirty="0">
                <a:solidFill>
                  <a:srgbClr val="006FC0"/>
                </a:solidFill>
                <a:latin typeface="Arial"/>
                <a:cs typeface="Arial"/>
              </a:rPr>
              <a:t>We</a:t>
            </a:r>
            <a:r>
              <a:rPr sz="1800" spc="-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will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800"/>
              </a:lnSpc>
            </a:pPr>
            <a:r>
              <a:rPr sz="1800" spc="5" dirty="0">
                <a:solidFill>
                  <a:srgbClr val="006FC0"/>
                </a:solidFill>
                <a:latin typeface="Arial"/>
                <a:cs typeface="Arial"/>
              </a:rPr>
              <a:t>keep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a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reporting </a:t>
            </a:r>
            <a:r>
              <a:rPr sz="1800" spc="-15" dirty="0">
                <a:solidFill>
                  <a:srgbClr val="006FC0"/>
                </a:solidFill>
                <a:latin typeface="Arial"/>
                <a:cs typeface="Arial"/>
              </a:rPr>
              <a:t>of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this </a:t>
            </a:r>
            <a:r>
              <a:rPr sz="1800" spc="-15" dirty="0">
                <a:solidFill>
                  <a:srgbClr val="006FC0"/>
                </a:solidFill>
                <a:latin typeface="Arial"/>
                <a:cs typeface="Arial"/>
              </a:rPr>
              <a:t>on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a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lagged-quarterly  basis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with </a:t>
            </a:r>
            <a:r>
              <a:rPr sz="1800" spc="5" dirty="0">
                <a:solidFill>
                  <a:srgbClr val="006FC0"/>
                </a:solidFill>
                <a:latin typeface="Arial"/>
                <a:cs typeface="Arial"/>
              </a:rPr>
              <a:t>home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care </a:t>
            </a:r>
            <a:r>
              <a:rPr sz="1800" spc="5" dirty="0">
                <a:solidFill>
                  <a:srgbClr val="006FC0"/>
                </a:solidFill>
                <a:latin typeface="Arial"/>
                <a:cs typeface="Arial"/>
              </a:rPr>
              <a:t>and </a:t>
            </a:r>
            <a:r>
              <a:rPr sz="1800" spc="-15" dirty="0">
                <a:solidFill>
                  <a:srgbClr val="006FC0"/>
                </a:solidFill>
                <a:latin typeface="Arial"/>
                <a:cs typeface="Arial"/>
              </a:rPr>
              <a:t>other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health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system  costs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tracked </a:t>
            </a:r>
            <a:r>
              <a:rPr sz="1800" spc="5" dirty="0">
                <a:solidFill>
                  <a:srgbClr val="006FC0"/>
                </a:solidFill>
                <a:latin typeface="Arial"/>
                <a:cs typeface="Arial"/>
              </a:rPr>
              <a:t>and</a:t>
            </a:r>
            <a:r>
              <a:rPr sz="1800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reported.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80732" y="5499417"/>
            <a:ext cx="4792980" cy="577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800" spc="5" dirty="0">
                <a:solidFill>
                  <a:srgbClr val="006FC0"/>
                </a:solidFill>
                <a:latin typeface="Arial"/>
                <a:cs typeface="Arial"/>
              </a:rPr>
              <a:t>Here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health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costs </a:t>
            </a:r>
            <a:r>
              <a:rPr sz="1800" spc="15" dirty="0">
                <a:solidFill>
                  <a:srgbClr val="006FC0"/>
                </a:solidFill>
                <a:latin typeface="Arial"/>
                <a:cs typeface="Arial"/>
              </a:rPr>
              <a:t>are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much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higher </a:t>
            </a:r>
            <a:r>
              <a:rPr sz="1800" spc="20" dirty="0">
                <a:solidFill>
                  <a:srgbClr val="006FC0"/>
                </a:solidFill>
                <a:latin typeface="Arial"/>
                <a:cs typeface="Arial"/>
              </a:rPr>
              <a:t>in</a:t>
            </a:r>
            <a:r>
              <a:rPr sz="1800" spc="-2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programs  where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there </a:t>
            </a:r>
            <a:r>
              <a:rPr sz="1800" spc="15" dirty="0">
                <a:solidFill>
                  <a:srgbClr val="006FC0"/>
                </a:solidFill>
                <a:latin typeface="Arial"/>
                <a:cs typeface="Arial"/>
              </a:rPr>
              <a:t>are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more</a:t>
            </a:r>
            <a:r>
              <a:rPr sz="18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hospitalizations.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062351" y="2548001"/>
            <a:ext cx="1371600" cy="885825"/>
          </a:xfrm>
          <a:custGeom>
            <a:avLst/>
            <a:gdLst/>
            <a:ahLst/>
            <a:cxnLst/>
            <a:rect l="l" t="t" r="r" b="b"/>
            <a:pathLst>
              <a:path w="1371600" h="885825">
                <a:moveTo>
                  <a:pt x="0" y="88519"/>
                </a:moveTo>
                <a:lnTo>
                  <a:pt x="6955" y="54060"/>
                </a:lnTo>
                <a:lnTo>
                  <a:pt x="25923" y="25923"/>
                </a:lnTo>
                <a:lnTo>
                  <a:pt x="54060" y="6955"/>
                </a:lnTo>
                <a:lnTo>
                  <a:pt x="88518" y="0"/>
                </a:lnTo>
                <a:lnTo>
                  <a:pt x="1282953" y="0"/>
                </a:lnTo>
                <a:lnTo>
                  <a:pt x="1317432" y="6955"/>
                </a:lnTo>
                <a:lnTo>
                  <a:pt x="1345612" y="25923"/>
                </a:lnTo>
                <a:lnTo>
                  <a:pt x="1364624" y="54060"/>
                </a:lnTo>
                <a:lnTo>
                  <a:pt x="1371600" y="88519"/>
                </a:lnTo>
                <a:lnTo>
                  <a:pt x="1371600" y="797178"/>
                </a:lnTo>
                <a:lnTo>
                  <a:pt x="1364624" y="831657"/>
                </a:lnTo>
                <a:lnTo>
                  <a:pt x="1345612" y="859837"/>
                </a:lnTo>
                <a:lnTo>
                  <a:pt x="1317432" y="878849"/>
                </a:lnTo>
                <a:lnTo>
                  <a:pt x="1282953" y="885825"/>
                </a:lnTo>
                <a:lnTo>
                  <a:pt x="88518" y="885825"/>
                </a:lnTo>
                <a:lnTo>
                  <a:pt x="54060" y="878849"/>
                </a:lnTo>
                <a:lnTo>
                  <a:pt x="25923" y="859837"/>
                </a:lnTo>
                <a:lnTo>
                  <a:pt x="6955" y="831657"/>
                </a:lnTo>
                <a:lnTo>
                  <a:pt x="0" y="797178"/>
                </a:lnTo>
                <a:lnTo>
                  <a:pt x="0" y="88519"/>
                </a:lnTo>
                <a:close/>
              </a:path>
            </a:pathLst>
          </a:custGeom>
          <a:ln w="12700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3534790" y="2635948"/>
            <a:ext cx="806450" cy="502284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69850" marR="5080" indent="-57150">
              <a:lnSpc>
                <a:spcPct val="91000"/>
              </a:lnSpc>
              <a:spcBef>
                <a:spcPts val="245"/>
              </a:spcBef>
              <a:buSzPct val="90909"/>
              <a:buChar char="•"/>
              <a:tabLst>
                <a:tab pos="85090" algn="l"/>
              </a:tabLst>
            </a:pPr>
            <a:r>
              <a:rPr sz="1100" spc="-10" dirty="0">
                <a:solidFill>
                  <a:srgbClr val="091A30"/>
                </a:solidFill>
                <a:latin typeface="Calibri"/>
                <a:cs typeface="Calibri"/>
              </a:rPr>
              <a:t>Cost  </a:t>
            </a:r>
            <a:r>
              <a:rPr sz="1100" spc="-20" dirty="0">
                <a:solidFill>
                  <a:srgbClr val="091A30"/>
                </a:solidFill>
                <a:latin typeface="Calibri"/>
                <a:cs typeface="Calibri"/>
              </a:rPr>
              <a:t>c</a:t>
            </a:r>
            <a:r>
              <a:rPr sz="1100" spc="15" dirty="0">
                <a:solidFill>
                  <a:srgbClr val="091A30"/>
                </a:solidFill>
                <a:latin typeface="Calibri"/>
                <a:cs typeface="Calibri"/>
              </a:rPr>
              <a:t>on</a:t>
            </a:r>
            <a:r>
              <a:rPr sz="1100" spc="5" dirty="0">
                <a:solidFill>
                  <a:srgbClr val="091A30"/>
                </a:solidFill>
                <a:latin typeface="Calibri"/>
                <a:cs typeface="Calibri"/>
              </a:rPr>
              <a:t>t</a:t>
            </a:r>
            <a:r>
              <a:rPr sz="1100" spc="-10" dirty="0">
                <a:solidFill>
                  <a:srgbClr val="091A30"/>
                </a:solidFill>
                <a:latin typeface="Calibri"/>
                <a:cs typeface="Calibri"/>
              </a:rPr>
              <a:t>a</a:t>
            </a:r>
            <a:r>
              <a:rPr sz="1100" spc="-30" dirty="0">
                <a:solidFill>
                  <a:srgbClr val="091A30"/>
                </a:solidFill>
                <a:latin typeface="Calibri"/>
                <a:cs typeface="Calibri"/>
              </a:rPr>
              <a:t>i</a:t>
            </a:r>
            <a:r>
              <a:rPr sz="1100" spc="15" dirty="0">
                <a:solidFill>
                  <a:srgbClr val="091A30"/>
                </a:solidFill>
                <a:latin typeface="Calibri"/>
                <a:cs typeface="Calibri"/>
              </a:rPr>
              <a:t>n</a:t>
            </a:r>
            <a:r>
              <a:rPr sz="1100" spc="-55" dirty="0">
                <a:solidFill>
                  <a:srgbClr val="091A30"/>
                </a:solidFill>
                <a:latin typeface="Calibri"/>
                <a:cs typeface="Calibri"/>
              </a:rPr>
              <a:t>m</a:t>
            </a:r>
            <a:r>
              <a:rPr sz="1100" spc="45" dirty="0">
                <a:solidFill>
                  <a:srgbClr val="091A30"/>
                </a:solidFill>
                <a:latin typeface="Calibri"/>
                <a:cs typeface="Calibri"/>
              </a:rPr>
              <a:t>e</a:t>
            </a:r>
            <a:r>
              <a:rPr sz="1100" spc="-60" dirty="0">
                <a:solidFill>
                  <a:srgbClr val="091A30"/>
                </a:solidFill>
                <a:latin typeface="Calibri"/>
                <a:cs typeface="Calibri"/>
              </a:rPr>
              <a:t>n</a:t>
            </a:r>
            <a:r>
              <a:rPr sz="1100" spc="5" dirty="0">
                <a:solidFill>
                  <a:srgbClr val="091A30"/>
                </a:solidFill>
                <a:latin typeface="Calibri"/>
                <a:cs typeface="Calibri"/>
              </a:rPr>
              <a:t>t  </a:t>
            </a:r>
            <a:r>
              <a:rPr sz="1100" spc="10" dirty="0">
                <a:solidFill>
                  <a:srgbClr val="091A30"/>
                </a:solidFill>
                <a:latin typeface="Calibri"/>
                <a:cs typeface="Calibri"/>
              </a:rPr>
              <a:t>and</a:t>
            </a:r>
            <a:r>
              <a:rPr sz="1100" spc="-50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091A30"/>
                </a:solidFill>
                <a:latin typeface="Calibri"/>
                <a:cs typeface="Calibri"/>
              </a:rPr>
              <a:t>value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128712" y="938275"/>
            <a:ext cx="1200785" cy="1200150"/>
          </a:xfrm>
          <a:custGeom>
            <a:avLst/>
            <a:gdLst/>
            <a:ahLst/>
            <a:cxnLst/>
            <a:rect l="l" t="t" r="r" b="b"/>
            <a:pathLst>
              <a:path w="1200785" h="1200150">
                <a:moveTo>
                  <a:pt x="1200213" y="0"/>
                </a:moveTo>
                <a:lnTo>
                  <a:pt x="1151935" y="952"/>
                </a:lnTo>
                <a:lnTo>
                  <a:pt x="1104142" y="3787"/>
                </a:lnTo>
                <a:lnTo>
                  <a:pt x="1056869" y="8467"/>
                </a:lnTo>
                <a:lnTo>
                  <a:pt x="1010152" y="14957"/>
                </a:lnTo>
                <a:lnTo>
                  <a:pt x="964027" y="23222"/>
                </a:lnTo>
                <a:lnTo>
                  <a:pt x="918530" y="33224"/>
                </a:lnTo>
                <a:lnTo>
                  <a:pt x="873696" y="44930"/>
                </a:lnTo>
                <a:lnTo>
                  <a:pt x="829562" y="58302"/>
                </a:lnTo>
                <a:lnTo>
                  <a:pt x="786162" y="73305"/>
                </a:lnTo>
                <a:lnTo>
                  <a:pt x="743534" y="89902"/>
                </a:lnTo>
                <a:lnTo>
                  <a:pt x="701713" y="108060"/>
                </a:lnTo>
                <a:lnTo>
                  <a:pt x="660734" y="127740"/>
                </a:lnTo>
                <a:lnTo>
                  <a:pt x="620634" y="148909"/>
                </a:lnTo>
                <a:lnTo>
                  <a:pt x="581448" y="171529"/>
                </a:lnTo>
                <a:lnTo>
                  <a:pt x="543213" y="195565"/>
                </a:lnTo>
                <a:lnTo>
                  <a:pt x="505963" y="220981"/>
                </a:lnTo>
                <a:lnTo>
                  <a:pt x="469736" y="247741"/>
                </a:lnTo>
                <a:lnTo>
                  <a:pt x="434566" y="275810"/>
                </a:lnTo>
                <a:lnTo>
                  <a:pt x="400490" y="305152"/>
                </a:lnTo>
                <a:lnTo>
                  <a:pt x="367543" y="335730"/>
                </a:lnTo>
                <a:lnTo>
                  <a:pt x="335761" y="367510"/>
                </a:lnTo>
                <a:lnTo>
                  <a:pt x="305180" y="400454"/>
                </a:lnTo>
                <a:lnTo>
                  <a:pt x="275836" y="434528"/>
                </a:lnTo>
                <a:lnTo>
                  <a:pt x="247765" y="469696"/>
                </a:lnTo>
                <a:lnTo>
                  <a:pt x="221002" y="505921"/>
                </a:lnTo>
                <a:lnTo>
                  <a:pt x="195584" y="543169"/>
                </a:lnTo>
                <a:lnTo>
                  <a:pt x="171546" y="581402"/>
                </a:lnTo>
                <a:lnTo>
                  <a:pt x="148924" y="620586"/>
                </a:lnTo>
                <a:lnTo>
                  <a:pt x="127753" y="660684"/>
                </a:lnTo>
                <a:lnTo>
                  <a:pt x="108071" y="701661"/>
                </a:lnTo>
                <a:lnTo>
                  <a:pt x="89912" y="743480"/>
                </a:lnTo>
                <a:lnTo>
                  <a:pt x="73312" y="786107"/>
                </a:lnTo>
                <a:lnTo>
                  <a:pt x="58308" y="829504"/>
                </a:lnTo>
                <a:lnTo>
                  <a:pt x="44935" y="873638"/>
                </a:lnTo>
                <a:lnTo>
                  <a:pt x="33228" y="918470"/>
                </a:lnTo>
                <a:lnTo>
                  <a:pt x="23224" y="963966"/>
                </a:lnTo>
                <a:lnTo>
                  <a:pt x="14959" y="1010091"/>
                </a:lnTo>
                <a:lnTo>
                  <a:pt x="8468" y="1056807"/>
                </a:lnTo>
                <a:lnTo>
                  <a:pt x="3787" y="1104079"/>
                </a:lnTo>
                <a:lnTo>
                  <a:pt x="952" y="1151872"/>
                </a:lnTo>
                <a:lnTo>
                  <a:pt x="0" y="1200150"/>
                </a:lnTo>
                <a:lnTo>
                  <a:pt x="1200213" y="1200150"/>
                </a:lnTo>
                <a:lnTo>
                  <a:pt x="1200213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52675" y="904875"/>
            <a:ext cx="1228725" cy="1162050"/>
          </a:xfrm>
          <a:custGeom>
            <a:avLst/>
            <a:gdLst/>
            <a:ahLst/>
            <a:cxnLst/>
            <a:rect l="l" t="t" r="r" b="b"/>
            <a:pathLst>
              <a:path w="1228725" h="1162050">
                <a:moveTo>
                  <a:pt x="0" y="0"/>
                </a:moveTo>
                <a:lnTo>
                  <a:pt x="0" y="1162050"/>
                </a:lnTo>
                <a:lnTo>
                  <a:pt x="1228725" y="1162050"/>
                </a:lnTo>
                <a:lnTo>
                  <a:pt x="1227749" y="1115316"/>
                </a:lnTo>
                <a:lnTo>
                  <a:pt x="1224846" y="1069051"/>
                </a:lnTo>
                <a:lnTo>
                  <a:pt x="1220053" y="1023288"/>
                </a:lnTo>
                <a:lnTo>
                  <a:pt x="1213407" y="978063"/>
                </a:lnTo>
                <a:lnTo>
                  <a:pt x="1204943" y="933410"/>
                </a:lnTo>
                <a:lnTo>
                  <a:pt x="1194700" y="889365"/>
                </a:lnTo>
                <a:lnTo>
                  <a:pt x="1182713" y="845960"/>
                </a:lnTo>
                <a:lnTo>
                  <a:pt x="1169019" y="803233"/>
                </a:lnTo>
                <a:lnTo>
                  <a:pt x="1153656" y="761216"/>
                </a:lnTo>
                <a:lnTo>
                  <a:pt x="1136659" y="719946"/>
                </a:lnTo>
                <a:lnTo>
                  <a:pt x="1118066" y="679456"/>
                </a:lnTo>
                <a:lnTo>
                  <a:pt x="1097913" y="639782"/>
                </a:lnTo>
                <a:lnTo>
                  <a:pt x="1076236" y="600957"/>
                </a:lnTo>
                <a:lnTo>
                  <a:pt x="1053074" y="563017"/>
                </a:lnTo>
                <a:lnTo>
                  <a:pt x="1028462" y="525997"/>
                </a:lnTo>
                <a:lnTo>
                  <a:pt x="1002436" y="489931"/>
                </a:lnTo>
                <a:lnTo>
                  <a:pt x="975035" y="454855"/>
                </a:lnTo>
                <a:lnTo>
                  <a:pt x="946294" y="420802"/>
                </a:lnTo>
                <a:lnTo>
                  <a:pt x="916250" y="387807"/>
                </a:lnTo>
                <a:lnTo>
                  <a:pt x="884941" y="355905"/>
                </a:lnTo>
                <a:lnTo>
                  <a:pt x="852401" y="325132"/>
                </a:lnTo>
                <a:lnTo>
                  <a:pt x="818670" y="295521"/>
                </a:lnTo>
                <a:lnTo>
                  <a:pt x="783782" y="267107"/>
                </a:lnTo>
                <a:lnTo>
                  <a:pt x="747775" y="239926"/>
                </a:lnTo>
                <a:lnTo>
                  <a:pt x="710686" y="214011"/>
                </a:lnTo>
                <a:lnTo>
                  <a:pt x="672551" y="189398"/>
                </a:lnTo>
                <a:lnTo>
                  <a:pt x="633406" y="166121"/>
                </a:lnTo>
                <a:lnTo>
                  <a:pt x="593290" y="144215"/>
                </a:lnTo>
                <a:lnTo>
                  <a:pt x="552238" y="123715"/>
                </a:lnTo>
                <a:lnTo>
                  <a:pt x="510287" y="104655"/>
                </a:lnTo>
                <a:lnTo>
                  <a:pt x="467474" y="87070"/>
                </a:lnTo>
                <a:lnTo>
                  <a:pt x="423835" y="70996"/>
                </a:lnTo>
                <a:lnTo>
                  <a:pt x="379408" y="56466"/>
                </a:lnTo>
                <a:lnTo>
                  <a:pt x="334228" y="43515"/>
                </a:lnTo>
                <a:lnTo>
                  <a:pt x="288333" y="32178"/>
                </a:lnTo>
                <a:lnTo>
                  <a:pt x="241760" y="22491"/>
                </a:lnTo>
                <a:lnTo>
                  <a:pt x="194545" y="14486"/>
                </a:lnTo>
                <a:lnTo>
                  <a:pt x="146724" y="8201"/>
                </a:lnTo>
                <a:lnTo>
                  <a:pt x="98336" y="3668"/>
                </a:lnTo>
                <a:lnTo>
                  <a:pt x="49415" y="922"/>
                </a:lnTo>
                <a:lnTo>
                  <a:pt x="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466720" y="1328102"/>
            <a:ext cx="652780" cy="443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6675">
              <a:lnSpc>
                <a:spcPts val="1630"/>
              </a:lnSpc>
              <a:spcBef>
                <a:spcPts val="125"/>
              </a:spcBef>
            </a:pPr>
            <a:r>
              <a:rPr sz="1400" spc="5" dirty="0">
                <a:solidFill>
                  <a:srgbClr val="2D80BB"/>
                </a:solidFill>
                <a:latin typeface="Arial"/>
                <a:cs typeface="Arial"/>
              </a:rPr>
              <a:t>Health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30"/>
              </a:lnSpc>
            </a:pPr>
            <a:r>
              <a:rPr sz="1400" spc="30" dirty="0">
                <a:solidFill>
                  <a:srgbClr val="2D80BB"/>
                </a:solidFill>
                <a:latin typeface="Arial"/>
                <a:cs typeface="Arial"/>
              </a:rPr>
              <a:t>O</a:t>
            </a:r>
            <a:r>
              <a:rPr sz="1400" spc="-35" dirty="0">
                <a:solidFill>
                  <a:srgbClr val="2D80BB"/>
                </a:solidFill>
                <a:latin typeface="Arial"/>
                <a:cs typeface="Arial"/>
              </a:rPr>
              <a:t>u</a:t>
            </a:r>
            <a:r>
              <a:rPr sz="1400" spc="-20" dirty="0">
                <a:solidFill>
                  <a:srgbClr val="2D80BB"/>
                </a:solidFill>
                <a:latin typeface="Arial"/>
                <a:cs typeface="Arial"/>
              </a:rPr>
              <a:t>t</a:t>
            </a:r>
            <a:r>
              <a:rPr sz="1400" spc="-30" dirty="0">
                <a:solidFill>
                  <a:srgbClr val="2D80BB"/>
                </a:solidFill>
                <a:latin typeface="Arial"/>
                <a:cs typeface="Arial"/>
              </a:rPr>
              <a:t>c</a:t>
            </a:r>
            <a:r>
              <a:rPr sz="1400" spc="40" dirty="0">
                <a:solidFill>
                  <a:srgbClr val="2D80BB"/>
                </a:solidFill>
                <a:latin typeface="Arial"/>
                <a:cs typeface="Arial"/>
              </a:rPr>
              <a:t>o</a:t>
            </a:r>
            <a:r>
              <a:rPr sz="1400" spc="20" dirty="0">
                <a:solidFill>
                  <a:srgbClr val="2D80BB"/>
                </a:solidFill>
                <a:latin typeface="Arial"/>
                <a:cs typeface="Arial"/>
              </a:rPr>
              <a:t>m</a:t>
            </a:r>
            <a:endParaRPr sz="14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741295" y="1758279"/>
            <a:ext cx="10096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70"/>
              </a:lnSpc>
            </a:pPr>
            <a:r>
              <a:rPr sz="1400" spc="15" dirty="0">
                <a:solidFill>
                  <a:srgbClr val="2D80BB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386076" y="2081276"/>
            <a:ext cx="1200150" cy="1209675"/>
          </a:xfrm>
          <a:custGeom>
            <a:avLst/>
            <a:gdLst/>
            <a:ahLst/>
            <a:cxnLst/>
            <a:rect l="l" t="t" r="r" b="b"/>
            <a:pathLst>
              <a:path w="1200150" h="1209675">
                <a:moveTo>
                  <a:pt x="1200150" y="0"/>
                </a:moveTo>
                <a:lnTo>
                  <a:pt x="0" y="0"/>
                </a:lnTo>
                <a:lnTo>
                  <a:pt x="0" y="1209675"/>
                </a:lnTo>
                <a:lnTo>
                  <a:pt x="48268" y="1208714"/>
                </a:lnTo>
                <a:lnTo>
                  <a:pt x="96053" y="1205856"/>
                </a:lnTo>
                <a:lnTo>
                  <a:pt x="143318" y="1201137"/>
                </a:lnTo>
                <a:lnTo>
                  <a:pt x="190028" y="1194593"/>
                </a:lnTo>
                <a:lnTo>
                  <a:pt x="236147" y="1186261"/>
                </a:lnTo>
                <a:lnTo>
                  <a:pt x="281638" y="1176176"/>
                </a:lnTo>
                <a:lnTo>
                  <a:pt x="326467" y="1164375"/>
                </a:lnTo>
                <a:lnTo>
                  <a:pt x="370596" y="1150893"/>
                </a:lnTo>
                <a:lnTo>
                  <a:pt x="413991" y="1135767"/>
                </a:lnTo>
                <a:lnTo>
                  <a:pt x="456616" y="1119034"/>
                </a:lnTo>
                <a:lnTo>
                  <a:pt x="498434" y="1100728"/>
                </a:lnTo>
                <a:lnTo>
                  <a:pt x="539409" y="1080887"/>
                </a:lnTo>
                <a:lnTo>
                  <a:pt x="579507" y="1059546"/>
                </a:lnTo>
                <a:lnTo>
                  <a:pt x="618690" y="1036742"/>
                </a:lnTo>
                <a:lnTo>
                  <a:pt x="656924" y="1012511"/>
                </a:lnTo>
                <a:lnTo>
                  <a:pt x="694172" y="986889"/>
                </a:lnTo>
                <a:lnTo>
                  <a:pt x="730399" y="959912"/>
                </a:lnTo>
                <a:lnTo>
                  <a:pt x="765568" y="931616"/>
                </a:lnTo>
                <a:lnTo>
                  <a:pt x="799644" y="902038"/>
                </a:lnTo>
                <a:lnTo>
                  <a:pt x="832591" y="871213"/>
                </a:lnTo>
                <a:lnTo>
                  <a:pt x="864372" y="839178"/>
                </a:lnTo>
                <a:lnTo>
                  <a:pt x="894953" y="805969"/>
                </a:lnTo>
                <a:lnTo>
                  <a:pt x="924298" y="771622"/>
                </a:lnTo>
                <a:lnTo>
                  <a:pt x="952370" y="736173"/>
                </a:lnTo>
                <a:lnTo>
                  <a:pt x="979133" y="699658"/>
                </a:lnTo>
                <a:lnTo>
                  <a:pt x="1004552" y="662114"/>
                </a:lnTo>
                <a:lnTo>
                  <a:pt x="1028591" y="623577"/>
                </a:lnTo>
                <a:lnTo>
                  <a:pt x="1051214" y="584082"/>
                </a:lnTo>
                <a:lnTo>
                  <a:pt x="1072386" y="543667"/>
                </a:lnTo>
                <a:lnTo>
                  <a:pt x="1092069" y="502366"/>
                </a:lnTo>
                <a:lnTo>
                  <a:pt x="1110229" y="460217"/>
                </a:lnTo>
                <a:lnTo>
                  <a:pt x="1126830" y="417256"/>
                </a:lnTo>
                <a:lnTo>
                  <a:pt x="1141836" y="373517"/>
                </a:lnTo>
                <a:lnTo>
                  <a:pt x="1155210" y="329039"/>
                </a:lnTo>
                <a:lnTo>
                  <a:pt x="1166918" y="283856"/>
                </a:lnTo>
                <a:lnTo>
                  <a:pt x="1176922" y="238006"/>
                </a:lnTo>
                <a:lnTo>
                  <a:pt x="1185189" y="191524"/>
                </a:lnTo>
                <a:lnTo>
                  <a:pt x="1191680" y="144446"/>
                </a:lnTo>
                <a:lnTo>
                  <a:pt x="1196361" y="96808"/>
                </a:lnTo>
                <a:lnTo>
                  <a:pt x="1199197" y="48647"/>
                </a:lnTo>
                <a:lnTo>
                  <a:pt x="1200150" y="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386076" y="2081276"/>
            <a:ext cx="1200150" cy="1209675"/>
          </a:xfrm>
          <a:custGeom>
            <a:avLst/>
            <a:gdLst/>
            <a:ahLst/>
            <a:cxnLst/>
            <a:rect l="l" t="t" r="r" b="b"/>
            <a:pathLst>
              <a:path w="1200150" h="1209675">
                <a:moveTo>
                  <a:pt x="1200150" y="0"/>
                </a:moveTo>
                <a:lnTo>
                  <a:pt x="1199197" y="48647"/>
                </a:lnTo>
                <a:lnTo>
                  <a:pt x="1196361" y="96808"/>
                </a:lnTo>
                <a:lnTo>
                  <a:pt x="1191680" y="144446"/>
                </a:lnTo>
                <a:lnTo>
                  <a:pt x="1185189" y="191524"/>
                </a:lnTo>
                <a:lnTo>
                  <a:pt x="1176922" y="238006"/>
                </a:lnTo>
                <a:lnTo>
                  <a:pt x="1166918" y="283856"/>
                </a:lnTo>
                <a:lnTo>
                  <a:pt x="1155210" y="329039"/>
                </a:lnTo>
                <a:lnTo>
                  <a:pt x="1141836" y="373517"/>
                </a:lnTo>
                <a:lnTo>
                  <a:pt x="1126830" y="417256"/>
                </a:lnTo>
                <a:lnTo>
                  <a:pt x="1110229" y="460217"/>
                </a:lnTo>
                <a:lnTo>
                  <a:pt x="1092069" y="502366"/>
                </a:lnTo>
                <a:lnTo>
                  <a:pt x="1072386" y="543667"/>
                </a:lnTo>
                <a:lnTo>
                  <a:pt x="1051214" y="584082"/>
                </a:lnTo>
                <a:lnTo>
                  <a:pt x="1028591" y="623577"/>
                </a:lnTo>
                <a:lnTo>
                  <a:pt x="1004552" y="662114"/>
                </a:lnTo>
                <a:lnTo>
                  <a:pt x="979133" y="699658"/>
                </a:lnTo>
                <a:lnTo>
                  <a:pt x="952370" y="736173"/>
                </a:lnTo>
                <a:lnTo>
                  <a:pt x="924298" y="771622"/>
                </a:lnTo>
                <a:lnTo>
                  <a:pt x="894953" y="805969"/>
                </a:lnTo>
                <a:lnTo>
                  <a:pt x="864372" y="839178"/>
                </a:lnTo>
                <a:lnTo>
                  <a:pt x="832591" y="871213"/>
                </a:lnTo>
                <a:lnTo>
                  <a:pt x="799644" y="902038"/>
                </a:lnTo>
                <a:lnTo>
                  <a:pt x="765568" y="931616"/>
                </a:lnTo>
                <a:lnTo>
                  <a:pt x="730399" y="959912"/>
                </a:lnTo>
                <a:lnTo>
                  <a:pt x="694172" y="986889"/>
                </a:lnTo>
                <a:lnTo>
                  <a:pt x="656924" y="1012511"/>
                </a:lnTo>
                <a:lnTo>
                  <a:pt x="618690" y="1036742"/>
                </a:lnTo>
                <a:lnTo>
                  <a:pt x="579507" y="1059546"/>
                </a:lnTo>
                <a:lnTo>
                  <a:pt x="539409" y="1080887"/>
                </a:lnTo>
                <a:lnTo>
                  <a:pt x="498434" y="1100728"/>
                </a:lnTo>
                <a:lnTo>
                  <a:pt x="456616" y="1119034"/>
                </a:lnTo>
                <a:lnTo>
                  <a:pt x="413991" y="1135767"/>
                </a:lnTo>
                <a:lnTo>
                  <a:pt x="370596" y="1150893"/>
                </a:lnTo>
                <a:lnTo>
                  <a:pt x="326467" y="1164375"/>
                </a:lnTo>
                <a:lnTo>
                  <a:pt x="281638" y="1176176"/>
                </a:lnTo>
                <a:lnTo>
                  <a:pt x="236147" y="1186261"/>
                </a:lnTo>
                <a:lnTo>
                  <a:pt x="190028" y="1194593"/>
                </a:lnTo>
                <a:lnTo>
                  <a:pt x="143318" y="1201137"/>
                </a:lnTo>
                <a:lnTo>
                  <a:pt x="96053" y="1205856"/>
                </a:lnTo>
                <a:lnTo>
                  <a:pt x="48268" y="1208714"/>
                </a:lnTo>
                <a:lnTo>
                  <a:pt x="0" y="1209675"/>
                </a:lnTo>
                <a:lnTo>
                  <a:pt x="0" y="0"/>
                </a:lnTo>
                <a:lnTo>
                  <a:pt x="1200150" y="0"/>
                </a:lnTo>
                <a:close/>
              </a:path>
            </a:pathLst>
          </a:custGeom>
          <a:ln w="12700">
            <a:solidFill>
              <a:srgbClr val="92A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2561589" y="2348547"/>
            <a:ext cx="4997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091A30"/>
                </a:solidFill>
                <a:latin typeface="Arial"/>
                <a:cs typeface="Arial"/>
              </a:rPr>
              <a:t>C</a:t>
            </a:r>
            <a:r>
              <a:rPr sz="1800" spc="45" dirty="0">
                <a:solidFill>
                  <a:srgbClr val="091A3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91A30"/>
                </a:solidFill>
                <a:latin typeface="Arial"/>
                <a:cs typeface="Arial"/>
              </a:rPr>
              <a:t>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128712" y="2081148"/>
            <a:ext cx="1200785" cy="1209675"/>
          </a:xfrm>
          <a:custGeom>
            <a:avLst/>
            <a:gdLst/>
            <a:ahLst/>
            <a:cxnLst/>
            <a:rect l="l" t="t" r="r" b="b"/>
            <a:pathLst>
              <a:path w="1200785" h="1209675">
                <a:moveTo>
                  <a:pt x="1200213" y="0"/>
                </a:moveTo>
                <a:lnTo>
                  <a:pt x="0" y="0"/>
                </a:lnTo>
                <a:lnTo>
                  <a:pt x="952" y="48656"/>
                </a:lnTo>
                <a:lnTo>
                  <a:pt x="3787" y="96825"/>
                </a:lnTo>
                <a:lnTo>
                  <a:pt x="8468" y="144470"/>
                </a:lnTo>
                <a:lnTo>
                  <a:pt x="14959" y="191554"/>
                </a:lnTo>
                <a:lnTo>
                  <a:pt x="23224" y="238042"/>
                </a:lnTo>
                <a:lnTo>
                  <a:pt x="33228" y="283897"/>
                </a:lnTo>
                <a:lnTo>
                  <a:pt x="44935" y="329084"/>
                </a:lnTo>
                <a:lnTo>
                  <a:pt x="58308" y="373566"/>
                </a:lnTo>
                <a:lnTo>
                  <a:pt x="73312" y="417306"/>
                </a:lnTo>
                <a:lnTo>
                  <a:pt x="89912" y="460270"/>
                </a:lnTo>
                <a:lnTo>
                  <a:pt x="108071" y="502421"/>
                </a:lnTo>
                <a:lnTo>
                  <a:pt x="127753" y="543723"/>
                </a:lnTo>
                <a:lnTo>
                  <a:pt x="148924" y="584139"/>
                </a:lnTo>
                <a:lnTo>
                  <a:pt x="171546" y="623633"/>
                </a:lnTo>
                <a:lnTo>
                  <a:pt x="195584" y="662170"/>
                </a:lnTo>
                <a:lnTo>
                  <a:pt x="221002" y="699714"/>
                </a:lnTo>
                <a:lnTo>
                  <a:pt x="247765" y="736227"/>
                </a:lnTo>
                <a:lnTo>
                  <a:pt x="275836" y="771674"/>
                </a:lnTo>
                <a:lnTo>
                  <a:pt x="305180" y="806020"/>
                </a:lnTo>
                <a:lnTo>
                  <a:pt x="335761" y="839227"/>
                </a:lnTo>
                <a:lnTo>
                  <a:pt x="367543" y="871259"/>
                </a:lnTo>
                <a:lnTo>
                  <a:pt x="400490" y="902082"/>
                </a:lnTo>
                <a:lnTo>
                  <a:pt x="434566" y="931657"/>
                </a:lnTo>
                <a:lnTo>
                  <a:pt x="469736" y="959950"/>
                </a:lnTo>
                <a:lnTo>
                  <a:pt x="505963" y="986924"/>
                </a:lnTo>
                <a:lnTo>
                  <a:pt x="543213" y="1012543"/>
                </a:lnTo>
                <a:lnTo>
                  <a:pt x="581448" y="1036772"/>
                </a:lnTo>
                <a:lnTo>
                  <a:pt x="620634" y="1059572"/>
                </a:lnTo>
                <a:lnTo>
                  <a:pt x="660734" y="1080910"/>
                </a:lnTo>
                <a:lnTo>
                  <a:pt x="701713" y="1100748"/>
                </a:lnTo>
                <a:lnTo>
                  <a:pt x="743534" y="1119051"/>
                </a:lnTo>
                <a:lnTo>
                  <a:pt x="786162" y="1135782"/>
                </a:lnTo>
                <a:lnTo>
                  <a:pt x="829562" y="1150905"/>
                </a:lnTo>
                <a:lnTo>
                  <a:pt x="873696" y="1164384"/>
                </a:lnTo>
                <a:lnTo>
                  <a:pt x="918530" y="1176183"/>
                </a:lnTo>
                <a:lnTo>
                  <a:pt x="964027" y="1186266"/>
                </a:lnTo>
                <a:lnTo>
                  <a:pt x="1010152" y="1194597"/>
                </a:lnTo>
                <a:lnTo>
                  <a:pt x="1056869" y="1201139"/>
                </a:lnTo>
                <a:lnTo>
                  <a:pt x="1104142" y="1205857"/>
                </a:lnTo>
                <a:lnTo>
                  <a:pt x="1151935" y="1208714"/>
                </a:lnTo>
                <a:lnTo>
                  <a:pt x="1200213" y="1209675"/>
                </a:lnTo>
                <a:lnTo>
                  <a:pt x="1200213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28712" y="2081148"/>
            <a:ext cx="1200785" cy="1209675"/>
          </a:xfrm>
          <a:custGeom>
            <a:avLst/>
            <a:gdLst/>
            <a:ahLst/>
            <a:cxnLst/>
            <a:rect l="l" t="t" r="r" b="b"/>
            <a:pathLst>
              <a:path w="1200785" h="1209675">
                <a:moveTo>
                  <a:pt x="1200213" y="1209675"/>
                </a:moveTo>
                <a:lnTo>
                  <a:pt x="1151935" y="1208714"/>
                </a:lnTo>
                <a:lnTo>
                  <a:pt x="1104142" y="1205857"/>
                </a:lnTo>
                <a:lnTo>
                  <a:pt x="1056869" y="1201139"/>
                </a:lnTo>
                <a:lnTo>
                  <a:pt x="1010152" y="1194597"/>
                </a:lnTo>
                <a:lnTo>
                  <a:pt x="964027" y="1186266"/>
                </a:lnTo>
                <a:lnTo>
                  <a:pt x="918530" y="1176183"/>
                </a:lnTo>
                <a:lnTo>
                  <a:pt x="873696" y="1164384"/>
                </a:lnTo>
                <a:lnTo>
                  <a:pt x="829562" y="1150905"/>
                </a:lnTo>
                <a:lnTo>
                  <a:pt x="786162" y="1135782"/>
                </a:lnTo>
                <a:lnTo>
                  <a:pt x="743534" y="1119051"/>
                </a:lnTo>
                <a:lnTo>
                  <a:pt x="701713" y="1100748"/>
                </a:lnTo>
                <a:lnTo>
                  <a:pt x="660734" y="1080910"/>
                </a:lnTo>
                <a:lnTo>
                  <a:pt x="620634" y="1059572"/>
                </a:lnTo>
                <a:lnTo>
                  <a:pt x="581448" y="1036772"/>
                </a:lnTo>
                <a:lnTo>
                  <a:pt x="543213" y="1012543"/>
                </a:lnTo>
                <a:lnTo>
                  <a:pt x="505963" y="986924"/>
                </a:lnTo>
                <a:lnTo>
                  <a:pt x="469736" y="959950"/>
                </a:lnTo>
                <a:lnTo>
                  <a:pt x="434566" y="931657"/>
                </a:lnTo>
                <a:lnTo>
                  <a:pt x="400490" y="902082"/>
                </a:lnTo>
                <a:lnTo>
                  <a:pt x="367543" y="871259"/>
                </a:lnTo>
                <a:lnTo>
                  <a:pt x="335761" y="839227"/>
                </a:lnTo>
                <a:lnTo>
                  <a:pt x="305180" y="806020"/>
                </a:lnTo>
                <a:lnTo>
                  <a:pt x="275836" y="771674"/>
                </a:lnTo>
                <a:lnTo>
                  <a:pt x="247765" y="736227"/>
                </a:lnTo>
                <a:lnTo>
                  <a:pt x="221002" y="699714"/>
                </a:lnTo>
                <a:lnTo>
                  <a:pt x="195584" y="662170"/>
                </a:lnTo>
                <a:lnTo>
                  <a:pt x="171546" y="623633"/>
                </a:lnTo>
                <a:lnTo>
                  <a:pt x="148924" y="584139"/>
                </a:lnTo>
                <a:lnTo>
                  <a:pt x="127753" y="543723"/>
                </a:lnTo>
                <a:lnTo>
                  <a:pt x="108071" y="502421"/>
                </a:lnTo>
                <a:lnTo>
                  <a:pt x="89912" y="460270"/>
                </a:lnTo>
                <a:lnTo>
                  <a:pt x="73312" y="417306"/>
                </a:lnTo>
                <a:lnTo>
                  <a:pt x="58308" y="373566"/>
                </a:lnTo>
                <a:lnTo>
                  <a:pt x="44935" y="329084"/>
                </a:lnTo>
                <a:lnTo>
                  <a:pt x="33228" y="283897"/>
                </a:lnTo>
                <a:lnTo>
                  <a:pt x="23224" y="238042"/>
                </a:lnTo>
                <a:lnTo>
                  <a:pt x="14959" y="191554"/>
                </a:lnTo>
                <a:lnTo>
                  <a:pt x="8468" y="144470"/>
                </a:lnTo>
                <a:lnTo>
                  <a:pt x="3787" y="96825"/>
                </a:lnTo>
                <a:lnTo>
                  <a:pt x="952" y="48656"/>
                </a:lnTo>
                <a:lnTo>
                  <a:pt x="0" y="0"/>
                </a:lnTo>
                <a:lnTo>
                  <a:pt x="1200213" y="0"/>
                </a:lnTo>
                <a:lnTo>
                  <a:pt x="1200213" y="1209675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170557" y="1703832"/>
            <a:ext cx="384175" cy="158750"/>
          </a:xfrm>
          <a:custGeom>
            <a:avLst/>
            <a:gdLst/>
            <a:ahLst/>
            <a:cxnLst/>
            <a:rect l="l" t="t" r="r" b="b"/>
            <a:pathLst>
              <a:path w="384175" h="158750">
                <a:moveTo>
                  <a:pt x="186944" y="0"/>
                </a:moveTo>
                <a:lnTo>
                  <a:pt x="137245" y="5654"/>
                </a:lnTo>
                <a:lnTo>
                  <a:pt x="92587" y="21613"/>
                </a:lnTo>
                <a:lnTo>
                  <a:pt x="54752" y="46370"/>
                </a:lnTo>
                <a:lnTo>
                  <a:pt x="25522" y="78420"/>
                </a:lnTo>
                <a:lnTo>
                  <a:pt x="6677" y="116254"/>
                </a:lnTo>
                <a:lnTo>
                  <a:pt x="0" y="158368"/>
                </a:lnTo>
                <a:lnTo>
                  <a:pt x="45212" y="158241"/>
                </a:lnTo>
                <a:lnTo>
                  <a:pt x="50526" y="127583"/>
                </a:lnTo>
                <a:lnTo>
                  <a:pt x="65722" y="99663"/>
                </a:lnTo>
                <a:lnTo>
                  <a:pt x="89681" y="75981"/>
                </a:lnTo>
                <a:lnTo>
                  <a:pt x="121285" y="58038"/>
                </a:lnTo>
                <a:lnTo>
                  <a:pt x="164377" y="46584"/>
                </a:lnTo>
                <a:lnTo>
                  <a:pt x="318044" y="46444"/>
                </a:lnTo>
                <a:lnTo>
                  <a:pt x="312756" y="41230"/>
                </a:lnTo>
                <a:lnTo>
                  <a:pt x="275756" y="19003"/>
                </a:lnTo>
                <a:lnTo>
                  <a:pt x="233246" y="4920"/>
                </a:lnTo>
                <a:lnTo>
                  <a:pt x="186944" y="0"/>
                </a:lnTo>
                <a:close/>
              </a:path>
              <a:path w="384175" h="158750">
                <a:moveTo>
                  <a:pt x="383794" y="106044"/>
                </a:moveTo>
                <a:lnTo>
                  <a:pt x="293243" y="106044"/>
                </a:lnTo>
                <a:lnTo>
                  <a:pt x="351155" y="158241"/>
                </a:lnTo>
                <a:lnTo>
                  <a:pt x="383794" y="106044"/>
                </a:lnTo>
                <a:close/>
              </a:path>
              <a:path w="384175" h="158750">
                <a:moveTo>
                  <a:pt x="318044" y="46444"/>
                </a:moveTo>
                <a:lnTo>
                  <a:pt x="208195" y="46444"/>
                </a:lnTo>
                <a:lnTo>
                  <a:pt x="249593" y="56831"/>
                </a:lnTo>
                <a:lnTo>
                  <a:pt x="285425" y="76960"/>
                </a:lnTo>
                <a:lnTo>
                  <a:pt x="312547" y="106044"/>
                </a:lnTo>
                <a:lnTo>
                  <a:pt x="363347" y="106044"/>
                </a:lnTo>
                <a:lnTo>
                  <a:pt x="342526" y="70583"/>
                </a:lnTo>
                <a:lnTo>
                  <a:pt x="318044" y="46444"/>
                </a:lnTo>
                <a:close/>
              </a:path>
            </a:pathLst>
          </a:custGeom>
          <a:solidFill>
            <a:srgbClr val="DFF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170557" y="1703832"/>
            <a:ext cx="384175" cy="158750"/>
          </a:xfrm>
          <a:custGeom>
            <a:avLst/>
            <a:gdLst/>
            <a:ahLst/>
            <a:cxnLst/>
            <a:rect l="l" t="t" r="r" b="b"/>
            <a:pathLst>
              <a:path w="384175" h="158750">
                <a:moveTo>
                  <a:pt x="0" y="158368"/>
                </a:moveTo>
                <a:lnTo>
                  <a:pt x="6677" y="116254"/>
                </a:lnTo>
                <a:lnTo>
                  <a:pt x="25522" y="78420"/>
                </a:lnTo>
                <a:lnTo>
                  <a:pt x="54752" y="46370"/>
                </a:lnTo>
                <a:lnTo>
                  <a:pt x="92587" y="21613"/>
                </a:lnTo>
                <a:lnTo>
                  <a:pt x="137245" y="5654"/>
                </a:lnTo>
                <a:lnTo>
                  <a:pt x="186944" y="0"/>
                </a:lnTo>
                <a:lnTo>
                  <a:pt x="233246" y="4920"/>
                </a:lnTo>
                <a:lnTo>
                  <a:pt x="275756" y="19003"/>
                </a:lnTo>
                <a:lnTo>
                  <a:pt x="312756" y="41230"/>
                </a:lnTo>
                <a:lnTo>
                  <a:pt x="342526" y="70583"/>
                </a:lnTo>
                <a:lnTo>
                  <a:pt x="363347" y="106044"/>
                </a:lnTo>
                <a:lnTo>
                  <a:pt x="383794" y="106044"/>
                </a:lnTo>
                <a:lnTo>
                  <a:pt x="351155" y="158241"/>
                </a:lnTo>
                <a:lnTo>
                  <a:pt x="293243" y="106044"/>
                </a:lnTo>
                <a:lnTo>
                  <a:pt x="312547" y="106044"/>
                </a:lnTo>
                <a:lnTo>
                  <a:pt x="285425" y="76960"/>
                </a:lnTo>
                <a:lnTo>
                  <a:pt x="249593" y="56831"/>
                </a:lnTo>
                <a:lnTo>
                  <a:pt x="208195" y="46444"/>
                </a:lnTo>
                <a:lnTo>
                  <a:pt x="164377" y="46584"/>
                </a:lnTo>
                <a:lnTo>
                  <a:pt x="121285" y="58038"/>
                </a:lnTo>
                <a:lnTo>
                  <a:pt x="65722" y="99663"/>
                </a:lnTo>
                <a:lnTo>
                  <a:pt x="45212" y="158241"/>
                </a:lnTo>
                <a:lnTo>
                  <a:pt x="0" y="15836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160523" y="2252598"/>
            <a:ext cx="384175" cy="158750"/>
          </a:xfrm>
          <a:custGeom>
            <a:avLst/>
            <a:gdLst/>
            <a:ahLst/>
            <a:cxnLst/>
            <a:rect l="l" t="t" r="r" b="b"/>
            <a:pathLst>
              <a:path w="384175" h="158750">
                <a:moveTo>
                  <a:pt x="71246" y="52324"/>
                </a:moveTo>
                <a:lnTo>
                  <a:pt x="20446" y="52324"/>
                </a:lnTo>
                <a:lnTo>
                  <a:pt x="41268" y="87785"/>
                </a:lnTo>
                <a:lnTo>
                  <a:pt x="71045" y="117138"/>
                </a:lnTo>
                <a:lnTo>
                  <a:pt x="108064" y="139365"/>
                </a:lnTo>
                <a:lnTo>
                  <a:pt x="150612" y="153448"/>
                </a:lnTo>
                <a:lnTo>
                  <a:pt x="196976" y="158368"/>
                </a:lnTo>
                <a:lnTo>
                  <a:pt x="246622" y="152714"/>
                </a:lnTo>
                <a:lnTo>
                  <a:pt x="291243" y="136755"/>
                </a:lnTo>
                <a:lnTo>
                  <a:pt x="329057" y="111998"/>
                </a:lnTo>
                <a:lnTo>
                  <a:pt x="175598" y="111924"/>
                </a:lnTo>
                <a:lnTo>
                  <a:pt x="134200" y="101537"/>
                </a:lnTo>
                <a:lnTo>
                  <a:pt x="98368" y="81408"/>
                </a:lnTo>
                <a:lnTo>
                  <a:pt x="71246" y="52324"/>
                </a:lnTo>
                <a:close/>
              </a:path>
              <a:path w="384175" h="158750">
                <a:moveTo>
                  <a:pt x="383794" y="0"/>
                </a:moveTo>
                <a:lnTo>
                  <a:pt x="338581" y="126"/>
                </a:lnTo>
                <a:lnTo>
                  <a:pt x="333267" y="30785"/>
                </a:lnTo>
                <a:lnTo>
                  <a:pt x="318071" y="58705"/>
                </a:lnTo>
                <a:lnTo>
                  <a:pt x="294112" y="82387"/>
                </a:lnTo>
                <a:lnTo>
                  <a:pt x="262508" y="100329"/>
                </a:lnTo>
                <a:lnTo>
                  <a:pt x="219416" y="111784"/>
                </a:lnTo>
                <a:lnTo>
                  <a:pt x="175598" y="111924"/>
                </a:lnTo>
                <a:lnTo>
                  <a:pt x="329124" y="111924"/>
                </a:lnTo>
                <a:lnTo>
                  <a:pt x="358276" y="79948"/>
                </a:lnTo>
                <a:lnTo>
                  <a:pt x="377117" y="42114"/>
                </a:lnTo>
                <a:lnTo>
                  <a:pt x="383794" y="0"/>
                </a:lnTo>
                <a:close/>
              </a:path>
              <a:path w="384175" h="158750">
                <a:moveTo>
                  <a:pt x="32638" y="126"/>
                </a:moveTo>
                <a:lnTo>
                  <a:pt x="0" y="52324"/>
                </a:lnTo>
                <a:lnTo>
                  <a:pt x="90550" y="52324"/>
                </a:lnTo>
                <a:lnTo>
                  <a:pt x="32638" y="126"/>
                </a:lnTo>
                <a:close/>
              </a:path>
            </a:pathLst>
          </a:custGeom>
          <a:solidFill>
            <a:srgbClr val="DFF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160523" y="2252598"/>
            <a:ext cx="384175" cy="158750"/>
          </a:xfrm>
          <a:custGeom>
            <a:avLst/>
            <a:gdLst/>
            <a:ahLst/>
            <a:cxnLst/>
            <a:rect l="l" t="t" r="r" b="b"/>
            <a:pathLst>
              <a:path w="384175" h="158750">
                <a:moveTo>
                  <a:pt x="383794" y="0"/>
                </a:moveTo>
                <a:lnTo>
                  <a:pt x="377117" y="42114"/>
                </a:lnTo>
                <a:lnTo>
                  <a:pt x="358276" y="79948"/>
                </a:lnTo>
                <a:lnTo>
                  <a:pt x="329057" y="111998"/>
                </a:lnTo>
                <a:lnTo>
                  <a:pt x="291243" y="136755"/>
                </a:lnTo>
                <a:lnTo>
                  <a:pt x="246622" y="152714"/>
                </a:lnTo>
                <a:lnTo>
                  <a:pt x="196976" y="158368"/>
                </a:lnTo>
                <a:lnTo>
                  <a:pt x="150612" y="153448"/>
                </a:lnTo>
                <a:lnTo>
                  <a:pt x="108064" y="139365"/>
                </a:lnTo>
                <a:lnTo>
                  <a:pt x="71045" y="117138"/>
                </a:lnTo>
                <a:lnTo>
                  <a:pt x="41268" y="87785"/>
                </a:lnTo>
                <a:lnTo>
                  <a:pt x="20446" y="52324"/>
                </a:lnTo>
                <a:lnTo>
                  <a:pt x="0" y="52324"/>
                </a:lnTo>
                <a:lnTo>
                  <a:pt x="32638" y="126"/>
                </a:lnTo>
                <a:lnTo>
                  <a:pt x="90550" y="52324"/>
                </a:lnTo>
                <a:lnTo>
                  <a:pt x="71246" y="52324"/>
                </a:lnTo>
                <a:lnTo>
                  <a:pt x="98368" y="81408"/>
                </a:lnTo>
                <a:lnTo>
                  <a:pt x="134200" y="101537"/>
                </a:lnTo>
                <a:lnTo>
                  <a:pt x="175598" y="111924"/>
                </a:lnTo>
                <a:lnTo>
                  <a:pt x="219416" y="111784"/>
                </a:lnTo>
                <a:lnTo>
                  <a:pt x="262508" y="100329"/>
                </a:lnTo>
                <a:lnTo>
                  <a:pt x="318071" y="58705"/>
                </a:lnTo>
                <a:lnTo>
                  <a:pt x="338581" y="126"/>
                </a:lnTo>
                <a:lnTo>
                  <a:pt x="383794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272026" y="2567051"/>
            <a:ext cx="1600200" cy="866775"/>
          </a:xfrm>
          <a:custGeom>
            <a:avLst/>
            <a:gdLst/>
            <a:ahLst/>
            <a:cxnLst/>
            <a:rect l="l" t="t" r="r" b="b"/>
            <a:pathLst>
              <a:path w="1600200" h="866775">
                <a:moveTo>
                  <a:pt x="1600200" y="0"/>
                </a:moveTo>
                <a:lnTo>
                  <a:pt x="320039" y="0"/>
                </a:lnTo>
                <a:lnTo>
                  <a:pt x="0" y="866775"/>
                </a:lnTo>
                <a:lnTo>
                  <a:pt x="1280160" y="866775"/>
                </a:lnTo>
                <a:lnTo>
                  <a:pt x="1600200" y="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272026" y="2567051"/>
            <a:ext cx="1600200" cy="866775"/>
          </a:xfrm>
          <a:custGeom>
            <a:avLst/>
            <a:gdLst/>
            <a:ahLst/>
            <a:cxnLst/>
            <a:rect l="l" t="t" r="r" b="b"/>
            <a:pathLst>
              <a:path w="1600200" h="866775">
                <a:moveTo>
                  <a:pt x="0" y="866775"/>
                </a:moveTo>
                <a:lnTo>
                  <a:pt x="320039" y="0"/>
                </a:lnTo>
                <a:lnTo>
                  <a:pt x="1600200" y="0"/>
                </a:lnTo>
                <a:lnTo>
                  <a:pt x="1280160" y="866775"/>
                </a:lnTo>
                <a:lnTo>
                  <a:pt x="0" y="866775"/>
                </a:lnTo>
                <a:close/>
              </a:path>
            </a:pathLst>
          </a:custGeom>
          <a:ln w="12700">
            <a:solidFill>
              <a:srgbClr val="92A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4804409" y="2712148"/>
            <a:ext cx="534670" cy="5715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065" marR="5080" indent="-635" algn="ctr">
              <a:lnSpc>
                <a:spcPts val="1430"/>
              </a:lnSpc>
              <a:spcBef>
                <a:spcPts val="155"/>
              </a:spcBef>
            </a:pPr>
            <a:r>
              <a:rPr sz="1200" spc="-10" dirty="0">
                <a:solidFill>
                  <a:srgbClr val="091A30"/>
                </a:solidFill>
                <a:latin typeface="Arial"/>
                <a:cs typeface="Arial"/>
              </a:rPr>
              <a:t>Health  </a:t>
            </a:r>
            <a:r>
              <a:rPr sz="1200" spc="25" dirty="0">
                <a:solidFill>
                  <a:srgbClr val="091A30"/>
                </a:solidFill>
                <a:latin typeface="Arial"/>
                <a:cs typeface="Arial"/>
              </a:rPr>
              <a:t>S</a:t>
            </a: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ys</a:t>
            </a:r>
            <a:r>
              <a:rPr sz="1200" spc="-35" dirty="0">
                <a:solidFill>
                  <a:srgbClr val="091A30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em  </a:t>
            </a:r>
            <a:r>
              <a:rPr sz="1200" spc="-10" dirty="0">
                <a:solidFill>
                  <a:srgbClr val="091A30"/>
                </a:solidFill>
                <a:latin typeface="Arial"/>
                <a:cs typeface="Arial"/>
              </a:rPr>
              <a:t>Cost</a:t>
            </a:r>
            <a:endParaRPr sz="12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981200" y="1847850"/>
            <a:ext cx="876300" cy="400050"/>
          </a:xfrm>
          <a:prstGeom prst="rect">
            <a:avLst/>
          </a:prstGeom>
          <a:solidFill>
            <a:srgbClr val="C6EA94"/>
          </a:solidFill>
        </p:spPr>
        <p:txBody>
          <a:bodyPr vert="horz" wrap="square" lIns="0" tIns="3683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290"/>
              </a:spcBef>
            </a:pPr>
            <a:r>
              <a:rPr sz="2000" dirty="0">
                <a:solidFill>
                  <a:srgbClr val="091A30"/>
                </a:solidFill>
                <a:latin typeface="Calibri"/>
                <a:cs typeface="Calibri"/>
              </a:rPr>
              <a:t>Equity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5" name="object 85"/>
          <p:cNvSpPr txBox="1">
            <a:spLocks noGrp="1"/>
          </p:cNvSpPr>
          <p:nvPr>
            <p:ph type="title"/>
          </p:nvPr>
        </p:nvSpPr>
        <p:spPr>
          <a:xfrm>
            <a:off x="7138034" y="413638"/>
            <a:ext cx="446214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/>
              <a:t>Monthly government</a:t>
            </a:r>
            <a:r>
              <a:rPr sz="2400" spc="-155" dirty="0"/>
              <a:t> </a:t>
            </a:r>
            <a:r>
              <a:rPr sz="2400" dirty="0"/>
              <a:t>spending</a:t>
            </a:r>
            <a:endParaRPr sz="2400"/>
          </a:p>
        </p:txBody>
      </p:sp>
      <p:sp>
        <p:nvSpPr>
          <p:cNvPr id="86" name="object 86"/>
          <p:cNvSpPr txBox="1"/>
          <p:nvPr/>
        </p:nvSpPr>
        <p:spPr>
          <a:xfrm>
            <a:off x="7755255" y="776541"/>
            <a:ext cx="32232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91A30"/>
                </a:solidFill>
                <a:latin typeface="Arial"/>
                <a:cs typeface="Arial"/>
              </a:rPr>
              <a:t>per client, </a:t>
            </a:r>
            <a:r>
              <a:rPr sz="2400" b="1" spc="-25" dirty="0">
                <a:solidFill>
                  <a:srgbClr val="091A30"/>
                </a:solidFill>
                <a:latin typeface="Arial"/>
                <a:cs typeface="Arial"/>
              </a:rPr>
              <a:t>by</a:t>
            </a:r>
            <a:r>
              <a:rPr sz="2400" b="1" spc="3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91A30"/>
                </a:solidFill>
                <a:latin typeface="Arial"/>
                <a:cs typeface="Arial"/>
              </a:rPr>
              <a:t>program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1464" y="132968"/>
            <a:ext cx="906526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5" dirty="0"/>
              <a:t>ATTENTION </a:t>
            </a:r>
            <a:r>
              <a:rPr sz="3600" spc="-15" dirty="0"/>
              <a:t>TO </a:t>
            </a:r>
            <a:r>
              <a:rPr sz="3600" spc="25" dirty="0"/>
              <a:t>PROVIDER</a:t>
            </a:r>
            <a:r>
              <a:rPr sz="3600" spc="50" dirty="0"/>
              <a:t> </a:t>
            </a:r>
            <a:r>
              <a:rPr sz="3600" spc="25" dirty="0"/>
              <a:t>EXPERIENCE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587993" y="6597332"/>
            <a:ext cx="17843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3E5F75"/>
                </a:solidFill>
                <a:latin typeface="Calibri"/>
                <a:cs typeface="Calibri"/>
              </a:rPr>
              <a:t>42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10451" y="4643501"/>
            <a:ext cx="2238375" cy="1447800"/>
          </a:xfrm>
          <a:custGeom>
            <a:avLst/>
            <a:gdLst/>
            <a:ahLst/>
            <a:cxnLst/>
            <a:rect l="l" t="t" r="r" b="b"/>
            <a:pathLst>
              <a:path w="2238375" h="1447800">
                <a:moveTo>
                  <a:pt x="0" y="144780"/>
                </a:moveTo>
                <a:lnTo>
                  <a:pt x="7375" y="98999"/>
                </a:lnTo>
                <a:lnTo>
                  <a:pt x="27911" y="59253"/>
                </a:lnTo>
                <a:lnTo>
                  <a:pt x="59225" y="27919"/>
                </a:lnTo>
                <a:lnTo>
                  <a:pt x="98934" y="7376"/>
                </a:lnTo>
                <a:lnTo>
                  <a:pt x="144652" y="0"/>
                </a:lnTo>
                <a:lnTo>
                  <a:pt x="2093595" y="0"/>
                </a:lnTo>
                <a:lnTo>
                  <a:pt x="2139327" y="7376"/>
                </a:lnTo>
                <a:lnTo>
                  <a:pt x="2179067" y="27919"/>
                </a:lnTo>
                <a:lnTo>
                  <a:pt x="2210418" y="59253"/>
                </a:lnTo>
                <a:lnTo>
                  <a:pt x="2230986" y="98999"/>
                </a:lnTo>
                <a:lnTo>
                  <a:pt x="2238375" y="144780"/>
                </a:lnTo>
                <a:lnTo>
                  <a:pt x="2238375" y="1302956"/>
                </a:lnTo>
                <a:lnTo>
                  <a:pt x="2230986" y="1348717"/>
                </a:lnTo>
                <a:lnTo>
                  <a:pt x="2210418" y="1388461"/>
                </a:lnTo>
                <a:lnTo>
                  <a:pt x="2179067" y="1419802"/>
                </a:lnTo>
                <a:lnTo>
                  <a:pt x="2139327" y="1440355"/>
                </a:lnTo>
                <a:lnTo>
                  <a:pt x="2093595" y="1447736"/>
                </a:lnTo>
                <a:lnTo>
                  <a:pt x="144652" y="1447736"/>
                </a:lnTo>
                <a:lnTo>
                  <a:pt x="98934" y="1440355"/>
                </a:lnTo>
                <a:lnTo>
                  <a:pt x="59225" y="1419802"/>
                </a:lnTo>
                <a:lnTo>
                  <a:pt x="27911" y="1388461"/>
                </a:lnTo>
                <a:lnTo>
                  <a:pt x="7375" y="1348717"/>
                </a:lnTo>
                <a:lnTo>
                  <a:pt x="0" y="1302956"/>
                </a:lnTo>
                <a:lnTo>
                  <a:pt x="0" y="144780"/>
                </a:lnTo>
                <a:close/>
              </a:path>
            </a:pathLst>
          </a:custGeom>
          <a:ln w="12700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76515" y="5069141"/>
            <a:ext cx="1127125" cy="46482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0" marR="5080" indent="-114935">
              <a:lnSpc>
                <a:spcPts val="1650"/>
              </a:lnSpc>
              <a:spcBef>
                <a:spcPts val="280"/>
              </a:spcBef>
              <a:buChar char="•"/>
              <a:tabLst>
                <a:tab pos="127635" algn="l"/>
              </a:tabLst>
            </a:pPr>
            <a:r>
              <a:rPr sz="1500" spc="-5" dirty="0">
                <a:solidFill>
                  <a:srgbClr val="091A30"/>
                </a:solidFill>
                <a:latin typeface="Calibri"/>
                <a:cs typeface="Calibri"/>
              </a:rPr>
              <a:t>Cost  </a:t>
            </a:r>
            <a:r>
              <a:rPr sz="1500" spc="-40" dirty="0">
                <a:solidFill>
                  <a:srgbClr val="091A30"/>
                </a:solidFill>
                <a:latin typeface="Calibri"/>
                <a:cs typeface="Calibri"/>
              </a:rPr>
              <a:t>c</a:t>
            </a:r>
            <a:r>
              <a:rPr sz="1500" spc="30" dirty="0">
                <a:solidFill>
                  <a:srgbClr val="091A30"/>
                </a:solidFill>
                <a:latin typeface="Calibri"/>
                <a:cs typeface="Calibri"/>
              </a:rPr>
              <a:t>o</a:t>
            </a:r>
            <a:r>
              <a:rPr sz="1500" spc="-40" dirty="0">
                <a:solidFill>
                  <a:srgbClr val="091A30"/>
                </a:solidFill>
                <a:latin typeface="Calibri"/>
                <a:cs typeface="Calibri"/>
              </a:rPr>
              <a:t>n</a:t>
            </a:r>
            <a:r>
              <a:rPr sz="1500" spc="15" dirty="0">
                <a:solidFill>
                  <a:srgbClr val="091A30"/>
                </a:solidFill>
                <a:latin typeface="Calibri"/>
                <a:cs typeface="Calibri"/>
              </a:rPr>
              <a:t>t</a:t>
            </a:r>
            <a:r>
              <a:rPr sz="1500" spc="-50" dirty="0">
                <a:solidFill>
                  <a:srgbClr val="091A30"/>
                </a:solidFill>
                <a:latin typeface="Calibri"/>
                <a:cs typeface="Calibri"/>
              </a:rPr>
              <a:t>a</a:t>
            </a:r>
            <a:r>
              <a:rPr sz="1500" spc="25" dirty="0">
                <a:solidFill>
                  <a:srgbClr val="091A30"/>
                </a:solidFill>
                <a:latin typeface="Calibri"/>
                <a:cs typeface="Calibri"/>
              </a:rPr>
              <a:t>i</a:t>
            </a:r>
            <a:r>
              <a:rPr sz="1500" spc="-40" dirty="0">
                <a:solidFill>
                  <a:srgbClr val="091A30"/>
                </a:solidFill>
                <a:latin typeface="Calibri"/>
                <a:cs typeface="Calibri"/>
              </a:rPr>
              <a:t>n</a:t>
            </a:r>
            <a:r>
              <a:rPr sz="1500" dirty="0">
                <a:solidFill>
                  <a:srgbClr val="091A30"/>
                </a:solidFill>
                <a:latin typeface="Calibri"/>
                <a:cs typeface="Calibri"/>
              </a:rPr>
              <a:t>me</a:t>
            </a:r>
            <a:r>
              <a:rPr sz="1500" spc="35" dirty="0">
                <a:solidFill>
                  <a:srgbClr val="091A30"/>
                </a:solidFill>
                <a:latin typeface="Calibri"/>
                <a:cs typeface="Calibri"/>
              </a:rPr>
              <a:t>n</a:t>
            </a:r>
            <a:r>
              <a:rPr sz="1500" dirty="0">
                <a:solidFill>
                  <a:srgbClr val="091A30"/>
                </a:solidFill>
                <a:latin typeface="Calibri"/>
                <a:cs typeface="Calibri"/>
              </a:rPr>
              <a:t>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57601" y="4643501"/>
            <a:ext cx="2238375" cy="1447800"/>
          </a:xfrm>
          <a:custGeom>
            <a:avLst/>
            <a:gdLst/>
            <a:ahLst/>
            <a:cxnLst/>
            <a:rect l="l" t="t" r="r" b="b"/>
            <a:pathLst>
              <a:path w="2238375" h="1447800">
                <a:moveTo>
                  <a:pt x="0" y="144780"/>
                </a:moveTo>
                <a:lnTo>
                  <a:pt x="7376" y="98999"/>
                </a:lnTo>
                <a:lnTo>
                  <a:pt x="27919" y="59253"/>
                </a:lnTo>
                <a:lnTo>
                  <a:pt x="59253" y="27919"/>
                </a:lnTo>
                <a:lnTo>
                  <a:pt x="98999" y="7376"/>
                </a:lnTo>
                <a:lnTo>
                  <a:pt x="144779" y="0"/>
                </a:lnTo>
                <a:lnTo>
                  <a:pt x="2093595" y="0"/>
                </a:lnTo>
                <a:lnTo>
                  <a:pt x="2139327" y="7376"/>
                </a:lnTo>
                <a:lnTo>
                  <a:pt x="2179067" y="27919"/>
                </a:lnTo>
                <a:lnTo>
                  <a:pt x="2210418" y="59253"/>
                </a:lnTo>
                <a:lnTo>
                  <a:pt x="2230986" y="98999"/>
                </a:lnTo>
                <a:lnTo>
                  <a:pt x="2238375" y="144780"/>
                </a:lnTo>
                <a:lnTo>
                  <a:pt x="2238375" y="1302956"/>
                </a:lnTo>
                <a:lnTo>
                  <a:pt x="2230986" y="1348717"/>
                </a:lnTo>
                <a:lnTo>
                  <a:pt x="2210418" y="1388461"/>
                </a:lnTo>
                <a:lnTo>
                  <a:pt x="2179067" y="1419802"/>
                </a:lnTo>
                <a:lnTo>
                  <a:pt x="2139327" y="1440355"/>
                </a:lnTo>
                <a:lnTo>
                  <a:pt x="2093595" y="1447736"/>
                </a:lnTo>
                <a:lnTo>
                  <a:pt x="144779" y="1447736"/>
                </a:lnTo>
                <a:lnTo>
                  <a:pt x="98999" y="1440355"/>
                </a:lnTo>
                <a:lnTo>
                  <a:pt x="59253" y="1419802"/>
                </a:lnTo>
                <a:lnTo>
                  <a:pt x="27919" y="1388461"/>
                </a:lnTo>
                <a:lnTo>
                  <a:pt x="7376" y="1348717"/>
                </a:lnTo>
                <a:lnTo>
                  <a:pt x="0" y="1302956"/>
                </a:lnTo>
                <a:lnTo>
                  <a:pt x="0" y="144780"/>
                </a:lnTo>
                <a:close/>
              </a:path>
            </a:pathLst>
          </a:custGeom>
          <a:ln w="12700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48025" y="5069141"/>
            <a:ext cx="1193165" cy="88455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0" marR="5080" indent="-114935" algn="just">
              <a:lnSpc>
                <a:spcPts val="1650"/>
              </a:lnSpc>
              <a:spcBef>
                <a:spcPts val="280"/>
              </a:spcBef>
              <a:buChar char="•"/>
              <a:tabLst>
                <a:tab pos="127635" algn="l"/>
              </a:tabLst>
            </a:pPr>
            <a:r>
              <a:rPr sz="1500" spc="-10" dirty="0">
                <a:solidFill>
                  <a:srgbClr val="091A30"/>
                </a:solidFill>
                <a:latin typeface="Calibri"/>
                <a:cs typeface="Calibri"/>
              </a:rPr>
              <a:t>Providers </a:t>
            </a:r>
            <a:r>
              <a:rPr sz="1500" spc="-25" dirty="0">
                <a:solidFill>
                  <a:srgbClr val="091A30"/>
                </a:solidFill>
                <a:latin typeface="Calibri"/>
                <a:cs typeface="Calibri"/>
              </a:rPr>
              <a:t>feel  </a:t>
            </a:r>
            <a:r>
              <a:rPr sz="1500" spc="-10" dirty="0">
                <a:solidFill>
                  <a:srgbClr val="091A30"/>
                </a:solidFill>
                <a:latin typeface="Calibri"/>
                <a:cs typeface="Calibri"/>
              </a:rPr>
              <a:t>supported </a:t>
            </a:r>
            <a:r>
              <a:rPr sz="1500" spc="5" dirty="0">
                <a:solidFill>
                  <a:srgbClr val="091A30"/>
                </a:solidFill>
                <a:latin typeface="Calibri"/>
                <a:cs typeface="Calibri"/>
              </a:rPr>
              <a:t>to  </a:t>
            </a:r>
            <a:r>
              <a:rPr sz="1500" spc="-20" dirty="0">
                <a:solidFill>
                  <a:srgbClr val="091A30"/>
                </a:solidFill>
                <a:latin typeface="Calibri"/>
                <a:cs typeface="Calibri"/>
              </a:rPr>
              <a:t>organize </a:t>
            </a:r>
            <a:r>
              <a:rPr sz="1500" spc="-25" dirty="0">
                <a:solidFill>
                  <a:srgbClr val="091A30"/>
                </a:solidFill>
                <a:latin typeface="Calibri"/>
                <a:cs typeface="Calibri"/>
              </a:rPr>
              <a:t>care  </a:t>
            </a:r>
            <a:r>
              <a:rPr sz="1500" spc="-20" dirty="0">
                <a:solidFill>
                  <a:srgbClr val="091A30"/>
                </a:solidFill>
                <a:latin typeface="Calibri"/>
                <a:cs typeface="Calibri"/>
              </a:rPr>
              <a:t>for</a:t>
            </a:r>
            <a:r>
              <a:rPr sz="1500" spc="15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91A30"/>
                </a:solidFill>
                <a:latin typeface="Calibri"/>
                <a:cs typeface="Calibri"/>
              </a:rPr>
              <a:t>patients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05676" y="1566925"/>
            <a:ext cx="2238375" cy="1447800"/>
          </a:xfrm>
          <a:custGeom>
            <a:avLst/>
            <a:gdLst/>
            <a:ahLst/>
            <a:cxnLst/>
            <a:rect l="l" t="t" r="r" b="b"/>
            <a:pathLst>
              <a:path w="2238375" h="1447800">
                <a:moveTo>
                  <a:pt x="0" y="144779"/>
                </a:moveTo>
                <a:lnTo>
                  <a:pt x="7375" y="98999"/>
                </a:lnTo>
                <a:lnTo>
                  <a:pt x="27911" y="59253"/>
                </a:lnTo>
                <a:lnTo>
                  <a:pt x="59225" y="27919"/>
                </a:lnTo>
                <a:lnTo>
                  <a:pt x="98934" y="7376"/>
                </a:lnTo>
                <a:lnTo>
                  <a:pt x="144652" y="0"/>
                </a:lnTo>
                <a:lnTo>
                  <a:pt x="2093595" y="0"/>
                </a:lnTo>
                <a:lnTo>
                  <a:pt x="2139327" y="7376"/>
                </a:lnTo>
                <a:lnTo>
                  <a:pt x="2179067" y="27919"/>
                </a:lnTo>
                <a:lnTo>
                  <a:pt x="2210418" y="59253"/>
                </a:lnTo>
                <a:lnTo>
                  <a:pt x="2230986" y="98999"/>
                </a:lnTo>
                <a:lnTo>
                  <a:pt x="2238375" y="144779"/>
                </a:lnTo>
                <a:lnTo>
                  <a:pt x="2238375" y="1303020"/>
                </a:lnTo>
                <a:lnTo>
                  <a:pt x="2230986" y="1348752"/>
                </a:lnTo>
                <a:lnTo>
                  <a:pt x="2210418" y="1388492"/>
                </a:lnTo>
                <a:lnTo>
                  <a:pt x="2179067" y="1419843"/>
                </a:lnTo>
                <a:lnTo>
                  <a:pt x="2139327" y="1440411"/>
                </a:lnTo>
                <a:lnTo>
                  <a:pt x="2093595" y="1447800"/>
                </a:lnTo>
                <a:lnTo>
                  <a:pt x="144652" y="1447800"/>
                </a:lnTo>
                <a:lnTo>
                  <a:pt x="98934" y="1440411"/>
                </a:lnTo>
                <a:lnTo>
                  <a:pt x="59225" y="1419843"/>
                </a:lnTo>
                <a:lnTo>
                  <a:pt x="27911" y="1388492"/>
                </a:lnTo>
                <a:lnTo>
                  <a:pt x="7375" y="1348752"/>
                </a:lnTo>
                <a:lnTo>
                  <a:pt x="0" y="1303020"/>
                </a:lnTo>
                <a:lnTo>
                  <a:pt x="0" y="144779"/>
                </a:lnTo>
                <a:close/>
              </a:path>
            </a:pathLst>
          </a:custGeom>
          <a:ln w="12700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570216" y="1624647"/>
            <a:ext cx="1306195" cy="67437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0" marR="5080" indent="-114300">
              <a:lnSpc>
                <a:spcPts val="1650"/>
              </a:lnSpc>
              <a:spcBef>
                <a:spcPts val="280"/>
              </a:spcBef>
              <a:buChar char="•"/>
              <a:tabLst>
                <a:tab pos="127000" algn="l"/>
              </a:tabLst>
            </a:pPr>
            <a:r>
              <a:rPr sz="1500" spc="-5" dirty="0">
                <a:solidFill>
                  <a:srgbClr val="091A30"/>
                </a:solidFill>
                <a:latin typeface="Calibri"/>
                <a:cs typeface="Calibri"/>
              </a:rPr>
              <a:t>Better </a:t>
            </a:r>
            <a:r>
              <a:rPr sz="1500" spc="-15" dirty="0">
                <a:solidFill>
                  <a:srgbClr val="091A30"/>
                </a:solidFill>
                <a:latin typeface="Calibri"/>
                <a:cs typeface="Calibri"/>
              </a:rPr>
              <a:t>Patient  </a:t>
            </a:r>
            <a:r>
              <a:rPr sz="1500" spc="-5" dirty="0">
                <a:solidFill>
                  <a:srgbClr val="091A30"/>
                </a:solidFill>
                <a:latin typeface="Calibri"/>
                <a:cs typeface="Calibri"/>
              </a:rPr>
              <a:t>and</a:t>
            </a:r>
            <a:r>
              <a:rPr sz="1500" spc="-90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91A30"/>
                </a:solidFill>
                <a:latin typeface="Calibri"/>
                <a:cs typeface="Calibri"/>
              </a:rPr>
              <a:t>Population  Health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57601" y="1566925"/>
            <a:ext cx="2238375" cy="1447800"/>
          </a:xfrm>
          <a:custGeom>
            <a:avLst/>
            <a:gdLst/>
            <a:ahLst/>
            <a:cxnLst/>
            <a:rect l="l" t="t" r="r" b="b"/>
            <a:pathLst>
              <a:path w="2238375" h="1447800">
                <a:moveTo>
                  <a:pt x="0" y="144779"/>
                </a:moveTo>
                <a:lnTo>
                  <a:pt x="7376" y="98999"/>
                </a:lnTo>
                <a:lnTo>
                  <a:pt x="27919" y="59253"/>
                </a:lnTo>
                <a:lnTo>
                  <a:pt x="59253" y="27919"/>
                </a:lnTo>
                <a:lnTo>
                  <a:pt x="98999" y="7376"/>
                </a:lnTo>
                <a:lnTo>
                  <a:pt x="144779" y="0"/>
                </a:lnTo>
                <a:lnTo>
                  <a:pt x="2093595" y="0"/>
                </a:lnTo>
                <a:lnTo>
                  <a:pt x="2139327" y="7376"/>
                </a:lnTo>
                <a:lnTo>
                  <a:pt x="2179067" y="27919"/>
                </a:lnTo>
                <a:lnTo>
                  <a:pt x="2210418" y="59253"/>
                </a:lnTo>
                <a:lnTo>
                  <a:pt x="2230986" y="98999"/>
                </a:lnTo>
                <a:lnTo>
                  <a:pt x="2238375" y="144779"/>
                </a:lnTo>
                <a:lnTo>
                  <a:pt x="2238375" y="1303020"/>
                </a:lnTo>
                <a:lnTo>
                  <a:pt x="2230986" y="1348752"/>
                </a:lnTo>
                <a:lnTo>
                  <a:pt x="2210418" y="1388492"/>
                </a:lnTo>
                <a:lnTo>
                  <a:pt x="2179067" y="1419843"/>
                </a:lnTo>
                <a:lnTo>
                  <a:pt x="2139327" y="1440411"/>
                </a:lnTo>
                <a:lnTo>
                  <a:pt x="2093595" y="1447800"/>
                </a:lnTo>
                <a:lnTo>
                  <a:pt x="144779" y="1447800"/>
                </a:lnTo>
                <a:lnTo>
                  <a:pt x="98999" y="1440411"/>
                </a:lnTo>
                <a:lnTo>
                  <a:pt x="59253" y="1419843"/>
                </a:lnTo>
                <a:lnTo>
                  <a:pt x="27919" y="1388492"/>
                </a:lnTo>
                <a:lnTo>
                  <a:pt x="7376" y="1348752"/>
                </a:lnTo>
                <a:lnTo>
                  <a:pt x="0" y="1303020"/>
                </a:lnTo>
                <a:lnTo>
                  <a:pt x="0" y="144779"/>
                </a:lnTo>
                <a:close/>
              </a:path>
            </a:pathLst>
          </a:custGeom>
          <a:ln w="12700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48025" y="1624647"/>
            <a:ext cx="1292225" cy="67437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0" marR="5080" indent="-114935">
              <a:lnSpc>
                <a:spcPts val="1650"/>
              </a:lnSpc>
              <a:spcBef>
                <a:spcPts val="280"/>
              </a:spcBef>
              <a:buChar char="•"/>
              <a:tabLst>
                <a:tab pos="127635" algn="l"/>
              </a:tabLst>
            </a:pPr>
            <a:r>
              <a:rPr sz="1500" spc="-15" dirty="0">
                <a:solidFill>
                  <a:srgbClr val="091A30"/>
                </a:solidFill>
                <a:latin typeface="Calibri"/>
                <a:cs typeface="Calibri"/>
              </a:rPr>
              <a:t>Organized</a:t>
            </a:r>
            <a:r>
              <a:rPr sz="1500" spc="-60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091A30"/>
                </a:solidFill>
                <a:latin typeface="Calibri"/>
                <a:cs typeface="Calibri"/>
              </a:rPr>
              <a:t>care  </a:t>
            </a:r>
            <a:r>
              <a:rPr sz="1500" dirty="0">
                <a:solidFill>
                  <a:srgbClr val="091A30"/>
                </a:solidFill>
                <a:latin typeface="Calibri"/>
                <a:cs typeface="Calibri"/>
              </a:rPr>
              <a:t>that </a:t>
            </a:r>
            <a:r>
              <a:rPr sz="1500" spc="-25" dirty="0">
                <a:solidFill>
                  <a:srgbClr val="091A30"/>
                </a:solidFill>
                <a:latin typeface="Calibri"/>
                <a:cs typeface="Calibri"/>
              </a:rPr>
              <a:t>is </a:t>
            </a:r>
            <a:r>
              <a:rPr sz="1500" spc="-10" dirty="0">
                <a:solidFill>
                  <a:srgbClr val="091A30"/>
                </a:solidFill>
                <a:latin typeface="Calibri"/>
                <a:cs typeface="Calibri"/>
              </a:rPr>
              <a:t>easy </a:t>
            </a:r>
            <a:r>
              <a:rPr sz="1500" spc="5" dirty="0">
                <a:solidFill>
                  <a:srgbClr val="091A30"/>
                </a:solidFill>
                <a:latin typeface="Calibri"/>
                <a:cs typeface="Calibri"/>
              </a:rPr>
              <a:t>to  </a:t>
            </a:r>
            <a:r>
              <a:rPr sz="1500" spc="-10" dirty="0">
                <a:solidFill>
                  <a:srgbClr val="091A30"/>
                </a:solidFill>
                <a:latin typeface="Calibri"/>
                <a:cs typeface="Calibri"/>
              </a:rPr>
              <a:t>access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00576" y="1824101"/>
            <a:ext cx="1952625" cy="1962150"/>
          </a:xfrm>
          <a:custGeom>
            <a:avLst/>
            <a:gdLst/>
            <a:ahLst/>
            <a:cxnLst/>
            <a:rect l="l" t="t" r="r" b="b"/>
            <a:pathLst>
              <a:path w="1952625" h="1962150">
                <a:moveTo>
                  <a:pt x="1952625" y="0"/>
                </a:moveTo>
                <a:lnTo>
                  <a:pt x="1904473" y="584"/>
                </a:lnTo>
                <a:lnTo>
                  <a:pt x="1856608" y="2330"/>
                </a:lnTo>
                <a:lnTo>
                  <a:pt x="1809043" y="5223"/>
                </a:lnTo>
                <a:lnTo>
                  <a:pt x="1761791" y="9249"/>
                </a:lnTo>
                <a:lnTo>
                  <a:pt x="1714865" y="14397"/>
                </a:lnTo>
                <a:lnTo>
                  <a:pt x="1668280" y="20651"/>
                </a:lnTo>
                <a:lnTo>
                  <a:pt x="1622048" y="27998"/>
                </a:lnTo>
                <a:lnTo>
                  <a:pt x="1576182" y="36426"/>
                </a:lnTo>
                <a:lnTo>
                  <a:pt x="1530697" y="45920"/>
                </a:lnTo>
                <a:lnTo>
                  <a:pt x="1485604" y="56468"/>
                </a:lnTo>
                <a:lnTo>
                  <a:pt x="1440919" y="68056"/>
                </a:lnTo>
                <a:lnTo>
                  <a:pt x="1396654" y="80670"/>
                </a:lnTo>
                <a:lnTo>
                  <a:pt x="1352822" y="94296"/>
                </a:lnTo>
                <a:lnTo>
                  <a:pt x="1309437" y="108923"/>
                </a:lnTo>
                <a:lnTo>
                  <a:pt x="1266512" y="124535"/>
                </a:lnTo>
                <a:lnTo>
                  <a:pt x="1224061" y="141120"/>
                </a:lnTo>
                <a:lnTo>
                  <a:pt x="1182097" y="158665"/>
                </a:lnTo>
                <a:lnTo>
                  <a:pt x="1140633" y="177155"/>
                </a:lnTo>
                <a:lnTo>
                  <a:pt x="1099682" y="196577"/>
                </a:lnTo>
                <a:lnTo>
                  <a:pt x="1059259" y="216919"/>
                </a:lnTo>
                <a:lnTo>
                  <a:pt x="1019376" y="238166"/>
                </a:lnTo>
                <a:lnTo>
                  <a:pt x="980047" y="260305"/>
                </a:lnTo>
                <a:lnTo>
                  <a:pt x="941284" y="283322"/>
                </a:lnTo>
                <a:lnTo>
                  <a:pt x="903103" y="307205"/>
                </a:lnTo>
                <a:lnTo>
                  <a:pt x="865515" y="331939"/>
                </a:lnTo>
                <a:lnTo>
                  <a:pt x="828534" y="357512"/>
                </a:lnTo>
                <a:lnTo>
                  <a:pt x="792174" y="383910"/>
                </a:lnTo>
                <a:lnTo>
                  <a:pt x="756447" y="411119"/>
                </a:lnTo>
                <a:lnTo>
                  <a:pt x="721368" y="439127"/>
                </a:lnTo>
                <a:lnTo>
                  <a:pt x="686950" y="467918"/>
                </a:lnTo>
                <a:lnTo>
                  <a:pt x="653205" y="497481"/>
                </a:lnTo>
                <a:lnTo>
                  <a:pt x="620148" y="527802"/>
                </a:lnTo>
                <a:lnTo>
                  <a:pt x="587792" y="558867"/>
                </a:lnTo>
                <a:lnTo>
                  <a:pt x="556149" y="590663"/>
                </a:lnTo>
                <a:lnTo>
                  <a:pt x="525235" y="623176"/>
                </a:lnTo>
                <a:lnTo>
                  <a:pt x="495060" y="656394"/>
                </a:lnTo>
                <a:lnTo>
                  <a:pt x="465640" y="690301"/>
                </a:lnTo>
                <a:lnTo>
                  <a:pt x="436988" y="724886"/>
                </a:lnTo>
                <a:lnTo>
                  <a:pt x="409116" y="760135"/>
                </a:lnTo>
                <a:lnTo>
                  <a:pt x="382039" y="796034"/>
                </a:lnTo>
                <a:lnTo>
                  <a:pt x="355769" y="832570"/>
                </a:lnTo>
                <a:lnTo>
                  <a:pt x="330321" y="869729"/>
                </a:lnTo>
                <a:lnTo>
                  <a:pt x="305706" y="907498"/>
                </a:lnTo>
                <a:lnTo>
                  <a:pt x="281939" y="945864"/>
                </a:lnTo>
                <a:lnTo>
                  <a:pt x="259034" y="984813"/>
                </a:lnTo>
                <a:lnTo>
                  <a:pt x="237002" y="1024331"/>
                </a:lnTo>
                <a:lnTo>
                  <a:pt x="215859" y="1064406"/>
                </a:lnTo>
                <a:lnTo>
                  <a:pt x="195617" y="1105023"/>
                </a:lnTo>
                <a:lnTo>
                  <a:pt x="176289" y="1146170"/>
                </a:lnTo>
                <a:lnTo>
                  <a:pt x="157889" y="1187833"/>
                </a:lnTo>
                <a:lnTo>
                  <a:pt x="140430" y="1229998"/>
                </a:lnTo>
                <a:lnTo>
                  <a:pt x="123926" y="1272653"/>
                </a:lnTo>
                <a:lnTo>
                  <a:pt x="108390" y="1315783"/>
                </a:lnTo>
                <a:lnTo>
                  <a:pt x="93835" y="1359375"/>
                </a:lnTo>
                <a:lnTo>
                  <a:pt x="80274" y="1403416"/>
                </a:lnTo>
                <a:lnTo>
                  <a:pt x="67722" y="1447892"/>
                </a:lnTo>
                <a:lnTo>
                  <a:pt x="56191" y="1492791"/>
                </a:lnTo>
                <a:lnTo>
                  <a:pt x="45695" y="1538097"/>
                </a:lnTo>
                <a:lnTo>
                  <a:pt x="36247" y="1583799"/>
                </a:lnTo>
                <a:lnTo>
                  <a:pt x="27861" y="1629882"/>
                </a:lnTo>
                <a:lnTo>
                  <a:pt x="20549" y="1676334"/>
                </a:lnTo>
                <a:lnTo>
                  <a:pt x="14326" y="1723140"/>
                </a:lnTo>
                <a:lnTo>
                  <a:pt x="9204" y="1770288"/>
                </a:lnTo>
                <a:lnTo>
                  <a:pt x="5197" y="1817763"/>
                </a:lnTo>
                <a:lnTo>
                  <a:pt x="2318" y="1865553"/>
                </a:lnTo>
                <a:lnTo>
                  <a:pt x="581" y="1913644"/>
                </a:lnTo>
                <a:lnTo>
                  <a:pt x="0" y="1962023"/>
                </a:lnTo>
                <a:lnTo>
                  <a:pt x="1952625" y="1962023"/>
                </a:lnTo>
                <a:lnTo>
                  <a:pt x="1952625" y="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00576" y="1824101"/>
            <a:ext cx="1952625" cy="1962150"/>
          </a:xfrm>
          <a:custGeom>
            <a:avLst/>
            <a:gdLst/>
            <a:ahLst/>
            <a:cxnLst/>
            <a:rect l="l" t="t" r="r" b="b"/>
            <a:pathLst>
              <a:path w="1952625" h="1962150">
                <a:moveTo>
                  <a:pt x="0" y="1962023"/>
                </a:moveTo>
                <a:lnTo>
                  <a:pt x="581" y="1913644"/>
                </a:lnTo>
                <a:lnTo>
                  <a:pt x="2318" y="1865553"/>
                </a:lnTo>
                <a:lnTo>
                  <a:pt x="5197" y="1817763"/>
                </a:lnTo>
                <a:lnTo>
                  <a:pt x="9204" y="1770288"/>
                </a:lnTo>
                <a:lnTo>
                  <a:pt x="14326" y="1723140"/>
                </a:lnTo>
                <a:lnTo>
                  <a:pt x="20549" y="1676334"/>
                </a:lnTo>
                <a:lnTo>
                  <a:pt x="27861" y="1629882"/>
                </a:lnTo>
                <a:lnTo>
                  <a:pt x="36247" y="1583799"/>
                </a:lnTo>
                <a:lnTo>
                  <a:pt x="45695" y="1538097"/>
                </a:lnTo>
                <a:lnTo>
                  <a:pt x="56191" y="1492791"/>
                </a:lnTo>
                <a:lnTo>
                  <a:pt x="67722" y="1447892"/>
                </a:lnTo>
                <a:lnTo>
                  <a:pt x="80274" y="1403416"/>
                </a:lnTo>
                <a:lnTo>
                  <a:pt x="93835" y="1359375"/>
                </a:lnTo>
                <a:lnTo>
                  <a:pt x="108390" y="1315783"/>
                </a:lnTo>
                <a:lnTo>
                  <a:pt x="123926" y="1272653"/>
                </a:lnTo>
                <a:lnTo>
                  <a:pt x="140430" y="1229998"/>
                </a:lnTo>
                <a:lnTo>
                  <a:pt x="157889" y="1187833"/>
                </a:lnTo>
                <a:lnTo>
                  <a:pt x="176289" y="1146170"/>
                </a:lnTo>
                <a:lnTo>
                  <a:pt x="195617" y="1105023"/>
                </a:lnTo>
                <a:lnTo>
                  <a:pt x="215859" y="1064406"/>
                </a:lnTo>
                <a:lnTo>
                  <a:pt x="237002" y="1024331"/>
                </a:lnTo>
                <a:lnTo>
                  <a:pt x="259034" y="984813"/>
                </a:lnTo>
                <a:lnTo>
                  <a:pt x="281939" y="945864"/>
                </a:lnTo>
                <a:lnTo>
                  <a:pt x="305706" y="907498"/>
                </a:lnTo>
                <a:lnTo>
                  <a:pt x="330321" y="869729"/>
                </a:lnTo>
                <a:lnTo>
                  <a:pt x="355769" y="832570"/>
                </a:lnTo>
                <a:lnTo>
                  <a:pt x="382039" y="796034"/>
                </a:lnTo>
                <a:lnTo>
                  <a:pt x="409116" y="760135"/>
                </a:lnTo>
                <a:lnTo>
                  <a:pt x="436988" y="724886"/>
                </a:lnTo>
                <a:lnTo>
                  <a:pt x="465640" y="690301"/>
                </a:lnTo>
                <a:lnTo>
                  <a:pt x="495060" y="656394"/>
                </a:lnTo>
                <a:lnTo>
                  <a:pt x="525235" y="623176"/>
                </a:lnTo>
                <a:lnTo>
                  <a:pt x="556149" y="590663"/>
                </a:lnTo>
                <a:lnTo>
                  <a:pt x="587792" y="558867"/>
                </a:lnTo>
                <a:lnTo>
                  <a:pt x="620148" y="527802"/>
                </a:lnTo>
                <a:lnTo>
                  <a:pt x="653205" y="497481"/>
                </a:lnTo>
                <a:lnTo>
                  <a:pt x="686950" y="467918"/>
                </a:lnTo>
                <a:lnTo>
                  <a:pt x="721368" y="439127"/>
                </a:lnTo>
                <a:lnTo>
                  <a:pt x="756447" y="411119"/>
                </a:lnTo>
                <a:lnTo>
                  <a:pt x="792174" y="383910"/>
                </a:lnTo>
                <a:lnTo>
                  <a:pt x="828534" y="357512"/>
                </a:lnTo>
                <a:lnTo>
                  <a:pt x="865515" y="331939"/>
                </a:lnTo>
                <a:lnTo>
                  <a:pt x="903103" y="307205"/>
                </a:lnTo>
                <a:lnTo>
                  <a:pt x="941284" y="283322"/>
                </a:lnTo>
                <a:lnTo>
                  <a:pt x="980047" y="260305"/>
                </a:lnTo>
                <a:lnTo>
                  <a:pt x="1019376" y="238166"/>
                </a:lnTo>
                <a:lnTo>
                  <a:pt x="1059259" y="216919"/>
                </a:lnTo>
                <a:lnTo>
                  <a:pt x="1099682" y="196577"/>
                </a:lnTo>
                <a:lnTo>
                  <a:pt x="1140633" y="177155"/>
                </a:lnTo>
                <a:lnTo>
                  <a:pt x="1182097" y="158665"/>
                </a:lnTo>
                <a:lnTo>
                  <a:pt x="1224061" y="141120"/>
                </a:lnTo>
                <a:lnTo>
                  <a:pt x="1266512" y="124535"/>
                </a:lnTo>
                <a:lnTo>
                  <a:pt x="1309437" y="108923"/>
                </a:lnTo>
                <a:lnTo>
                  <a:pt x="1352822" y="94296"/>
                </a:lnTo>
                <a:lnTo>
                  <a:pt x="1396654" y="80670"/>
                </a:lnTo>
                <a:lnTo>
                  <a:pt x="1440919" y="68056"/>
                </a:lnTo>
                <a:lnTo>
                  <a:pt x="1485604" y="56468"/>
                </a:lnTo>
                <a:lnTo>
                  <a:pt x="1530697" y="45920"/>
                </a:lnTo>
                <a:lnTo>
                  <a:pt x="1576182" y="36426"/>
                </a:lnTo>
                <a:lnTo>
                  <a:pt x="1622048" y="27998"/>
                </a:lnTo>
                <a:lnTo>
                  <a:pt x="1668280" y="20651"/>
                </a:lnTo>
                <a:lnTo>
                  <a:pt x="1714865" y="14397"/>
                </a:lnTo>
                <a:lnTo>
                  <a:pt x="1761791" y="9249"/>
                </a:lnTo>
                <a:lnTo>
                  <a:pt x="1809043" y="5223"/>
                </a:lnTo>
                <a:lnTo>
                  <a:pt x="1856608" y="2330"/>
                </a:lnTo>
                <a:lnTo>
                  <a:pt x="1904473" y="584"/>
                </a:lnTo>
                <a:lnTo>
                  <a:pt x="1952625" y="0"/>
                </a:lnTo>
                <a:lnTo>
                  <a:pt x="1952625" y="1962023"/>
                </a:lnTo>
                <a:lnTo>
                  <a:pt x="0" y="196202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10125" y="2772473"/>
            <a:ext cx="1104265" cy="57848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191770">
              <a:lnSpc>
                <a:spcPts val="2100"/>
              </a:lnSpc>
              <a:spcBef>
                <a:spcPts val="295"/>
              </a:spcBef>
            </a:pPr>
            <a:r>
              <a:rPr sz="1850" dirty="0">
                <a:solidFill>
                  <a:srgbClr val="FFFFFF"/>
                </a:solidFill>
                <a:latin typeface="Calibri"/>
                <a:cs typeface="Calibri"/>
              </a:rPr>
              <a:t>Patient 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5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50" spc="7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5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50" spc="20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1850" spc="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50" spc="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50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43625" y="1819275"/>
            <a:ext cx="1952625" cy="1962150"/>
          </a:xfrm>
          <a:custGeom>
            <a:avLst/>
            <a:gdLst/>
            <a:ahLst/>
            <a:cxnLst/>
            <a:rect l="l" t="t" r="r" b="b"/>
            <a:pathLst>
              <a:path w="1952625" h="1962150">
                <a:moveTo>
                  <a:pt x="0" y="0"/>
                </a:moveTo>
                <a:lnTo>
                  <a:pt x="0" y="1962150"/>
                </a:lnTo>
                <a:lnTo>
                  <a:pt x="1952625" y="1962150"/>
                </a:lnTo>
                <a:lnTo>
                  <a:pt x="1952042" y="1913765"/>
                </a:lnTo>
                <a:lnTo>
                  <a:pt x="1950305" y="1865669"/>
                </a:lnTo>
                <a:lnTo>
                  <a:pt x="1947426" y="1817874"/>
                </a:lnTo>
                <a:lnTo>
                  <a:pt x="1943419" y="1770393"/>
                </a:lnTo>
                <a:lnTo>
                  <a:pt x="1938296" y="1723241"/>
                </a:lnTo>
                <a:lnTo>
                  <a:pt x="1932072" y="1676430"/>
                </a:lnTo>
                <a:lnTo>
                  <a:pt x="1924759" y="1629974"/>
                </a:lnTo>
                <a:lnTo>
                  <a:pt x="1916372" y="1583886"/>
                </a:lnTo>
                <a:lnTo>
                  <a:pt x="1906923" y="1538180"/>
                </a:lnTo>
                <a:lnTo>
                  <a:pt x="1896425" y="1492869"/>
                </a:lnTo>
                <a:lnTo>
                  <a:pt x="1884893" y="1447967"/>
                </a:lnTo>
                <a:lnTo>
                  <a:pt x="1872340" y="1403486"/>
                </a:lnTo>
                <a:lnTo>
                  <a:pt x="1858778" y="1359442"/>
                </a:lnTo>
                <a:lnTo>
                  <a:pt x="1844221" y="1315846"/>
                </a:lnTo>
                <a:lnTo>
                  <a:pt x="1828683" y="1272712"/>
                </a:lnTo>
                <a:lnTo>
                  <a:pt x="1812177" y="1230054"/>
                </a:lnTo>
                <a:lnTo>
                  <a:pt x="1794717" y="1187886"/>
                </a:lnTo>
                <a:lnTo>
                  <a:pt x="1776315" y="1146220"/>
                </a:lnTo>
                <a:lnTo>
                  <a:pt x="1756985" y="1105070"/>
                </a:lnTo>
                <a:lnTo>
                  <a:pt x="1736741" y="1064450"/>
                </a:lnTo>
                <a:lnTo>
                  <a:pt x="1715596" y="1024372"/>
                </a:lnTo>
                <a:lnTo>
                  <a:pt x="1693563" y="984851"/>
                </a:lnTo>
                <a:lnTo>
                  <a:pt x="1670655" y="945900"/>
                </a:lnTo>
                <a:lnTo>
                  <a:pt x="1646886" y="907532"/>
                </a:lnTo>
                <a:lnTo>
                  <a:pt x="1622270" y="869760"/>
                </a:lnTo>
                <a:lnTo>
                  <a:pt x="1596820" y="832599"/>
                </a:lnTo>
                <a:lnTo>
                  <a:pt x="1570548" y="796061"/>
                </a:lnTo>
                <a:lnTo>
                  <a:pt x="1543469" y="760160"/>
                </a:lnTo>
                <a:lnTo>
                  <a:pt x="1515596" y="724910"/>
                </a:lnTo>
                <a:lnTo>
                  <a:pt x="1486941" y="690323"/>
                </a:lnTo>
                <a:lnTo>
                  <a:pt x="1457520" y="656413"/>
                </a:lnTo>
                <a:lnTo>
                  <a:pt x="1427344" y="623194"/>
                </a:lnTo>
                <a:lnTo>
                  <a:pt x="1396428" y="590680"/>
                </a:lnTo>
                <a:lnTo>
                  <a:pt x="1364784" y="558882"/>
                </a:lnTo>
                <a:lnTo>
                  <a:pt x="1332426" y="527816"/>
                </a:lnTo>
                <a:lnTo>
                  <a:pt x="1299368" y="497494"/>
                </a:lnTo>
                <a:lnTo>
                  <a:pt x="1265622" y="467930"/>
                </a:lnTo>
                <a:lnTo>
                  <a:pt x="1231203" y="439137"/>
                </a:lnTo>
                <a:lnTo>
                  <a:pt x="1196123" y="411129"/>
                </a:lnTo>
                <a:lnTo>
                  <a:pt x="1160396" y="383918"/>
                </a:lnTo>
                <a:lnTo>
                  <a:pt x="1124035" y="357520"/>
                </a:lnTo>
                <a:lnTo>
                  <a:pt x="1087053" y="331946"/>
                </a:lnTo>
                <a:lnTo>
                  <a:pt x="1049465" y="307211"/>
                </a:lnTo>
                <a:lnTo>
                  <a:pt x="1011283" y="283327"/>
                </a:lnTo>
                <a:lnTo>
                  <a:pt x="972521" y="260309"/>
                </a:lnTo>
                <a:lnTo>
                  <a:pt x="933192" y="238170"/>
                </a:lnTo>
                <a:lnTo>
                  <a:pt x="893309" y="216922"/>
                </a:lnTo>
                <a:lnTo>
                  <a:pt x="852886" y="196580"/>
                </a:lnTo>
                <a:lnTo>
                  <a:pt x="811937" y="177157"/>
                </a:lnTo>
                <a:lnTo>
                  <a:pt x="770473" y="158667"/>
                </a:lnTo>
                <a:lnTo>
                  <a:pt x="728510" y="141122"/>
                </a:lnTo>
                <a:lnTo>
                  <a:pt x="686060" y="124537"/>
                </a:lnTo>
                <a:lnTo>
                  <a:pt x="643137" y="108924"/>
                </a:lnTo>
                <a:lnTo>
                  <a:pt x="599754" y="94297"/>
                </a:lnTo>
                <a:lnTo>
                  <a:pt x="555924" y="80670"/>
                </a:lnTo>
                <a:lnTo>
                  <a:pt x="511661" y="68056"/>
                </a:lnTo>
                <a:lnTo>
                  <a:pt x="466978" y="56469"/>
                </a:lnTo>
                <a:lnTo>
                  <a:pt x="421889" y="45921"/>
                </a:lnTo>
                <a:lnTo>
                  <a:pt x="376407" y="36426"/>
                </a:lnTo>
                <a:lnTo>
                  <a:pt x="330544" y="27998"/>
                </a:lnTo>
                <a:lnTo>
                  <a:pt x="284316" y="20651"/>
                </a:lnTo>
                <a:lnTo>
                  <a:pt x="237734" y="14397"/>
                </a:lnTo>
                <a:lnTo>
                  <a:pt x="190813" y="9249"/>
                </a:lnTo>
                <a:lnTo>
                  <a:pt x="143566" y="5223"/>
                </a:lnTo>
                <a:lnTo>
                  <a:pt x="96005" y="2330"/>
                </a:lnTo>
                <a:lnTo>
                  <a:pt x="48146" y="584"/>
                </a:lnTo>
                <a:lnTo>
                  <a:pt x="0" y="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305550" y="2801048"/>
            <a:ext cx="1063625" cy="55816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190500">
              <a:lnSpc>
                <a:spcPts val="2030"/>
              </a:lnSpc>
              <a:spcBef>
                <a:spcPts val="27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Health  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48451" y="3871976"/>
            <a:ext cx="1952625" cy="1962150"/>
          </a:xfrm>
          <a:custGeom>
            <a:avLst/>
            <a:gdLst/>
            <a:ahLst/>
            <a:cxnLst/>
            <a:rect l="l" t="t" r="r" b="b"/>
            <a:pathLst>
              <a:path w="1952625" h="1962150">
                <a:moveTo>
                  <a:pt x="1952625" y="0"/>
                </a:moveTo>
                <a:lnTo>
                  <a:pt x="0" y="0"/>
                </a:lnTo>
                <a:lnTo>
                  <a:pt x="0" y="1962086"/>
                </a:lnTo>
                <a:lnTo>
                  <a:pt x="48146" y="1961501"/>
                </a:lnTo>
                <a:lnTo>
                  <a:pt x="96005" y="1959755"/>
                </a:lnTo>
                <a:lnTo>
                  <a:pt x="143566" y="1956862"/>
                </a:lnTo>
                <a:lnTo>
                  <a:pt x="190813" y="1952835"/>
                </a:lnTo>
                <a:lnTo>
                  <a:pt x="237734" y="1947688"/>
                </a:lnTo>
                <a:lnTo>
                  <a:pt x="284316" y="1941433"/>
                </a:lnTo>
                <a:lnTo>
                  <a:pt x="330544" y="1934085"/>
                </a:lnTo>
                <a:lnTo>
                  <a:pt x="376407" y="1925657"/>
                </a:lnTo>
                <a:lnTo>
                  <a:pt x="421889" y="1916162"/>
                </a:lnTo>
                <a:lnTo>
                  <a:pt x="466978" y="1905614"/>
                </a:lnTo>
                <a:lnTo>
                  <a:pt x="511661" y="1894025"/>
                </a:lnTo>
                <a:lnTo>
                  <a:pt x="555924" y="1881411"/>
                </a:lnTo>
                <a:lnTo>
                  <a:pt x="599754" y="1867783"/>
                </a:lnTo>
                <a:lnTo>
                  <a:pt x="643137" y="1853156"/>
                </a:lnTo>
                <a:lnTo>
                  <a:pt x="686060" y="1837542"/>
                </a:lnTo>
                <a:lnTo>
                  <a:pt x="728510" y="1820956"/>
                </a:lnTo>
                <a:lnTo>
                  <a:pt x="770473" y="1803411"/>
                </a:lnTo>
                <a:lnTo>
                  <a:pt x="811937" y="1784919"/>
                </a:lnTo>
                <a:lnTo>
                  <a:pt x="852886" y="1765496"/>
                </a:lnTo>
                <a:lnTo>
                  <a:pt x="893309" y="1745153"/>
                </a:lnTo>
                <a:lnTo>
                  <a:pt x="933192" y="1723905"/>
                </a:lnTo>
                <a:lnTo>
                  <a:pt x="972521" y="1701765"/>
                </a:lnTo>
                <a:lnTo>
                  <a:pt x="1011283" y="1678746"/>
                </a:lnTo>
                <a:lnTo>
                  <a:pt x="1049465" y="1654862"/>
                </a:lnTo>
                <a:lnTo>
                  <a:pt x="1087053" y="1630126"/>
                </a:lnTo>
                <a:lnTo>
                  <a:pt x="1124035" y="1604552"/>
                </a:lnTo>
                <a:lnTo>
                  <a:pt x="1160396" y="1578153"/>
                </a:lnTo>
                <a:lnTo>
                  <a:pt x="1196123" y="1550942"/>
                </a:lnTo>
                <a:lnTo>
                  <a:pt x="1231203" y="1522934"/>
                </a:lnTo>
                <a:lnTo>
                  <a:pt x="1265622" y="1494140"/>
                </a:lnTo>
                <a:lnTo>
                  <a:pt x="1299368" y="1464576"/>
                </a:lnTo>
                <a:lnTo>
                  <a:pt x="1332426" y="1434254"/>
                </a:lnTo>
                <a:lnTo>
                  <a:pt x="1364784" y="1403187"/>
                </a:lnTo>
                <a:lnTo>
                  <a:pt x="1396428" y="1371390"/>
                </a:lnTo>
                <a:lnTo>
                  <a:pt x="1427344" y="1338875"/>
                </a:lnTo>
                <a:lnTo>
                  <a:pt x="1457520" y="1305657"/>
                </a:lnTo>
                <a:lnTo>
                  <a:pt x="1486941" y="1271747"/>
                </a:lnTo>
                <a:lnTo>
                  <a:pt x="1515596" y="1237161"/>
                </a:lnTo>
                <a:lnTo>
                  <a:pt x="1543469" y="1201911"/>
                </a:lnTo>
                <a:lnTo>
                  <a:pt x="1570548" y="1166011"/>
                </a:lnTo>
                <a:lnTo>
                  <a:pt x="1596820" y="1129473"/>
                </a:lnTo>
                <a:lnTo>
                  <a:pt x="1622270" y="1092313"/>
                </a:lnTo>
                <a:lnTo>
                  <a:pt x="1646886" y="1054542"/>
                </a:lnTo>
                <a:lnTo>
                  <a:pt x="1670655" y="1016175"/>
                </a:lnTo>
                <a:lnTo>
                  <a:pt x="1693563" y="977225"/>
                </a:lnTo>
                <a:lnTo>
                  <a:pt x="1715596" y="937706"/>
                </a:lnTo>
                <a:lnTo>
                  <a:pt x="1736741" y="897630"/>
                </a:lnTo>
                <a:lnTo>
                  <a:pt x="1756985" y="857011"/>
                </a:lnTo>
                <a:lnTo>
                  <a:pt x="1776315" y="815863"/>
                </a:lnTo>
                <a:lnTo>
                  <a:pt x="1794717" y="774199"/>
                </a:lnTo>
                <a:lnTo>
                  <a:pt x="1812177" y="732033"/>
                </a:lnTo>
                <a:lnTo>
                  <a:pt x="1828683" y="689377"/>
                </a:lnTo>
                <a:lnTo>
                  <a:pt x="1844221" y="646246"/>
                </a:lnTo>
                <a:lnTo>
                  <a:pt x="1858778" y="602653"/>
                </a:lnTo>
                <a:lnTo>
                  <a:pt x="1872340" y="558611"/>
                </a:lnTo>
                <a:lnTo>
                  <a:pt x="1884893" y="514134"/>
                </a:lnTo>
                <a:lnTo>
                  <a:pt x="1896425" y="469235"/>
                </a:lnTo>
                <a:lnTo>
                  <a:pt x="1906923" y="423928"/>
                </a:lnTo>
                <a:lnTo>
                  <a:pt x="1916372" y="378225"/>
                </a:lnTo>
                <a:lnTo>
                  <a:pt x="1924759" y="332142"/>
                </a:lnTo>
                <a:lnTo>
                  <a:pt x="1932072" y="285690"/>
                </a:lnTo>
                <a:lnTo>
                  <a:pt x="1938296" y="238883"/>
                </a:lnTo>
                <a:lnTo>
                  <a:pt x="1943419" y="191735"/>
                </a:lnTo>
                <a:lnTo>
                  <a:pt x="1947426" y="144259"/>
                </a:lnTo>
                <a:lnTo>
                  <a:pt x="1950305" y="96469"/>
                </a:lnTo>
                <a:lnTo>
                  <a:pt x="1952042" y="48378"/>
                </a:lnTo>
                <a:lnTo>
                  <a:pt x="1952625" y="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48451" y="3871976"/>
            <a:ext cx="1952625" cy="1962150"/>
          </a:xfrm>
          <a:custGeom>
            <a:avLst/>
            <a:gdLst/>
            <a:ahLst/>
            <a:cxnLst/>
            <a:rect l="l" t="t" r="r" b="b"/>
            <a:pathLst>
              <a:path w="1952625" h="1962150">
                <a:moveTo>
                  <a:pt x="1952625" y="0"/>
                </a:moveTo>
                <a:lnTo>
                  <a:pt x="1952042" y="48378"/>
                </a:lnTo>
                <a:lnTo>
                  <a:pt x="1950305" y="96469"/>
                </a:lnTo>
                <a:lnTo>
                  <a:pt x="1947426" y="144259"/>
                </a:lnTo>
                <a:lnTo>
                  <a:pt x="1943419" y="191735"/>
                </a:lnTo>
                <a:lnTo>
                  <a:pt x="1938296" y="238883"/>
                </a:lnTo>
                <a:lnTo>
                  <a:pt x="1932072" y="285690"/>
                </a:lnTo>
                <a:lnTo>
                  <a:pt x="1924759" y="332142"/>
                </a:lnTo>
                <a:lnTo>
                  <a:pt x="1916372" y="378225"/>
                </a:lnTo>
                <a:lnTo>
                  <a:pt x="1906923" y="423928"/>
                </a:lnTo>
                <a:lnTo>
                  <a:pt x="1896425" y="469235"/>
                </a:lnTo>
                <a:lnTo>
                  <a:pt x="1884893" y="514134"/>
                </a:lnTo>
                <a:lnTo>
                  <a:pt x="1872340" y="558611"/>
                </a:lnTo>
                <a:lnTo>
                  <a:pt x="1858778" y="602653"/>
                </a:lnTo>
                <a:lnTo>
                  <a:pt x="1844221" y="646246"/>
                </a:lnTo>
                <a:lnTo>
                  <a:pt x="1828683" y="689377"/>
                </a:lnTo>
                <a:lnTo>
                  <a:pt x="1812177" y="732033"/>
                </a:lnTo>
                <a:lnTo>
                  <a:pt x="1794717" y="774199"/>
                </a:lnTo>
                <a:lnTo>
                  <a:pt x="1776315" y="815863"/>
                </a:lnTo>
                <a:lnTo>
                  <a:pt x="1756985" y="857011"/>
                </a:lnTo>
                <a:lnTo>
                  <a:pt x="1736741" y="897630"/>
                </a:lnTo>
                <a:lnTo>
                  <a:pt x="1715596" y="937706"/>
                </a:lnTo>
                <a:lnTo>
                  <a:pt x="1693563" y="977225"/>
                </a:lnTo>
                <a:lnTo>
                  <a:pt x="1670655" y="1016175"/>
                </a:lnTo>
                <a:lnTo>
                  <a:pt x="1646886" y="1054542"/>
                </a:lnTo>
                <a:lnTo>
                  <a:pt x="1622270" y="1092313"/>
                </a:lnTo>
                <a:lnTo>
                  <a:pt x="1596820" y="1129473"/>
                </a:lnTo>
                <a:lnTo>
                  <a:pt x="1570548" y="1166011"/>
                </a:lnTo>
                <a:lnTo>
                  <a:pt x="1543469" y="1201911"/>
                </a:lnTo>
                <a:lnTo>
                  <a:pt x="1515596" y="1237161"/>
                </a:lnTo>
                <a:lnTo>
                  <a:pt x="1486941" y="1271747"/>
                </a:lnTo>
                <a:lnTo>
                  <a:pt x="1457520" y="1305657"/>
                </a:lnTo>
                <a:lnTo>
                  <a:pt x="1427344" y="1338875"/>
                </a:lnTo>
                <a:lnTo>
                  <a:pt x="1396428" y="1371390"/>
                </a:lnTo>
                <a:lnTo>
                  <a:pt x="1364784" y="1403187"/>
                </a:lnTo>
                <a:lnTo>
                  <a:pt x="1332426" y="1434254"/>
                </a:lnTo>
                <a:lnTo>
                  <a:pt x="1299368" y="1464576"/>
                </a:lnTo>
                <a:lnTo>
                  <a:pt x="1265622" y="1494140"/>
                </a:lnTo>
                <a:lnTo>
                  <a:pt x="1231203" y="1522934"/>
                </a:lnTo>
                <a:lnTo>
                  <a:pt x="1196123" y="1550942"/>
                </a:lnTo>
                <a:lnTo>
                  <a:pt x="1160396" y="1578153"/>
                </a:lnTo>
                <a:lnTo>
                  <a:pt x="1124035" y="1604552"/>
                </a:lnTo>
                <a:lnTo>
                  <a:pt x="1087053" y="1630126"/>
                </a:lnTo>
                <a:lnTo>
                  <a:pt x="1049465" y="1654862"/>
                </a:lnTo>
                <a:lnTo>
                  <a:pt x="1011283" y="1678746"/>
                </a:lnTo>
                <a:lnTo>
                  <a:pt x="972521" y="1701765"/>
                </a:lnTo>
                <a:lnTo>
                  <a:pt x="933192" y="1723905"/>
                </a:lnTo>
                <a:lnTo>
                  <a:pt x="893309" y="1745153"/>
                </a:lnTo>
                <a:lnTo>
                  <a:pt x="852886" y="1765496"/>
                </a:lnTo>
                <a:lnTo>
                  <a:pt x="811937" y="1784919"/>
                </a:lnTo>
                <a:lnTo>
                  <a:pt x="770473" y="1803411"/>
                </a:lnTo>
                <a:lnTo>
                  <a:pt x="728510" y="1820956"/>
                </a:lnTo>
                <a:lnTo>
                  <a:pt x="686060" y="1837542"/>
                </a:lnTo>
                <a:lnTo>
                  <a:pt x="643137" y="1853156"/>
                </a:lnTo>
                <a:lnTo>
                  <a:pt x="599754" y="1867783"/>
                </a:lnTo>
                <a:lnTo>
                  <a:pt x="555924" y="1881411"/>
                </a:lnTo>
                <a:lnTo>
                  <a:pt x="511661" y="1894025"/>
                </a:lnTo>
                <a:lnTo>
                  <a:pt x="466978" y="1905614"/>
                </a:lnTo>
                <a:lnTo>
                  <a:pt x="421889" y="1916162"/>
                </a:lnTo>
                <a:lnTo>
                  <a:pt x="376407" y="1925657"/>
                </a:lnTo>
                <a:lnTo>
                  <a:pt x="330544" y="1934085"/>
                </a:lnTo>
                <a:lnTo>
                  <a:pt x="284316" y="1941433"/>
                </a:lnTo>
                <a:lnTo>
                  <a:pt x="237734" y="1947688"/>
                </a:lnTo>
                <a:lnTo>
                  <a:pt x="190813" y="1952835"/>
                </a:lnTo>
                <a:lnTo>
                  <a:pt x="143566" y="1956862"/>
                </a:lnTo>
                <a:lnTo>
                  <a:pt x="96005" y="1959755"/>
                </a:lnTo>
                <a:lnTo>
                  <a:pt x="48146" y="1961501"/>
                </a:lnTo>
                <a:lnTo>
                  <a:pt x="0" y="1962086"/>
                </a:lnTo>
                <a:lnTo>
                  <a:pt x="0" y="0"/>
                </a:lnTo>
                <a:lnTo>
                  <a:pt x="1952625" y="0"/>
                </a:lnTo>
                <a:close/>
              </a:path>
            </a:pathLst>
          </a:custGeom>
          <a:ln w="12700">
            <a:solidFill>
              <a:srgbClr val="92A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591681" y="4407217"/>
            <a:ext cx="49910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100576" y="3871848"/>
            <a:ext cx="1952625" cy="1962785"/>
          </a:xfrm>
          <a:custGeom>
            <a:avLst/>
            <a:gdLst/>
            <a:ahLst/>
            <a:cxnLst/>
            <a:rect l="l" t="t" r="r" b="b"/>
            <a:pathLst>
              <a:path w="1952625" h="1962785">
                <a:moveTo>
                  <a:pt x="1952625" y="0"/>
                </a:moveTo>
                <a:lnTo>
                  <a:pt x="0" y="0"/>
                </a:lnTo>
                <a:lnTo>
                  <a:pt x="581" y="48384"/>
                </a:lnTo>
                <a:lnTo>
                  <a:pt x="2318" y="96480"/>
                </a:lnTo>
                <a:lnTo>
                  <a:pt x="5197" y="144275"/>
                </a:lnTo>
                <a:lnTo>
                  <a:pt x="9204" y="191756"/>
                </a:lnTo>
                <a:lnTo>
                  <a:pt x="14326" y="238909"/>
                </a:lnTo>
                <a:lnTo>
                  <a:pt x="20549" y="285721"/>
                </a:lnTo>
                <a:lnTo>
                  <a:pt x="27861" y="332177"/>
                </a:lnTo>
                <a:lnTo>
                  <a:pt x="36247" y="378266"/>
                </a:lnTo>
                <a:lnTo>
                  <a:pt x="45695" y="423972"/>
                </a:lnTo>
                <a:lnTo>
                  <a:pt x="56191" y="469284"/>
                </a:lnTo>
                <a:lnTo>
                  <a:pt x="67722" y="514187"/>
                </a:lnTo>
                <a:lnTo>
                  <a:pt x="80274" y="558668"/>
                </a:lnTo>
                <a:lnTo>
                  <a:pt x="93835" y="602714"/>
                </a:lnTo>
                <a:lnTo>
                  <a:pt x="108390" y="646310"/>
                </a:lnTo>
                <a:lnTo>
                  <a:pt x="123926" y="689445"/>
                </a:lnTo>
                <a:lnTo>
                  <a:pt x="140430" y="732104"/>
                </a:lnTo>
                <a:lnTo>
                  <a:pt x="157889" y="774273"/>
                </a:lnTo>
                <a:lnTo>
                  <a:pt x="176289" y="815940"/>
                </a:lnTo>
                <a:lnTo>
                  <a:pt x="195617" y="857091"/>
                </a:lnTo>
                <a:lnTo>
                  <a:pt x="215859" y="897713"/>
                </a:lnTo>
                <a:lnTo>
                  <a:pt x="237002" y="937791"/>
                </a:lnTo>
                <a:lnTo>
                  <a:pt x="259034" y="977314"/>
                </a:lnTo>
                <a:lnTo>
                  <a:pt x="281939" y="1016266"/>
                </a:lnTo>
                <a:lnTo>
                  <a:pt x="305706" y="1054636"/>
                </a:lnTo>
                <a:lnTo>
                  <a:pt x="330321" y="1092409"/>
                </a:lnTo>
                <a:lnTo>
                  <a:pt x="355769" y="1129571"/>
                </a:lnTo>
                <a:lnTo>
                  <a:pt x="382039" y="1166110"/>
                </a:lnTo>
                <a:lnTo>
                  <a:pt x="409116" y="1202013"/>
                </a:lnTo>
                <a:lnTo>
                  <a:pt x="436988" y="1237265"/>
                </a:lnTo>
                <a:lnTo>
                  <a:pt x="465640" y="1271853"/>
                </a:lnTo>
                <a:lnTo>
                  <a:pt x="495060" y="1305764"/>
                </a:lnTo>
                <a:lnTo>
                  <a:pt x="525235" y="1338984"/>
                </a:lnTo>
                <a:lnTo>
                  <a:pt x="556149" y="1371500"/>
                </a:lnTo>
                <a:lnTo>
                  <a:pt x="587792" y="1403299"/>
                </a:lnTo>
                <a:lnTo>
                  <a:pt x="620148" y="1434367"/>
                </a:lnTo>
                <a:lnTo>
                  <a:pt x="653205" y="1464690"/>
                </a:lnTo>
                <a:lnTo>
                  <a:pt x="686950" y="1494256"/>
                </a:lnTo>
                <a:lnTo>
                  <a:pt x="721368" y="1523050"/>
                </a:lnTo>
                <a:lnTo>
                  <a:pt x="756447" y="1551060"/>
                </a:lnTo>
                <a:lnTo>
                  <a:pt x="792174" y="1578272"/>
                </a:lnTo>
                <a:lnTo>
                  <a:pt x="828534" y="1604672"/>
                </a:lnTo>
                <a:lnTo>
                  <a:pt x="865515" y="1630247"/>
                </a:lnTo>
                <a:lnTo>
                  <a:pt x="903103" y="1654983"/>
                </a:lnTo>
                <a:lnTo>
                  <a:pt x="941284" y="1678868"/>
                </a:lnTo>
                <a:lnTo>
                  <a:pt x="980047" y="1701887"/>
                </a:lnTo>
                <a:lnTo>
                  <a:pt x="1019376" y="1724028"/>
                </a:lnTo>
                <a:lnTo>
                  <a:pt x="1059259" y="1745277"/>
                </a:lnTo>
                <a:lnTo>
                  <a:pt x="1099682" y="1765620"/>
                </a:lnTo>
                <a:lnTo>
                  <a:pt x="1140633" y="1785044"/>
                </a:lnTo>
                <a:lnTo>
                  <a:pt x="1182097" y="1803536"/>
                </a:lnTo>
                <a:lnTo>
                  <a:pt x="1224061" y="1821081"/>
                </a:lnTo>
                <a:lnTo>
                  <a:pt x="1266512" y="1837668"/>
                </a:lnTo>
                <a:lnTo>
                  <a:pt x="1309437" y="1853281"/>
                </a:lnTo>
                <a:lnTo>
                  <a:pt x="1352822" y="1867909"/>
                </a:lnTo>
                <a:lnTo>
                  <a:pt x="1396654" y="1881537"/>
                </a:lnTo>
                <a:lnTo>
                  <a:pt x="1440919" y="1894152"/>
                </a:lnTo>
                <a:lnTo>
                  <a:pt x="1485604" y="1905740"/>
                </a:lnTo>
                <a:lnTo>
                  <a:pt x="1530697" y="1916289"/>
                </a:lnTo>
                <a:lnTo>
                  <a:pt x="1576182" y="1925784"/>
                </a:lnTo>
                <a:lnTo>
                  <a:pt x="1622048" y="1934212"/>
                </a:lnTo>
                <a:lnTo>
                  <a:pt x="1668280" y="1941560"/>
                </a:lnTo>
                <a:lnTo>
                  <a:pt x="1714865" y="1947815"/>
                </a:lnTo>
                <a:lnTo>
                  <a:pt x="1761791" y="1952962"/>
                </a:lnTo>
                <a:lnTo>
                  <a:pt x="1809043" y="1956989"/>
                </a:lnTo>
                <a:lnTo>
                  <a:pt x="1856608" y="1959882"/>
                </a:lnTo>
                <a:lnTo>
                  <a:pt x="1904473" y="1961628"/>
                </a:lnTo>
                <a:lnTo>
                  <a:pt x="1952625" y="1962213"/>
                </a:lnTo>
                <a:lnTo>
                  <a:pt x="1952625" y="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00576" y="3871848"/>
            <a:ext cx="1952625" cy="1962785"/>
          </a:xfrm>
          <a:custGeom>
            <a:avLst/>
            <a:gdLst/>
            <a:ahLst/>
            <a:cxnLst/>
            <a:rect l="l" t="t" r="r" b="b"/>
            <a:pathLst>
              <a:path w="1952625" h="1962785">
                <a:moveTo>
                  <a:pt x="1952625" y="1962213"/>
                </a:moveTo>
                <a:lnTo>
                  <a:pt x="1904473" y="1961628"/>
                </a:lnTo>
                <a:lnTo>
                  <a:pt x="1856608" y="1959882"/>
                </a:lnTo>
                <a:lnTo>
                  <a:pt x="1809043" y="1956989"/>
                </a:lnTo>
                <a:lnTo>
                  <a:pt x="1761791" y="1952962"/>
                </a:lnTo>
                <a:lnTo>
                  <a:pt x="1714865" y="1947815"/>
                </a:lnTo>
                <a:lnTo>
                  <a:pt x="1668280" y="1941560"/>
                </a:lnTo>
                <a:lnTo>
                  <a:pt x="1622048" y="1934212"/>
                </a:lnTo>
                <a:lnTo>
                  <a:pt x="1576182" y="1925784"/>
                </a:lnTo>
                <a:lnTo>
                  <a:pt x="1530697" y="1916289"/>
                </a:lnTo>
                <a:lnTo>
                  <a:pt x="1485604" y="1905740"/>
                </a:lnTo>
                <a:lnTo>
                  <a:pt x="1440919" y="1894152"/>
                </a:lnTo>
                <a:lnTo>
                  <a:pt x="1396654" y="1881537"/>
                </a:lnTo>
                <a:lnTo>
                  <a:pt x="1352822" y="1867909"/>
                </a:lnTo>
                <a:lnTo>
                  <a:pt x="1309437" y="1853281"/>
                </a:lnTo>
                <a:lnTo>
                  <a:pt x="1266512" y="1837668"/>
                </a:lnTo>
                <a:lnTo>
                  <a:pt x="1224061" y="1821081"/>
                </a:lnTo>
                <a:lnTo>
                  <a:pt x="1182097" y="1803536"/>
                </a:lnTo>
                <a:lnTo>
                  <a:pt x="1140633" y="1785044"/>
                </a:lnTo>
                <a:lnTo>
                  <a:pt x="1099682" y="1765620"/>
                </a:lnTo>
                <a:lnTo>
                  <a:pt x="1059259" y="1745277"/>
                </a:lnTo>
                <a:lnTo>
                  <a:pt x="1019376" y="1724028"/>
                </a:lnTo>
                <a:lnTo>
                  <a:pt x="980047" y="1701887"/>
                </a:lnTo>
                <a:lnTo>
                  <a:pt x="941284" y="1678868"/>
                </a:lnTo>
                <a:lnTo>
                  <a:pt x="903103" y="1654983"/>
                </a:lnTo>
                <a:lnTo>
                  <a:pt x="865515" y="1630247"/>
                </a:lnTo>
                <a:lnTo>
                  <a:pt x="828534" y="1604672"/>
                </a:lnTo>
                <a:lnTo>
                  <a:pt x="792174" y="1578272"/>
                </a:lnTo>
                <a:lnTo>
                  <a:pt x="756447" y="1551060"/>
                </a:lnTo>
                <a:lnTo>
                  <a:pt x="721368" y="1523050"/>
                </a:lnTo>
                <a:lnTo>
                  <a:pt x="686950" y="1494256"/>
                </a:lnTo>
                <a:lnTo>
                  <a:pt x="653205" y="1464690"/>
                </a:lnTo>
                <a:lnTo>
                  <a:pt x="620148" y="1434367"/>
                </a:lnTo>
                <a:lnTo>
                  <a:pt x="587792" y="1403299"/>
                </a:lnTo>
                <a:lnTo>
                  <a:pt x="556149" y="1371500"/>
                </a:lnTo>
                <a:lnTo>
                  <a:pt x="525235" y="1338984"/>
                </a:lnTo>
                <a:lnTo>
                  <a:pt x="495060" y="1305764"/>
                </a:lnTo>
                <a:lnTo>
                  <a:pt x="465640" y="1271853"/>
                </a:lnTo>
                <a:lnTo>
                  <a:pt x="436988" y="1237265"/>
                </a:lnTo>
                <a:lnTo>
                  <a:pt x="409116" y="1202013"/>
                </a:lnTo>
                <a:lnTo>
                  <a:pt x="382039" y="1166110"/>
                </a:lnTo>
                <a:lnTo>
                  <a:pt x="355769" y="1129571"/>
                </a:lnTo>
                <a:lnTo>
                  <a:pt x="330321" y="1092409"/>
                </a:lnTo>
                <a:lnTo>
                  <a:pt x="305706" y="1054636"/>
                </a:lnTo>
                <a:lnTo>
                  <a:pt x="281939" y="1016266"/>
                </a:lnTo>
                <a:lnTo>
                  <a:pt x="259034" y="977314"/>
                </a:lnTo>
                <a:lnTo>
                  <a:pt x="237002" y="937791"/>
                </a:lnTo>
                <a:lnTo>
                  <a:pt x="215859" y="897713"/>
                </a:lnTo>
                <a:lnTo>
                  <a:pt x="195617" y="857091"/>
                </a:lnTo>
                <a:lnTo>
                  <a:pt x="176289" y="815940"/>
                </a:lnTo>
                <a:lnTo>
                  <a:pt x="157889" y="774273"/>
                </a:lnTo>
                <a:lnTo>
                  <a:pt x="140430" y="732104"/>
                </a:lnTo>
                <a:lnTo>
                  <a:pt x="123926" y="689445"/>
                </a:lnTo>
                <a:lnTo>
                  <a:pt x="108390" y="646310"/>
                </a:lnTo>
                <a:lnTo>
                  <a:pt x="93835" y="602714"/>
                </a:lnTo>
                <a:lnTo>
                  <a:pt x="80274" y="558668"/>
                </a:lnTo>
                <a:lnTo>
                  <a:pt x="67722" y="514187"/>
                </a:lnTo>
                <a:lnTo>
                  <a:pt x="56191" y="469284"/>
                </a:lnTo>
                <a:lnTo>
                  <a:pt x="45695" y="423972"/>
                </a:lnTo>
                <a:lnTo>
                  <a:pt x="36247" y="378266"/>
                </a:lnTo>
                <a:lnTo>
                  <a:pt x="27861" y="332177"/>
                </a:lnTo>
                <a:lnTo>
                  <a:pt x="20549" y="285721"/>
                </a:lnTo>
                <a:lnTo>
                  <a:pt x="14326" y="238909"/>
                </a:lnTo>
                <a:lnTo>
                  <a:pt x="9204" y="191756"/>
                </a:lnTo>
                <a:lnTo>
                  <a:pt x="5197" y="144275"/>
                </a:lnTo>
                <a:lnTo>
                  <a:pt x="2318" y="96480"/>
                </a:lnTo>
                <a:lnTo>
                  <a:pt x="581" y="48384"/>
                </a:lnTo>
                <a:lnTo>
                  <a:pt x="0" y="0"/>
                </a:lnTo>
                <a:lnTo>
                  <a:pt x="1952625" y="0"/>
                </a:lnTo>
                <a:lnTo>
                  <a:pt x="1952625" y="196221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810125" y="4250753"/>
            <a:ext cx="1104265" cy="57848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125730">
              <a:lnSpc>
                <a:spcPts val="2100"/>
              </a:lnSpc>
              <a:spcBef>
                <a:spcPts val="295"/>
              </a:spcBef>
            </a:pPr>
            <a:r>
              <a:rPr sz="1850" spc="10" dirty="0">
                <a:solidFill>
                  <a:srgbClr val="091A30"/>
                </a:solidFill>
                <a:latin typeface="Calibri"/>
                <a:cs typeface="Calibri"/>
              </a:rPr>
              <a:t>Provider  </a:t>
            </a:r>
            <a:r>
              <a:rPr sz="1850" spc="-10" dirty="0">
                <a:solidFill>
                  <a:srgbClr val="091A30"/>
                </a:solidFill>
                <a:latin typeface="Calibri"/>
                <a:cs typeface="Calibri"/>
              </a:rPr>
              <a:t>E</a:t>
            </a:r>
            <a:r>
              <a:rPr sz="1850" spc="15" dirty="0">
                <a:solidFill>
                  <a:srgbClr val="091A30"/>
                </a:solidFill>
                <a:latin typeface="Calibri"/>
                <a:cs typeface="Calibri"/>
              </a:rPr>
              <a:t>x</a:t>
            </a:r>
            <a:r>
              <a:rPr sz="1850" spc="70" dirty="0">
                <a:solidFill>
                  <a:srgbClr val="091A30"/>
                </a:solidFill>
                <a:latin typeface="Calibri"/>
                <a:cs typeface="Calibri"/>
              </a:rPr>
              <a:t>p</a:t>
            </a:r>
            <a:r>
              <a:rPr sz="1850" spc="-25" dirty="0">
                <a:solidFill>
                  <a:srgbClr val="091A30"/>
                </a:solidFill>
                <a:latin typeface="Calibri"/>
                <a:cs typeface="Calibri"/>
              </a:rPr>
              <a:t>e</a:t>
            </a:r>
            <a:r>
              <a:rPr sz="1850" spc="20" dirty="0">
                <a:solidFill>
                  <a:srgbClr val="091A30"/>
                </a:solidFill>
                <a:latin typeface="Calibri"/>
                <a:cs typeface="Calibri"/>
              </a:rPr>
              <a:t>ri</a:t>
            </a:r>
            <a:r>
              <a:rPr sz="1850" spc="45" dirty="0">
                <a:solidFill>
                  <a:srgbClr val="091A30"/>
                </a:solidFill>
                <a:latin typeface="Calibri"/>
                <a:cs typeface="Calibri"/>
              </a:rPr>
              <a:t>e</a:t>
            </a:r>
            <a:r>
              <a:rPr sz="1850" spc="-5" dirty="0">
                <a:solidFill>
                  <a:srgbClr val="091A30"/>
                </a:solidFill>
                <a:latin typeface="Calibri"/>
                <a:cs typeface="Calibri"/>
              </a:rPr>
              <a:t>n</a:t>
            </a:r>
            <a:r>
              <a:rPr sz="1850" spc="35" dirty="0">
                <a:solidFill>
                  <a:srgbClr val="091A30"/>
                </a:solidFill>
                <a:latin typeface="Calibri"/>
                <a:cs typeface="Calibri"/>
              </a:rPr>
              <a:t>c</a:t>
            </a:r>
            <a:r>
              <a:rPr sz="1850" spc="10" dirty="0">
                <a:solidFill>
                  <a:srgbClr val="091A30"/>
                </a:solidFill>
                <a:latin typeface="Calibri"/>
                <a:cs typeface="Calibri"/>
              </a:rPr>
              <a:t>e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94121" y="3260471"/>
            <a:ext cx="628015" cy="254635"/>
          </a:xfrm>
          <a:custGeom>
            <a:avLst/>
            <a:gdLst/>
            <a:ahLst/>
            <a:cxnLst/>
            <a:rect l="l" t="t" r="r" b="b"/>
            <a:pathLst>
              <a:path w="628014" h="254635">
                <a:moveTo>
                  <a:pt x="306704" y="0"/>
                </a:moveTo>
                <a:lnTo>
                  <a:pt x="256948" y="3330"/>
                </a:lnTo>
                <a:lnTo>
                  <a:pt x="209751" y="12970"/>
                </a:lnTo>
                <a:lnTo>
                  <a:pt x="165743" y="28395"/>
                </a:lnTo>
                <a:lnTo>
                  <a:pt x="125556" y="49080"/>
                </a:lnTo>
                <a:lnTo>
                  <a:pt x="89820" y="74501"/>
                </a:lnTo>
                <a:lnTo>
                  <a:pt x="59167" y="104131"/>
                </a:lnTo>
                <a:lnTo>
                  <a:pt x="34228" y="137447"/>
                </a:lnTo>
                <a:lnTo>
                  <a:pt x="15633" y="173922"/>
                </a:lnTo>
                <a:lnTo>
                  <a:pt x="4013" y="213033"/>
                </a:lnTo>
                <a:lnTo>
                  <a:pt x="0" y="254253"/>
                </a:lnTo>
                <a:lnTo>
                  <a:pt x="72643" y="254253"/>
                </a:lnTo>
                <a:lnTo>
                  <a:pt x="81254" y="205462"/>
                </a:lnTo>
                <a:lnTo>
                  <a:pt x="105902" y="161004"/>
                </a:lnTo>
                <a:lnTo>
                  <a:pt x="144813" y="123166"/>
                </a:lnTo>
                <a:lnTo>
                  <a:pt x="196214" y="94233"/>
                </a:lnTo>
                <a:lnTo>
                  <a:pt x="246383" y="78795"/>
                </a:lnTo>
                <a:lnTo>
                  <a:pt x="298083" y="72784"/>
                </a:lnTo>
                <a:lnTo>
                  <a:pt x="519766" y="72784"/>
                </a:lnTo>
                <a:lnTo>
                  <a:pt x="504088" y="59757"/>
                </a:lnTo>
                <a:lnTo>
                  <a:pt x="460846" y="34499"/>
                </a:lnTo>
                <a:lnTo>
                  <a:pt x="412861" y="15727"/>
                </a:lnTo>
                <a:lnTo>
                  <a:pt x="361143" y="4030"/>
                </a:lnTo>
                <a:lnTo>
                  <a:pt x="306704" y="0"/>
                </a:lnTo>
                <a:close/>
              </a:path>
              <a:path w="628014" h="254635">
                <a:moveTo>
                  <a:pt x="627761" y="168528"/>
                </a:moveTo>
                <a:lnTo>
                  <a:pt x="482473" y="168528"/>
                </a:lnTo>
                <a:lnTo>
                  <a:pt x="576961" y="254253"/>
                </a:lnTo>
                <a:lnTo>
                  <a:pt x="627761" y="168528"/>
                </a:lnTo>
                <a:close/>
              </a:path>
              <a:path w="628014" h="254635">
                <a:moveTo>
                  <a:pt x="519766" y="72784"/>
                </a:moveTo>
                <a:lnTo>
                  <a:pt x="298083" y="72784"/>
                </a:lnTo>
                <a:lnTo>
                  <a:pt x="349406" y="75756"/>
                </a:lnTo>
                <a:lnTo>
                  <a:pt x="398449" y="87262"/>
                </a:lnTo>
                <a:lnTo>
                  <a:pt x="443304" y="106858"/>
                </a:lnTo>
                <a:lnTo>
                  <a:pt x="482064" y="134095"/>
                </a:lnTo>
                <a:lnTo>
                  <a:pt x="512825" y="168528"/>
                </a:lnTo>
                <a:lnTo>
                  <a:pt x="595249" y="168528"/>
                </a:lnTo>
                <a:lnTo>
                  <a:pt x="572300" y="127362"/>
                </a:lnTo>
                <a:lnTo>
                  <a:pt x="541577" y="90908"/>
                </a:lnTo>
                <a:lnTo>
                  <a:pt x="519766" y="72784"/>
                </a:lnTo>
                <a:close/>
              </a:path>
            </a:pathLst>
          </a:custGeom>
          <a:solidFill>
            <a:srgbClr val="DFF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94121" y="3260471"/>
            <a:ext cx="628015" cy="254635"/>
          </a:xfrm>
          <a:custGeom>
            <a:avLst/>
            <a:gdLst/>
            <a:ahLst/>
            <a:cxnLst/>
            <a:rect l="l" t="t" r="r" b="b"/>
            <a:pathLst>
              <a:path w="628014" h="254635">
                <a:moveTo>
                  <a:pt x="0" y="254253"/>
                </a:moveTo>
                <a:lnTo>
                  <a:pt x="4013" y="213033"/>
                </a:lnTo>
                <a:lnTo>
                  <a:pt x="15633" y="173922"/>
                </a:lnTo>
                <a:lnTo>
                  <a:pt x="34228" y="137447"/>
                </a:lnTo>
                <a:lnTo>
                  <a:pt x="59167" y="104131"/>
                </a:lnTo>
                <a:lnTo>
                  <a:pt x="89820" y="74501"/>
                </a:lnTo>
                <a:lnTo>
                  <a:pt x="125556" y="49080"/>
                </a:lnTo>
                <a:lnTo>
                  <a:pt x="165743" y="28395"/>
                </a:lnTo>
                <a:lnTo>
                  <a:pt x="209751" y="12970"/>
                </a:lnTo>
                <a:lnTo>
                  <a:pt x="256948" y="3330"/>
                </a:lnTo>
                <a:lnTo>
                  <a:pt x="306704" y="0"/>
                </a:lnTo>
                <a:lnTo>
                  <a:pt x="361143" y="4030"/>
                </a:lnTo>
                <a:lnTo>
                  <a:pt x="412861" y="15727"/>
                </a:lnTo>
                <a:lnTo>
                  <a:pt x="460846" y="34499"/>
                </a:lnTo>
                <a:lnTo>
                  <a:pt x="504088" y="59757"/>
                </a:lnTo>
                <a:lnTo>
                  <a:pt x="541577" y="90908"/>
                </a:lnTo>
                <a:lnTo>
                  <a:pt x="572300" y="127362"/>
                </a:lnTo>
                <a:lnTo>
                  <a:pt x="595249" y="168528"/>
                </a:lnTo>
                <a:lnTo>
                  <a:pt x="627761" y="168528"/>
                </a:lnTo>
                <a:lnTo>
                  <a:pt x="576961" y="254253"/>
                </a:lnTo>
                <a:lnTo>
                  <a:pt x="482473" y="168528"/>
                </a:lnTo>
                <a:lnTo>
                  <a:pt x="512825" y="168528"/>
                </a:lnTo>
                <a:lnTo>
                  <a:pt x="482064" y="134095"/>
                </a:lnTo>
                <a:lnTo>
                  <a:pt x="443304" y="106858"/>
                </a:lnTo>
                <a:lnTo>
                  <a:pt x="398449" y="87262"/>
                </a:lnTo>
                <a:lnTo>
                  <a:pt x="349406" y="75756"/>
                </a:lnTo>
                <a:lnTo>
                  <a:pt x="298083" y="72784"/>
                </a:lnTo>
                <a:lnTo>
                  <a:pt x="246383" y="78795"/>
                </a:lnTo>
                <a:lnTo>
                  <a:pt x="196214" y="94233"/>
                </a:lnTo>
                <a:lnTo>
                  <a:pt x="144813" y="123166"/>
                </a:lnTo>
                <a:lnTo>
                  <a:pt x="105902" y="161004"/>
                </a:lnTo>
                <a:lnTo>
                  <a:pt x="81254" y="205462"/>
                </a:lnTo>
                <a:lnTo>
                  <a:pt x="72643" y="254253"/>
                </a:lnTo>
                <a:lnTo>
                  <a:pt x="0" y="25425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78753" y="4138676"/>
            <a:ext cx="628015" cy="258445"/>
          </a:xfrm>
          <a:custGeom>
            <a:avLst/>
            <a:gdLst/>
            <a:ahLst/>
            <a:cxnLst/>
            <a:rect l="l" t="t" r="r" b="b"/>
            <a:pathLst>
              <a:path w="628014" h="258445">
                <a:moveTo>
                  <a:pt x="116332" y="85598"/>
                </a:moveTo>
                <a:lnTo>
                  <a:pt x="33274" y="85598"/>
                </a:lnTo>
                <a:lnTo>
                  <a:pt x="56009" y="127756"/>
                </a:lnTo>
                <a:lnTo>
                  <a:pt x="86626" y="165104"/>
                </a:lnTo>
                <a:lnTo>
                  <a:pt x="124097" y="197032"/>
                </a:lnTo>
                <a:lnTo>
                  <a:pt x="167393" y="222928"/>
                </a:lnTo>
                <a:lnTo>
                  <a:pt x="215485" y="242181"/>
                </a:lnTo>
                <a:lnTo>
                  <a:pt x="267345" y="254182"/>
                </a:lnTo>
                <a:lnTo>
                  <a:pt x="321945" y="258318"/>
                </a:lnTo>
                <a:lnTo>
                  <a:pt x="371590" y="254935"/>
                </a:lnTo>
                <a:lnTo>
                  <a:pt x="418686" y="245144"/>
                </a:lnTo>
                <a:lnTo>
                  <a:pt x="462601" y="229476"/>
                </a:lnTo>
                <a:lnTo>
                  <a:pt x="502705" y="208464"/>
                </a:lnTo>
                <a:lnTo>
                  <a:pt x="535842" y="184471"/>
                </a:lnTo>
                <a:lnTo>
                  <a:pt x="328340" y="184471"/>
                </a:lnTo>
                <a:lnTo>
                  <a:pt x="277439" y="181073"/>
                </a:lnTo>
                <a:lnTo>
                  <a:pt x="228912" y="169023"/>
                </a:lnTo>
                <a:lnTo>
                  <a:pt x="184635" y="148784"/>
                </a:lnTo>
                <a:lnTo>
                  <a:pt x="146483" y="120821"/>
                </a:lnTo>
                <a:lnTo>
                  <a:pt x="116332" y="85598"/>
                </a:lnTo>
                <a:close/>
              </a:path>
              <a:path w="628014" h="258445">
                <a:moveTo>
                  <a:pt x="628015" y="0"/>
                </a:moveTo>
                <a:lnTo>
                  <a:pt x="554228" y="0"/>
                </a:lnTo>
                <a:lnTo>
                  <a:pt x="548623" y="40273"/>
                </a:lnTo>
                <a:lnTo>
                  <a:pt x="532436" y="77980"/>
                </a:lnTo>
                <a:lnTo>
                  <a:pt x="506606" y="111895"/>
                </a:lnTo>
                <a:lnTo>
                  <a:pt x="472070" y="140793"/>
                </a:lnTo>
                <a:lnTo>
                  <a:pt x="429768" y="163449"/>
                </a:lnTo>
                <a:lnTo>
                  <a:pt x="379741" y="178750"/>
                </a:lnTo>
                <a:lnTo>
                  <a:pt x="328340" y="184471"/>
                </a:lnTo>
                <a:lnTo>
                  <a:pt x="535842" y="184471"/>
                </a:lnTo>
                <a:lnTo>
                  <a:pt x="568961" y="152540"/>
                </a:lnTo>
                <a:lnTo>
                  <a:pt x="593851" y="118692"/>
                </a:lnTo>
                <a:lnTo>
                  <a:pt x="612411" y="81631"/>
                </a:lnTo>
                <a:lnTo>
                  <a:pt x="624009" y="41889"/>
                </a:lnTo>
                <a:lnTo>
                  <a:pt x="628015" y="0"/>
                </a:lnTo>
                <a:close/>
              </a:path>
              <a:path w="628014" h="258445">
                <a:moveTo>
                  <a:pt x="52959" y="0"/>
                </a:moveTo>
                <a:lnTo>
                  <a:pt x="0" y="85598"/>
                </a:lnTo>
                <a:lnTo>
                  <a:pt x="147700" y="85598"/>
                </a:lnTo>
                <a:lnTo>
                  <a:pt x="52959" y="0"/>
                </a:lnTo>
                <a:close/>
              </a:path>
            </a:pathLst>
          </a:custGeom>
          <a:solidFill>
            <a:srgbClr val="DFF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78753" y="4138676"/>
            <a:ext cx="628015" cy="258445"/>
          </a:xfrm>
          <a:custGeom>
            <a:avLst/>
            <a:gdLst/>
            <a:ahLst/>
            <a:cxnLst/>
            <a:rect l="l" t="t" r="r" b="b"/>
            <a:pathLst>
              <a:path w="628014" h="258445">
                <a:moveTo>
                  <a:pt x="628015" y="0"/>
                </a:moveTo>
                <a:lnTo>
                  <a:pt x="624009" y="41889"/>
                </a:lnTo>
                <a:lnTo>
                  <a:pt x="612411" y="81631"/>
                </a:lnTo>
                <a:lnTo>
                  <a:pt x="593851" y="118692"/>
                </a:lnTo>
                <a:lnTo>
                  <a:pt x="568961" y="152540"/>
                </a:lnTo>
                <a:lnTo>
                  <a:pt x="538368" y="182641"/>
                </a:lnTo>
                <a:lnTo>
                  <a:pt x="502705" y="208464"/>
                </a:lnTo>
                <a:lnTo>
                  <a:pt x="462601" y="229476"/>
                </a:lnTo>
                <a:lnTo>
                  <a:pt x="418686" y="245144"/>
                </a:lnTo>
                <a:lnTo>
                  <a:pt x="371590" y="254935"/>
                </a:lnTo>
                <a:lnTo>
                  <a:pt x="321945" y="258318"/>
                </a:lnTo>
                <a:lnTo>
                  <a:pt x="267345" y="254182"/>
                </a:lnTo>
                <a:lnTo>
                  <a:pt x="215485" y="242181"/>
                </a:lnTo>
                <a:lnTo>
                  <a:pt x="167393" y="222928"/>
                </a:lnTo>
                <a:lnTo>
                  <a:pt x="124097" y="197032"/>
                </a:lnTo>
                <a:lnTo>
                  <a:pt x="86626" y="165104"/>
                </a:lnTo>
                <a:lnTo>
                  <a:pt x="56009" y="127756"/>
                </a:lnTo>
                <a:lnTo>
                  <a:pt x="33274" y="85598"/>
                </a:lnTo>
                <a:lnTo>
                  <a:pt x="0" y="85598"/>
                </a:lnTo>
                <a:lnTo>
                  <a:pt x="52959" y="0"/>
                </a:lnTo>
                <a:lnTo>
                  <a:pt x="147700" y="85598"/>
                </a:lnTo>
                <a:lnTo>
                  <a:pt x="116332" y="85598"/>
                </a:lnTo>
                <a:lnTo>
                  <a:pt x="146483" y="120821"/>
                </a:lnTo>
                <a:lnTo>
                  <a:pt x="184635" y="148784"/>
                </a:lnTo>
                <a:lnTo>
                  <a:pt x="228912" y="169023"/>
                </a:lnTo>
                <a:lnTo>
                  <a:pt x="277439" y="181073"/>
                </a:lnTo>
                <a:lnTo>
                  <a:pt x="328340" y="184471"/>
                </a:lnTo>
                <a:lnTo>
                  <a:pt x="379741" y="178750"/>
                </a:lnTo>
                <a:lnTo>
                  <a:pt x="429768" y="163449"/>
                </a:lnTo>
                <a:lnTo>
                  <a:pt x="472070" y="140793"/>
                </a:lnTo>
                <a:lnTo>
                  <a:pt x="506606" y="111895"/>
                </a:lnTo>
                <a:lnTo>
                  <a:pt x="532436" y="77980"/>
                </a:lnTo>
                <a:lnTo>
                  <a:pt x="548623" y="40273"/>
                </a:lnTo>
                <a:lnTo>
                  <a:pt x="554228" y="0"/>
                </a:lnTo>
                <a:lnTo>
                  <a:pt x="628015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429250" y="3495675"/>
            <a:ext cx="1362075" cy="647700"/>
          </a:xfrm>
          <a:prstGeom prst="rect">
            <a:avLst/>
          </a:prstGeom>
          <a:solidFill>
            <a:srgbClr val="C6EA94"/>
          </a:solidFill>
        </p:spPr>
        <p:txBody>
          <a:bodyPr vert="horz" wrap="square" lIns="0" tIns="26034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204"/>
              </a:spcBef>
            </a:pPr>
            <a:r>
              <a:rPr sz="3600" spc="-15" dirty="0">
                <a:solidFill>
                  <a:srgbClr val="091A30"/>
                </a:solidFill>
                <a:latin typeface="Calibri"/>
                <a:cs typeface="Calibri"/>
              </a:rPr>
              <a:t>Equity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09612" y="1719326"/>
            <a:ext cx="2286635" cy="1409700"/>
          </a:xfrm>
          <a:custGeom>
            <a:avLst/>
            <a:gdLst/>
            <a:ahLst/>
            <a:cxnLst/>
            <a:rect l="l" t="t" r="r" b="b"/>
            <a:pathLst>
              <a:path w="2286635" h="1409700">
                <a:moveTo>
                  <a:pt x="2286063" y="0"/>
                </a:moveTo>
                <a:lnTo>
                  <a:pt x="457200" y="0"/>
                </a:lnTo>
                <a:lnTo>
                  <a:pt x="0" y="1409700"/>
                </a:lnTo>
                <a:lnTo>
                  <a:pt x="1828863" y="1409700"/>
                </a:lnTo>
                <a:lnTo>
                  <a:pt x="2286063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9612" y="1719326"/>
            <a:ext cx="2286635" cy="1409700"/>
          </a:xfrm>
          <a:custGeom>
            <a:avLst/>
            <a:gdLst/>
            <a:ahLst/>
            <a:cxnLst/>
            <a:rect l="l" t="t" r="r" b="b"/>
            <a:pathLst>
              <a:path w="2286635" h="1409700">
                <a:moveTo>
                  <a:pt x="0" y="1409700"/>
                </a:moveTo>
                <a:lnTo>
                  <a:pt x="457200" y="0"/>
                </a:lnTo>
                <a:lnTo>
                  <a:pt x="2286063" y="0"/>
                </a:lnTo>
                <a:lnTo>
                  <a:pt x="1828863" y="1409700"/>
                </a:lnTo>
                <a:lnTo>
                  <a:pt x="0" y="1409700"/>
                </a:lnTo>
                <a:close/>
              </a:path>
            </a:pathLst>
          </a:custGeom>
          <a:ln w="12700">
            <a:solidFill>
              <a:srgbClr val="92A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324228" y="1976691"/>
            <a:ext cx="1043940" cy="85407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2540" algn="ctr">
              <a:lnSpc>
                <a:spcPct val="100899"/>
              </a:lnSpc>
              <a:spcBef>
                <a:spcPts val="8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Client  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Survey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71487" y="4805426"/>
            <a:ext cx="2296160" cy="1276350"/>
          </a:xfrm>
          <a:custGeom>
            <a:avLst/>
            <a:gdLst/>
            <a:ahLst/>
            <a:cxnLst/>
            <a:rect l="l" t="t" r="r" b="b"/>
            <a:pathLst>
              <a:path w="2296160" h="1276350">
                <a:moveTo>
                  <a:pt x="2295588" y="0"/>
                </a:moveTo>
                <a:lnTo>
                  <a:pt x="459105" y="0"/>
                </a:lnTo>
                <a:lnTo>
                  <a:pt x="0" y="1276286"/>
                </a:lnTo>
                <a:lnTo>
                  <a:pt x="1836483" y="1276286"/>
                </a:lnTo>
                <a:lnTo>
                  <a:pt x="2295588" y="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1487" y="4805426"/>
            <a:ext cx="2296160" cy="1276350"/>
          </a:xfrm>
          <a:custGeom>
            <a:avLst/>
            <a:gdLst/>
            <a:ahLst/>
            <a:cxnLst/>
            <a:rect l="l" t="t" r="r" b="b"/>
            <a:pathLst>
              <a:path w="2296160" h="1276350">
                <a:moveTo>
                  <a:pt x="0" y="1276286"/>
                </a:moveTo>
                <a:lnTo>
                  <a:pt x="459105" y="0"/>
                </a:lnTo>
                <a:lnTo>
                  <a:pt x="2295588" y="0"/>
                </a:lnTo>
                <a:lnTo>
                  <a:pt x="1836483" y="1276286"/>
                </a:lnTo>
                <a:lnTo>
                  <a:pt x="0" y="1276286"/>
                </a:lnTo>
                <a:close/>
              </a:path>
            </a:pathLst>
          </a:custGeom>
          <a:ln w="12700">
            <a:solidFill>
              <a:srgbClr val="92A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051877" y="4998402"/>
            <a:ext cx="1130300" cy="85407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0899"/>
              </a:lnSpc>
              <a:spcBef>
                <a:spcPts val="80"/>
              </a:spcBef>
            </a:pPr>
            <a:r>
              <a:rPr sz="1800" spc="-10" dirty="0">
                <a:solidFill>
                  <a:srgbClr val="091A30"/>
                </a:solidFill>
                <a:latin typeface="Calibri"/>
                <a:cs typeface="Calibri"/>
              </a:rPr>
              <a:t>Provider </a:t>
            </a:r>
            <a:r>
              <a:rPr sz="1800" spc="15" dirty="0">
                <a:solidFill>
                  <a:srgbClr val="091A30"/>
                </a:solidFill>
                <a:latin typeface="Calibri"/>
                <a:cs typeface="Calibri"/>
              </a:rPr>
              <a:t>Ex  </a:t>
            </a:r>
            <a:r>
              <a:rPr sz="1800" spc="-5" dirty="0">
                <a:solidFill>
                  <a:srgbClr val="091A30"/>
                </a:solidFill>
                <a:latin typeface="Calibri"/>
                <a:cs typeface="Calibri"/>
              </a:rPr>
              <a:t>perience  Survey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225026" y="1719326"/>
            <a:ext cx="2562225" cy="1409700"/>
          </a:xfrm>
          <a:custGeom>
            <a:avLst/>
            <a:gdLst/>
            <a:ahLst/>
            <a:cxnLst/>
            <a:rect l="l" t="t" r="r" b="b"/>
            <a:pathLst>
              <a:path w="2562225" h="1409700">
                <a:moveTo>
                  <a:pt x="2562225" y="0"/>
                </a:moveTo>
                <a:lnTo>
                  <a:pt x="512318" y="0"/>
                </a:lnTo>
                <a:lnTo>
                  <a:pt x="0" y="1409700"/>
                </a:lnTo>
                <a:lnTo>
                  <a:pt x="2049779" y="1409700"/>
                </a:lnTo>
                <a:lnTo>
                  <a:pt x="2562225" y="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25026" y="1719326"/>
            <a:ext cx="2562225" cy="1409700"/>
          </a:xfrm>
          <a:custGeom>
            <a:avLst/>
            <a:gdLst/>
            <a:ahLst/>
            <a:cxnLst/>
            <a:rect l="l" t="t" r="r" b="b"/>
            <a:pathLst>
              <a:path w="2562225" h="1409700">
                <a:moveTo>
                  <a:pt x="0" y="1409700"/>
                </a:moveTo>
                <a:lnTo>
                  <a:pt x="512318" y="0"/>
                </a:lnTo>
                <a:lnTo>
                  <a:pt x="2562225" y="0"/>
                </a:lnTo>
                <a:lnTo>
                  <a:pt x="2049779" y="1409700"/>
                </a:lnTo>
                <a:lnTo>
                  <a:pt x="0" y="1409700"/>
                </a:lnTo>
                <a:close/>
              </a:path>
            </a:pathLst>
          </a:custGeom>
          <a:ln w="12700">
            <a:solidFill>
              <a:srgbClr val="92A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9999980" y="1849056"/>
            <a:ext cx="1016635" cy="11303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52400" marR="141605" indent="-635" algn="ctr">
              <a:lnSpc>
                <a:spcPct val="100800"/>
              </a:lnSpc>
              <a:spcBef>
                <a:spcPts val="8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Client  S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rv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  <a:p>
            <a:pPr marL="12700" marR="5080" indent="3810" algn="ctr">
              <a:lnSpc>
                <a:spcPct val="1008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+ System  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358376" y="4805426"/>
            <a:ext cx="2428875" cy="1381125"/>
          </a:xfrm>
          <a:custGeom>
            <a:avLst/>
            <a:gdLst/>
            <a:ahLst/>
            <a:cxnLst/>
            <a:rect l="l" t="t" r="r" b="b"/>
            <a:pathLst>
              <a:path w="2428875" h="1381125">
                <a:moveTo>
                  <a:pt x="2428875" y="0"/>
                </a:moveTo>
                <a:lnTo>
                  <a:pt x="485775" y="0"/>
                </a:lnTo>
                <a:lnTo>
                  <a:pt x="0" y="1381061"/>
                </a:lnTo>
                <a:lnTo>
                  <a:pt x="1943100" y="1381061"/>
                </a:lnTo>
                <a:lnTo>
                  <a:pt x="2428875" y="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358376" y="4805426"/>
            <a:ext cx="2428875" cy="1381125"/>
          </a:xfrm>
          <a:custGeom>
            <a:avLst/>
            <a:gdLst/>
            <a:ahLst/>
            <a:cxnLst/>
            <a:rect l="l" t="t" r="r" b="b"/>
            <a:pathLst>
              <a:path w="2428875" h="1381125">
                <a:moveTo>
                  <a:pt x="0" y="1381061"/>
                </a:moveTo>
                <a:lnTo>
                  <a:pt x="485775" y="0"/>
                </a:lnTo>
                <a:lnTo>
                  <a:pt x="2428875" y="0"/>
                </a:lnTo>
                <a:lnTo>
                  <a:pt x="1943100" y="1381061"/>
                </a:lnTo>
                <a:lnTo>
                  <a:pt x="0" y="1381061"/>
                </a:lnTo>
                <a:close/>
              </a:path>
            </a:pathLst>
          </a:custGeom>
          <a:ln w="12700">
            <a:solidFill>
              <a:srgbClr val="92A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0017759" y="4926012"/>
            <a:ext cx="1122680" cy="11303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065" marR="5080" indent="-7620" algn="ctr">
              <a:lnSpc>
                <a:spcPct val="100800"/>
              </a:lnSpc>
              <a:spcBef>
                <a:spcPts val="85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Costs,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Activities 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rc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862576" y="795401"/>
            <a:ext cx="2505075" cy="647700"/>
          </a:xfrm>
          <a:custGeom>
            <a:avLst/>
            <a:gdLst/>
            <a:ahLst/>
            <a:cxnLst/>
            <a:rect l="l" t="t" r="r" b="b"/>
            <a:pathLst>
              <a:path w="2505075" h="647700">
                <a:moveTo>
                  <a:pt x="2505075" y="0"/>
                </a:moveTo>
                <a:lnTo>
                  <a:pt x="501014" y="0"/>
                </a:lnTo>
                <a:lnTo>
                  <a:pt x="0" y="647700"/>
                </a:lnTo>
                <a:lnTo>
                  <a:pt x="2004059" y="647700"/>
                </a:lnTo>
                <a:lnTo>
                  <a:pt x="2505075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62576" y="795401"/>
            <a:ext cx="2505075" cy="647700"/>
          </a:xfrm>
          <a:custGeom>
            <a:avLst/>
            <a:gdLst/>
            <a:ahLst/>
            <a:cxnLst/>
            <a:rect l="l" t="t" r="r" b="b"/>
            <a:pathLst>
              <a:path w="2505075" h="647700">
                <a:moveTo>
                  <a:pt x="0" y="647700"/>
                </a:moveTo>
                <a:lnTo>
                  <a:pt x="501014" y="0"/>
                </a:lnTo>
                <a:lnTo>
                  <a:pt x="2505075" y="0"/>
                </a:lnTo>
                <a:lnTo>
                  <a:pt x="2004059" y="647700"/>
                </a:lnTo>
                <a:lnTo>
                  <a:pt x="0" y="647700"/>
                </a:lnTo>
                <a:close/>
              </a:path>
            </a:pathLst>
          </a:custGeom>
          <a:ln w="12700">
            <a:solidFill>
              <a:srgbClr val="92A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445125" y="944562"/>
            <a:ext cx="13404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Measurement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4850" y="5724525"/>
            <a:ext cx="11489055" cy="0"/>
          </a:xfrm>
          <a:custGeom>
            <a:avLst/>
            <a:gdLst/>
            <a:ahLst/>
            <a:cxnLst/>
            <a:rect l="l" t="t" r="r" b="b"/>
            <a:pathLst>
              <a:path w="11489055">
                <a:moveTo>
                  <a:pt x="0" y="0"/>
                </a:moveTo>
                <a:lnTo>
                  <a:pt x="11488928" y="0"/>
                </a:lnTo>
              </a:path>
            </a:pathLst>
          </a:custGeom>
          <a:ln w="57150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67775" y="381000"/>
            <a:ext cx="3324225" cy="695325"/>
          </a:xfrm>
          <a:custGeom>
            <a:avLst/>
            <a:gdLst/>
            <a:ahLst/>
            <a:cxnLst/>
            <a:rect l="l" t="t" r="r" b="b"/>
            <a:pathLst>
              <a:path w="3324225" h="695325">
                <a:moveTo>
                  <a:pt x="0" y="695325"/>
                </a:moveTo>
                <a:lnTo>
                  <a:pt x="3324225" y="695325"/>
                </a:lnTo>
                <a:lnTo>
                  <a:pt x="3324225" y="0"/>
                </a:lnTo>
                <a:lnTo>
                  <a:pt x="0" y="0"/>
                </a:lnTo>
                <a:lnTo>
                  <a:pt x="0" y="695325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4850" y="495300"/>
            <a:ext cx="27432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2319" y="2566035"/>
            <a:ext cx="8999855" cy="118554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ts val="4350"/>
              </a:lnSpc>
              <a:spcBef>
                <a:spcPts val="600"/>
              </a:spcBef>
            </a:pPr>
            <a:r>
              <a:rPr spc="20" dirty="0">
                <a:solidFill>
                  <a:srgbClr val="FFFFFF"/>
                </a:solidFill>
              </a:rPr>
              <a:t>Leading Projects in Homecare  Baseline </a:t>
            </a:r>
            <a:r>
              <a:rPr spc="25" dirty="0">
                <a:solidFill>
                  <a:srgbClr val="FFFFFF"/>
                </a:solidFill>
              </a:rPr>
              <a:t>Provider </a:t>
            </a:r>
            <a:r>
              <a:rPr spc="20" dirty="0">
                <a:solidFill>
                  <a:srgbClr val="FFFFFF"/>
                </a:solidFill>
              </a:rPr>
              <a:t>Experience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spc="20" dirty="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2319" y="4234751"/>
            <a:ext cx="4433570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Interim</a:t>
            </a:r>
            <a:r>
              <a:rPr sz="48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Results</a:t>
            </a:r>
            <a:endParaRPr sz="4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2319" y="5975984"/>
            <a:ext cx="14338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February</a:t>
            </a:r>
            <a:r>
              <a:rPr sz="18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2025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5" y="628332"/>
            <a:ext cx="746061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dirty="0"/>
              <a:t>Provider </a:t>
            </a:r>
            <a:r>
              <a:rPr sz="4400" spc="-5" dirty="0"/>
              <a:t>Experience</a:t>
            </a:r>
            <a:r>
              <a:rPr sz="4400" spc="10" dirty="0"/>
              <a:t> </a:t>
            </a:r>
            <a:r>
              <a:rPr sz="4400" dirty="0"/>
              <a:t>Survey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1088751" y="6443979"/>
            <a:ext cx="196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44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76195" y="6544627"/>
            <a:ext cx="241427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5" dirty="0">
                <a:solidFill>
                  <a:srgbClr val="091A30"/>
                </a:solidFill>
                <a:latin typeface="Arial"/>
                <a:cs typeface="Arial"/>
              </a:rPr>
              <a:t>*Completion rate was</a:t>
            </a:r>
            <a:r>
              <a:rPr sz="1550" spc="7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550" spc="5" dirty="0">
                <a:solidFill>
                  <a:srgbClr val="091A30"/>
                </a:solidFill>
                <a:latin typeface="Arial"/>
                <a:cs typeface="Arial"/>
              </a:rPr>
              <a:t>33%</a:t>
            </a:r>
            <a:endParaRPr sz="15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71700" y="4591050"/>
            <a:ext cx="7639050" cy="1447800"/>
          </a:xfrm>
          <a:custGeom>
            <a:avLst/>
            <a:gdLst/>
            <a:ahLst/>
            <a:cxnLst/>
            <a:rect l="l" t="t" r="r" b="b"/>
            <a:pathLst>
              <a:path w="7639050" h="1447800">
                <a:moveTo>
                  <a:pt x="0" y="1447800"/>
                </a:moveTo>
                <a:lnTo>
                  <a:pt x="7639050" y="1447800"/>
                </a:lnTo>
                <a:lnTo>
                  <a:pt x="763905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41300" marR="162560" indent="-229235">
              <a:lnSpc>
                <a:spcPts val="3450"/>
              </a:lnSpc>
              <a:spcBef>
                <a:spcPts val="565"/>
              </a:spcBef>
              <a:buChar char="•"/>
              <a:tabLst>
                <a:tab pos="241935" algn="l"/>
              </a:tabLst>
            </a:pPr>
            <a:r>
              <a:rPr spc="10" dirty="0"/>
              <a:t>HSPN </a:t>
            </a:r>
            <a:r>
              <a:rPr spc="-10" dirty="0"/>
              <a:t>Provider </a:t>
            </a:r>
            <a:r>
              <a:rPr dirty="0"/>
              <a:t>Experience </a:t>
            </a:r>
            <a:r>
              <a:rPr spc="-5" dirty="0"/>
              <a:t>survey </a:t>
            </a:r>
            <a:r>
              <a:rPr spc="15" dirty="0"/>
              <a:t>was</a:t>
            </a:r>
            <a:r>
              <a:rPr spc="-170" dirty="0"/>
              <a:t> </a:t>
            </a:r>
            <a:r>
              <a:rPr spc="-5" dirty="0"/>
              <a:t>distributed  between </a:t>
            </a:r>
            <a:r>
              <a:rPr spc="-10" dirty="0"/>
              <a:t>November </a:t>
            </a:r>
            <a:r>
              <a:rPr spc="-5" dirty="0"/>
              <a:t>2024 </a:t>
            </a:r>
            <a:r>
              <a:rPr spc="-10" dirty="0"/>
              <a:t>and </a:t>
            </a:r>
            <a:r>
              <a:rPr spc="-5" dirty="0"/>
              <a:t>February</a:t>
            </a:r>
            <a:r>
              <a:rPr spc="-10" dirty="0"/>
              <a:t> </a:t>
            </a:r>
            <a:r>
              <a:rPr spc="-5" dirty="0"/>
              <a:t>2025</a:t>
            </a:r>
          </a:p>
          <a:p>
            <a:pPr marL="241300" indent="-229235">
              <a:lnSpc>
                <a:spcPct val="100000"/>
              </a:lnSpc>
              <a:spcBef>
                <a:spcPts val="620"/>
              </a:spcBef>
              <a:buChar char="•"/>
              <a:tabLst>
                <a:tab pos="241935" algn="l"/>
              </a:tabLst>
            </a:pPr>
            <a:r>
              <a:rPr dirty="0"/>
              <a:t>Distribution </a:t>
            </a:r>
            <a:r>
              <a:rPr spc="-5" dirty="0"/>
              <a:t>lists </a:t>
            </a:r>
            <a:r>
              <a:rPr spc="5" dirty="0"/>
              <a:t>were </a:t>
            </a:r>
            <a:r>
              <a:rPr spc="-10" dirty="0"/>
              <a:t>provided </a:t>
            </a:r>
            <a:r>
              <a:rPr spc="-20" dirty="0"/>
              <a:t>by </a:t>
            </a:r>
            <a:r>
              <a:rPr spc="-15" dirty="0"/>
              <a:t>Leading</a:t>
            </a:r>
            <a:r>
              <a:rPr spc="-10" dirty="0"/>
              <a:t> </a:t>
            </a:r>
            <a:r>
              <a:rPr dirty="0"/>
              <a:t>Projects</a:t>
            </a:r>
          </a:p>
          <a:p>
            <a:pPr marL="241300" indent="-229235">
              <a:lnSpc>
                <a:spcPct val="100000"/>
              </a:lnSpc>
              <a:spcBef>
                <a:spcPts val="595"/>
              </a:spcBef>
              <a:buChar char="•"/>
              <a:tabLst>
                <a:tab pos="241935" algn="l"/>
              </a:tabLst>
            </a:pPr>
            <a:r>
              <a:rPr dirty="0"/>
              <a:t>Overall </a:t>
            </a:r>
            <a:r>
              <a:rPr spc="-10" dirty="0"/>
              <a:t>response </a:t>
            </a:r>
            <a:r>
              <a:rPr spc="-5" dirty="0"/>
              <a:t>rate*:</a:t>
            </a:r>
            <a:r>
              <a:rPr spc="-20" dirty="0"/>
              <a:t> </a:t>
            </a:r>
            <a:r>
              <a:rPr spc="-5" dirty="0"/>
              <a:t>38%</a:t>
            </a:r>
          </a:p>
          <a:p>
            <a:pPr marL="699135" lvl="1" indent="-229235">
              <a:lnSpc>
                <a:spcPct val="100000"/>
              </a:lnSpc>
              <a:spcBef>
                <a:spcPts val="210"/>
              </a:spcBef>
              <a:buChar char="•"/>
              <a:tabLst>
                <a:tab pos="699135" algn="l"/>
              </a:tabLst>
            </a:pPr>
            <a:r>
              <a:rPr sz="2750" spc="20" dirty="0">
                <a:solidFill>
                  <a:srgbClr val="091A30"/>
                </a:solidFill>
                <a:latin typeface="Arial"/>
                <a:cs typeface="Arial"/>
              </a:rPr>
              <a:t>Ranged </a:t>
            </a:r>
            <a:r>
              <a:rPr sz="2750" spc="5" dirty="0">
                <a:solidFill>
                  <a:srgbClr val="091A30"/>
                </a:solidFill>
                <a:latin typeface="Arial"/>
                <a:cs typeface="Arial"/>
              </a:rPr>
              <a:t>from </a:t>
            </a:r>
            <a:r>
              <a:rPr sz="2750" spc="10" dirty="0">
                <a:solidFill>
                  <a:srgbClr val="091A30"/>
                </a:solidFill>
                <a:latin typeface="Arial"/>
                <a:cs typeface="Arial"/>
              </a:rPr>
              <a:t>24% </a:t>
            </a:r>
            <a:r>
              <a:rPr sz="2750" dirty="0">
                <a:solidFill>
                  <a:srgbClr val="091A30"/>
                </a:solidFill>
                <a:latin typeface="Arial"/>
                <a:cs typeface="Arial"/>
              </a:rPr>
              <a:t>to </a:t>
            </a:r>
            <a:r>
              <a:rPr sz="2750" spc="35" dirty="0">
                <a:solidFill>
                  <a:srgbClr val="091A30"/>
                </a:solidFill>
                <a:latin typeface="Arial"/>
                <a:cs typeface="Arial"/>
              </a:rPr>
              <a:t>60% </a:t>
            </a:r>
            <a:r>
              <a:rPr sz="2750" spc="-10" dirty="0">
                <a:solidFill>
                  <a:srgbClr val="091A30"/>
                </a:solidFill>
                <a:latin typeface="Arial"/>
                <a:cs typeface="Arial"/>
              </a:rPr>
              <a:t>by </a:t>
            </a:r>
            <a:r>
              <a:rPr sz="2750" spc="25" dirty="0">
                <a:solidFill>
                  <a:srgbClr val="091A30"/>
                </a:solidFill>
                <a:latin typeface="Arial"/>
                <a:cs typeface="Arial"/>
              </a:rPr>
              <a:t>Leading</a:t>
            </a:r>
            <a:r>
              <a:rPr sz="2750" spc="24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750" spc="20" dirty="0">
                <a:solidFill>
                  <a:srgbClr val="091A30"/>
                </a:solidFill>
                <a:latin typeface="Arial"/>
                <a:cs typeface="Arial"/>
              </a:rPr>
              <a:t>Project</a:t>
            </a:r>
            <a:endParaRPr sz="2750">
              <a:latin typeface="Arial"/>
              <a:cs typeface="Arial"/>
            </a:endParaRPr>
          </a:p>
          <a:p>
            <a:pPr marL="1344930">
              <a:lnSpc>
                <a:spcPct val="100000"/>
              </a:lnSpc>
              <a:spcBef>
                <a:spcPts val="2215"/>
              </a:spcBef>
            </a:pPr>
            <a:r>
              <a:rPr sz="2750" spc="25" dirty="0">
                <a:solidFill>
                  <a:srgbClr val="FFFFFF"/>
                </a:solidFill>
              </a:rPr>
              <a:t>Survey</a:t>
            </a:r>
            <a:r>
              <a:rPr sz="2750" spc="20" dirty="0">
                <a:solidFill>
                  <a:srgbClr val="FFFFFF"/>
                </a:solidFill>
              </a:rPr>
              <a:t> </a:t>
            </a:r>
            <a:r>
              <a:rPr sz="2750" spc="25" dirty="0">
                <a:solidFill>
                  <a:srgbClr val="FFFFFF"/>
                </a:solidFill>
              </a:rPr>
              <a:t>Domains</a:t>
            </a:r>
            <a:endParaRPr sz="2750"/>
          </a:p>
        </p:txBody>
      </p:sp>
      <p:sp>
        <p:nvSpPr>
          <p:cNvPr id="8" name="object 8"/>
          <p:cNvSpPr txBox="1"/>
          <p:nvPr/>
        </p:nvSpPr>
        <p:spPr>
          <a:xfrm>
            <a:off x="2707639" y="5025961"/>
            <a:ext cx="2802255" cy="102743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470534" indent="-457834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*Care</a:t>
            </a:r>
            <a:r>
              <a:rPr sz="20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Coordination</a:t>
            </a:r>
            <a:endParaRPr sz="2000">
              <a:latin typeface="Arial"/>
              <a:cs typeface="Arial"/>
            </a:endParaRPr>
          </a:p>
          <a:p>
            <a:pPr marL="470534" indent="-457834">
              <a:lnSpc>
                <a:spcPct val="100000"/>
              </a:lnSpc>
              <a:spcBef>
                <a:spcPts val="229"/>
              </a:spcBef>
              <a:buChar char="•"/>
              <a:tabLst>
                <a:tab pos="469900" algn="l"/>
                <a:tab pos="470534" algn="l"/>
              </a:tabLst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Workplace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Culture</a:t>
            </a:r>
            <a:endParaRPr sz="2000">
              <a:latin typeface="Arial"/>
              <a:cs typeface="Arial"/>
            </a:endParaRPr>
          </a:p>
          <a:p>
            <a:pPr marL="470534" indent="-457834">
              <a:lnSpc>
                <a:spcPct val="100000"/>
              </a:lnSpc>
              <a:spcBef>
                <a:spcPts val="229"/>
              </a:spcBef>
              <a:buChar char="•"/>
              <a:tabLst>
                <a:tab pos="469900" algn="l"/>
                <a:tab pos="470534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Autonomy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76875" y="5067300"/>
            <a:ext cx="4333875" cy="914400"/>
          </a:xfrm>
          <a:custGeom>
            <a:avLst/>
            <a:gdLst/>
            <a:ahLst/>
            <a:cxnLst/>
            <a:rect l="l" t="t" r="r" b="b"/>
            <a:pathLst>
              <a:path w="4333875" h="914400">
                <a:moveTo>
                  <a:pt x="0" y="914400"/>
                </a:moveTo>
                <a:lnTo>
                  <a:pt x="4333875" y="914400"/>
                </a:lnTo>
                <a:lnTo>
                  <a:pt x="4333875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021070" y="4983733"/>
            <a:ext cx="3605529" cy="10464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400"/>
              </a:spcBef>
              <a:buChar char="•"/>
              <a:tabLst>
                <a:tab pos="469900" algn="l"/>
                <a:tab pos="470534" algn="l"/>
              </a:tabLst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Digital/Virtual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endParaRPr sz="20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*Burnout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Satisfaction</a:t>
            </a:r>
            <a:endParaRPr sz="20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*Demographics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5" y="628332"/>
            <a:ext cx="391223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dirty="0"/>
              <a:t>Demographics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5910326" y="451002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34051" y="4510023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48251" y="4510023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71976" y="4510023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86176" y="4510023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09901" y="4510023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24037" y="4510023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4838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5387" y="451002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10326" y="390994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34051" y="3909948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48251" y="3909948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71976" y="3909948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86176" y="3909948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09901" y="3909948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24037" y="3909948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4838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95387" y="390994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10326" y="330047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34051" y="3300476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48251" y="3300476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71976" y="3300476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86176" y="3300476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09901" y="3300476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24037" y="3300476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4838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95387" y="330047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10326" y="270040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34051" y="2700401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48251" y="2700401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71976" y="2700401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86176" y="2700401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09901" y="2700401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24037" y="2700401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4838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95387" y="270040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95387" y="2100326"/>
            <a:ext cx="4772660" cy="0"/>
          </a:xfrm>
          <a:custGeom>
            <a:avLst/>
            <a:gdLst/>
            <a:ahLst/>
            <a:cxnLst/>
            <a:rect l="l" t="t" r="r" b="b"/>
            <a:pathLst>
              <a:path w="4772660">
                <a:moveTo>
                  <a:pt x="0" y="0"/>
                </a:moveTo>
                <a:lnTo>
                  <a:pt x="4772088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52537" y="2881376"/>
            <a:ext cx="571500" cy="2228850"/>
          </a:xfrm>
          <a:custGeom>
            <a:avLst/>
            <a:gdLst/>
            <a:ahLst/>
            <a:cxnLst/>
            <a:rect l="l" t="t" r="r" b="b"/>
            <a:pathLst>
              <a:path w="571500" h="2228850">
                <a:moveTo>
                  <a:pt x="0" y="2228850"/>
                </a:moveTo>
                <a:lnTo>
                  <a:pt x="571500" y="2228850"/>
                </a:lnTo>
                <a:lnTo>
                  <a:pt x="571500" y="0"/>
                </a:lnTo>
                <a:lnTo>
                  <a:pt x="0" y="0"/>
                </a:lnTo>
                <a:lnTo>
                  <a:pt x="0" y="222885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52537" y="2881376"/>
            <a:ext cx="571500" cy="2228850"/>
          </a:xfrm>
          <a:custGeom>
            <a:avLst/>
            <a:gdLst/>
            <a:ahLst/>
            <a:cxnLst/>
            <a:rect l="l" t="t" r="r" b="b"/>
            <a:pathLst>
              <a:path w="571500" h="2228850">
                <a:moveTo>
                  <a:pt x="0" y="2228850"/>
                </a:moveTo>
                <a:lnTo>
                  <a:pt x="571500" y="2228850"/>
                </a:lnTo>
                <a:lnTo>
                  <a:pt x="571500" y="0"/>
                </a:lnTo>
                <a:lnTo>
                  <a:pt x="0" y="0"/>
                </a:lnTo>
                <a:lnTo>
                  <a:pt x="0" y="2228850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28876" y="2528951"/>
            <a:ext cx="581025" cy="2581275"/>
          </a:xfrm>
          <a:custGeom>
            <a:avLst/>
            <a:gdLst/>
            <a:ahLst/>
            <a:cxnLst/>
            <a:rect l="l" t="t" r="r" b="b"/>
            <a:pathLst>
              <a:path w="581025" h="2581275">
                <a:moveTo>
                  <a:pt x="0" y="2581275"/>
                </a:moveTo>
                <a:lnTo>
                  <a:pt x="581025" y="2581275"/>
                </a:lnTo>
                <a:lnTo>
                  <a:pt x="581025" y="0"/>
                </a:lnTo>
                <a:lnTo>
                  <a:pt x="0" y="0"/>
                </a:lnTo>
                <a:lnTo>
                  <a:pt x="0" y="258127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28876" y="2528951"/>
            <a:ext cx="581025" cy="2581275"/>
          </a:xfrm>
          <a:custGeom>
            <a:avLst/>
            <a:gdLst/>
            <a:ahLst/>
            <a:cxnLst/>
            <a:rect l="l" t="t" r="r" b="b"/>
            <a:pathLst>
              <a:path w="581025" h="2581275">
                <a:moveTo>
                  <a:pt x="0" y="2581275"/>
                </a:moveTo>
                <a:lnTo>
                  <a:pt x="581025" y="2581275"/>
                </a:lnTo>
                <a:lnTo>
                  <a:pt x="581025" y="0"/>
                </a:lnTo>
                <a:lnTo>
                  <a:pt x="0" y="0"/>
                </a:lnTo>
                <a:lnTo>
                  <a:pt x="0" y="258127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14676" y="2347848"/>
            <a:ext cx="571500" cy="2762250"/>
          </a:xfrm>
          <a:custGeom>
            <a:avLst/>
            <a:gdLst/>
            <a:ahLst/>
            <a:cxnLst/>
            <a:rect l="l" t="t" r="r" b="b"/>
            <a:pathLst>
              <a:path w="571500" h="2762250">
                <a:moveTo>
                  <a:pt x="0" y="2762250"/>
                </a:moveTo>
                <a:lnTo>
                  <a:pt x="571500" y="2762250"/>
                </a:lnTo>
                <a:lnTo>
                  <a:pt x="571500" y="0"/>
                </a:lnTo>
                <a:lnTo>
                  <a:pt x="0" y="0"/>
                </a:lnTo>
                <a:lnTo>
                  <a:pt x="0" y="276225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14676" y="2347848"/>
            <a:ext cx="571500" cy="2762250"/>
          </a:xfrm>
          <a:custGeom>
            <a:avLst/>
            <a:gdLst/>
            <a:ahLst/>
            <a:cxnLst/>
            <a:rect l="l" t="t" r="r" b="b"/>
            <a:pathLst>
              <a:path w="571500" h="2762250">
                <a:moveTo>
                  <a:pt x="0" y="2762250"/>
                </a:moveTo>
                <a:lnTo>
                  <a:pt x="571500" y="2762250"/>
                </a:lnTo>
                <a:lnTo>
                  <a:pt x="571500" y="0"/>
                </a:lnTo>
                <a:lnTo>
                  <a:pt x="0" y="0"/>
                </a:lnTo>
                <a:lnTo>
                  <a:pt x="0" y="2762250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90951" y="2319273"/>
            <a:ext cx="581025" cy="2790825"/>
          </a:xfrm>
          <a:custGeom>
            <a:avLst/>
            <a:gdLst/>
            <a:ahLst/>
            <a:cxnLst/>
            <a:rect l="l" t="t" r="r" b="b"/>
            <a:pathLst>
              <a:path w="581025" h="2790825">
                <a:moveTo>
                  <a:pt x="0" y="2790825"/>
                </a:moveTo>
                <a:lnTo>
                  <a:pt x="581025" y="2790825"/>
                </a:lnTo>
                <a:lnTo>
                  <a:pt x="581025" y="0"/>
                </a:lnTo>
                <a:lnTo>
                  <a:pt x="0" y="0"/>
                </a:lnTo>
                <a:lnTo>
                  <a:pt x="0" y="279082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290951" y="2319273"/>
            <a:ext cx="581025" cy="2790825"/>
          </a:xfrm>
          <a:custGeom>
            <a:avLst/>
            <a:gdLst/>
            <a:ahLst/>
            <a:cxnLst/>
            <a:rect l="l" t="t" r="r" b="b"/>
            <a:pathLst>
              <a:path w="581025" h="2790825">
                <a:moveTo>
                  <a:pt x="0" y="2790825"/>
                </a:moveTo>
                <a:lnTo>
                  <a:pt x="581025" y="2790825"/>
                </a:lnTo>
                <a:lnTo>
                  <a:pt x="581025" y="0"/>
                </a:lnTo>
                <a:lnTo>
                  <a:pt x="0" y="0"/>
                </a:lnTo>
                <a:lnTo>
                  <a:pt x="0" y="279082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76751" y="2328798"/>
            <a:ext cx="571500" cy="2781300"/>
          </a:xfrm>
          <a:custGeom>
            <a:avLst/>
            <a:gdLst/>
            <a:ahLst/>
            <a:cxnLst/>
            <a:rect l="l" t="t" r="r" b="b"/>
            <a:pathLst>
              <a:path w="571500" h="2781300">
                <a:moveTo>
                  <a:pt x="0" y="2781300"/>
                </a:moveTo>
                <a:lnTo>
                  <a:pt x="571500" y="2781300"/>
                </a:lnTo>
                <a:lnTo>
                  <a:pt x="571500" y="0"/>
                </a:lnTo>
                <a:lnTo>
                  <a:pt x="0" y="0"/>
                </a:lnTo>
                <a:lnTo>
                  <a:pt x="0" y="278130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76751" y="2328798"/>
            <a:ext cx="571500" cy="2781300"/>
          </a:xfrm>
          <a:custGeom>
            <a:avLst/>
            <a:gdLst/>
            <a:ahLst/>
            <a:cxnLst/>
            <a:rect l="l" t="t" r="r" b="b"/>
            <a:pathLst>
              <a:path w="571500" h="2781300">
                <a:moveTo>
                  <a:pt x="0" y="2781300"/>
                </a:moveTo>
                <a:lnTo>
                  <a:pt x="571500" y="2781300"/>
                </a:lnTo>
                <a:lnTo>
                  <a:pt x="571500" y="0"/>
                </a:lnTo>
                <a:lnTo>
                  <a:pt x="0" y="0"/>
                </a:lnTo>
                <a:lnTo>
                  <a:pt x="0" y="2781300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653026" y="2252598"/>
            <a:ext cx="581025" cy="2857500"/>
          </a:xfrm>
          <a:custGeom>
            <a:avLst/>
            <a:gdLst/>
            <a:ahLst/>
            <a:cxnLst/>
            <a:rect l="l" t="t" r="r" b="b"/>
            <a:pathLst>
              <a:path w="581025" h="2857500">
                <a:moveTo>
                  <a:pt x="0" y="2857500"/>
                </a:moveTo>
                <a:lnTo>
                  <a:pt x="581025" y="2857500"/>
                </a:lnTo>
                <a:lnTo>
                  <a:pt x="581025" y="0"/>
                </a:lnTo>
                <a:lnTo>
                  <a:pt x="0" y="0"/>
                </a:lnTo>
                <a:lnTo>
                  <a:pt x="0" y="285750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653026" y="2252598"/>
            <a:ext cx="581025" cy="2857500"/>
          </a:xfrm>
          <a:custGeom>
            <a:avLst/>
            <a:gdLst/>
            <a:ahLst/>
            <a:cxnLst/>
            <a:rect l="l" t="t" r="r" b="b"/>
            <a:pathLst>
              <a:path w="581025" h="2857500">
                <a:moveTo>
                  <a:pt x="0" y="2857500"/>
                </a:moveTo>
                <a:lnTo>
                  <a:pt x="581025" y="2857500"/>
                </a:lnTo>
                <a:lnTo>
                  <a:pt x="581025" y="0"/>
                </a:lnTo>
                <a:lnTo>
                  <a:pt x="0" y="0"/>
                </a:lnTo>
                <a:lnTo>
                  <a:pt x="0" y="2857500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38826" y="2100198"/>
            <a:ext cx="571500" cy="3009900"/>
          </a:xfrm>
          <a:custGeom>
            <a:avLst/>
            <a:gdLst/>
            <a:ahLst/>
            <a:cxnLst/>
            <a:rect l="l" t="t" r="r" b="b"/>
            <a:pathLst>
              <a:path w="571500" h="3009900">
                <a:moveTo>
                  <a:pt x="0" y="3009900"/>
                </a:moveTo>
                <a:lnTo>
                  <a:pt x="571500" y="3009900"/>
                </a:lnTo>
                <a:lnTo>
                  <a:pt x="571500" y="0"/>
                </a:lnTo>
                <a:lnTo>
                  <a:pt x="0" y="0"/>
                </a:lnTo>
                <a:lnTo>
                  <a:pt x="0" y="300990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338826" y="2100198"/>
            <a:ext cx="571500" cy="3009900"/>
          </a:xfrm>
          <a:custGeom>
            <a:avLst/>
            <a:gdLst/>
            <a:ahLst/>
            <a:cxnLst/>
            <a:rect l="l" t="t" r="r" b="b"/>
            <a:pathLst>
              <a:path w="571500" h="3009900">
                <a:moveTo>
                  <a:pt x="0" y="3009900"/>
                </a:moveTo>
                <a:lnTo>
                  <a:pt x="571500" y="3009900"/>
                </a:lnTo>
                <a:lnTo>
                  <a:pt x="571500" y="0"/>
                </a:lnTo>
                <a:lnTo>
                  <a:pt x="0" y="0"/>
                </a:lnTo>
                <a:lnTo>
                  <a:pt x="0" y="3009900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52537" y="2100326"/>
            <a:ext cx="571500" cy="781050"/>
          </a:xfrm>
          <a:custGeom>
            <a:avLst/>
            <a:gdLst/>
            <a:ahLst/>
            <a:cxnLst/>
            <a:rect l="l" t="t" r="r" b="b"/>
            <a:pathLst>
              <a:path w="571500" h="781050">
                <a:moveTo>
                  <a:pt x="0" y="781050"/>
                </a:moveTo>
                <a:lnTo>
                  <a:pt x="571500" y="781050"/>
                </a:lnTo>
                <a:lnTo>
                  <a:pt x="571500" y="0"/>
                </a:lnTo>
                <a:lnTo>
                  <a:pt x="0" y="0"/>
                </a:lnTo>
                <a:lnTo>
                  <a:pt x="0" y="781050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52537" y="2100326"/>
            <a:ext cx="571500" cy="781050"/>
          </a:xfrm>
          <a:custGeom>
            <a:avLst/>
            <a:gdLst/>
            <a:ahLst/>
            <a:cxnLst/>
            <a:rect l="l" t="t" r="r" b="b"/>
            <a:pathLst>
              <a:path w="571500" h="781050">
                <a:moveTo>
                  <a:pt x="0" y="781050"/>
                </a:moveTo>
                <a:lnTo>
                  <a:pt x="571500" y="781050"/>
                </a:lnTo>
                <a:lnTo>
                  <a:pt x="571500" y="0"/>
                </a:lnTo>
                <a:lnTo>
                  <a:pt x="0" y="0"/>
                </a:lnTo>
                <a:lnTo>
                  <a:pt x="0" y="781050"/>
                </a:lnTo>
                <a:close/>
              </a:path>
            </a:pathLst>
          </a:custGeom>
          <a:ln w="9525">
            <a:solidFill>
              <a:srgbClr val="7AB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28876" y="2100326"/>
            <a:ext cx="581025" cy="428625"/>
          </a:xfrm>
          <a:custGeom>
            <a:avLst/>
            <a:gdLst/>
            <a:ahLst/>
            <a:cxnLst/>
            <a:rect l="l" t="t" r="r" b="b"/>
            <a:pathLst>
              <a:path w="581025" h="428625">
                <a:moveTo>
                  <a:pt x="0" y="428625"/>
                </a:moveTo>
                <a:lnTo>
                  <a:pt x="581025" y="428625"/>
                </a:lnTo>
                <a:lnTo>
                  <a:pt x="581025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28876" y="2100326"/>
            <a:ext cx="581025" cy="428625"/>
          </a:xfrm>
          <a:custGeom>
            <a:avLst/>
            <a:gdLst/>
            <a:ahLst/>
            <a:cxnLst/>
            <a:rect l="l" t="t" r="r" b="b"/>
            <a:pathLst>
              <a:path w="581025" h="428625">
                <a:moveTo>
                  <a:pt x="0" y="428625"/>
                </a:moveTo>
                <a:lnTo>
                  <a:pt x="581025" y="428625"/>
                </a:lnTo>
                <a:lnTo>
                  <a:pt x="581025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ln w="9525">
            <a:solidFill>
              <a:srgbClr val="7AB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14676" y="2100326"/>
            <a:ext cx="571500" cy="247650"/>
          </a:xfrm>
          <a:custGeom>
            <a:avLst/>
            <a:gdLst/>
            <a:ahLst/>
            <a:cxnLst/>
            <a:rect l="l" t="t" r="r" b="b"/>
            <a:pathLst>
              <a:path w="571500" h="247650">
                <a:moveTo>
                  <a:pt x="0" y="247650"/>
                </a:moveTo>
                <a:lnTo>
                  <a:pt x="571500" y="247650"/>
                </a:lnTo>
                <a:lnTo>
                  <a:pt x="571500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14676" y="2100326"/>
            <a:ext cx="571500" cy="247650"/>
          </a:xfrm>
          <a:custGeom>
            <a:avLst/>
            <a:gdLst/>
            <a:ahLst/>
            <a:cxnLst/>
            <a:rect l="l" t="t" r="r" b="b"/>
            <a:pathLst>
              <a:path w="571500" h="247650">
                <a:moveTo>
                  <a:pt x="0" y="247650"/>
                </a:moveTo>
                <a:lnTo>
                  <a:pt x="571500" y="247650"/>
                </a:lnTo>
                <a:lnTo>
                  <a:pt x="571500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</a:pathLst>
          </a:custGeom>
          <a:ln w="9525">
            <a:solidFill>
              <a:srgbClr val="7AB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290951" y="2100326"/>
            <a:ext cx="581025" cy="219075"/>
          </a:xfrm>
          <a:custGeom>
            <a:avLst/>
            <a:gdLst/>
            <a:ahLst/>
            <a:cxnLst/>
            <a:rect l="l" t="t" r="r" b="b"/>
            <a:pathLst>
              <a:path w="581025" h="219075">
                <a:moveTo>
                  <a:pt x="0" y="219075"/>
                </a:moveTo>
                <a:lnTo>
                  <a:pt x="581025" y="219075"/>
                </a:lnTo>
                <a:lnTo>
                  <a:pt x="581025" y="0"/>
                </a:lnTo>
                <a:lnTo>
                  <a:pt x="0" y="0"/>
                </a:lnTo>
                <a:lnTo>
                  <a:pt x="0" y="219075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290951" y="2100326"/>
            <a:ext cx="581025" cy="219075"/>
          </a:xfrm>
          <a:custGeom>
            <a:avLst/>
            <a:gdLst/>
            <a:ahLst/>
            <a:cxnLst/>
            <a:rect l="l" t="t" r="r" b="b"/>
            <a:pathLst>
              <a:path w="581025" h="219075">
                <a:moveTo>
                  <a:pt x="0" y="219075"/>
                </a:moveTo>
                <a:lnTo>
                  <a:pt x="581025" y="219075"/>
                </a:lnTo>
                <a:lnTo>
                  <a:pt x="581025" y="0"/>
                </a:lnTo>
                <a:lnTo>
                  <a:pt x="0" y="0"/>
                </a:lnTo>
                <a:lnTo>
                  <a:pt x="0" y="219075"/>
                </a:lnTo>
                <a:close/>
              </a:path>
            </a:pathLst>
          </a:custGeom>
          <a:ln w="9525">
            <a:solidFill>
              <a:srgbClr val="7AB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76751" y="2100326"/>
            <a:ext cx="571500" cy="228600"/>
          </a:xfrm>
          <a:custGeom>
            <a:avLst/>
            <a:gdLst/>
            <a:ahLst/>
            <a:cxnLst/>
            <a:rect l="l" t="t" r="r" b="b"/>
            <a:pathLst>
              <a:path w="571500" h="228600">
                <a:moveTo>
                  <a:pt x="0" y="228600"/>
                </a:moveTo>
                <a:lnTo>
                  <a:pt x="571500" y="228600"/>
                </a:lnTo>
                <a:lnTo>
                  <a:pt x="5715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76751" y="2100326"/>
            <a:ext cx="571500" cy="228600"/>
          </a:xfrm>
          <a:custGeom>
            <a:avLst/>
            <a:gdLst/>
            <a:ahLst/>
            <a:cxnLst/>
            <a:rect l="l" t="t" r="r" b="b"/>
            <a:pathLst>
              <a:path w="571500" h="228600">
                <a:moveTo>
                  <a:pt x="0" y="228600"/>
                </a:moveTo>
                <a:lnTo>
                  <a:pt x="571500" y="228600"/>
                </a:lnTo>
                <a:lnTo>
                  <a:pt x="5715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525">
            <a:solidFill>
              <a:srgbClr val="7AB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53026" y="2100326"/>
            <a:ext cx="581025" cy="152400"/>
          </a:xfrm>
          <a:custGeom>
            <a:avLst/>
            <a:gdLst/>
            <a:ahLst/>
            <a:cxnLst/>
            <a:rect l="l" t="t" r="r" b="b"/>
            <a:pathLst>
              <a:path w="581025" h="152400">
                <a:moveTo>
                  <a:pt x="0" y="152400"/>
                </a:moveTo>
                <a:lnTo>
                  <a:pt x="581025" y="152400"/>
                </a:lnTo>
                <a:lnTo>
                  <a:pt x="581025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53026" y="2100326"/>
            <a:ext cx="581025" cy="152400"/>
          </a:xfrm>
          <a:custGeom>
            <a:avLst/>
            <a:gdLst/>
            <a:ahLst/>
            <a:cxnLst/>
            <a:rect l="l" t="t" r="r" b="b"/>
            <a:pathLst>
              <a:path w="581025" h="152400">
                <a:moveTo>
                  <a:pt x="0" y="152400"/>
                </a:moveTo>
                <a:lnTo>
                  <a:pt x="581025" y="152400"/>
                </a:lnTo>
                <a:lnTo>
                  <a:pt x="581025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7AB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95387" y="5110226"/>
            <a:ext cx="4772660" cy="0"/>
          </a:xfrm>
          <a:custGeom>
            <a:avLst/>
            <a:gdLst/>
            <a:ahLst/>
            <a:cxnLst/>
            <a:rect l="l" t="t" r="r" b="b"/>
            <a:pathLst>
              <a:path w="4772660">
                <a:moveTo>
                  <a:pt x="0" y="0"/>
                </a:moveTo>
                <a:lnTo>
                  <a:pt x="4772088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835660" y="4999608"/>
            <a:ext cx="247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51205" y="4394771"/>
            <a:ext cx="3340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091A30"/>
                </a:solidFill>
                <a:latin typeface="Arial"/>
                <a:cs typeface="Arial"/>
              </a:rPr>
              <a:t>20%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51205" y="3790632"/>
            <a:ext cx="3340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091A30"/>
                </a:solidFill>
                <a:latin typeface="Arial"/>
                <a:cs typeface="Arial"/>
              </a:rPr>
              <a:t>40%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51205" y="3186493"/>
            <a:ext cx="3340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091A30"/>
                </a:solidFill>
                <a:latin typeface="Arial"/>
                <a:cs typeface="Arial"/>
              </a:rPr>
              <a:t>60%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51205" y="2582227"/>
            <a:ext cx="3340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091A30"/>
                </a:solidFill>
                <a:latin typeface="Arial"/>
                <a:cs typeface="Arial"/>
              </a:rPr>
              <a:t>80%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66432" y="1977961"/>
            <a:ext cx="4210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091A30"/>
                </a:solidFill>
                <a:latin typeface="Arial"/>
                <a:cs typeface="Arial"/>
              </a:rPr>
              <a:t>100%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476375" y="5180965"/>
            <a:ext cx="12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157729" y="5180965"/>
            <a:ext cx="12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516629" y="5180965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91A30"/>
                </a:solidFill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197984" y="5180965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91A30"/>
                </a:solidFill>
                <a:latin typeface="Arial"/>
                <a:cs typeface="Arial"/>
              </a:rPr>
              <a:t>D</a:t>
            </a:r>
            <a:endParaRPr sz="12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883530" y="5180965"/>
            <a:ext cx="12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556503" y="5180965"/>
            <a:ext cx="144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G</a:t>
            </a:r>
            <a:endParaRPr sz="12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2795651" y="553878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95651" y="553878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48126" y="553878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548126" y="553878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7AB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2843529" y="5078942"/>
            <a:ext cx="1125855" cy="59626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F</a:t>
            </a:r>
            <a:endParaRPr sz="1200">
              <a:latin typeface="Arial"/>
              <a:cs typeface="Arial"/>
            </a:endParaRPr>
          </a:p>
          <a:p>
            <a:pPr marL="66040">
              <a:lnSpc>
                <a:spcPct val="100000"/>
              </a:lnSpc>
              <a:spcBef>
                <a:spcPts val="810"/>
              </a:spcBef>
              <a:tabLst>
                <a:tab pos="817880" algn="l"/>
              </a:tabLst>
            </a:pPr>
            <a:r>
              <a:rPr sz="1200" spc="-10" dirty="0">
                <a:solidFill>
                  <a:srgbClr val="091A30"/>
                </a:solidFill>
                <a:latin typeface="Arial"/>
                <a:cs typeface="Arial"/>
              </a:rPr>
              <a:t>W</a:t>
            </a:r>
            <a:r>
              <a:rPr sz="1200" spc="5" dirty="0">
                <a:solidFill>
                  <a:srgbClr val="091A30"/>
                </a:solidFill>
                <a:latin typeface="Arial"/>
                <a:cs typeface="Arial"/>
              </a:rPr>
              <a:t>o</a:t>
            </a:r>
            <a:r>
              <a:rPr sz="1200" spc="-25" dirty="0">
                <a:solidFill>
                  <a:srgbClr val="091A30"/>
                </a:solidFill>
                <a:latin typeface="Arial"/>
                <a:cs typeface="Arial"/>
              </a:rPr>
              <a:t>m</a:t>
            </a:r>
            <a:r>
              <a:rPr sz="1200" spc="5" dirty="0">
                <a:solidFill>
                  <a:srgbClr val="091A30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n	</a:t>
            </a:r>
            <a:r>
              <a:rPr sz="1200" spc="-25" dirty="0">
                <a:solidFill>
                  <a:srgbClr val="091A30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431540" y="1598866"/>
            <a:ext cx="42925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91A30"/>
                </a:solidFill>
                <a:latin typeface="Arial"/>
                <a:cs typeface="Arial"/>
              </a:rPr>
              <a:t>S</a:t>
            </a:r>
            <a:r>
              <a:rPr sz="1800" b="1" spc="-30" dirty="0">
                <a:solidFill>
                  <a:srgbClr val="091A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091A30"/>
                </a:solidFill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11644376" y="451002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958576" y="4510023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282301" y="4510023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596501" y="4510023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920226" y="4510023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234426" y="4510023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558151" y="4510023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929501" y="451002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644376" y="390994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958576" y="3909948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282301" y="3909948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596501" y="3909948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920226" y="3909948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234426" y="3909948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558151" y="3909948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929501" y="390994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1644376" y="330047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958576" y="3300476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0282301" y="3300476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596501" y="3300476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920226" y="3300476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234426" y="3300476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558151" y="3300476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929501" y="330047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1644376" y="270040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958576" y="2700401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282301" y="2700401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596501" y="2700401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920226" y="2700401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234426" y="2700401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558151" y="2700401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929501" y="270040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929501" y="2100326"/>
            <a:ext cx="4762500" cy="0"/>
          </a:xfrm>
          <a:custGeom>
            <a:avLst/>
            <a:gdLst/>
            <a:ahLst/>
            <a:cxnLst/>
            <a:rect l="l" t="t" r="r" b="b"/>
            <a:pathLst>
              <a:path w="4762500">
                <a:moveTo>
                  <a:pt x="0" y="0"/>
                </a:moveTo>
                <a:lnTo>
                  <a:pt x="4762500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977126" y="4052951"/>
            <a:ext cx="581025" cy="1057275"/>
          </a:xfrm>
          <a:custGeom>
            <a:avLst/>
            <a:gdLst/>
            <a:ahLst/>
            <a:cxnLst/>
            <a:rect l="l" t="t" r="r" b="b"/>
            <a:pathLst>
              <a:path w="581025" h="1057275">
                <a:moveTo>
                  <a:pt x="0" y="1057275"/>
                </a:moveTo>
                <a:lnTo>
                  <a:pt x="581025" y="1057275"/>
                </a:lnTo>
                <a:lnTo>
                  <a:pt x="581025" y="0"/>
                </a:lnTo>
                <a:lnTo>
                  <a:pt x="0" y="0"/>
                </a:lnTo>
                <a:lnTo>
                  <a:pt x="0" y="1057275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977126" y="4052951"/>
            <a:ext cx="581025" cy="1057275"/>
          </a:xfrm>
          <a:custGeom>
            <a:avLst/>
            <a:gdLst/>
            <a:ahLst/>
            <a:cxnLst/>
            <a:rect l="l" t="t" r="r" b="b"/>
            <a:pathLst>
              <a:path w="581025" h="1057275">
                <a:moveTo>
                  <a:pt x="0" y="1057275"/>
                </a:moveTo>
                <a:lnTo>
                  <a:pt x="581025" y="1057275"/>
                </a:lnTo>
                <a:lnTo>
                  <a:pt x="581025" y="0"/>
                </a:lnTo>
                <a:lnTo>
                  <a:pt x="0" y="0"/>
                </a:lnTo>
                <a:lnTo>
                  <a:pt x="0" y="1057275"/>
                </a:lnTo>
                <a:close/>
              </a:path>
            </a:pathLst>
          </a:custGeom>
          <a:ln w="9525">
            <a:solidFill>
              <a:srgbClr val="7AB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662926" y="3405123"/>
            <a:ext cx="571500" cy="1704975"/>
          </a:xfrm>
          <a:custGeom>
            <a:avLst/>
            <a:gdLst/>
            <a:ahLst/>
            <a:cxnLst/>
            <a:rect l="l" t="t" r="r" b="b"/>
            <a:pathLst>
              <a:path w="571500" h="1704975">
                <a:moveTo>
                  <a:pt x="0" y="1704975"/>
                </a:moveTo>
                <a:lnTo>
                  <a:pt x="571500" y="1704975"/>
                </a:lnTo>
                <a:lnTo>
                  <a:pt x="571500" y="0"/>
                </a:lnTo>
                <a:lnTo>
                  <a:pt x="0" y="0"/>
                </a:lnTo>
                <a:lnTo>
                  <a:pt x="0" y="1704975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62926" y="3405123"/>
            <a:ext cx="571500" cy="1704975"/>
          </a:xfrm>
          <a:custGeom>
            <a:avLst/>
            <a:gdLst/>
            <a:ahLst/>
            <a:cxnLst/>
            <a:rect l="l" t="t" r="r" b="b"/>
            <a:pathLst>
              <a:path w="571500" h="1704975">
                <a:moveTo>
                  <a:pt x="0" y="1704975"/>
                </a:moveTo>
                <a:lnTo>
                  <a:pt x="571500" y="1704975"/>
                </a:lnTo>
                <a:lnTo>
                  <a:pt x="571500" y="0"/>
                </a:lnTo>
                <a:lnTo>
                  <a:pt x="0" y="0"/>
                </a:lnTo>
                <a:lnTo>
                  <a:pt x="0" y="1704975"/>
                </a:lnTo>
                <a:close/>
              </a:path>
            </a:pathLst>
          </a:custGeom>
          <a:ln w="9525">
            <a:solidFill>
              <a:srgbClr val="7AB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339201" y="2795651"/>
            <a:ext cx="581025" cy="2314575"/>
          </a:xfrm>
          <a:custGeom>
            <a:avLst/>
            <a:gdLst/>
            <a:ahLst/>
            <a:cxnLst/>
            <a:rect l="l" t="t" r="r" b="b"/>
            <a:pathLst>
              <a:path w="581025" h="2314575">
                <a:moveTo>
                  <a:pt x="0" y="2314575"/>
                </a:moveTo>
                <a:lnTo>
                  <a:pt x="581025" y="2314575"/>
                </a:lnTo>
                <a:lnTo>
                  <a:pt x="581025" y="0"/>
                </a:lnTo>
                <a:lnTo>
                  <a:pt x="0" y="0"/>
                </a:lnTo>
                <a:lnTo>
                  <a:pt x="0" y="2314575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339201" y="2795651"/>
            <a:ext cx="581025" cy="2314575"/>
          </a:xfrm>
          <a:custGeom>
            <a:avLst/>
            <a:gdLst/>
            <a:ahLst/>
            <a:cxnLst/>
            <a:rect l="l" t="t" r="r" b="b"/>
            <a:pathLst>
              <a:path w="581025" h="2314575">
                <a:moveTo>
                  <a:pt x="0" y="2314575"/>
                </a:moveTo>
                <a:lnTo>
                  <a:pt x="581025" y="2314575"/>
                </a:lnTo>
                <a:lnTo>
                  <a:pt x="581025" y="0"/>
                </a:lnTo>
                <a:lnTo>
                  <a:pt x="0" y="0"/>
                </a:lnTo>
                <a:lnTo>
                  <a:pt x="0" y="2314575"/>
                </a:lnTo>
                <a:close/>
              </a:path>
            </a:pathLst>
          </a:custGeom>
          <a:ln w="9525">
            <a:solidFill>
              <a:srgbClr val="7AB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025001" y="2557526"/>
            <a:ext cx="571500" cy="2552700"/>
          </a:xfrm>
          <a:custGeom>
            <a:avLst/>
            <a:gdLst/>
            <a:ahLst/>
            <a:cxnLst/>
            <a:rect l="l" t="t" r="r" b="b"/>
            <a:pathLst>
              <a:path w="571500" h="2552700">
                <a:moveTo>
                  <a:pt x="0" y="2552700"/>
                </a:moveTo>
                <a:lnTo>
                  <a:pt x="571500" y="2552700"/>
                </a:lnTo>
                <a:lnTo>
                  <a:pt x="571500" y="0"/>
                </a:lnTo>
                <a:lnTo>
                  <a:pt x="0" y="0"/>
                </a:lnTo>
                <a:lnTo>
                  <a:pt x="0" y="2552700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025001" y="2557526"/>
            <a:ext cx="571500" cy="2552700"/>
          </a:xfrm>
          <a:custGeom>
            <a:avLst/>
            <a:gdLst/>
            <a:ahLst/>
            <a:cxnLst/>
            <a:rect l="l" t="t" r="r" b="b"/>
            <a:pathLst>
              <a:path w="571500" h="2552700">
                <a:moveTo>
                  <a:pt x="0" y="2552700"/>
                </a:moveTo>
                <a:lnTo>
                  <a:pt x="571500" y="2552700"/>
                </a:lnTo>
                <a:lnTo>
                  <a:pt x="571500" y="0"/>
                </a:lnTo>
                <a:lnTo>
                  <a:pt x="0" y="0"/>
                </a:lnTo>
                <a:lnTo>
                  <a:pt x="0" y="2552700"/>
                </a:lnTo>
                <a:close/>
              </a:path>
            </a:pathLst>
          </a:custGeom>
          <a:ln w="9525">
            <a:solidFill>
              <a:srgbClr val="7AB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701276" y="2376423"/>
            <a:ext cx="581025" cy="2733675"/>
          </a:xfrm>
          <a:custGeom>
            <a:avLst/>
            <a:gdLst/>
            <a:ahLst/>
            <a:cxnLst/>
            <a:rect l="l" t="t" r="r" b="b"/>
            <a:pathLst>
              <a:path w="581025" h="2733675">
                <a:moveTo>
                  <a:pt x="0" y="2733675"/>
                </a:moveTo>
                <a:lnTo>
                  <a:pt x="581025" y="2733675"/>
                </a:lnTo>
                <a:lnTo>
                  <a:pt x="581025" y="0"/>
                </a:lnTo>
                <a:lnTo>
                  <a:pt x="0" y="0"/>
                </a:lnTo>
                <a:lnTo>
                  <a:pt x="0" y="2733675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701276" y="2376423"/>
            <a:ext cx="581025" cy="2733675"/>
          </a:xfrm>
          <a:custGeom>
            <a:avLst/>
            <a:gdLst/>
            <a:ahLst/>
            <a:cxnLst/>
            <a:rect l="l" t="t" r="r" b="b"/>
            <a:pathLst>
              <a:path w="581025" h="2733675">
                <a:moveTo>
                  <a:pt x="0" y="2733675"/>
                </a:moveTo>
                <a:lnTo>
                  <a:pt x="581025" y="2733675"/>
                </a:lnTo>
                <a:lnTo>
                  <a:pt x="581025" y="0"/>
                </a:lnTo>
                <a:lnTo>
                  <a:pt x="0" y="0"/>
                </a:lnTo>
                <a:lnTo>
                  <a:pt x="0" y="2733675"/>
                </a:lnTo>
                <a:close/>
              </a:path>
            </a:pathLst>
          </a:custGeom>
          <a:ln w="9525">
            <a:solidFill>
              <a:srgbClr val="7AB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0387076" y="2366898"/>
            <a:ext cx="571500" cy="2743200"/>
          </a:xfrm>
          <a:custGeom>
            <a:avLst/>
            <a:gdLst/>
            <a:ahLst/>
            <a:cxnLst/>
            <a:rect l="l" t="t" r="r" b="b"/>
            <a:pathLst>
              <a:path w="571500" h="2743200">
                <a:moveTo>
                  <a:pt x="0" y="2743200"/>
                </a:moveTo>
                <a:lnTo>
                  <a:pt x="571500" y="2743200"/>
                </a:lnTo>
                <a:lnTo>
                  <a:pt x="571500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0387076" y="2366898"/>
            <a:ext cx="571500" cy="2743200"/>
          </a:xfrm>
          <a:custGeom>
            <a:avLst/>
            <a:gdLst/>
            <a:ahLst/>
            <a:cxnLst/>
            <a:rect l="l" t="t" r="r" b="b"/>
            <a:pathLst>
              <a:path w="571500" h="2743200">
                <a:moveTo>
                  <a:pt x="0" y="2743200"/>
                </a:moveTo>
                <a:lnTo>
                  <a:pt x="571500" y="2743200"/>
                </a:lnTo>
                <a:lnTo>
                  <a:pt x="571500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ln w="9525">
            <a:solidFill>
              <a:srgbClr val="7AB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1063351" y="2100198"/>
            <a:ext cx="581025" cy="3009900"/>
          </a:xfrm>
          <a:custGeom>
            <a:avLst/>
            <a:gdLst/>
            <a:ahLst/>
            <a:cxnLst/>
            <a:rect l="l" t="t" r="r" b="b"/>
            <a:pathLst>
              <a:path w="581025" h="3009900">
                <a:moveTo>
                  <a:pt x="0" y="3009900"/>
                </a:moveTo>
                <a:lnTo>
                  <a:pt x="581025" y="3009900"/>
                </a:lnTo>
                <a:lnTo>
                  <a:pt x="581025" y="0"/>
                </a:lnTo>
                <a:lnTo>
                  <a:pt x="0" y="0"/>
                </a:lnTo>
                <a:lnTo>
                  <a:pt x="0" y="3009900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1063351" y="2100198"/>
            <a:ext cx="581025" cy="3009900"/>
          </a:xfrm>
          <a:custGeom>
            <a:avLst/>
            <a:gdLst/>
            <a:ahLst/>
            <a:cxnLst/>
            <a:rect l="l" t="t" r="r" b="b"/>
            <a:pathLst>
              <a:path w="581025" h="3009900">
                <a:moveTo>
                  <a:pt x="0" y="3009900"/>
                </a:moveTo>
                <a:lnTo>
                  <a:pt x="581025" y="3009900"/>
                </a:lnTo>
                <a:lnTo>
                  <a:pt x="581025" y="0"/>
                </a:lnTo>
                <a:lnTo>
                  <a:pt x="0" y="0"/>
                </a:lnTo>
                <a:lnTo>
                  <a:pt x="0" y="3009900"/>
                </a:lnTo>
                <a:close/>
              </a:path>
            </a:pathLst>
          </a:custGeom>
          <a:ln w="9525">
            <a:solidFill>
              <a:srgbClr val="7AB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977126" y="2805176"/>
            <a:ext cx="581025" cy="1247775"/>
          </a:xfrm>
          <a:custGeom>
            <a:avLst/>
            <a:gdLst/>
            <a:ahLst/>
            <a:cxnLst/>
            <a:rect l="l" t="t" r="r" b="b"/>
            <a:pathLst>
              <a:path w="581025" h="1247775">
                <a:moveTo>
                  <a:pt x="0" y="1247775"/>
                </a:moveTo>
                <a:lnTo>
                  <a:pt x="581025" y="1247775"/>
                </a:lnTo>
                <a:lnTo>
                  <a:pt x="581025" y="0"/>
                </a:lnTo>
                <a:lnTo>
                  <a:pt x="0" y="0"/>
                </a:lnTo>
                <a:lnTo>
                  <a:pt x="0" y="124777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977126" y="2805176"/>
            <a:ext cx="581025" cy="1247775"/>
          </a:xfrm>
          <a:custGeom>
            <a:avLst/>
            <a:gdLst/>
            <a:ahLst/>
            <a:cxnLst/>
            <a:rect l="l" t="t" r="r" b="b"/>
            <a:pathLst>
              <a:path w="581025" h="1247775">
                <a:moveTo>
                  <a:pt x="0" y="1247775"/>
                </a:moveTo>
                <a:lnTo>
                  <a:pt x="581025" y="1247775"/>
                </a:lnTo>
                <a:lnTo>
                  <a:pt x="581025" y="0"/>
                </a:lnTo>
                <a:lnTo>
                  <a:pt x="0" y="0"/>
                </a:lnTo>
                <a:lnTo>
                  <a:pt x="0" y="124777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662926" y="2357501"/>
            <a:ext cx="571500" cy="1047750"/>
          </a:xfrm>
          <a:custGeom>
            <a:avLst/>
            <a:gdLst/>
            <a:ahLst/>
            <a:cxnLst/>
            <a:rect l="l" t="t" r="r" b="b"/>
            <a:pathLst>
              <a:path w="571500" h="1047750">
                <a:moveTo>
                  <a:pt x="0" y="1047750"/>
                </a:moveTo>
                <a:lnTo>
                  <a:pt x="571500" y="1047750"/>
                </a:lnTo>
                <a:lnTo>
                  <a:pt x="571500" y="0"/>
                </a:lnTo>
                <a:lnTo>
                  <a:pt x="0" y="0"/>
                </a:lnTo>
                <a:lnTo>
                  <a:pt x="0" y="104775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62926" y="2357501"/>
            <a:ext cx="571500" cy="1047750"/>
          </a:xfrm>
          <a:custGeom>
            <a:avLst/>
            <a:gdLst/>
            <a:ahLst/>
            <a:cxnLst/>
            <a:rect l="l" t="t" r="r" b="b"/>
            <a:pathLst>
              <a:path w="571500" h="1047750">
                <a:moveTo>
                  <a:pt x="0" y="1047750"/>
                </a:moveTo>
                <a:lnTo>
                  <a:pt x="571500" y="1047750"/>
                </a:lnTo>
                <a:lnTo>
                  <a:pt x="571500" y="0"/>
                </a:lnTo>
                <a:lnTo>
                  <a:pt x="0" y="0"/>
                </a:lnTo>
                <a:lnTo>
                  <a:pt x="0" y="1047750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9701276" y="2147951"/>
            <a:ext cx="581025" cy="228600"/>
          </a:xfrm>
          <a:custGeom>
            <a:avLst/>
            <a:gdLst/>
            <a:ahLst/>
            <a:cxnLst/>
            <a:rect l="l" t="t" r="r" b="b"/>
            <a:pathLst>
              <a:path w="581025" h="228600">
                <a:moveTo>
                  <a:pt x="0" y="228600"/>
                </a:moveTo>
                <a:lnTo>
                  <a:pt x="581025" y="228600"/>
                </a:lnTo>
                <a:lnTo>
                  <a:pt x="581025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701276" y="2147951"/>
            <a:ext cx="581025" cy="228600"/>
          </a:xfrm>
          <a:custGeom>
            <a:avLst/>
            <a:gdLst/>
            <a:ahLst/>
            <a:cxnLst/>
            <a:rect l="l" t="t" r="r" b="b"/>
            <a:pathLst>
              <a:path w="581025" h="228600">
                <a:moveTo>
                  <a:pt x="0" y="228600"/>
                </a:moveTo>
                <a:lnTo>
                  <a:pt x="581025" y="228600"/>
                </a:lnTo>
                <a:lnTo>
                  <a:pt x="581025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0387076" y="2100326"/>
            <a:ext cx="571500" cy="266700"/>
          </a:xfrm>
          <a:custGeom>
            <a:avLst/>
            <a:gdLst/>
            <a:ahLst/>
            <a:cxnLst/>
            <a:rect l="l" t="t" r="r" b="b"/>
            <a:pathLst>
              <a:path w="571500" h="266700">
                <a:moveTo>
                  <a:pt x="0" y="266700"/>
                </a:moveTo>
                <a:lnTo>
                  <a:pt x="571500" y="266700"/>
                </a:lnTo>
                <a:lnTo>
                  <a:pt x="571500" y="0"/>
                </a:lnTo>
                <a:lnTo>
                  <a:pt x="0" y="0"/>
                </a:lnTo>
                <a:lnTo>
                  <a:pt x="0" y="26670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0387076" y="2100326"/>
            <a:ext cx="571500" cy="266700"/>
          </a:xfrm>
          <a:custGeom>
            <a:avLst/>
            <a:gdLst/>
            <a:ahLst/>
            <a:cxnLst/>
            <a:rect l="l" t="t" r="r" b="b"/>
            <a:pathLst>
              <a:path w="571500" h="266700">
                <a:moveTo>
                  <a:pt x="0" y="266700"/>
                </a:moveTo>
                <a:lnTo>
                  <a:pt x="571500" y="266700"/>
                </a:lnTo>
                <a:lnTo>
                  <a:pt x="571500" y="0"/>
                </a:lnTo>
                <a:lnTo>
                  <a:pt x="0" y="0"/>
                </a:lnTo>
                <a:lnTo>
                  <a:pt x="0" y="266700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977126" y="2100326"/>
            <a:ext cx="581025" cy="704850"/>
          </a:xfrm>
          <a:custGeom>
            <a:avLst/>
            <a:gdLst/>
            <a:ahLst/>
            <a:cxnLst/>
            <a:rect l="l" t="t" r="r" b="b"/>
            <a:pathLst>
              <a:path w="581025" h="704850">
                <a:moveTo>
                  <a:pt x="0" y="704850"/>
                </a:moveTo>
                <a:lnTo>
                  <a:pt x="581025" y="704850"/>
                </a:lnTo>
                <a:lnTo>
                  <a:pt x="581025" y="0"/>
                </a:lnTo>
                <a:lnTo>
                  <a:pt x="0" y="0"/>
                </a:lnTo>
                <a:lnTo>
                  <a:pt x="0" y="70485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977126" y="2100326"/>
            <a:ext cx="581025" cy="704850"/>
          </a:xfrm>
          <a:custGeom>
            <a:avLst/>
            <a:gdLst/>
            <a:ahLst/>
            <a:cxnLst/>
            <a:rect l="l" t="t" r="r" b="b"/>
            <a:pathLst>
              <a:path w="581025" h="704850">
                <a:moveTo>
                  <a:pt x="0" y="704850"/>
                </a:moveTo>
                <a:lnTo>
                  <a:pt x="581025" y="704850"/>
                </a:lnTo>
                <a:lnTo>
                  <a:pt x="581025" y="0"/>
                </a:lnTo>
                <a:lnTo>
                  <a:pt x="0" y="0"/>
                </a:lnTo>
                <a:lnTo>
                  <a:pt x="0" y="704850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62926" y="2100326"/>
            <a:ext cx="571500" cy="257175"/>
          </a:xfrm>
          <a:custGeom>
            <a:avLst/>
            <a:gdLst/>
            <a:ahLst/>
            <a:cxnLst/>
            <a:rect l="l" t="t" r="r" b="b"/>
            <a:pathLst>
              <a:path w="571500" h="257175">
                <a:moveTo>
                  <a:pt x="0" y="257175"/>
                </a:moveTo>
                <a:lnTo>
                  <a:pt x="571500" y="257175"/>
                </a:lnTo>
                <a:lnTo>
                  <a:pt x="571500" y="0"/>
                </a:lnTo>
                <a:lnTo>
                  <a:pt x="0" y="0"/>
                </a:lnTo>
                <a:lnTo>
                  <a:pt x="0" y="257175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62926" y="2100326"/>
            <a:ext cx="571500" cy="257175"/>
          </a:xfrm>
          <a:custGeom>
            <a:avLst/>
            <a:gdLst/>
            <a:ahLst/>
            <a:cxnLst/>
            <a:rect l="l" t="t" r="r" b="b"/>
            <a:pathLst>
              <a:path w="571500" h="257175">
                <a:moveTo>
                  <a:pt x="0" y="257175"/>
                </a:moveTo>
                <a:lnTo>
                  <a:pt x="571500" y="257175"/>
                </a:lnTo>
                <a:lnTo>
                  <a:pt x="571500" y="0"/>
                </a:lnTo>
                <a:lnTo>
                  <a:pt x="0" y="0"/>
                </a:lnTo>
                <a:lnTo>
                  <a:pt x="0" y="25717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339201" y="2100326"/>
            <a:ext cx="581025" cy="695325"/>
          </a:xfrm>
          <a:custGeom>
            <a:avLst/>
            <a:gdLst/>
            <a:ahLst/>
            <a:cxnLst/>
            <a:rect l="l" t="t" r="r" b="b"/>
            <a:pathLst>
              <a:path w="581025" h="695325">
                <a:moveTo>
                  <a:pt x="0" y="695325"/>
                </a:moveTo>
                <a:lnTo>
                  <a:pt x="581025" y="695325"/>
                </a:lnTo>
                <a:lnTo>
                  <a:pt x="581025" y="0"/>
                </a:lnTo>
                <a:lnTo>
                  <a:pt x="0" y="0"/>
                </a:lnTo>
                <a:lnTo>
                  <a:pt x="0" y="695325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339201" y="2100326"/>
            <a:ext cx="581025" cy="695325"/>
          </a:xfrm>
          <a:custGeom>
            <a:avLst/>
            <a:gdLst/>
            <a:ahLst/>
            <a:cxnLst/>
            <a:rect l="l" t="t" r="r" b="b"/>
            <a:pathLst>
              <a:path w="581025" h="695325">
                <a:moveTo>
                  <a:pt x="0" y="695325"/>
                </a:moveTo>
                <a:lnTo>
                  <a:pt x="581025" y="695325"/>
                </a:lnTo>
                <a:lnTo>
                  <a:pt x="581025" y="0"/>
                </a:lnTo>
                <a:lnTo>
                  <a:pt x="0" y="0"/>
                </a:lnTo>
                <a:lnTo>
                  <a:pt x="0" y="69532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025001" y="2100326"/>
            <a:ext cx="571500" cy="457200"/>
          </a:xfrm>
          <a:custGeom>
            <a:avLst/>
            <a:gdLst/>
            <a:ahLst/>
            <a:cxnLst/>
            <a:rect l="l" t="t" r="r" b="b"/>
            <a:pathLst>
              <a:path w="571500" h="457200">
                <a:moveTo>
                  <a:pt x="0" y="457200"/>
                </a:moveTo>
                <a:lnTo>
                  <a:pt x="571500" y="457200"/>
                </a:lnTo>
                <a:lnTo>
                  <a:pt x="5715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025001" y="2100326"/>
            <a:ext cx="571500" cy="457200"/>
          </a:xfrm>
          <a:custGeom>
            <a:avLst/>
            <a:gdLst/>
            <a:ahLst/>
            <a:cxnLst/>
            <a:rect l="l" t="t" r="r" b="b"/>
            <a:pathLst>
              <a:path w="571500" h="457200">
                <a:moveTo>
                  <a:pt x="0" y="457200"/>
                </a:moveTo>
                <a:lnTo>
                  <a:pt x="571500" y="457200"/>
                </a:lnTo>
                <a:lnTo>
                  <a:pt x="5715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701276" y="2100326"/>
            <a:ext cx="581025" cy="47625"/>
          </a:xfrm>
          <a:custGeom>
            <a:avLst/>
            <a:gdLst/>
            <a:ahLst/>
            <a:cxnLst/>
            <a:rect l="l" t="t" r="r" b="b"/>
            <a:pathLst>
              <a:path w="581025" h="47625">
                <a:moveTo>
                  <a:pt x="0" y="47625"/>
                </a:moveTo>
                <a:lnTo>
                  <a:pt x="581025" y="47625"/>
                </a:lnTo>
                <a:lnTo>
                  <a:pt x="581025" y="0"/>
                </a:lnTo>
                <a:lnTo>
                  <a:pt x="0" y="0"/>
                </a:lnTo>
                <a:lnTo>
                  <a:pt x="0" y="47625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701276" y="2100326"/>
            <a:ext cx="581025" cy="47625"/>
          </a:xfrm>
          <a:custGeom>
            <a:avLst/>
            <a:gdLst/>
            <a:ahLst/>
            <a:cxnLst/>
            <a:rect l="l" t="t" r="r" b="b"/>
            <a:pathLst>
              <a:path w="581025" h="47625">
                <a:moveTo>
                  <a:pt x="0" y="47625"/>
                </a:moveTo>
                <a:lnTo>
                  <a:pt x="581025" y="47625"/>
                </a:lnTo>
                <a:lnTo>
                  <a:pt x="581025" y="0"/>
                </a:lnTo>
                <a:lnTo>
                  <a:pt x="0" y="0"/>
                </a:lnTo>
                <a:lnTo>
                  <a:pt x="0" y="4762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929501" y="5110226"/>
            <a:ext cx="4762500" cy="0"/>
          </a:xfrm>
          <a:custGeom>
            <a:avLst/>
            <a:gdLst/>
            <a:ahLst/>
            <a:cxnLst/>
            <a:rect l="l" t="t" r="r" b="b"/>
            <a:pathLst>
              <a:path w="4762500">
                <a:moveTo>
                  <a:pt x="0" y="0"/>
                </a:moveTo>
                <a:lnTo>
                  <a:pt x="4762500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 txBox="1"/>
          <p:nvPr/>
        </p:nvSpPr>
        <p:spPr>
          <a:xfrm>
            <a:off x="6570726" y="4999608"/>
            <a:ext cx="247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6485890" y="4394771"/>
            <a:ext cx="3346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091A30"/>
                </a:solidFill>
                <a:latin typeface="Arial"/>
                <a:cs typeface="Arial"/>
              </a:rPr>
              <a:t>20%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6485890" y="3790632"/>
            <a:ext cx="3346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091A30"/>
                </a:solidFill>
                <a:latin typeface="Arial"/>
                <a:cs typeface="Arial"/>
              </a:rPr>
              <a:t>40%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6485890" y="3186493"/>
            <a:ext cx="3346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091A30"/>
                </a:solidFill>
                <a:latin typeface="Arial"/>
                <a:cs typeface="Arial"/>
              </a:rPr>
              <a:t>60%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6485890" y="2582227"/>
            <a:ext cx="3346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091A30"/>
                </a:solidFill>
                <a:latin typeface="Arial"/>
                <a:cs typeface="Arial"/>
              </a:rPr>
              <a:t>80%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6401434" y="1977961"/>
            <a:ext cx="419734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091A30"/>
                </a:solidFill>
                <a:latin typeface="Arial"/>
                <a:cs typeface="Arial"/>
              </a:rPr>
              <a:t>100%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7211441" y="5180965"/>
            <a:ext cx="12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7892668" y="5180965"/>
            <a:ext cx="12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10622660" y="5180965"/>
            <a:ext cx="118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F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11291316" y="5180965"/>
            <a:ext cx="144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8158226" y="553878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158226" y="553878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7AB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824976" y="553878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824976" y="553878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491726" y="553878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491726" y="553878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 txBox="1"/>
          <p:nvPr/>
        </p:nvSpPr>
        <p:spPr>
          <a:xfrm>
            <a:off x="8259444" y="5078942"/>
            <a:ext cx="1819275" cy="59626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22580">
              <a:lnSpc>
                <a:spcPct val="100000"/>
              </a:lnSpc>
              <a:spcBef>
                <a:spcPts val="900"/>
              </a:spcBef>
              <a:tabLst>
                <a:tab pos="1008380" algn="l"/>
                <a:tab pos="1685289" algn="l"/>
              </a:tabLst>
            </a:pPr>
            <a:r>
              <a:rPr sz="1200" spc="-5" dirty="0">
                <a:solidFill>
                  <a:srgbClr val="091A30"/>
                </a:solidFill>
                <a:latin typeface="Arial"/>
                <a:cs typeface="Arial"/>
              </a:rPr>
              <a:t>D	</a:t>
            </a: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B	</a:t>
            </a:r>
            <a:r>
              <a:rPr sz="1200" spc="-5" dirty="0">
                <a:solidFill>
                  <a:srgbClr val="091A30"/>
                </a:solidFill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  <a:tabLst>
                <a:tab pos="685165" algn="l"/>
                <a:tab pos="1349375" algn="l"/>
              </a:tabLst>
            </a:pPr>
            <a:r>
              <a:rPr sz="1200" spc="-10" dirty="0">
                <a:solidFill>
                  <a:srgbClr val="091A30"/>
                </a:solidFill>
                <a:latin typeface="Arial"/>
                <a:cs typeface="Arial"/>
              </a:rPr>
              <a:t>W</a:t>
            </a:r>
            <a:r>
              <a:rPr sz="1200" spc="5" dirty="0">
                <a:solidFill>
                  <a:srgbClr val="091A30"/>
                </a:solidFill>
                <a:latin typeface="Arial"/>
                <a:cs typeface="Arial"/>
              </a:rPr>
              <a:t>h</a:t>
            </a:r>
            <a:r>
              <a:rPr sz="1200" spc="-40" dirty="0">
                <a:solidFill>
                  <a:srgbClr val="091A30"/>
                </a:solidFill>
                <a:latin typeface="Arial"/>
                <a:cs typeface="Arial"/>
              </a:rPr>
              <a:t>i</a:t>
            </a:r>
            <a:r>
              <a:rPr sz="1200" spc="40" dirty="0">
                <a:solidFill>
                  <a:srgbClr val="091A30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e	</a:t>
            </a:r>
            <a:r>
              <a:rPr sz="1200" spc="20" dirty="0">
                <a:solidFill>
                  <a:srgbClr val="091A30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s</a:t>
            </a:r>
            <a:r>
              <a:rPr sz="1200" spc="-45" dirty="0">
                <a:solidFill>
                  <a:srgbClr val="091A30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an	</a:t>
            </a:r>
            <a:r>
              <a:rPr sz="1200" spc="-40" dirty="0">
                <a:solidFill>
                  <a:srgbClr val="091A30"/>
                </a:solidFill>
                <a:latin typeface="Arial"/>
                <a:cs typeface="Arial"/>
              </a:rPr>
              <a:t>O</a:t>
            </a:r>
            <a:r>
              <a:rPr sz="1200" spc="35" dirty="0">
                <a:solidFill>
                  <a:srgbClr val="091A30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he</a:t>
            </a:r>
            <a:r>
              <a:rPr sz="1200" spc="-30" dirty="0">
                <a:solidFill>
                  <a:srgbClr val="091A30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091A30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6" name="object 16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45</a:t>
            </a:fld>
            <a:endParaRPr spc="-5" dirty="0"/>
          </a:p>
        </p:txBody>
      </p:sp>
      <p:sp>
        <p:nvSpPr>
          <p:cNvPr id="165" name="object 165"/>
          <p:cNvSpPr txBox="1"/>
          <p:nvPr/>
        </p:nvSpPr>
        <p:spPr>
          <a:xfrm>
            <a:off x="8522716" y="1598866"/>
            <a:ext cx="11811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91A30"/>
                </a:solidFill>
                <a:latin typeface="Arial"/>
                <a:cs typeface="Arial"/>
              </a:rPr>
              <a:t>Ethnicities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5" y="628332"/>
            <a:ext cx="391223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dirty="0"/>
              <a:t>Demographics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3235960" y="1472501"/>
            <a:ext cx="5238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091A30"/>
                </a:solidFill>
                <a:latin typeface="Arial"/>
                <a:cs typeface="Arial"/>
              </a:rPr>
              <a:t>R</a:t>
            </a:r>
            <a:r>
              <a:rPr sz="1800" b="1" spc="20" dirty="0">
                <a:solidFill>
                  <a:srgbClr val="091A30"/>
                </a:solidFill>
                <a:latin typeface="Arial"/>
                <a:cs typeface="Arial"/>
              </a:rPr>
              <a:t>ol</a:t>
            </a:r>
            <a:r>
              <a:rPr sz="1800" b="1" dirty="0">
                <a:solidFill>
                  <a:srgbClr val="091A30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43651" y="450049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95951" y="4500498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57776" y="4500498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10076" y="4500498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71901" y="4500498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33726" y="4500498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86026" y="4500498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95475" y="450049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43651" y="385279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57776" y="3852798"/>
            <a:ext cx="733425" cy="0"/>
          </a:xfrm>
          <a:custGeom>
            <a:avLst/>
            <a:gdLst/>
            <a:ahLst/>
            <a:cxnLst/>
            <a:rect l="l" t="t" r="r" b="b"/>
            <a:pathLst>
              <a:path w="733425">
                <a:moveTo>
                  <a:pt x="0" y="0"/>
                </a:moveTo>
                <a:lnTo>
                  <a:pt x="7334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10076" y="3852798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71901" y="3852798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33726" y="3852798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86026" y="3852798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95475" y="385279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43651" y="320522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00650" y="3205226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5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57776" y="3205226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9994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10076" y="3205226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71901" y="3205226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33726" y="3205226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86026" y="3205226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95475" y="320522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43651" y="256705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00650" y="2567051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5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57776" y="2567051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9994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076" y="2567051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71901" y="2567051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33726" y="2567051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86026" y="2567051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95475" y="256705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00650" y="1919351"/>
            <a:ext cx="690880" cy="0"/>
          </a:xfrm>
          <a:custGeom>
            <a:avLst/>
            <a:gdLst/>
            <a:ahLst/>
            <a:cxnLst/>
            <a:rect l="l" t="t" r="r" b="b"/>
            <a:pathLst>
              <a:path w="690879">
                <a:moveTo>
                  <a:pt x="0" y="0"/>
                </a:moveTo>
                <a:lnTo>
                  <a:pt x="69062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52950" y="1919351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14775" y="1919351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76600" y="1919351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90725" y="1919351"/>
            <a:ext cx="733425" cy="0"/>
          </a:xfrm>
          <a:custGeom>
            <a:avLst/>
            <a:gdLst/>
            <a:ahLst/>
            <a:cxnLst/>
            <a:rect l="l" t="t" r="r" b="b"/>
            <a:pathLst>
              <a:path w="733425">
                <a:moveTo>
                  <a:pt x="0" y="0"/>
                </a:moveTo>
                <a:lnTo>
                  <a:pt x="7334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95475" y="1919351"/>
            <a:ext cx="52705" cy="0"/>
          </a:xfrm>
          <a:custGeom>
            <a:avLst/>
            <a:gdLst/>
            <a:ahLst/>
            <a:cxnLst/>
            <a:rect l="l" t="t" r="r" b="b"/>
            <a:pathLst>
              <a:path w="52705">
                <a:moveTo>
                  <a:pt x="0" y="0"/>
                </a:moveTo>
                <a:lnTo>
                  <a:pt x="5232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43100" y="3347973"/>
            <a:ext cx="542925" cy="1800225"/>
          </a:xfrm>
          <a:custGeom>
            <a:avLst/>
            <a:gdLst/>
            <a:ahLst/>
            <a:cxnLst/>
            <a:rect l="l" t="t" r="r" b="b"/>
            <a:pathLst>
              <a:path w="542925" h="1800225">
                <a:moveTo>
                  <a:pt x="0" y="1800225"/>
                </a:moveTo>
                <a:lnTo>
                  <a:pt x="542925" y="1800225"/>
                </a:lnTo>
                <a:lnTo>
                  <a:pt x="542925" y="0"/>
                </a:lnTo>
                <a:lnTo>
                  <a:pt x="0" y="0"/>
                </a:lnTo>
                <a:lnTo>
                  <a:pt x="0" y="180022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43100" y="3347973"/>
            <a:ext cx="542925" cy="1800225"/>
          </a:xfrm>
          <a:custGeom>
            <a:avLst/>
            <a:gdLst/>
            <a:ahLst/>
            <a:cxnLst/>
            <a:rect l="l" t="t" r="r" b="b"/>
            <a:pathLst>
              <a:path w="542925" h="1800225">
                <a:moveTo>
                  <a:pt x="0" y="1800225"/>
                </a:moveTo>
                <a:lnTo>
                  <a:pt x="542925" y="1800225"/>
                </a:lnTo>
                <a:lnTo>
                  <a:pt x="542925" y="0"/>
                </a:lnTo>
                <a:lnTo>
                  <a:pt x="0" y="0"/>
                </a:lnTo>
                <a:lnTo>
                  <a:pt x="0" y="180022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090801" y="3900551"/>
            <a:ext cx="542925" cy="1247775"/>
          </a:xfrm>
          <a:custGeom>
            <a:avLst/>
            <a:gdLst/>
            <a:ahLst/>
            <a:cxnLst/>
            <a:rect l="l" t="t" r="r" b="b"/>
            <a:pathLst>
              <a:path w="542925" h="1247775">
                <a:moveTo>
                  <a:pt x="0" y="1247775"/>
                </a:moveTo>
                <a:lnTo>
                  <a:pt x="542925" y="1247775"/>
                </a:lnTo>
                <a:lnTo>
                  <a:pt x="542925" y="0"/>
                </a:lnTo>
                <a:lnTo>
                  <a:pt x="0" y="0"/>
                </a:lnTo>
                <a:lnTo>
                  <a:pt x="0" y="124777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90801" y="3900551"/>
            <a:ext cx="542925" cy="1247775"/>
          </a:xfrm>
          <a:custGeom>
            <a:avLst/>
            <a:gdLst/>
            <a:ahLst/>
            <a:cxnLst/>
            <a:rect l="l" t="t" r="r" b="b"/>
            <a:pathLst>
              <a:path w="542925" h="1247775">
                <a:moveTo>
                  <a:pt x="0" y="1247775"/>
                </a:moveTo>
                <a:lnTo>
                  <a:pt x="542925" y="1247775"/>
                </a:lnTo>
                <a:lnTo>
                  <a:pt x="542925" y="0"/>
                </a:lnTo>
                <a:lnTo>
                  <a:pt x="0" y="0"/>
                </a:lnTo>
                <a:lnTo>
                  <a:pt x="0" y="124777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28976" y="4681601"/>
            <a:ext cx="542925" cy="466725"/>
          </a:xfrm>
          <a:custGeom>
            <a:avLst/>
            <a:gdLst/>
            <a:ahLst/>
            <a:cxnLst/>
            <a:rect l="l" t="t" r="r" b="b"/>
            <a:pathLst>
              <a:path w="542925" h="466725">
                <a:moveTo>
                  <a:pt x="0" y="466725"/>
                </a:moveTo>
                <a:lnTo>
                  <a:pt x="542925" y="466725"/>
                </a:lnTo>
                <a:lnTo>
                  <a:pt x="542925" y="0"/>
                </a:lnTo>
                <a:lnTo>
                  <a:pt x="0" y="0"/>
                </a:lnTo>
                <a:lnTo>
                  <a:pt x="0" y="46672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728976" y="4681601"/>
            <a:ext cx="542925" cy="466725"/>
          </a:xfrm>
          <a:custGeom>
            <a:avLst/>
            <a:gdLst/>
            <a:ahLst/>
            <a:cxnLst/>
            <a:rect l="l" t="t" r="r" b="b"/>
            <a:pathLst>
              <a:path w="542925" h="466725">
                <a:moveTo>
                  <a:pt x="0" y="466725"/>
                </a:moveTo>
                <a:lnTo>
                  <a:pt x="542925" y="466725"/>
                </a:lnTo>
                <a:lnTo>
                  <a:pt x="542925" y="0"/>
                </a:lnTo>
                <a:lnTo>
                  <a:pt x="0" y="0"/>
                </a:lnTo>
                <a:lnTo>
                  <a:pt x="0" y="46672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67151" y="4738751"/>
            <a:ext cx="542925" cy="409575"/>
          </a:xfrm>
          <a:custGeom>
            <a:avLst/>
            <a:gdLst/>
            <a:ahLst/>
            <a:cxnLst/>
            <a:rect l="l" t="t" r="r" b="b"/>
            <a:pathLst>
              <a:path w="542925" h="409575">
                <a:moveTo>
                  <a:pt x="0" y="409575"/>
                </a:moveTo>
                <a:lnTo>
                  <a:pt x="542925" y="409575"/>
                </a:lnTo>
                <a:lnTo>
                  <a:pt x="542925" y="0"/>
                </a:lnTo>
                <a:lnTo>
                  <a:pt x="0" y="0"/>
                </a:lnTo>
                <a:lnTo>
                  <a:pt x="0" y="40957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67151" y="4738751"/>
            <a:ext cx="542925" cy="409575"/>
          </a:xfrm>
          <a:custGeom>
            <a:avLst/>
            <a:gdLst/>
            <a:ahLst/>
            <a:cxnLst/>
            <a:rect l="l" t="t" r="r" b="b"/>
            <a:pathLst>
              <a:path w="542925" h="409575">
                <a:moveTo>
                  <a:pt x="0" y="409575"/>
                </a:moveTo>
                <a:lnTo>
                  <a:pt x="542925" y="409575"/>
                </a:lnTo>
                <a:lnTo>
                  <a:pt x="542925" y="0"/>
                </a:lnTo>
                <a:lnTo>
                  <a:pt x="0" y="0"/>
                </a:lnTo>
                <a:lnTo>
                  <a:pt x="0" y="40957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14851" y="4872101"/>
            <a:ext cx="542925" cy="276225"/>
          </a:xfrm>
          <a:custGeom>
            <a:avLst/>
            <a:gdLst/>
            <a:ahLst/>
            <a:cxnLst/>
            <a:rect l="l" t="t" r="r" b="b"/>
            <a:pathLst>
              <a:path w="542925" h="276225">
                <a:moveTo>
                  <a:pt x="0" y="276225"/>
                </a:moveTo>
                <a:lnTo>
                  <a:pt x="542925" y="276225"/>
                </a:lnTo>
                <a:lnTo>
                  <a:pt x="542925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14851" y="4872101"/>
            <a:ext cx="542925" cy="276225"/>
          </a:xfrm>
          <a:custGeom>
            <a:avLst/>
            <a:gdLst/>
            <a:ahLst/>
            <a:cxnLst/>
            <a:rect l="l" t="t" r="r" b="b"/>
            <a:pathLst>
              <a:path w="542925" h="276225">
                <a:moveTo>
                  <a:pt x="0" y="276225"/>
                </a:moveTo>
                <a:lnTo>
                  <a:pt x="542925" y="276225"/>
                </a:lnTo>
                <a:lnTo>
                  <a:pt x="542925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43100" y="2995676"/>
            <a:ext cx="542925" cy="352425"/>
          </a:xfrm>
          <a:custGeom>
            <a:avLst/>
            <a:gdLst/>
            <a:ahLst/>
            <a:cxnLst/>
            <a:rect l="l" t="t" r="r" b="b"/>
            <a:pathLst>
              <a:path w="542925" h="352425">
                <a:moveTo>
                  <a:pt x="0" y="352425"/>
                </a:moveTo>
                <a:lnTo>
                  <a:pt x="542925" y="352425"/>
                </a:lnTo>
                <a:lnTo>
                  <a:pt x="542925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43100" y="2995676"/>
            <a:ext cx="542925" cy="352425"/>
          </a:xfrm>
          <a:custGeom>
            <a:avLst/>
            <a:gdLst/>
            <a:ahLst/>
            <a:cxnLst/>
            <a:rect l="l" t="t" r="r" b="b"/>
            <a:pathLst>
              <a:path w="542925" h="352425">
                <a:moveTo>
                  <a:pt x="0" y="352425"/>
                </a:moveTo>
                <a:lnTo>
                  <a:pt x="542925" y="352425"/>
                </a:lnTo>
                <a:lnTo>
                  <a:pt x="542925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ln w="9525">
            <a:solidFill>
              <a:srgbClr val="7AB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90801" y="2662301"/>
            <a:ext cx="542925" cy="1238250"/>
          </a:xfrm>
          <a:custGeom>
            <a:avLst/>
            <a:gdLst/>
            <a:ahLst/>
            <a:cxnLst/>
            <a:rect l="l" t="t" r="r" b="b"/>
            <a:pathLst>
              <a:path w="542925" h="1238250">
                <a:moveTo>
                  <a:pt x="0" y="1238250"/>
                </a:moveTo>
                <a:lnTo>
                  <a:pt x="542925" y="1238250"/>
                </a:lnTo>
                <a:lnTo>
                  <a:pt x="542925" y="0"/>
                </a:lnTo>
                <a:lnTo>
                  <a:pt x="0" y="0"/>
                </a:lnTo>
                <a:lnTo>
                  <a:pt x="0" y="1238250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90801" y="2662301"/>
            <a:ext cx="542925" cy="1238250"/>
          </a:xfrm>
          <a:custGeom>
            <a:avLst/>
            <a:gdLst/>
            <a:ahLst/>
            <a:cxnLst/>
            <a:rect l="l" t="t" r="r" b="b"/>
            <a:pathLst>
              <a:path w="542925" h="1238250">
                <a:moveTo>
                  <a:pt x="0" y="1238250"/>
                </a:moveTo>
                <a:lnTo>
                  <a:pt x="542925" y="1238250"/>
                </a:lnTo>
                <a:lnTo>
                  <a:pt x="542925" y="0"/>
                </a:lnTo>
                <a:lnTo>
                  <a:pt x="0" y="0"/>
                </a:lnTo>
                <a:lnTo>
                  <a:pt x="0" y="1238250"/>
                </a:lnTo>
                <a:close/>
              </a:path>
            </a:pathLst>
          </a:custGeom>
          <a:ln w="9525">
            <a:solidFill>
              <a:srgbClr val="7AB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728976" y="3995801"/>
            <a:ext cx="542925" cy="685800"/>
          </a:xfrm>
          <a:custGeom>
            <a:avLst/>
            <a:gdLst/>
            <a:ahLst/>
            <a:cxnLst/>
            <a:rect l="l" t="t" r="r" b="b"/>
            <a:pathLst>
              <a:path w="542925" h="685800">
                <a:moveTo>
                  <a:pt x="0" y="685800"/>
                </a:moveTo>
                <a:lnTo>
                  <a:pt x="542925" y="685800"/>
                </a:lnTo>
                <a:lnTo>
                  <a:pt x="542925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728976" y="3995801"/>
            <a:ext cx="542925" cy="685800"/>
          </a:xfrm>
          <a:custGeom>
            <a:avLst/>
            <a:gdLst/>
            <a:ahLst/>
            <a:cxnLst/>
            <a:rect l="l" t="t" r="r" b="b"/>
            <a:pathLst>
              <a:path w="542925" h="685800">
                <a:moveTo>
                  <a:pt x="0" y="685800"/>
                </a:moveTo>
                <a:lnTo>
                  <a:pt x="542925" y="685800"/>
                </a:lnTo>
                <a:lnTo>
                  <a:pt x="542925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9525">
            <a:solidFill>
              <a:srgbClr val="7AB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367151" y="3919601"/>
            <a:ext cx="542925" cy="819150"/>
          </a:xfrm>
          <a:custGeom>
            <a:avLst/>
            <a:gdLst/>
            <a:ahLst/>
            <a:cxnLst/>
            <a:rect l="l" t="t" r="r" b="b"/>
            <a:pathLst>
              <a:path w="542925" h="819150">
                <a:moveTo>
                  <a:pt x="0" y="819150"/>
                </a:moveTo>
                <a:lnTo>
                  <a:pt x="542925" y="819150"/>
                </a:lnTo>
                <a:lnTo>
                  <a:pt x="542925" y="0"/>
                </a:lnTo>
                <a:lnTo>
                  <a:pt x="0" y="0"/>
                </a:lnTo>
                <a:lnTo>
                  <a:pt x="0" y="819150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367151" y="3919601"/>
            <a:ext cx="542925" cy="819150"/>
          </a:xfrm>
          <a:custGeom>
            <a:avLst/>
            <a:gdLst/>
            <a:ahLst/>
            <a:cxnLst/>
            <a:rect l="l" t="t" r="r" b="b"/>
            <a:pathLst>
              <a:path w="542925" h="819150">
                <a:moveTo>
                  <a:pt x="0" y="819150"/>
                </a:moveTo>
                <a:lnTo>
                  <a:pt x="542925" y="819150"/>
                </a:lnTo>
                <a:lnTo>
                  <a:pt x="542925" y="0"/>
                </a:lnTo>
                <a:lnTo>
                  <a:pt x="0" y="0"/>
                </a:lnTo>
                <a:lnTo>
                  <a:pt x="0" y="819150"/>
                </a:lnTo>
                <a:close/>
              </a:path>
            </a:pathLst>
          </a:custGeom>
          <a:ln w="9525">
            <a:solidFill>
              <a:srgbClr val="7AB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014851" y="4338701"/>
            <a:ext cx="542925" cy="533400"/>
          </a:xfrm>
          <a:custGeom>
            <a:avLst/>
            <a:gdLst/>
            <a:ahLst/>
            <a:cxnLst/>
            <a:rect l="l" t="t" r="r" b="b"/>
            <a:pathLst>
              <a:path w="542925" h="533400">
                <a:moveTo>
                  <a:pt x="0" y="533400"/>
                </a:moveTo>
                <a:lnTo>
                  <a:pt x="542925" y="533400"/>
                </a:lnTo>
                <a:lnTo>
                  <a:pt x="542925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14851" y="4338701"/>
            <a:ext cx="542925" cy="533400"/>
          </a:xfrm>
          <a:custGeom>
            <a:avLst/>
            <a:gdLst/>
            <a:ahLst/>
            <a:cxnLst/>
            <a:rect l="l" t="t" r="r" b="b"/>
            <a:pathLst>
              <a:path w="542925" h="533400">
                <a:moveTo>
                  <a:pt x="0" y="533400"/>
                </a:moveTo>
                <a:lnTo>
                  <a:pt x="542925" y="533400"/>
                </a:lnTo>
                <a:lnTo>
                  <a:pt x="542925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9525">
            <a:solidFill>
              <a:srgbClr val="7AB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53026" y="4281551"/>
            <a:ext cx="542925" cy="866775"/>
          </a:xfrm>
          <a:custGeom>
            <a:avLst/>
            <a:gdLst/>
            <a:ahLst/>
            <a:cxnLst/>
            <a:rect l="l" t="t" r="r" b="b"/>
            <a:pathLst>
              <a:path w="542925" h="866775">
                <a:moveTo>
                  <a:pt x="0" y="866775"/>
                </a:moveTo>
                <a:lnTo>
                  <a:pt x="542925" y="866775"/>
                </a:lnTo>
                <a:lnTo>
                  <a:pt x="542925" y="0"/>
                </a:lnTo>
                <a:lnTo>
                  <a:pt x="0" y="0"/>
                </a:lnTo>
                <a:lnTo>
                  <a:pt x="0" y="866775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653026" y="4281551"/>
            <a:ext cx="542925" cy="866775"/>
          </a:xfrm>
          <a:custGeom>
            <a:avLst/>
            <a:gdLst/>
            <a:ahLst/>
            <a:cxnLst/>
            <a:rect l="l" t="t" r="r" b="b"/>
            <a:pathLst>
              <a:path w="542925" h="866775">
                <a:moveTo>
                  <a:pt x="0" y="866775"/>
                </a:moveTo>
                <a:lnTo>
                  <a:pt x="542925" y="866775"/>
                </a:lnTo>
                <a:lnTo>
                  <a:pt x="542925" y="0"/>
                </a:lnTo>
                <a:lnTo>
                  <a:pt x="0" y="0"/>
                </a:lnTo>
                <a:lnTo>
                  <a:pt x="0" y="866775"/>
                </a:lnTo>
                <a:close/>
              </a:path>
            </a:pathLst>
          </a:custGeom>
          <a:ln w="9525">
            <a:solidFill>
              <a:srgbClr val="7AB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91201" y="4605401"/>
            <a:ext cx="552450" cy="542925"/>
          </a:xfrm>
          <a:custGeom>
            <a:avLst/>
            <a:gdLst/>
            <a:ahLst/>
            <a:cxnLst/>
            <a:rect l="l" t="t" r="r" b="b"/>
            <a:pathLst>
              <a:path w="552450" h="542925">
                <a:moveTo>
                  <a:pt x="0" y="542925"/>
                </a:moveTo>
                <a:lnTo>
                  <a:pt x="552450" y="542925"/>
                </a:lnTo>
                <a:lnTo>
                  <a:pt x="552450" y="0"/>
                </a:lnTo>
                <a:lnTo>
                  <a:pt x="0" y="0"/>
                </a:lnTo>
                <a:lnTo>
                  <a:pt x="0" y="542925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291201" y="4605401"/>
            <a:ext cx="552450" cy="542925"/>
          </a:xfrm>
          <a:custGeom>
            <a:avLst/>
            <a:gdLst/>
            <a:ahLst/>
            <a:cxnLst/>
            <a:rect l="l" t="t" r="r" b="b"/>
            <a:pathLst>
              <a:path w="552450" h="542925">
                <a:moveTo>
                  <a:pt x="0" y="542925"/>
                </a:moveTo>
                <a:lnTo>
                  <a:pt x="552450" y="542925"/>
                </a:lnTo>
                <a:lnTo>
                  <a:pt x="552450" y="0"/>
                </a:lnTo>
                <a:lnTo>
                  <a:pt x="0" y="0"/>
                </a:lnTo>
                <a:lnTo>
                  <a:pt x="0" y="542925"/>
                </a:lnTo>
                <a:close/>
              </a:path>
            </a:pathLst>
          </a:custGeom>
          <a:ln w="9525">
            <a:solidFill>
              <a:srgbClr val="7AB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43100" y="2281301"/>
            <a:ext cx="542925" cy="714375"/>
          </a:xfrm>
          <a:custGeom>
            <a:avLst/>
            <a:gdLst/>
            <a:ahLst/>
            <a:cxnLst/>
            <a:rect l="l" t="t" r="r" b="b"/>
            <a:pathLst>
              <a:path w="542925" h="714375">
                <a:moveTo>
                  <a:pt x="0" y="714375"/>
                </a:moveTo>
                <a:lnTo>
                  <a:pt x="542925" y="714375"/>
                </a:lnTo>
                <a:lnTo>
                  <a:pt x="542925" y="0"/>
                </a:lnTo>
                <a:lnTo>
                  <a:pt x="0" y="0"/>
                </a:lnTo>
                <a:lnTo>
                  <a:pt x="0" y="714375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43100" y="2281301"/>
            <a:ext cx="542925" cy="714375"/>
          </a:xfrm>
          <a:custGeom>
            <a:avLst/>
            <a:gdLst/>
            <a:ahLst/>
            <a:cxnLst/>
            <a:rect l="l" t="t" r="r" b="b"/>
            <a:pathLst>
              <a:path w="542925" h="714375">
                <a:moveTo>
                  <a:pt x="0" y="714375"/>
                </a:moveTo>
                <a:lnTo>
                  <a:pt x="542925" y="714375"/>
                </a:lnTo>
                <a:lnTo>
                  <a:pt x="542925" y="0"/>
                </a:lnTo>
                <a:lnTo>
                  <a:pt x="0" y="0"/>
                </a:lnTo>
                <a:lnTo>
                  <a:pt x="0" y="71437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090801" y="2167001"/>
            <a:ext cx="542925" cy="495300"/>
          </a:xfrm>
          <a:custGeom>
            <a:avLst/>
            <a:gdLst/>
            <a:ahLst/>
            <a:cxnLst/>
            <a:rect l="l" t="t" r="r" b="b"/>
            <a:pathLst>
              <a:path w="542925" h="495300">
                <a:moveTo>
                  <a:pt x="0" y="495300"/>
                </a:moveTo>
                <a:lnTo>
                  <a:pt x="542925" y="495300"/>
                </a:lnTo>
                <a:lnTo>
                  <a:pt x="542925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90801" y="2167001"/>
            <a:ext cx="542925" cy="495300"/>
          </a:xfrm>
          <a:custGeom>
            <a:avLst/>
            <a:gdLst/>
            <a:ahLst/>
            <a:cxnLst/>
            <a:rect l="l" t="t" r="r" b="b"/>
            <a:pathLst>
              <a:path w="542925" h="495300">
                <a:moveTo>
                  <a:pt x="0" y="495300"/>
                </a:moveTo>
                <a:lnTo>
                  <a:pt x="542925" y="495300"/>
                </a:lnTo>
                <a:lnTo>
                  <a:pt x="542925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728976" y="3757676"/>
            <a:ext cx="542925" cy="238125"/>
          </a:xfrm>
          <a:custGeom>
            <a:avLst/>
            <a:gdLst/>
            <a:ahLst/>
            <a:cxnLst/>
            <a:rect l="l" t="t" r="r" b="b"/>
            <a:pathLst>
              <a:path w="542925" h="238125">
                <a:moveTo>
                  <a:pt x="0" y="238125"/>
                </a:moveTo>
                <a:lnTo>
                  <a:pt x="542925" y="238125"/>
                </a:lnTo>
                <a:lnTo>
                  <a:pt x="542925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28976" y="3757676"/>
            <a:ext cx="542925" cy="238125"/>
          </a:xfrm>
          <a:custGeom>
            <a:avLst/>
            <a:gdLst/>
            <a:ahLst/>
            <a:cxnLst/>
            <a:rect l="l" t="t" r="r" b="b"/>
            <a:pathLst>
              <a:path w="542925" h="238125">
                <a:moveTo>
                  <a:pt x="0" y="238125"/>
                </a:moveTo>
                <a:lnTo>
                  <a:pt x="542925" y="238125"/>
                </a:lnTo>
                <a:lnTo>
                  <a:pt x="542925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367151" y="3148076"/>
            <a:ext cx="542925" cy="771525"/>
          </a:xfrm>
          <a:custGeom>
            <a:avLst/>
            <a:gdLst/>
            <a:ahLst/>
            <a:cxnLst/>
            <a:rect l="l" t="t" r="r" b="b"/>
            <a:pathLst>
              <a:path w="542925" h="771525">
                <a:moveTo>
                  <a:pt x="0" y="771525"/>
                </a:moveTo>
                <a:lnTo>
                  <a:pt x="542925" y="771525"/>
                </a:lnTo>
                <a:lnTo>
                  <a:pt x="542925" y="0"/>
                </a:lnTo>
                <a:lnTo>
                  <a:pt x="0" y="0"/>
                </a:lnTo>
                <a:lnTo>
                  <a:pt x="0" y="771525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67151" y="3148076"/>
            <a:ext cx="542925" cy="771525"/>
          </a:xfrm>
          <a:custGeom>
            <a:avLst/>
            <a:gdLst/>
            <a:ahLst/>
            <a:cxnLst/>
            <a:rect l="l" t="t" r="r" b="b"/>
            <a:pathLst>
              <a:path w="542925" h="771525">
                <a:moveTo>
                  <a:pt x="0" y="771525"/>
                </a:moveTo>
                <a:lnTo>
                  <a:pt x="542925" y="771525"/>
                </a:lnTo>
                <a:lnTo>
                  <a:pt x="542925" y="0"/>
                </a:lnTo>
                <a:lnTo>
                  <a:pt x="0" y="0"/>
                </a:lnTo>
                <a:lnTo>
                  <a:pt x="0" y="77152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014851" y="3938651"/>
            <a:ext cx="542925" cy="400050"/>
          </a:xfrm>
          <a:custGeom>
            <a:avLst/>
            <a:gdLst/>
            <a:ahLst/>
            <a:cxnLst/>
            <a:rect l="l" t="t" r="r" b="b"/>
            <a:pathLst>
              <a:path w="542925" h="400050">
                <a:moveTo>
                  <a:pt x="0" y="400050"/>
                </a:moveTo>
                <a:lnTo>
                  <a:pt x="542925" y="400050"/>
                </a:lnTo>
                <a:lnTo>
                  <a:pt x="542925" y="0"/>
                </a:lnTo>
                <a:lnTo>
                  <a:pt x="0" y="0"/>
                </a:lnTo>
                <a:lnTo>
                  <a:pt x="0" y="40005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014851" y="3938651"/>
            <a:ext cx="542925" cy="400050"/>
          </a:xfrm>
          <a:custGeom>
            <a:avLst/>
            <a:gdLst/>
            <a:ahLst/>
            <a:cxnLst/>
            <a:rect l="l" t="t" r="r" b="b"/>
            <a:pathLst>
              <a:path w="542925" h="400050">
                <a:moveTo>
                  <a:pt x="0" y="400050"/>
                </a:moveTo>
                <a:lnTo>
                  <a:pt x="542925" y="400050"/>
                </a:lnTo>
                <a:lnTo>
                  <a:pt x="542925" y="0"/>
                </a:lnTo>
                <a:lnTo>
                  <a:pt x="0" y="0"/>
                </a:lnTo>
                <a:lnTo>
                  <a:pt x="0" y="400050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653026" y="3852926"/>
            <a:ext cx="542925" cy="428625"/>
          </a:xfrm>
          <a:custGeom>
            <a:avLst/>
            <a:gdLst/>
            <a:ahLst/>
            <a:cxnLst/>
            <a:rect l="l" t="t" r="r" b="b"/>
            <a:pathLst>
              <a:path w="542925" h="428625">
                <a:moveTo>
                  <a:pt x="0" y="428625"/>
                </a:moveTo>
                <a:lnTo>
                  <a:pt x="542925" y="428625"/>
                </a:lnTo>
                <a:lnTo>
                  <a:pt x="542925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653026" y="3852926"/>
            <a:ext cx="542925" cy="428625"/>
          </a:xfrm>
          <a:custGeom>
            <a:avLst/>
            <a:gdLst/>
            <a:ahLst/>
            <a:cxnLst/>
            <a:rect l="l" t="t" r="r" b="b"/>
            <a:pathLst>
              <a:path w="542925" h="428625">
                <a:moveTo>
                  <a:pt x="0" y="428625"/>
                </a:moveTo>
                <a:lnTo>
                  <a:pt x="542925" y="428625"/>
                </a:lnTo>
                <a:lnTo>
                  <a:pt x="542925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291201" y="1919223"/>
            <a:ext cx="552450" cy="2686050"/>
          </a:xfrm>
          <a:custGeom>
            <a:avLst/>
            <a:gdLst/>
            <a:ahLst/>
            <a:cxnLst/>
            <a:rect l="l" t="t" r="r" b="b"/>
            <a:pathLst>
              <a:path w="552450" h="2686050">
                <a:moveTo>
                  <a:pt x="0" y="2686050"/>
                </a:moveTo>
                <a:lnTo>
                  <a:pt x="552450" y="2686050"/>
                </a:lnTo>
                <a:lnTo>
                  <a:pt x="552450" y="0"/>
                </a:lnTo>
                <a:lnTo>
                  <a:pt x="0" y="0"/>
                </a:lnTo>
                <a:lnTo>
                  <a:pt x="0" y="268605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291201" y="1919223"/>
            <a:ext cx="552450" cy="2686050"/>
          </a:xfrm>
          <a:custGeom>
            <a:avLst/>
            <a:gdLst/>
            <a:ahLst/>
            <a:cxnLst/>
            <a:rect l="l" t="t" r="r" b="b"/>
            <a:pathLst>
              <a:path w="552450" h="2686050">
                <a:moveTo>
                  <a:pt x="0" y="2686050"/>
                </a:moveTo>
                <a:lnTo>
                  <a:pt x="552450" y="2686050"/>
                </a:lnTo>
                <a:lnTo>
                  <a:pt x="552450" y="0"/>
                </a:lnTo>
                <a:lnTo>
                  <a:pt x="0" y="0"/>
                </a:lnTo>
                <a:lnTo>
                  <a:pt x="0" y="2686050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090801" y="1919351"/>
            <a:ext cx="542925" cy="247650"/>
          </a:xfrm>
          <a:custGeom>
            <a:avLst/>
            <a:gdLst/>
            <a:ahLst/>
            <a:cxnLst/>
            <a:rect l="l" t="t" r="r" b="b"/>
            <a:pathLst>
              <a:path w="542925" h="247650">
                <a:moveTo>
                  <a:pt x="0" y="247650"/>
                </a:moveTo>
                <a:lnTo>
                  <a:pt x="542925" y="247650"/>
                </a:lnTo>
                <a:lnTo>
                  <a:pt x="542925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</a:pathLst>
          </a:custGeom>
          <a:solidFill>
            <a:srgbClr val="DCBB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090801" y="1919351"/>
            <a:ext cx="542925" cy="247650"/>
          </a:xfrm>
          <a:custGeom>
            <a:avLst/>
            <a:gdLst/>
            <a:ahLst/>
            <a:cxnLst/>
            <a:rect l="l" t="t" r="r" b="b"/>
            <a:pathLst>
              <a:path w="542925" h="247650">
                <a:moveTo>
                  <a:pt x="0" y="247650"/>
                </a:moveTo>
                <a:lnTo>
                  <a:pt x="542925" y="247650"/>
                </a:lnTo>
                <a:lnTo>
                  <a:pt x="542925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</a:pathLst>
          </a:custGeom>
          <a:ln w="9525">
            <a:solidFill>
              <a:srgbClr val="DCBB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28976" y="3529076"/>
            <a:ext cx="542925" cy="228600"/>
          </a:xfrm>
          <a:custGeom>
            <a:avLst/>
            <a:gdLst/>
            <a:ahLst/>
            <a:cxnLst/>
            <a:rect l="l" t="t" r="r" b="b"/>
            <a:pathLst>
              <a:path w="542925" h="228600">
                <a:moveTo>
                  <a:pt x="0" y="228600"/>
                </a:moveTo>
                <a:lnTo>
                  <a:pt x="542925" y="228600"/>
                </a:lnTo>
                <a:lnTo>
                  <a:pt x="542925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DCBB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28976" y="3529076"/>
            <a:ext cx="542925" cy="228600"/>
          </a:xfrm>
          <a:custGeom>
            <a:avLst/>
            <a:gdLst/>
            <a:ahLst/>
            <a:cxnLst/>
            <a:rect l="l" t="t" r="r" b="b"/>
            <a:pathLst>
              <a:path w="542925" h="228600">
                <a:moveTo>
                  <a:pt x="0" y="228600"/>
                </a:moveTo>
                <a:lnTo>
                  <a:pt x="542925" y="228600"/>
                </a:lnTo>
                <a:lnTo>
                  <a:pt x="542925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525">
            <a:solidFill>
              <a:srgbClr val="DCBB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367151" y="2890901"/>
            <a:ext cx="542925" cy="257175"/>
          </a:xfrm>
          <a:custGeom>
            <a:avLst/>
            <a:gdLst/>
            <a:ahLst/>
            <a:cxnLst/>
            <a:rect l="l" t="t" r="r" b="b"/>
            <a:pathLst>
              <a:path w="542925" h="257175">
                <a:moveTo>
                  <a:pt x="0" y="257175"/>
                </a:moveTo>
                <a:lnTo>
                  <a:pt x="542925" y="257175"/>
                </a:lnTo>
                <a:lnTo>
                  <a:pt x="542925" y="0"/>
                </a:lnTo>
                <a:lnTo>
                  <a:pt x="0" y="0"/>
                </a:lnTo>
                <a:lnTo>
                  <a:pt x="0" y="257175"/>
                </a:lnTo>
                <a:close/>
              </a:path>
            </a:pathLst>
          </a:custGeom>
          <a:solidFill>
            <a:srgbClr val="DCBB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367151" y="2890901"/>
            <a:ext cx="542925" cy="257175"/>
          </a:xfrm>
          <a:custGeom>
            <a:avLst/>
            <a:gdLst/>
            <a:ahLst/>
            <a:cxnLst/>
            <a:rect l="l" t="t" r="r" b="b"/>
            <a:pathLst>
              <a:path w="542925" h="257175">
                <a:moveTo>
                  <a:pt x="0" y="257175"/>
                </a:moveTo>
                <a:lnTo>
                  <a:pt x="542925" y="257175"/>
                </a:lnTo>
                <a:lnTo>
                  <a:pt x="542925" y="0"/>
                </a:lnTo>
                <a:lnTo>
                  <a:pt x="0" y="0"/>
                </a:lnTo>
                <a:lnTo>
                  <a:pt x="0" y="257175"/>
                </a:lnTo>
                <a:close/>
              </a:path>
            </a:pathLst>
          </a:custGeom>
          <a:ln w="9525">
            <a:solidFill>
              <a:srgbClr val="DCBB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014851" y="3662426"/>
            <a:ext cx="542925" cy="276225"/>
          </a:xfrm>
          <a:custGeom>
            <a:avLst/>
            <a:gdLst/>
            <a:ahLst/>
            <a:cxnLst/>
            <a:rect l="l" t="t" r="r" b="b"/>
            <a:pathLst>
              <a:path w="542925" h="276225">
                <a:moveTo>
                  <a:pt x="0" y="276225"/>
                </a:moveTo>
                <a:lnTo>
                  <a:pt x="542925" y="276225"/>
                </a:lnTo>
                <a:lnTo>
                  <a:pt x="542925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solidFill>
            <a:srgbClr val="DCBB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014851" y="3662426"/>
            <a:ext cx="542925" cy="276225"/>
          </a:xfrm>
          <a:custGeom>
            <a:avLst/>
            <a:gdLst/>
            <a:ahLst/>
            <a:cxnLst/>
            <a:rect l="l" t="t" r="r" b="b"/>
            <a:pathLst>
              <a:path w="542925" h="276225">
                <a:moveTo>
                  <a:pt x="0" y="276225"/>
                </a:moveTo>
                <a:lnTo>
                  <a:pt x="542925" y="276225"/>
                </a:lnTo>
                <a:lnTo>
                  <a:pt x="542925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DCBB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653026" y="3633851"/>
            <a:ext cx="542925" cy="219075"/>
          </a:xfrm>
          <a:custGeom>
            <a:avLst/>
            <a:gdLst/>
            <a:ahLst/>
            <a:cxnLst/>
            <a:rect l="l" t="t" r="r" b="b"/>
            <a:pathLst>
              <a:path w="542925" h="219075">
                <a:moveTo>
                  <a:pt x="0" y="219075"/>
                </a:moveTo>
                <a:lnTo>
                  <a:pt x="542925" y="219075"/>
                </a:lnTo>
                <a:lnTo>
                  <a:pt x="542925" y="0"/>
                </a:lnTo>
                <a:lnTo>
                  <a:pt x="0" y="0"/>
                </a:lnTo>
                <a:lnTo>
                  <a:pt x="0" y="219075"/>
                </a:lnTo>
                <a:close/>
              </a:path>
            </a:pathLst>
          </a:custGeom>
          <a:solidFill>
            <a:srgbClr val="DCBB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653026" y="3633851"/>
            <a:ext cx="542925" cy="219075"/>
          </a:xfrm>
          <a:custGeom>
            <a:avLst/>
            <a:gdLst/>
            <a:ahLst/>
            <a:cxnLst/>
            <a:rect l="l" t="t" r="r" b="b"/>
            <a:pathLst>
              <a:path w="542925" h="219075">
                <a:moveTo>
                  <a:pt x="0" y="219075"/>
                </a:moveTo>
                <a:lnTo>
                  <a:pt x="542925" y="219075"/>
                </a:lnTo>
                <a:lnTo>
                  <a:pt x="542925" y="0"/>
                </a:lnTo>
                <a:lnTo>
                  <a:pt x="0" y="0"/>
                </a:lnTo>
                <a:lnTo>
                  <a:pt x="0" y="219075"/>
                </a:lnTo>
                <a:close/>
              </a:path>
            </a:pathLst>
          </a:custGeom>
          <a:ln w="9525">
            <a:solidFill>
              <a:srgbClr val="DCBB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443100" y="2157476"/>
            <a:ext cx="542925" cy="123825"/>
          </a:xfrm>
          <a:custGeom>
            <a:avLst/>
            <a:gdLst/>
            <a:ahLst/>
            <a:cxnLst/>
            <a:rect l="l" t="t" r="r" b="b"/>
            <a:pathLst>
              <a:path w="542925" h="123825">
                <a:moveTo>
                  <a:pt x="0" y="123825"/>
                </a:moveTo>
                <a:lnTo>
                  <a:pt x="542925" y="123825"/>
                </a:lnTo>
                <a:lnTo>
                  <a:pt x="542925" y="0"/>
                </a:lnTo>
                <a:lnTo>
                  <a:pt x="0" y="0"/>
                </a:lnTo>
                <a:lnTo>
                  <a:pt x="0" y="123825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443100" y="2157476"/>
            <a:ext cx="542925" cy="123825"/>
          </a:xfrm>
          <a:custGeom>
            <a:avLst/>
            <a:gdLst/>
            <a:ahLst/>
            <a:cxnLst/>
            <a:rect l="l" t="t" r="r" b="b"/>
            <a:pathLst>
              <a:path w="542925" h="123825">
                <a:moveTo>
                  <a:pt x="0" y="123825"/>
                </a:moveTo>
                <a:lnTo>
                  <a:pt x="542925" y="123825"/>
                </a:lnTo>
                <a:lnTo>
                  <a:pt x="542925" y="0"/>
                </a:lnTo>
                <a:lnTo>
                  <a:pt x="0" y="0"/>
                </a:lnTo>
                <a:lnTo>
                  <a:pt x="0" y="12382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728976" y="2147951"/>
            <a:ext cx="542925" cy="1381125"/>
          </a:xfrm>
          <a:custGeom>
            <a:avLst/>
            <a:gdLst/>
            <a:ahLst/>
            <a:cxnLst/>
            <a:rect l="l" t="t" r="r" b="b"/>
            <a:pathLst>
              <a:path w="542925" h="1381125">
                <a:moveTo>
                  <a:pt x="0" y="1381125"/>
                </a:moveTo>
                <a:lnTo>
                  <a:pt x="542925" y="1381125"/>
                </a:lnTo>
                <a:lnTo>
                  <a:pt x="542925" y="0"/>
                </a:lnTo>
                <a:lnTo>
                  <a:pt x="0" y="0"/>
                </a:lnTo>
                <a:lnTo>
                  <a:pt x="0" y="1381125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728976" y="2147951"/>
            <a:ext cx="542925" cy="1381125"/>
          </a:xfrm>
          <a:custGeom>
            <a:avLst/>
            <a:gdLst/>
            <a:ahLst/>
            <a:cxnLst/>
            <a:rect l="l" t="t" r="r" b="b"/>
            <a:pathLst>
              <a:path w="542925" h="1381125">
                <a:moveTo>
                  <a:pt x="0" y="1381125"/>
                </a:moveTo>
                <a:lnTo>
                  <a:pt x="542925" y="1381125"/>
                </a:lnTo>
                <a:lnTo>
                  <a:pt x="542925" y="0"/>
                </a:lnTo>
                <a:lnTo>
                  <a:pt x="0" y="0"/>
                </a:lnTo>
                <a:lnTo>
                  <a:pt x="0" y="138112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367151" y="2486025"/>
            <a:ext cx="542925" cy="405130"/>
          </a:xfrm>
          <a:custGeom>
            <a:avLst/>
            <a:gdLst/>
            <a:ahLst/>
            <a:cxnLst/>
            <a:rect l="l" t="t" r="r" b="b"/>
            <a:pathLst>
              <a:path w="542925" h="405130">
                <a:moveTo>
                  <a:pt x="0" y="404875"/>
                </a:moveTo>
                <a:lnTo>
                  <a:pt x="542925" y="404875"/>
                </a:lnTo>
                <a:lnTo>
                  <a:pt x="542925" y="0"/>
                </a:lnTo>
                <a:lnTo>
                  <a:pt x="0" y="0"/>
                </a:lnTo>
                <a:lnTo>
                  <a:pt x="0" y="404875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367151" y="2481326"/>
            <a:ext cx="542925" cy="409575"/>
          </a:xfrm>
          <a:custGeom>
            <a:avLst/>
            <a:gdLst/>
            <a:ahLst/>
            <a:cxnLst/>
            <a:rect l="l" t="t" r="r" b="b"/>
            <a:pathLst>
              <a:path w="542925" h="409575">
                <a:moveTo>
                  <a:pt x="0" y="409575"/>
                </a:moveTo>
                <a:lnTo>
                  <a:pt x="542925" y="409575"/>
                </a:lnTo>
                <a:lnTo>
                  <a:pt x="542925" y="0"/>
                </a:lnTo>
                <a:lnTo>
                  <a:pt x="0" y="0"/>
                </a:lnTo>
                <a:lnTo>
                  <a:pt x="0" y="40957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014851" y="2319401"/>
            <a:ext cx="542925" cy="1343025"/>
          </a:xfrm>
          <a:custGeom>
            <a:avLst/>
            <a:gdLst/>
            <a:ahLst/>
            <a:cxnLst/>
            <a:rect l="l" t="t" r="r" b="b"/>
            <a:pathLst>
              <a:path w="542925" h="1343025">
                <a:moveTo>
                  <a:pt x="0" y="1343025"/>
                </a:moveTo>
                <a:lnTo>
                  <a:pt x="542925" y="1343025"/>
                </a:lnTo>
                <a:lnTo>
                  <a:pt x="542925" y="0"/>
                </a:lnTo>
                <a:lnTo>
                  <a:pt x="0" y="0"/>
                </a:lnTo>
                <a:lnTo>
                  <a:pt x="0" y="1343025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14851" y="2319401"/>
            <a:ext cx="542925" cy="1343025"/>
          </a:xfrm>
          <a:custGeom>
            <a:avLst/>
            <a:gdLst/>
            <a:ahLst/>
            <a:cxnLst/>
            <a:rect l="l" t="t" r="r" b="b"/>
            <a:pathLst>
              <a:path w="542925" h="1343025">
                <a:moveTo>
                  <a:pt x="0" y="1343025"/>
                </a:moveTo>
                <a:lnTo>
                  <a:pt x="542925" y="1343025"/>
                </a:lnTo>
                <a:lnTo>
                  <a:pt x="542925" y="0"/>
                </a:lnTo>
                <a:lnTo>
                  <a:pt x="0" y="0"/>
                </a:lnTo>
                <a:lnTo>
                  <a:pt x="0" y="134302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653026" y="3209925"/>
            <a:ext cx="542925" cy="424180"/>
          </a:xfrm>
          <a:custGeom>
            <a:avLst/>
            <a:gdLst/>
            <a:ahLst/>
            <a:cxnLst/>
            <a:rect l="l" t="t" r="r" b="b"/>
            <a:pathLst>
              <a:path w="542925" h="424179">
                <a:moveTo>
                  <a:pt x="0" y="423925"/>
                </a:moveTo>
                <a:lnTo>
                  <a:pt x="542925" y="423925"/>
                </a:lnTo>
                <a:lnTo>
                  <a:pt x="542925" y="0"/>
                </a:lnTo>
                <a:lnTo>
                  <a:pt x="0" y="0"/>
                </a:lnTo>
                <a:lnTo>
                  <a:pt x="0" y="423925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653026" y="3205226"/>
            <a:ext cx="542925" cy="428625"/>
          </a:xfrm>
          <a:custGeom>
            <a:avLst/>
            <a:gdLst/>
            <a:ahLst/>
            <a:cxnLst/>
            <a:rect l="l" t="t" r="r" b="b"/>
            <a:pathLst>
              <a:path w="542925" h="428625">
                <a:moveTo>
                  <a:pt x="0" y="428625"/>
                </a:moveTo>
                <a:lnTo>
                  <a:pt x="542925" y="428625"/>
                </a:lnTo>
                <a:lnTo>
                  <a:pt x="542925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447800" y="1914525"/>
            <a:ext cx="542925" cy="238125"/>
          </a:xfrm>
          <a:custGeom>
            <a:avLst/>
            <a:gdLst/>
            <a:ahLst/>
            <a:cxnLst/>
            <a:rect l="l" t="t" r="r" b="b"/>
            <a:pathLst>
              <a:path w="542925" h="238125">
                <a:moveTo>
                  <a:pt x="0" y="238125"/>
                </a:moveTo>
                <a:lnTo>
                  <a:pt x="542925" y="238125"/>
                </a:lnTo>
                <a:lnTo>
                  <a:pt x="542925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A9E1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447800" y="1914525"/>
            <a:ext cx="542925" cy="238125"/>
          </a:xfrm>
          <a:custGeom>
            <a:avLst/>
            <a:gdLst/>
            <a:ahLst/>
            <a:cxnLst/>
            <a:rect l="l" t="t" r="r" b="b"/>
            <a:pathLst>
              <a:path w="542925" h="238125">
                <a:moveTo>
                  <a:pt x="0" y="238125"/>
                </a:moveTo>
                <a:lnTo>
                  <a:pt x="542925" y="238125"/>
                </a:lnTo>
                <a:lnTo>
                  <a:pt x="542925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ln w="19050">
            <a:solidFill>
              <a:srgbClr val="A9E1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724150" y="1914525"/>
            <a:ext cx="552450" cy="238125"/>
          </a:xfrm>
          <a:custGeom>
            <a:avLst/>
            <a:gdLst/>
            <a:ahLst/>
            <a:cxnLst/>
            <a:rect l="l" t="t" r="r" b="b"/>
            <a:pathLst>
              <a:path w="552450" h="238125">
                <a:moveTo>
                  <a:pt x="0" y="238125"/>
                </a:moveTo>
                <a:lnTo>
                  <a:pt x="552450" y="238125"/>
                </a:lnTo>
                <a:lnTo>
                  <a:pt x="55245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A9E1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724150" y="1914525"/>
            <a:ext cx="552450" cy="238125"/>
          </a:xfrm>
          <a:custGeom>
            <a:avLst/>
            <a:gdLst/>
            <a:ahLst/>
            <a:cxnLst/>
            <a:rect l="l" t="t" r="r" b="b"/>
            <a:pathLst>
              <a:path w="552450" h="238125">
                <a:moveTo>
                  <a:pt x="0" y="238125"/>
                </a:moveTo>
                <a:lnTo>
                  <a:pt x="552450" y="238125"/>
                </a:lnTo>
                <a:lnTo>
                  <a:pt x="55245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ln w="19050">
            <a:solidFill>
              <a:srgbClr val="A9E1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371850" y="1914525"/>
            <a:ext cx="542925" cy="571500"/>
          </a:xfrm>
          <a:custGeom>
            <a:avLst/>
            <a:gdLst/>
            <a:ahLst/>
            <a:cxnLst/>
            <a:rect l="l" t="t" r="r" b="b"/>
            <a:pathLst>
              <a:path w="542925" h="571500">
                <a:moveTo>
                  <a:pt x="0" y="571500"/>
                </a:moveTo>
                <a:lnTo>
                  <a:pt x="542925" y="571500"/>
                </a:lnTo>
                <a:lnTo>
                  <a:pt x="542925" y="0"/>
                </a:lnTo>
                <a:lnTo>
                  <a:pt x="0" y="0"/>
                </a:lnTo>
                <a:lnTo>
                  <a:pt x="0" y="571500"/>
                </a:lnTo>
                <a:close/>
              </a:path>
            </a:pathLst>
          </a:custGeom>
          <a:solidFill>
            <a:srgbClr val="A9E1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371850" y="1914525"/>
            <a:ext cx="542925" cy="571500"/>
          </a:xfrm>
          <a:custGeom>
            <a:avLst/>
            <a:gdLst/>
            <a:ahLst/>
            <a:cxnLst/>
            <a:rect l="l" t="t" r="r" b="b"/>
            <a:pathLst>
              <a:path w="542925" h="571500">
                <a:moveTo>
                  <a:pt x="0" y="571500"/>
                </a:moveTo>
                <a:lnTo>
                  <a:pt x="542925" y="571500"/>
                </a:lnTo>
                <a:lnTo>
                  <a:pt x="542925" y="0"/>
                </a:lnTo>
                <a:lnTo>
                  <a:pt x="0" y="0"/>
                </a:lnTo>
                <a:lnTo>
                  <a:pt x="0" y="571500"/>
                </a:lnTo>
                <a:close/>
              </a:path>
            </a:pathLst>
          </a:custGeom>
          <a:ln w="19050">
            <a:solidFill>
              <a:srgbClr val="A9E1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010025" y="1914525"/>
            <a:ext cx="542925" cy="409575"/>
          </a:xfrm>
          <a:custGeom>
            <a:avLst/>
            <a:gdLst/>
            <a:ahLst/>
            <a:cxnLst/>
            <a:rect l="l" t="t" r="r" b="b"/>
            <a:pathLst>
              <a:path w="542925" h="409575">
                <a:moveTo>
                  <a:pt x="0" y="409575"/>
                </a:moveTo>
                <a:lnTo>
                  <a:pt x="542925" y="409575"/>
                </a:lnTo>
                <a:lnTo>
                  <a:pt x="542925" y="0"/>
                </a:lnTo>
                <a:lnTo>
                  <a:pt x="0" y="0"/>
                </a:lnTo>
                <a:lnTo>
                  <a:pt x="0" y="409575"/>
                </a:lnTo>
                <a:close/>
              </a:path>
            </a:pathLst>
          </a:custGeom>
          <a:solidFill>
            <a:srgbClr val="A9E1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010025" y="1914525"/>
            <a:ext cx="542925" cy="409575"/>
          </a:xfrm>
          <a:custGeom>
            <a:avLst/>
            <a:gdLst/>
            <a:ahLst/>
            <a:cxnLst/>
            <a:rect l="l" t="t" r="r" b="b"/>
            <a:pathLst>
              <a:path w="542925" h="409575">
                <a:moveTo>
                  <a:pt x="0" y="409575"/>
                </a:moveTo>
                <a:lnTo>
                  <a:pt x="542925" y="409575"/>
                </a:lnTo>
                <a:lnTo>
                  <a:pt x="542925" y="0"/>
                </a:lnTo>
                <a:lnTo>
                  <a:pt x="0" y="0"/>
                </a:lnTo>
                <a:lnTo>
                  <a:pt x="0" y="409575"/>
                </a:lnTo>
                <a:close/>
              </a:path>
            </a:pathLst>
          </a:custGeom>
          <a:ln w="19050">
            <a:solidFill>
              <a:srgbClr val="A9E1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657725" y="1914525"/>
            <a:ext cx="542925" cy="1295400"/>
          </a:xfrm>
          <a:custGeom>
            <a:avLst/>
            <a:gdLst/>
            <a:ahLst/>
            <a:cxnLst/>
            <a:rect l="l" t="t" r="r" b="b"/>
            <a:pathLst>
              <a:path w="542925" h="1295400">
                <a:moveTo>
                  <a:pt x="0" y="1295400"/>
                </a:moveTo>
                <a:lnTo>
                  <a:pt x="542925" y="1295400"/>
                </a:lnTo>
                <a:lnTo>
                  <a:pt x="542925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solidFill>
            <a:srgbClr val="A9E1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657725" y="1914525"/>
            <a:ext cx="542925" cy="1295400"/>
          </a:xfrm>
          <a:custGeom>
            <a:avLst/>
            <a:gdLst/>
            <a:ahLst/>
            <a:cxnLst/>
            <a:rect l="l" t="t" r="r" b="b"/>
            <a:pathLst>
              <a:path w="542925" h="1295400">
                <a:moveTo>
                  <a:pt x="0" y="1295400"/>
                </a:moveTo>
                <a:lnTo>
                  <a:pt x="542925" y="1295400"/>
                </a:lnTo>
                <a:lnTo>
                  <a:pt x="542925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ln w="19050">
            <a:solidFill>
              <a:srgbClr val="A9E1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395475" y="5148326"/>
            <a:ext cx="4495800" cy="0"/>
          </a:xfrm>
          <a:custGeom>
            <a:avLst/>
            <a:gdLst/>
            <a:ahLst/>
            <a:cxnLst/>
            <a:rect l="l" t="t" r="r" b="b"/>
            <a:pathLst>
              <a:path w="4495800">
                <a:moveTo>
                  <a:pt x="0" y="0"/>
                </a:moveTo>
                <a:lnTo>
                  <a:pt x="44958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1036319" y="5026977"/>
            <a:ext cx="2419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955039" y="4381182"/>
            <a:ext cx="313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955039" y="3735704"/>
            <a:ext cx="313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955039" y="3089211"/>
            <a:ext cx="313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6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955039" y="2443734"/>
            <a:ext cx="313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8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873760" y="1797367"/>
            <a:ext cx="3994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662429" y="5224145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3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579114" y="5224145"/>
            <a:ext cx="131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5505196" y="5224145"/>
            <a:ext cx="1339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latin typeface="Arial"/>
                <a:cs typeface="Arial"/>
              </a:rPr>
              <a:t>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1824101" y="571023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824101" y="571023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871976" y="5710237"/>
            <a:ext cx="76200" cy="85725"/>
          </a:xfrm>
          <a:custGeom>
            <a:avLst/>
            <a:gdLst/>
            <a:ahLst/>
            <a:cxnLst/>
            <a:rect l="l" t="t" r="r" b="b"/>
            <a:pathLst>
              <a:path w="76200" h="85725">
                <a:moveTo>
                  <a:pt x="0" y="85725"/>
                </a:moveTo>
                <a:lnTo>
                  <a:pt x="76200" y="85725"/>
                </a:lnTo>
                <a:lnTo>
                  <a:pt x="76200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871976" y="5710237"/>
            <a:ext cx="76200" cy="85725"/>
          </a:xfrm>
          <a:custGeom>
            <a:avLst/>
            <a:gdLst/>
            <a:ahLst/>
            <a:cxnLst/>
            <a:rect l="l" t="t" r="r" b="b"/>
            <a:pathLst>
              <a:path w="76200" h="85725">
                <a:moveTo>
                  <a:pt x="0" y="85725"/>
                </a:moveTo>
                <a:lnTo>
                  <a:pt x="76200" y="85725"/>
                </a:lnTo>
                <a:lnTo>
                  <a:pt x="76200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7AB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24101" y="5881687"/>
            <a:ext cx="85725" cy="76200"/>
          </a:xfrm>
          <a:custGeom>
            <a:avLst/>
            <a:gdLst/>
            <a:ahLst/>
            <a:cxnLst/>
            <a:rect l="l" t="t" r="r" b="b"/>
            <a:pathLst>
              <a:path w="85725" h="76200">
                <a:moveTo>
                  <a:pt x="0" y="76200"/>
                </a:moveTo>
                <a:lnTo>
                  <a:pt x="85725" y="76200"/>
                </a:lnTo>
                <a:lnTo>
                  <a:pt x="8572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824101" y="5881687"/>
            <a:ext cx="85725" cy="76200"/>
          </a:xfrm>
          <a:custGeom>
            <a:avLst/>
            <a:gdLst/>
            <a:ahLst/>
            <a:cxnLst/>
            <a:rect l="l" t="t" r="r" b="b"/>
            <a:pathLst>
              <a:path w="85725" h="76200">
                <a:moveTo>
                  <a:pt x="0" y="76200"/>
                </a:moveTo>
                <a:lnTo>
                  <a:pt x="85725" y="76200"/>
                </a:lnTo>
                <a:lnTo>
                  <a:pt x="8572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871976" y="588168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CBB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871976" y="588168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DCBB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824101" y="6053137"/>
            <a:ext cx="85725" cy="76200"/>
          </a:xfrm>
          <a:custGeom>
            <a:avLst/>
            <a:gdLst/>
            <a:ahLst/>
            <a:cxnLst/>
            <a:rect l="l" t="t" r="r" b="b"/>
            <a:pathLst>
              <a:path w="85725" h="76200">
                <a:moveTo>
                  <a:pt x="0" y="76200"/>
                </a:moveTo>
                <a:lnTo>
                  <a:pt x="85725" y="76200"/>
                </a:lnTo>
                <a:lnTo>
                  <a:pt x="8572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824101" y="6053137"/>
            <a:ext cx="85725" cy="76200"/>
          </a:xfrm>
          <a:custGeom>
            <a:avLst/>
            <a:gdLst/>
            <a:ahLst/>
            <a:cxnLst/>
            <a:rect l="l" t="t" r="r" b="b"/>
            <a:pathLst>
              <a:path w="85725" h="76200">
                <a:moveTo>
                  <a:pt x="0" y="76200"/>
                </a:moveTo>
                <a:lnTo>
                  <a:pt x="85725" y="76200"/>
                </a:lnTo>
                <a:lnTo>
                  <a:pt x="8572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>
            <a:off x="1932939" y="5224145"/>
            <a:ext cx="1242060" cy="961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715">
              <a:lnSpc>
                <a:spcPct val="100000"/>
              </a:lnSpc>
              <a:spcBef>
                <a:spcPts val="100"/>
              </a:spcBef>
              <a:tabLst>
                <a:tab pos="1016635" algn="l"/>
              </a:tabLst>
            </a:pPr>
            <a:r>
              <a:rPr sz="1200" spc="-105" dirty="0">
                <a:latin typeface="Arial"/>
                <a:cs typeface="Arial"/>
              </a:rPr>
              <a:t>F	</a:t>
            </a:r>
            <a:r>
              <a:rPr sz="1200" spc="-45" dirty="0">
                <a:latin typeface="Arial"/>
                <a:cs typeface="Arial"/>
              </a:rPr>
              <a:t>D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Arial"/>
              <a:cs typeface="Arial"/>
            </a:endParaRPr>
          </a:p>
          <a:p>
            <a:pPr marL="12700">
              <a:lnSpc>
                <a:spcPts val="1395"/>
              </a:lnSpc>
            </a:pPr>
            <a:r>
              <a:rPr sz="1200" spc="-25" dirty="0">
                <a:latin typeface="Arial"/>
                <a:cs typeface="Arial"/>
              </a:rPr>
              <a:t>Physician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45"/>
              </a:lnSpc>
            </a:pPr>
            <a:r>
              <a:rPr sz="1200" spc="-30" dirty="0">
                <a:latin typeface="Arial"/>
                <a:cs typeface="Arial"/>
              </a:rPr>
              <a:t>Care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Coordinators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90"/>
              </a:lnSpc>
            </a:pPr>
            <a:r>
              <a:rPr sz="1200" spc="-15" dirty="0">
                <a:latin typeface="Arial"/>
                <a:cs typeface="Arial"/>
              </a:rPr>
              <a:t>Support</a:t>
            </a:r>
            <a:r>
              <a:rPr sz="1200" spc="-13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Workers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3867150" y="604837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A9E1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867150" y="604837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19050">
            <a:solidFill>
              <a:srgbClr val="A9E1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3978528" y="5224145"/>
            <a:ext cx="1162685" cy="961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00"/>
              </a:spcBef>
              <a:tabLst>
                <a:tab pos="904240" algn="l"/>
              </a:tabLst>
            </a:pPr>
            <a:r>
              <a:rPr sz="1200" spc="-95" dirty="0">
                <a:latin typeface="Arial"/>
                <a:cs typeface="Arial"/>
              </a:rPr>
              <a:t>A	</a:t>
            </a:r>
            <a:r>
              <a:rPr sz="1200" spc="-80" dirty="0"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Arial"/>
              <a:cs typeface="Arial"/>
            </a:endParaRPr>
          </a:p>
          <a:p>
            <a:pPr marL="12700">
              <a:lnSpc>
                <a:spcPts val="1395"/>
              </a:lnSpc>
            </a:pPr>
            <a:r>
              <a:rPr sz="1200" spc="-20" dirty="0">
                <a:latin typeface="Arial"/>
                <a:cs typeface="Arial"/>
              </a:rPr>
              <a:t>Nurse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45"/>
              </a:lnSpc>
            </a:pPr>
            <a:r>
              <a:rPr sz="1200" spc="-5" dirty="0">
                <a:latin typeface="Arial"/>
                <a:cs typeface="Arial"/>
              </a:rPr>
              <a:t>Allied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Healthcare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90"/>
              </a:lnSpc>
            </a:pPr>
            <a:r>
              <a:rPr sz="1200" spc="-20" dirty="0">
                <a:latin typeface="Arial"/>
                <a:cs typeface="Arial"/>
              </a:rPr>
              <a:t>Others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11096625" y="4500498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450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0372725" y="4500498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639300" y="4500498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915400" y="4500498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191500" y="4500498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467600" y="4500498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796151" y="4500498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324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1096625" y="3833748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450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0372725" y="3833748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915400" y="3833748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191500" y="3833748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467600" y="3833748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796151" y="3833748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324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0372725" y="3167126"/>
            <a:ext cx="776605" cy="0"/>
          </a:xfrm>
          <a:custGeom>
            <a:avLst/>
            <a:gdLst/>
            <a:ahLst/>
            <a:cxnLst/>
            <a:rect l="l" t="t" r="r" b="b"/>
            <a:pathLst>
              <a:path w="776604">
                <a:moveTo>
                  <a:pt x="0" y="0"/>
                </a:moveTo>
                <a:lnTo>
                  <a:pt x="776351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915400" y="3167126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191500" y="3167126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467600" y="3167126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796151" y="3167126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324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915400" y="2500376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676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191500" y="2500376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796151" y="2500376"/>
            <a:ext cx="776605" cy="0"/>
          </a:xfrm>
          <a:custGeom>
            <a:avLst/>
            <a:gdLst/>
            <a:ahLst/>
            <a:cxnLst/>
            <a:rect l="l" t="t" r="r" b="b"/>
            <a:pathLst>
              <a:path w="776604">
                <a:moveTo>
                  <a:pt x="0" y="0"/>
                </a:moveTo>
                <a:lnTo>
                  <a:pt x="776224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796151" y="1843151"/>
            <a:ext cx="4352925" cy="0"/>
          </a:xfrm>
          <a:custGeom>
            <a:avLst/>
            <a:gdLst/>
            <a:ahLst/>
            <a:cxnLst/>
            <a:rect l="l" t="t" r="r" b="b"/>
            <a:pathLst>
              <a:path w="4352925">
                <a:moveTo>
                  <a:pt x="0" y="0"/>
                </a:moveTo>
                <a:lnTo>
                  <a:pt x="435292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848475" y="2533650"/>
            <a:ext cx="619125" cy="2628900"/>
          </a:xfrm>
          <a:custGeom>
            <a:avLst/>
            <a:gdLst/>
            <a:ahLst/>
            <a:cxnLst/>
            <a:rect l="l" t="t" r="r" b="b"/>
            <a:pathLst>
              <a:path w="619125" h="2628900">
                <a:moveTo>
                  <a:pt x="0" y="2628900"/>
                </a:moveTo>
                <a:lnTo>
                  <a:pt x="619125" y="2628900"/>
                </a:lnTo>
                <a:lnTo>
                  <a:pt x="619125" y="0"/>
                </a:lnTo>
                <a:lnTo>
                  <a:pt x="0" y="0"/>
                </a:lnTo>
                <a:lnTo>
                  <a:pt x="0" y="262890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572375" y="2209800"/>
            <a:ext cx="619125" cy="2952750"/>
          </a:xfrm>
          <a:custGeom>
            <a:avLst/>
            <a:gdLst/>
            <a:ahLst/>
            <a:cxnLst/>
            <a:rect l="l" t="t" r="r" b="b"/>
            <a:pathLst>
              <a:path w="619125" h="2952750">
                <a:moveTo>
                  <a:pt x="0" y="2952750"/>
                </a:moveTo>
                <a:lnTo>
                  <a:pt x="619125" y="2952750"/>
                </a:lnTo>
                <a:lnTo>
                  <a:pt x="619125" y="0"/>
                </a:lnTo>
                <a:lnTo>
                  <a:pt x="0" y="0"/>
                </a:lnTo>
                <a:lnTo>
                  <a:pt x="0" y="295275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305800" y="2371725"/>
            <a:ext cx="609600" cy="2790825"/>
          </a:xfrm>
          <a:custGeom>
            <a:avLst/>
            <a:gdLst/>
            <a:ahLst/>
            <a:cxnLst/>
            <a:rect l="l" t="t" r="r" b="b"/>
            <a:pathLst>
              <a:path w="609600" h="2790825">
                <a:moveTo>
                  <a:pt x="0" y="2790825"/>
                </a:moveTo>
                <a:lnTo>
                  <a:pt x="609600" y="2790825"/>
                </a:lnTo>
                <a:lnTo>
                  <a:pt x="609600" y="0"/>
                </a:lnTo>
                <a:lnTo>
                  <a:pt x="0" y="0"/>
                </a:lnTo>
                <a:lnTo>
                  <a:pt x="0" y="279082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029700" y="4333875"/>
            <a:ext cx="609600" cy="828675"/>
          </a:xfrm>
          <a:custGeom>
            <a:avLst/>
            <a:gdLst/>
            <a:ahLst/>
            <a:cxnLst/>
            <a:rect l="l" t="t" r="r" b="b"/>
            <a:pathLst>
              <a:path w="609600" h="828675">
                <a:moveTo>
                  <a:pt x="0" y="828675"/>
                </a:moveTo>
                <a:lnTo>
                  <a:pt x="609600" y="828675"/>
                </a:lnTo>
                <a:lnTo>
                  <a:pt x="609600" y="0"/>
                </a:lnTo>
                <a:lnTo>
                  <a:pt x="0" y="0"/>
                </a:lnTo>
                <a:lnTo>
                  <a:pt x="0" y="82867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753600" y="2943225"/>
            <a:ext cx="619125" cy="2219325"/>
          </a:xfrm>
          <a:custGeom>
            <a:avLst/>
            <a:gdLst/>
            <a:ahLst/>
            <a:cxnLst/>
            <a:rect l="l" t="t" r="r" b="b"/>
            <a:pathLst>
              <a:path w="619125" h="2219325">
                <a:moveTo>
                  <a:pt x="0" y="2219325"/>
                </a:moveTo>
                <a:lnTo>
                  <a:pt x="619125" y="2219325"/>
                </a:lnTo>
                <a:lnTo>
                  <a:pt x="619125" y="0"/>
                </a:lnTo>
                <a:lnTo>
                  <a:pt x="0" y="0"/>
                </a:lnTo>
                <a:lnTo>
                  <a:pt x="0" y="221932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0477500" y="3276600"/>
            <a:ext cx="619125" cy="1885950"/>
          </a:xfrm>
          <a:custGeom>
            <a:avLst/>
            <a:gdLst/>
            <a:ahLst/>
            <a:cxnLst/>
            <a:rect l="l" t="t" r="r" b="b"/>
            <a:pathLst>
              <a:path w="619125" h="1885950">
                <a:moveTo>
                  <a:pt x="0" y="1885950"/>
                </a:moveTo>
                <a:lnTo>
                  <a:pt x="619125" y="1885950"/>
                </a:lnTo>
                <a:lnTo>
                  <a:pt x="619125" y="0"/>
                </a:lnTo>
                <a:lnTo>
                  <a:pt x="0" y="0"/>
                </a:lnTo>
                <a:lnTo>
                  <a:pt x="0" y="188595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796151" y="5167376"/>
            <a:ext cx="4352925" cy="0"/>
          </a:xfrm>
          <a:custGeom>
            <a:avLst/>
            <a:gdLst/>
            <a:ahLst/>
            <a:cxnLst/>
            <a:rect l="l" t="t" r="r" b="b"/>
            <a:pathLst>
              <a:path w="4352925">
                <a:moveTo>
                  <a:pt x="0" y="0"/>
                </a:moveTo>
                <a:lnTo>
                  <a:pt x="4352925" y="0"/>
                </a:lnTo>
              </a:path>
            </a:pathLst>
          </a:custGeom>
          <a:ln w="9525">
            <a:solidFill>
              <a:srgbClr val="C6D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 txBox="1"/>
          <p:nvPr/>
        </p:nvSpPr>
        <p:spPr>
          <a:xfrm>
            <a:off x="6571615" y="5048884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91A30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6571615" y="4383404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91A30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6487159" y="3717353"/>
            <a:ext cx="1968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091A30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6487159" y="3051873"/>
            <a:ext cx="1968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091A30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6487159" y="2386266"/>
            <a:ext cx="1968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091A30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6487159" y="1720786"/>
            <a:ext cx="1968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091A30"/>
                </a:solidFill>
                <a:latin typeface="Arial"/>
                <a:cs typeface="Arial"/>
              </a:rPr>
              <a:t>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6224270" y="5305907"/>
            <a:ext cx="963168" cy="933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531354" y="5326857"/>
            <a:ext cx="1060196" cy="854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794877" y="5308384"/>
            <a:ext cx="1287018" cy="8305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0416158" y="5338033"/>
            <a:ext cx="361950" cy="339090"/>
          </a:xfrm>
          <a:custGeom>
            <a:avLst/>
            <a:gdLst/>
            <a:ahLst/>
            <a:cxnLst/>
            <a:rect l="l" t="t" r="r" b="b"/>
            <a:pathLst>
              <a:path w="361950" h="339089">
                <a:moveTo>
                  <a:pt x="53832" y="228599"/>
                </a:moveTo>
                <a:lnTo>
                  <a:pt x="46988" y="228599"/>
                </a:lnTo>
                <a:lnTo>
                  <a:pt x="40132" y="229869"/>
                </a:lnTo>
                <a:lnTo>
                  <a:pt x="33464" y="232409"/>
                </a:lnTo>
                <a:lnTo>
                  <a:pt x="27178" y="234949"/>
                </a:lnTo>
                <a:lnTo>
                  <a:pt x="21272" y="240029"/>
                </a:lnTo>
                <a:lnTo>
                  <a:pt x="15748" y="243839"/>
                </a:lnTo>
                <a:lnTo>
                  <a:pt x="8679" y="252729"/>
                </a:lnTo>
                <a:lnTo>
                  <a:pt x="3683" y="261619"/>
                </a:lnTo>
                <a:lnTo>
                  <a:pt x="781" y="271779"/>
                </a:lnTo>
                <a:lnTo>
                  <a:pt x="0" y="281939"/>
                </a:lnTo>
                <a:lnTo>
                  <a:pt x="1452" y="292099"/>
                </a:lnTo>
                <a:lnTo>
                  <a:pt x="5238" y="302259"/>
                </a:lnTo>
                <a:lnTo>
                  <a:pt x="11358" y="312419"/>
                </a:lnTo>
                <a:lnTo>
                  <a:pt x="19812" y="322579"/>
                </a:lnTo>
                <a:lnTo>
                  <a:pt x="25074" y="326389"/>
                </a:lnTo>
                <a:lnTo>
                  <a:pt x="30765" y="331469"/>
                </a:lnTo>
                <a:lnTo>
                  <a:pt x="36885" y="334009"/>
                </a:lnTo>
                <a:lnTo>
                  <a:pt x="43434" y="336549"/>
                </a:lnTo>
                <a:lnTo>
                  <a:pt x="50220" y="339089"/>
                </a:lnTo>
                <a:lnTo>
                  <a:pt x="63936" y="339089"/>
                </a:lnTo>
                <a:lnTo>
                  <a:pt x="77555" y="336549"/>
                </a:lnTo>
                <a:lnTo>
                  <a:pt x="83899" y="332739"/>
                </a:lnTo>
                <a:lnTo>
                  <a:pt x="89886" y="328929"/>
                </a:lnTo>
                <a:lnTo>
                  <a:pt x="92695" y="326389"/>
                </a:lnTo>
                <a:lnTo>
                  <a:pt x="59944" y="326389"/>
                </a:lnTo>
                <a:lnTo>
                  <a:pt x="52250" y="325119"/>
                </a:lnTo>
                <a:lnTo>
                  <a:pt x="17541" y="294639"/>
                </a:lnTo>
                <a:lnTo>
                  <a:pt x="13462" y="279399"/>
                </a:lnTo>
                <a:lnTo>
                  <a:pt x="14297" y="271779"/>
                </a:lnTo>
                <a:lnTo>
                  <a:pt x="42291" y="243839"/>
                </a:lnTo>
                <a:lnTo>
                  <a:pt x="48895" y="241299"/>
                </a:lnTo>
                <a:lnTo>
                  <a:pt x="85233" y="241299"/>
                </a:lnTo>
                <a:lnTo>
                  <a:pt x="80597" y="237489"/>
                </a:lnTo>
                <a:lnTo>
                  <a:pt x="74154" y="233679"/>
                </a:lnTo>
                <a:lnTo>
                  <a:pt x="67437" y="231139"/>
                </a:lnTo>
                <a:lnTo>
                  <a:pt x="53832" y="228599"/>
                </a:lnTo>
                <a:close/>
              </a:path>
              <a:path w="361950" h="339089">
                <a:moveTo>
                  <a:pt x="85233" y="241299"/>
                </a:moveTo>
                <a:lnTo>
                  <a:pt x="48895" y="241299"/>
                </a:lnTo>
                <a:lnTo>
                  <a:pt x="55625" y="242569"/>
                </a:lnTo>
                <a:lnTo>
                  <a:pt x="69215" y="247649"/>
                </a:lnTo>
                <a:lnTo>
                  <a:pt x="96418" y="280669"/>
                </a:lnTo>
                <a:lnTo>
                  <a:pt x="97663" y="288289"/>
                </a:lnTo>
                <a:lnTo>
                  <a:pt x="97206" y="295909"/>
                </a:lnTo>
                <a:lnTo>
                  <a:pt x="67417" y="326389"/>
                </a:lnTo>
                <a:lnTo>
                  <a:pt x="92695" y="326389"/>
                </a:lnTo>
                <a:lnTo>
                  <a:pt x="111315" y="287019"/>
                </a:lnTo>
                <a:lnTo>
                  <a:pt x="110652" y="280669"/>
                </a:lnTo>
                <a:lnTo>
                  <a:pt x="86778" y="242569"/>
                </a:lnTo>
                <a:lnTo>
                  <a:pt x="85233" y="241299"/>
                </a:lnTo>
                <a:close/>
              </a:path>
              <a:path w="361950" h="339089">
                <a:moveTo>
                  <a:pt x="112830" y="227329"/>
                </a:moveTo>
                <a:lnTo>
                  <a:pt x="93345" y="227329"/>
                </a:lnTo>
                <a:lnTo>
                  <a:pt x="125475" y="259079"/>
                </a:lnTo>
                <a:lnTo>
                  <a:pt x="131191" y="264159"/>
                </a:lnTo>
                <a:lnTo>
                  <a:pt x="135255" y="267969"/>
                </a:lnTo>
                <a:lnTo>
                  <a:pt x="140335" y="270509"/>
                </a:lnTo>
                <a:lnTo>
                  <a:pt x="143129" y="270509"/>
                </a:lnTo>
                <a:lnTo>
                  <a:pt x="146050" y="269239"/>
                </a:lnTo>
                <a:lnTo>
                  <a:pt x="149098" y="267969"/>
                </a:lnTo>
                <a:lnTo>
                  <a:pt x="152273" y="266699"/>
                </a:lnTo>
                <a:lnTo>
                  <a:pt x="155701" y="262889"/>
                </a:lnTo>
                <a:lnTo>
                  <a:pt x="157861" y="260349"/>
                </a:lnTo>
                <a:lnTo>
                  <a:pt x="159893" y="257809"/>
                </a:lnTo>
                <a:lnTo>
                  <a:pt x="162051" y="255269"/>
                </a:lnTo>
                <a:lnTo>
                  <a:pt x="142240" y="255269"/>
                </a:lnTo>
                <a:lnTo>
                  <a:pt x="139954" y="253999"/>
                </a:lnTo>
                <a:lnTo>
                  <a:pt x="138049" y="252729"/>
                </a:lnTo>
                <a:lnTo>
                  <a:pt x="112830" y="227329"/>
                </a:lnTo>
                <a:close/>
              </a:path>
              <a:path w="361950" h="339089">
                <a:moveTo>
                  <a:pt x="152273" y="247649"/>
                </a:moveTo>
                <a:lnTo>
                  <a:pt x="150749" y="250189"/>
                </a:lnTo>
                <a:lnTo>
                  <a:pt x="148463" y="252729"/>
                </a:lnTo>
                <a:lnTo>
                  <a:pt x="147066" y="253999"/>
                </a:lnTo>
                <a:lnTo>
                  <a:pt x="145796" y="255269"/>
                </a:lnTo>
                <a:lnTo>
                  <a:pt x="162051" y="255269"/>
                </a:lnTo>
                <a:lnTo>
                  <a:pt x="152273" y="247649"/>
                </a:lnTo>
                <a:close/>
              </a:path>
              <a:path w="361950" h="339089">
                <a:moveTo>
                  <a:pt x="106045" y="156209"/>
                </a:moveTo>
                <a:lnTo>
                  <a:pt x="96647" y="166369"/>
                </a:lnTo>
                <a:lnTo>
                  <a:pt x="173736" y="243839"/>
                </a:lnTo>
                <a:lnTo>
                  <a:pt x="183261" y="233679"/>
                </a:lnTo>
                <a:lnTo>
                  <a:pt x="148209" y="199389"/>
                </a:lnTo>
                <a:lnTo>
                  <a:pt x="145415" y="195579"/>
                </a:lnTo>
                <a:lnTo>
                  <a:pt x="143891" y="191769"/>
                </a:lnTo>
                <a:lnTo>
                  <a:pt x="142494" y="187959"/>
                </a:lnTo>
                <a:lnTo>
                  <a:pt x="142240" y="184149"/>
                </a:lnTo>
                <a:lnTo>
                  <a:pt x="133731" y="184149"/>
                </a:lnTo>
                <a:lnTo>
                  <a:pt x="106045" y="156209"/>
                </a:lnTo>
                <a:close/>
              </a:path>
              <a:path w="361950" h="339089">
                <a:moveTo>
                  <a:pt x="75819" y="190499"/>
                </a:moveTo>
                <a:lnTo>
                  <a:pt x="72136" y="205739"/>
                </a:lnTo>
                <a:lnTo>
                  <a:pt x="85979" y="219709"/>
                </a:lnTo>
                <a:lnTo>
                  <a:pt x="78994" y="226059"/>
                </a:lnTo>
                <a:lnTo>
                  <a:pt x="86360" y="233679"/>
                </a:lnTo>
                <a:lnTo>
                  <a:pt x="93345" y="227329"/>
                </a:lnTo>
                <a:lnTo>
                  <a:pt x="112830" y="227329"/>
                </a:lnTo>
                <a:lnTo>
                  <a:pt x="102743" y="217169"/>
                </a:lnTo>
                <a:lnTo>
                  <a:pt x="110907" y="209549"/>
                </a:lnTo>
                <a:lnTo>
                  <a:pt x="95376" y="209549"/>
                </a:lnTo>
                <a:lnTo>
                  <a:pt x="75819" y="190499"/>
                </a:lnTo>
                <a:close/>
              </a:path>
              <a:path w="361950" h="339089">
                <a:moveTo>
                  <a:pt x="104901" y="200659"/>
                </a:moveTo>
                <a:lnTo>
                  <a:pt x="95376" y="209549"/>
                </a:lnTo>
                <a:lnTo>
                  <a:pt x="110907" y="209549"/>
                </a:lnTo>
                <a:lnTo>
                  <a:pt x="112268" y="208279"/>
                </a:lnTo>
                <a:lnTo>
                  <a:pt x="104901" y="200659"/>
                </a:lnTo>
                <a:close/>
              </a:path>
              <a:path w="361950" h="339089">
                <a:moveTo>
                  <a:pt x="186102" y="165099"/>
                </a:moveTo>
                <a:lnTo>
                  <a:pt x="165226" y="165099"/>
                </a:lnTo>
                <a:lnTo>
                  <a:pt x="169672" y="167639"/>
                </a:lnTo>
                <a:lnTo>
                  <a:pt x="174371" y="171449"/>
                </a:lnTo>
                <a:lnTo>
                  <a:pt x="209804" y="207009"/>
                </a:lnTo>
                <a:lnTo>
                  <a:pt x="219329" y="198119"/>
                </a:lnTo>
                <a:lnTo>
                  <a:pt x="186102" y="165099"/>
                </a:lnTo>
                <a:close/>
              </a:path>
              <a:path w="361950" h="339089">
                <a:moveTo>
                  <a:pt x="165226" y="149859"/>
                </a:moveTo>
                <a:lnTo>
                  <a:pt x="160782" y="149859"/>
                </a:lnTo>
                <a:lnTo>
                  <a:pt x="151384" y="153669"/>
                </a:lnTo>
                <a:lnTo>
                  <a:pt x="133731" y="184149"/>
                </a:lnTo>
                <a:lnTo>
                  <a:pt x="142240" y="184149"/>
                </a:lnTo>
                <a:lnTo>
                  <a:pt x="144272" y="176529"/>
                </a:lnTo>
                <a:lnTo>
                  <a:pt x="146176" y="172719"/>
                </a:lnTo>
                <a:lnTo>
                  <a:pt x="148971" y="170179"/>
                </a:lnTo>
                <a:lnTo>
                  <a:pt x="152781" y="166369"/>
                </a:lnTo>
                <a:lnTo>
                  <a:pt x="156718" y="165099"/>
                </a:lnTo>
                <a:lnTo>
                  <a:pt x="186102" y="165099"/>
                </a:lnTo>
                <a:lnTo>
                  <a:pt x="178435" y="157479"/>
                </a:lnTo>
                <a:lnTo>
                  <a:pt x="173609" y="153669"/>
                </a:lnTo>
                <a:lnTo>
                  <a:pt x="165226" y="149859"/>
                </a:lnTo>
                <a:close/>
              </a:path>
              <a:path w="361950" h="339089">
                <a:moveTo>
                  <a:pt x="226060" y="91439"/>
                </a:moveTo>
                <a:lnTo>
                  <a:pt x="191579" y="115569"/>
                </a:lnTo>
                <a:lnTo>
                  <a:pt x="189102" y="129539"/>
                </a:lnTo>
                <a:lnTo>
                  <a:pt x="190224" y="137159"/>
                </a:lnTo>
                <a:lnTo>
                  <a:pt x="217646" y="168909"/>
                </a:lnTo>
                <a:lnTo>
                  <a:pt x="232156" y="172719"/>
                </a:lnTo>
                <a:lnTo>
                  <a:pt x="246237" y="170179"/>
                </a:lnTo>
                <a:lnTo>
                  <a:pt x="252819" y="166369"/>
                </a:lnTo>
                <a:lnTo>
                  <a:pt x="259080" y="160019"/>
                </a:lnTo>
                <a:lnTo>
                  <a:pt x="228346" y="160019"/>
                </a:lnTo>
                <a:lnTo>
                  <a:pt x="221996" y="156209"/>
                </a:lnTo>
                <a:lnTo>
                  <a:pt x="215519" y="151129"/>
                </a:lnTo>
                <a:lnTo>
                  <a:pt x="224355" y="142239"/>
                </a:lnTo>
                <a:lnTo>
                  <a:pt x="208280" y="142239"/>
                </a:lnTo>
                <a:lnTo>
                  <a:pt x="203708" y="137159"/>
                </a:lnTo>
                <a:lnTo>
                  <a:pt x="201422" y="132079"/>
                </a:lnTo>
                <a:lnTo>
                  <a:pt x="201549" y="119379"/>
                </a:lnTo>
                <a:lnTo>
                  <a:pt x="203708" y="114299"/>
                </a:lnTo>
                <a:lnTo>
                  <a:pt x="212851" y="105409"/>
                </a:lnTo>
                <a:lnTo>
                  <a:pt x="218567" y="102869"/>
                </a:lnTo>
                <a:lnTo>
                  <a:pt x="250481" y="102869"/>
                </a:lnTo>
                <a:lnTo>
                  <a:pt x="247705" y="100329"/>
                </a:lnTo>
                <a:lnTo>
                  <a:pt x="240633" y="95249"/>
                </a:lnTo>
                <a:lnTo>
                  <a:pt x="233418" y="92709"/>
                </a:lnTo>
                <a:lnTo>
                  <a:pt x="226060" y="91439"/>
                </a:lnTo>
                <a:close/>
              </a:path>
              <a:path w="361950" h="339089">
                <a:moveTo>
                  <a:pt x="265684" y="118109"/>
                </a:moveTo>
                <a:lnTo>
                  <a:pt x="254635" y="126999"/>
                </a:lnTo>
                <a:lnTo>
                  <a:pt x="257175" y="132079"/>
                </a:lnTo>
                <a:lnTo>
                  <a:pt x="258191" y="137159"/>
                </a:lnTo>
                <a:lnTo>
                  <a:pt x="256921" y="144779"/>
                </a:lnTo>
                <a:lnTo>
                  <a:pt x="254889" y="149859"/>
                </a:lnTo>
                <a:lnTo>
                  <a:pt x="251333" y="152399"/>
                </a:lnTo>
                <a:lnTo>
                  <a:pt x="246761" y="157479"/>
                </a:lnTo>
                <a:lnTo>
                  <a:pt x="241173" y="160019"/>
                </a:lnTo>
                <a:lnTo>
                  <a:pt x="259080" y="160019"/>
                </a:lnTo>
                <a:lnTo>
                  <a:pt x="265557" y="153669"/>
                </a:lnTo>
                <a:lnTo>
                  <a:pt x="269367" y="147319"/>
                </a:lnTo>
                <a:lnTo>
                  <a:pt x="271399" y="132079"/>
                </a:lnTo>
                <a:lnTo>
                  <a:pt x="269748" y="125729"/>
                </a:lnTo>
                <a:lnTo>
                  <a:pt x="265684" y="118109"/>
                </a:lnTo>
                <a:close/>
              </a:path>
              <a:path w="361950" h="339089">
                <a:moveTo>
                  <a:pt x="250481" y="102869"/>
                </a:moveTo>
                <a:lnTo>
                  <a:pt x="218567" y="102869"/>
                </a:lnTo>
                <a:lnTo>
                  <a:pt x="225298" y="104139"/>
                </a:lnTo>
                <a:lnTo>
                  <a:pt x="229616" y="104139"/>
                </a:lnTo>
                <a:lnTo>
                  <a:pt x="234315" y="106679"/>
                </a:lnTo>
                <a:lnTo>
                  <a:pt x="239395" y="111759"/>
                </a:lnTo>
                <a:lnTo>
                  <a:pt x="208280" y="142239"/>
                </a:lnTo>
                <a:lnTo>
                  <a:pt x="224355" y="142239"/>
                </a:lnTo>
                <a:lnTo>
                  <a:pt x="257175" y="109219"/>
                </a:lnTo>
                <a:lnTo>
                  <a:pt x="256032" y="107949"/>
                </a:lnTo>
                <a:lnTo>
                  <a:pt x="250481" y="102869"/>
                </a:lnTo>
                <a:close/>
              </a:path>
              <a:path w="361950" h="339089">
                <a:moveTo>
                  <a:pt x="247523" y="58419"/>
                </a:moveTo>
                <a:lnTo>
                  <a:pt x="239014" y="66039"/>
                </a:lnTo>
                <a:lnTo>
                  <a:pt x="294894" y="121919"/>
                </a:lnTo>
                <a:lnTo>
                  <a:pt x="304292" y="113029"/>
                </a:lnTo>
                <a:lnTo>
                  <a:pt x="271145" y="80009"/>
                </a:lnTo>
                <a:lnTo>
                  <a:pt x="267970" y="74929"/>
                </a:lnTo>
                <a:lnTo>
                  <a:pt x="264160" y="68579"/>
                </a:lnTo>
                <a:lnTo>
                  <a:pt x="263736" y="66039"/>
                </a:lnTo>
                <a:lnTo>
                  <a:pt x="256032" y="66039"/>
                </a:lnTo>
                <a:lnTo>
                  <a:pt x="247523" y="58419"/>
                </a:lnTo>
                <a:close/>
              </a:path>
              <a:path w="361950" h="339089">
                <a:moveTo>
                  <a:pt x="316102" y="64769"/>
                </a:moveTo>
                <a:lnTo>
                  <a:pt x="308229" y="76199"/>
                </a:lnTo>
                <a:lnTo>
                  <a:pt x="315214" y="80009"/>
                </a:lnTo>
                <a:lnTo>
                  <a:pt x="322072" y="82549"/>
                </a:lnTo>
                <a:lnTo>
                  <a:pt x="335661" y="81279"/>
                </a:lnTo>
                <a:lnTo>
                  <a:pt x="342773" y="77469"/>
                </a:lnTo>
                <a:lnTo>
                  <a:pt x="350012" y="69849"/>
                </a:lnTo>
                <a:lnTo>
                  <a:pt x="324739" y="69849"/>
                </a:lnTo>
                <a:lnTo>
                  <a:pt x="320421" y="68579"/>
                </a:lnTo>
                <a:lnTo>
                  <a:pt x="316102" y="64769"/>
                </a:lnTo>
                <a:close/>
              </a:path>
              <a:path w="361950" h="339089">
                <a:moveTo>
                  <a:pt x="360045" y="36829"/>
                </a:moveTo>
                <a:lnTo>
                  <a:pt x="341375" y="36829"/>
                </a:lnTo>
                <a:lnTo>
                  <a:pt x="344043" y="38099"/>
                </a:lnTo>
                <a:lnTo>
                  <a:pt x="346075" y="40639"/>
                </a:lnTo>
                <a:lnTo>
                  <a:pt x="348488" y="43179"/>
                </a:lnTo>
                <a:lnTo>
                  <a:pt x="349504" y="45719"/>
                </a:lnTo>
                <a:lnTo>
                  <a:pt x="349250" y="49529"/>
                </a:lnTo>
                <a:lnTo>
                  <a:pt x="324739" y="69849"/>
                </a:lnTo>
                <a:lnTo>
                  <a:pt x="350012" y="69849"/>
                </a:lnTo>
                <a:lnTo>
                  <a:pt x="354457" y="64769"/>
                </a:lnTo>
                <a:lnTo>
                  <a:pt x="357632" y="60959"/>
                </a:lnTo>
                <a:lnTo>
                  <a:pt x="361442" y="50799"/>
                </a:lnTo>
                <a:lnTo>
                  <a:pt x="361950" y="45719"/>
                </a:lnTo>
                <a:lnTo>
                  <a:pt x="361061" y="40639"/>
                </a:lnTo>
                <a:lnTo>
                  <a:pt x="360045" y="36829"/>
                </a:lnTo>
                <a:close/>
              </a:path>
              <a:path w="361950" h="339089">
                <a:moveTo>
                  <a:pt x="271145" y="38099"/>
                </a:moveTo>
                <a:lnTo>
                  <a:pt x="253619" y="55879"/>
                </a:lnTo>
                <a:lnTo>
                  <a:pt x="254254" y="59689"/>
                </a:lnTo>
                <a:lnTo>
                  <a:pt x="256032" y="66039"/>
                </a:lnTo>
                <a:lnTo>
                  <a:pt x="263736" y="66039"/>
                </a:lnTo>
                <a:lnTo>
                  <a:pt x="263525" y="64769"/>
                </a:lnTo>
                <a:lnTo>
                  <a:pt x="263906" y="62229"/>
                </a:lnTo>
                <a:lnTo>
                  <a:pt x="276733" y="49529"/>
                </a:lnTo>
                <a:lnTo>
                  <a:pt x="271145" y="38099"/>
                </a:lnTo>
                <a:close/>
              </a:path>
              <a:path w="361950" h="339089">
                <a:moveTo>
                  <a:pt x="312039" y="0"/>
                </a:moveTo>
                <a:lnTo>
                  <a:pt x="287020" y="16509"/>
                </a:lnTo>
                <a:lnTo>
                  <a:pt x="284607" y="19049"/>
                </a:lnTo>
                <a:lnTo>
                  <a:pt x="281050" y="25399"/>
                </a:lnTo>
                <a:lnTo>
                  <a:pt x="279908" y="27939"/>
                </a:lnTo>
                <a:lnTo>
                  <a:pt x="279019" y="34289"/>
                </a:lnTo>
                <a:lnTo>
                  <a:pt x="279273" y="38099"/>
                </a:lnTo>
                <a:lnTo>
                  <a:pt x="280162" y="40639"/>
                </a:lnTo>
                <a:lnTo>
                  <a:pt x="281177" y="44449"/>
                </a:lnTo>
                <a:lnTo>
                  <a:pt x="282956" y="46989"/>
                </a:lnTo>
                <a:lnTo>
                  <a:pt x="285369" y="49529"/>
                </a:lnTo>
                <a:lnTo>
                  <a:pt x="288163" y="52069"/>
                </a:lnTo>
                <a:lnTo>
                  <a:pt x="291338" y="54609"/>
                </a:lnTo>
                <a:lnTo>
                  <a:pt x="295021" y="54609"/>
                </a:lnTo>
                <a:lnTo>
                  <a:pt x="298576" y="55879"/>
                </a:lnTo>
                <a:lnTo>
                  <a:pt x="302387" y="55879"/>
                </a:lnTo>
                <a:lnTo>
                  <a:pt x="306450" y="54609"/>
                </a:lnTo>
                <a:lnTo>
                  <a:pt x="310388" y="53339"/>
                </a:lnTo>
                <a:lnTo>
                  <a:pt x="316738" y="49529"/>
                </a:lnTo>
                <a:lnTo>
                  <a:pt x="329692" y="41909"/>
                </a:lnTo>
                <a:lnTo>
                  <a:pt x="296164" y="41909"/>
                </a:lnTo>
                <a:lnTo>
                  <a:pt x="294640" y="40639"/>
                </a:lnTo>
                <a:lnTo>
                  <a:pt x="293497" y="39369"/>
                </a:lnTo>
                <a:lnTo>
                  <a:pt x="291592" y="38099"/>
                </a:lnTo>
                <a:lnTo>
                  <a:pt x="290830" y="34289"/>
                </a:lnTo>
                <a:lnTo>
                  <a:pt x="291592" y="27939"/>
                </a:lnTo>
                <a:lnTo>
                  <a:pt x="294005" y="24129"/>
                </a:lnTo>
                <a:lnTo>
                  <a:pt x="302006" y="16509"/>
                </a:lnTo>
                <a:lnTo>
                  <a:pt x="305689" y="13969"/>
                </a:lnTo>
                <a:lnTo>
                  <a:pt x="321659" y="13969"/>
                </a:lnTo>
                <a:lnTo>
                  <a:pt x="327660" y="6349"/>
                </a:lnTo>
                <a:lnTo>
                  <a:pt x="323469" y="3809"/>
                </a:lnTo>
                <a:lnTo>
                  <a:pt x="319532" y="1269"/>
                </a:lnTo>
                <a:lnTo>
                  <a:pt x="315849" y="1269"/>
                </a:lnTo>
                <a:lnTo>
                  <a:pt x="312039" y="0"/>
                </a:lnTo>
                <a:close/>
              </a:path>
              <a:path w="361950" h="339089">
                <a:moveTo>
                  <a:pt x="340868" y="22859"/>
                </a:moveTo>
                <a:lnTo>
                  <a:pt x="337058" y="22859"/>
                </a:lnTo>
                <a:lnTo>
                  <a:pt x="333248" y="25399"/>
                </a:lnTo>
                <a:lnTo>
                  <a:pt x="329565" y="26669"/>
                </a:lnTo>
                <a:lnTo>
                  <a:pt x="323342" y="29209"/>
                </a:lnTo>
                <a:lnTo>
                  <a:pt x="314833" y="34289"/>
                </a:lnTo>
                <a:lnTo>
                  <a:pt x="308991" y="38099"/>
                </a:lnTo>
                <a:lnTo>
                  <a:pt x="305435" y="39369"/>
                </a:lnTo>
                <a:lnTo>
                  <a:pt x="301751" y="41909"/>
                </a:lnTo>
                <a:lnTo>
                  <a:pt x="329692" y="41909"/>
                </a:lnTo>
                <a:lnTo>
                  <a:pt x="336169" y="38099"/>
                </a:lnTo>
                <a:lnTo>
                  <a:pt x="338327" y="38099"/>
                </a:lnTo>
                <a:lnTo>
                  <a:pt x="341375" y="36829"/>
                </a:lnTo>
                <a:lnTo>
                  <a:pt x="360045" y="36829"/>
                </a:lnTo>
                <a:lnTo>
                  <a:pt x="358013" y="33019"/>
                </a:lnTo>
                <a:lnTo>
                  <a:pt x="354838" y="29209"/>
                </a:lnTo>
                <a:lnTo>
                  <a:pt x="351663" y="26669"/>
                </a:lnTo>
                <a:lnTo>
                  <a:pt x="348234" y="24129"/>
                </a:lnTo>
                <a:lnTo>
                  <a:pt x="344550" y="24129"/>
                </a:lnTo>
                <a:lnTo>
                  <a:pt x="340868" y="22859"/>
                </a:lnTo>
                <a:close/>
              </a:path>
              <a:path w="361950" h="339089">
                <a:moveTo>
                  <a:pt x="321659" y="13969"/>
                </a:moveTo>
                <a:lnTo>
                  <a:pt x="316357" y="13969"/>
                </a:lnTo>
                <a:lnTo>
                  <a:pt x="319659" y="16509"/>
                </a:lnTo>
                <a:lnTo>
                  <a:pt x="321659" y="13969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 txBox="1"/>
          <p:nvPr/>
        </p:nvSpPr>
        <p:spPr>
          <a:xfrm>
            <a:off x="8273415" y="1434528"/>
            <a:ext cx="5238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091A30"/>
                </a:solidFill>
                <a:latin typeface="Arial"/>
                <a:cs typeface="Arial"/>
              </a:rPr>
              <a:t>R</a:t>
            </a:r>
            <a:r>
              <a:rPr sz="1800" b="1" spc="20" dirty="0">
                <a:solidFill>
                  <a:srgbClr val="091A30"/>
                </a:solidFill>
                <a:latin typeface="Arial"/>
                <a:cs typeface="Arial"/>
              </a:rPr>
              <a:t>ol</a:t>
            </a:r>
            <a:r>
              <a:rPr sz="1800" b="1" dirty="0">
                <a:solidFill>
                  <a:srgbClr val="091A30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4" name="object 17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46</a:t>
            </a:fld>
            <a:endParaRPr spc="-5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71595" y="7619"/>
            <a:ext cx="445770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0" dirty="0"/>
              <a:t>Care</a:t>
            </a:r>
            <a:r>
              <a:rPr spc="-15" dirty="0"/>
              <a:t> </a:t>
            </a:r>
            <a:r>
              <a:rPr spc="20" dirty="0"/>
              <a:t>Coordination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6865" y="780478"/>
            <a:ext cx="5121275" cy="7524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02899"/>
              </a:lnSpc>
              <a:spcBef>
                <a:spcPts val="70"/>
              </a:spcBef>
            </a:pP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How often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do you </a:t>
            </a:r>
            <a:r>
              <a:rPr sz="1550" b="1" spc="25" dirty="0">
                <a:solidFill>
                  <a:srgbClr val="091A30"/>
                </a:solidFill>
                <a:latin typeface="Arial"/>
                <a:cs typeface="Arial"/>
              </a:rPr>
              <a:t>know about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all the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visits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that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your  patients/clients </a:t>
            </a:r>
            <a:r>
              <a:rPr sz="1550" b="1" spc="30" dirty="0">
                <a:solidFill>
                  <a:srgbClr val="091A30"/>
                </a:solidFill>
                <a:latin typeface="Arial"/>
                <a:cs typeface="Arial"/>
              </a:rPr>
              <a:t>make </a:t>
            </a:r>
            <a:r>
              <a:rPr sz="1550" b="1" spc="10" dirty="0">
                <a:solidFill>
                  <a:srgbClr val="091A30"/>
                </a:solidFill>
                <a:latin typeface="Arial"/>
                <a:cs typeface="Arial"/>
              </a:rPr>
              <a:t>to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other health care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providers  (including physicians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and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other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care providers?</a:t>
            </a:r>
            <a:r>
              <a:rPr sz="1550" b="1" spc="16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B3</a:t>
            </a:r>
            <a:endParaRPr sz="15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67351" y="455764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6801" y="4557648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7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6726" y="4557648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7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76651" y="4557648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76576" y="4557648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76501" y="4557648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85887" y="4557648"/>
            <a:ext cx="86360" cy="0"/>
          </a:xfrm>
          <a:custGeom>
            <a:avLst/>
            <a:gdLst/>
            <a:ahLst/>
            <a:cxnLst/>
            <a:rect l="l" t="t" r="r" b="b"/>
            <a:pathLst>
              <a:path w="86359">
                <a:moveTo>
                  <a:pt x="0" y="0"/>
                </a:moveTo>
                <a:lnTo>
                  <a:pt x="8578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3437" y="455764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67351" y="395757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76801" y="3957573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7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76726" y="3957573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7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76651" y="3957573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76576" y="3957573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76501" y="3957573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85887" y="3957573"/>
            <a:ext cx="86360" cy="0"/>
          </a:xfrm>
          <a:custGeom>
            <a:avLst/>
            <a:gdLst/>
            <a:ahLst/>
            <a:cxnLst/>
            <a:rect l="l" t="t" r="r" b="b"/>
            <a:pathLst>
              <a:path w="86359">
                <a:moveTo>
                  <a:pt x="0" y="0"/>
                </a:moveTo>
                <a:lnTo>
                  <a:pt x="8578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3437" y="395757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67351" y="335762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76801" y="3357626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7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76726" y="3357626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7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76651" y="3357626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76576" y="3357626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76501" y="3357626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85887" y="3357626"/>
            <a:ext cx="86360" cy="0"/>
          </a:xfrm>
          <a:custGeom>
            <a:avLst/>
            <a:gdLst/>
            <a:ahLst/>
            <a:cxnLst/>
            <a:rect l="l" t="t" r="r" b="b"/>
            <a:pathLst>
              <a:path w="86359">
                <a:moveTo>
                  <a:pt x="0" y="0"/>
                </a:moveTo>
                <a:lnTo>
                  <a:pt x="8578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3437" y="335762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67351" y="275755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76801" y="2757551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7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76726" y="2757551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7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76651" y="2757551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76576" y="2757551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76501" y="2757551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85887" y="2757551"/>
            <a:ext cx="86360" cy="0"/>
          </a:xfrm>
          <a:custGeom>
            <a:avLst/>
            <a:gdLst/>
            <a:ahLst/>
            <a:cxnLst/>
            <a:rect l="l" t="t" r="r" b="b"/>
            <a:pathLst>
              <a:path w="86359">
                <a:moveTo>
                  <a:pt x="0" y="0"/>
                </a:moveTo>
                <a:lnTo>
                  <a:pt x="8578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3437" y="275755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3437" y="2157476"/>
            <a:ext cx="4182110" cy="0"/>
          </a:xfrm>
          <a:custGeom>
            <a:avLst/>
            <a:gdLst/>
            <a:ahLst/>
            <a:cxnLst/>
            <a:rect l="l" t="t" r="r" b="b"/>
            <a:pathLst>
              <a:path w="4182110">
                <a:moveTo>
                  <a:pt x="0" y="0"/>
                </a:moveTo>
                <a:lnTo>
                  <a:pt x="418153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71675" y="4919726"/>
            <a:ext cx="504825" cy="228600"/>
          </a:xfrm>
          <a:custGeom>
            <a:avLst/>
            <a:gdLst/>
            <a:ahLst/>
            <a:cxnLst/>
            <a:rect l="l" t="t" r="r" b="b"/>
            <a:pathLst>
              <a:path w="504825" h="228600">
                <a:moveTo>
                  <a:pt x="0" y="228600"/>
                </a:moveTo>
                <a:lnTo>
                  <a:pt x="504825" y="228600"/>
                </a:lnTo>
                <a:lnTo>
                  <a:pt x="504825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71675" y="4919726"/>
            <a:ext cx="504825" cy="228600"/>
          </a:xfrm>
          <a:custGeom>
            <a:avLst/>
            <a:gdLst/>
            <a:ahLst/>
            <a:cxnLst/>
            <a:rect l="l" t="t" r="r" b="b"/>
            <a:pathLst>
              <a:path w="504825" h="228600">
                <a:moveTo>
                  <a:pt x="0" y="228600"/>
                </a:moveTo>
                <a:lnTo>
                  <a:pt x="504825" y="228600"/>
                </a:lnTo>
                <a:lnTo>
                  <a:pt x="504825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71826" y="4900676"/>
            <a:ext cx="504825" cy="247650"/>
          </a:xfrm>
          <a:custGeom>
            <a:avLst/>
            <a:gdLst/>
            <a:ahLst/>
            <a:cxnLst/>
            <a:rect l="l" t="t" r="r" b="b"/>
            <a:pathLst>
              <a:path w="504825" h="247650">
                <a:moveTo>
                  <a:pt x="0" y="247650"/>
                </a:moveTo>
                <a:lnTo>
                  <a:pt x="504825" y="247650"/>
                </a:lnTo>
                <a:lnTo>
                  <a:pt x="504825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71826" y="4900676"/>
            <a:ext cx="504825" cy="247650"/>
          </a:xfrm>
          <a:custGeom>
            <a:avLst/>
            <a:gdLst/>
            <a:ahLst/>
            <a:cxnLst/>
            <a:rect l="l" t="t" r="r" b="b"/>
            <a:pathLst>
              <a:path w="504825" h="247650">
                <a:moveTo>
                  <a:pt x="0" y="247650"/>
                </a:moveTo>
                <a:lnTo>
                  <a:pt x="504825" y="247650"/>
                </a:lnTo>
                <a:lnTo>
                  <a:pt x="504825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71901" y="4919726"/>
            <a:ext cx="504825" cy="228600"/>
          </a:xfrm>
          <a:custGeom>
            <a:avLst/>
            <a:gdLst/>
            <a:ahLst/>
            <a:cxnLst/>
            <a:rect l="l" t="t" r="r" b="b"/>
            <a:pathLst>
              <a:path w="504825" h="228600">
                <a:moveTo>
                  <a:pt x="0" y="228600"/>
                </a:moveTo>
                <a:lnTo>
                  <a:pt x="504825" y="228600"/>
                </a:lnTo>
                <a:lnTo>
                  <a:pt x="504825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71901" y="4919726"/>
            <a:ext cx="504825" cy="228600"/>
          </a:xfrm>
          <a:custGeom>
            <a:avLst/>
            <a:gdLst/>
            <a:ahLst/>
            <a:cxnLst/>
            <a:rect l="l" t="t" r="r" b="b"/>
            <a:pathLst>
              <a:path w="504825" h="228600">
                <a:moveTo>
                  <a:pt x="0" y="228600"/>
                </a:moveTo>
                <a:lnTo>
                  <a:pt x="504825" y="228600"/>
                </a:lnTo>
                <a:lnTo>
                  <a:pt x="504825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62526" y="4653026"/>
            <a:ext cx="504825" cy="495300"/>
          </a:xfrm>
          <a:custGeom>
            <a:avLst/>
            <a:gdLst/>
            <a:ahLst/>
            <a:cxnLst/>
            <a:rect l="l" t="t" r="r" b="b"/>
            <a:pathLst>
              <a:path w="504825" h="495300">
                <a:moveTo>
                  <a:pt x="0" y="495300"/>
                </a:moveTo>
                <a:lnTo>
                  <a:pt x="504825" y="495300"/>
                </a:lnTo>
                <a:lnTo>
                  <a:pt x="504825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62526" y="4653026"/>
            <a:ext cx="504825" cy="495300"/>
          </a:xfrm>
          <a:custGeom>
            <a:avLst/>
            <a:gdLst/>
            <a:ahLst/>
            <a:cxnLst/>
            <a:rect l="l" t="t" r="r" b="b"/>
            <a:pathLst>
              <a:path w="504825" h="495300">
                <a:moveTo>
                  <a:pt x="0" y="495300"/>
                </a:moveTo>
                <a:lnTo>
                  <a:pt x="504825" y="495300"/>
                </a:lnTo>
                <a:lnTo>
                  <a:pt x="504825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71537" y="4033901"/>
            <a:ext cx="514350" cy="1114425"/>
          </a:xfrm>
          <a:custGeom>
            <a:avLst/>
            <a:gdLst/>
            <a:ahLst/>
            <a:cxnLst/>
            <a:rect l="l" t="t" r="r" b="b"/>
            <a:pathLst>
              <a:path w="514350" h="1114425">
                <a:moveTo>
                  <a:pt x="0" y="1114425"/>
                </a:moveTo>
                <a:lnTo>
                  <a:pt x="514350" y="1114425"/>
                </a:lnTo>
                <a:lnTo>
                  <a:pt x="514350" y="0"/>
                </a:lnTo>
                <a:lnTo>
                  <a:pt x="0" y="0"/>
                </a:lnTo>
                <a:lnTo>
                  <a:pt x="0" y="111442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71537" y="4033901"/>
            <a:ext cx="514350" cy="1114425"/>
          </a:xfrm>
          <a:custGeom>
            <a:avLst/>
            <a:gdLst/>
            <a:ahLst/>
            <a:cxnLst/>
            <a:rect l="l" t="t" r="r" b="b"/>
            <a:pathLst>
              <a:path w="514350" h="1114425">
                <a:moveTo>
                  <a:pt x="0" y="1114425"/>
                </a:moveTo>
                <a:lnTo>
                  <a:pt x="514350" y="1114425"/>
                </a:lnTo>
                <a:lnTo>
                  <a:pt x="514350" y="0"/>
                </a:lnTo>
                <a:lnTo>
                  <a:pt x="0" y="0"/>
                </a:lnTo>
                <a:lnTo>
                  <a:pt x="0" y="111442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71675" y="3538601"/>
            <a:ext cx="504825" cy="1381125"/>
          </a:xfrm>
          <a:custGeom>
            <a:avLst/>
            <a:gdLst/>
            <a:ahLst/>
            <a:cxnLst/>
            <a:rect l="l" t="t" r="r" b="b"/>
            <a:pathLst>
              <a:path w="504825" h="1381125">
                <a:moveTo>
                  <a:pt x="0" y="1381125"/>
                </a:moveTo>
                <a:lnTo>
                  <a:pt x="504825" y="1381125"/>
                </a:lnTo>
                <a:lnTo>
                  <a:pt x="504825" y="0"/>
                </a:lnTo>
                <a:lnTo>
                  <a:pt x="0" y="0"/>
                </a:lnTo>
                <a:lnTo>
                  <a:pt x="0" y="138112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71675" y="3538601"/>
            <a:ext cx="504825" cy="1381125"/>
          </a:xfrm>
          <a:custGeom>
            <a:avLst/>
            <a:gdLst/>
            <a:ahLst/>
            <a:cxnLst/>
            <a:rect l="l" t="t" r="r" b="b"/>
            <a:pathLst>
              <a:path w="504825" h="1381125">
                <a:moveTo>
                  <a:pt x="0" y="1381125"/>
                </a:moveTo>
                <a:lnTo>
                  <a:pt x="504825" y="1381125"/>
                </a:lnTo>
                <a:lnTo>
                  <a:pt x="504825" y="0"/>
                </a:lnTo>
                <a:lnTo>
                  <a:pt x="0" y="0"/>
                </a:lnTo>
                <a:lnTo>
                  <a:pt x="0" y="138112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71751" y="4595876"/>
            <a:ext cx="504825" cy="552450"/>
          </a:xfrm>
          <a:custGeom>
            <a:avLst/>
            <a:gdLst/>
            <a:ahLst/>
            <a:cxnLst/>
            <a:rect l="l" t="t" r="r" b="b"/>
            <a:pathLst>
              <a:path w="504825" h="552450">
                <a:moveTo>
                  <a:pt x="0" y="552450"/>
                </a:moveTo>
                <a:lnTo>
                  <a:pt x="504825" y="552450"/>
                </a:lnTo>
                <a:lnTo>
                  <a:pt x="504825" y="0"/>
                </a:lnTo>
                <a:lnTo>
                  <a:pt x="0" y="0"/>
                </a:lnTo>
                <a:lnTo>
                  <a:pt x="0" y="55245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71751" y="4595876"/>
            <a:ext cx="504825" cy="552450"/>
          </a:xfrm>
          <a:custGeom>
            <a:avLst/>
            <a:gdLst/>
            <a:ahLst/>
            <a:cxnLst/>
            <a:rect l="l" t="t" r="r" b="b"/>
            <a:pathLst>
              <a:path w="504825" h="552450">
                <a:moveTo>
                  <a:pt x="0" y="552450"/>
                </a:moveTo>
                <a:lnTo>
                  <a:pt x="504825" y="552450"/>
                </a:lnTo>
                <a:lnTo>
                  <a:pt x="504825" y="0"/>
                </a:lnTo>
                <a:lnTo>
                  <a:pt x="0" y="0"/>
                </a:lnTo>
                <a:lnTo>
                  <a:pt x="0" y="552450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71826" y="4110101"/>
            <a:ext cx="504825" cy="790575"/>
          </a:xfrm>
          <a:custGeom>
            <a:avLst/>
            <a:gdLst/>
            <a:ahLst/>
            <a:cxnLst/>
            <a:rect l="l" t="t" r="r" b="b"/>
            <a:pathLst>
              <a:path w="504825" h="790575">
                <a:moveTo>
                  <a:pt x="0" y="790575"/>
                </a:moveTo>
                <a:lnTo>
                  <a:pt x="504825" y="790575"/>
                </a:lnTo>
                <a:lnTo>
                  <a:pt x="504825" y="0"/>
                </a:lnTo>
                <a:lnTo>
                  <a:pt x="0" y="0"/>
                </a:lnTo>
                <a:lnTo>
                  <a:pt x="0" y="79057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71826" y="4110101"/>
            <a:ext cx="504825" cy="790575"/>
          </a:xfrm>
          <a:custGeom>
            <a:avLst/>
            <a:gdLst/>
            <a:ahLst/>
            <a:cxnLst/>
            <a:rect l="l" t="t" r="r" b="b"/>
            <a:pathLst>
              <a:path w="504825" h="790575">
                <a:moveTo>
                  <a:pt x="0" y="790575"/>
                </a:moveTo>
                <a:lnTo>
                  <a:pt x="504825" y="790575"/>
                </a:lnTo>
                <a:lnTo>
                  <a:pt x="504825" y="0"/>
                </a:lnTo>
                <a:lnTo>
                  <a:pt x="0" y="0"/>
                </a:lnTo>
                <a:lnTo>
                  <a:pt x="0" y="79057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271901" y="4462526"/>
            <a:ext cx="504825" cy="457200"/>
          </a:xfrm>
          <a:custGeom>
            <a:avLst/>
            <a:gdLst/>
            <a:ahLst/>
            <a:cxnLst/>
            <a:rect l="l" t="t" r="r" b="b"/>
            <a:pathLst>
              <a:path w="504825" h="457200">
                <a:moveTo>
                  <a:pt x="0" y="457200"/>
                </a:moveTo>
                <a:lnTo>
                  <a:pt x="504825" y="457200"/>
                </a:lnTo>
                <a:lnTo>
                  <a:pt x="50482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71901" y="4462526"/>
            <a:ext cx="504825" cy="457200"/>
          </a:xfrm>
          <a:custGeom>
            <a:avLst/>
            <a:gdLst/>
            <a:ahLst/>
            <a:cxnLst/>
            <a:rect l="l" t="t" r="r" b="b"/>
            <a:pathLst>
              <a:path w="504825" h="457200">
                <a:moveTo>
                  <a:pt x="0" y="457200"/>
                </a:moveTo>
                <a:lnTo>
                  <a:pt x="504825" y="457200"/>
                </a:lnTo>
                <a:lnTo>
                  <a:pt x="50482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862451" y="3652901"/>
            <a:ext cx="514350" cy="1495425"/>
          </a:xfrm>
          <a:custGeom>
            <a:avLst/>
            <a:gdLst/>
            <a:ahLst/>
            <a:cxnLst/>
            <a:rect l="l" t="t" r="r" b="b"/>
            <a:pathLst>
              <a:path w="514350" h="1495425">
                <a:moveTo>
                  <a:pt x="0" y="1495425"/>
                </a:moveTo>
                <a:lnTo>
                  <a:pt x="514350" y="1495425"/>
                </a:lnTo>
                <a:lnTo>
                  <a:pt x="514350" y="0"/>
                </a:lnTo>
                <a:lnTo>
                  <a:pt x="0" y="0"/>
                </a:lnTo>
                <a:lnTo>
                  <a:pt x="0" y="149542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862451" y="3652901"/>
            <a:ext cx="514350" cy="1495425"/>
          </a:xfrm>
          <a:custGeom>
            <a:avLst/>
            <a:gdLst/>
            <a:ahLst/>
            <a:cxnLst/>
            <a:rect l="l" t="t" r="r" b="b"/>
            <a:pathLst>
              <a:path w="514350" h="1495425">
                <a:moveTo>
                  <a:pt x="0" y="1495425"/>
                </a:moveTo>
                <a:lnTo>
                  <a:pt x="514350" y="1495425"/>
                </a:lnTo>
                <a:lnTo>
                  <a:pt x="514350" y="0"/>
                </a:lnTo>
                <a:lnTo>
                  <a:pt x="0" y="0"/>
                </a:lnTo>
                <a:lnTo>
                  <a:pt x="0" y="149542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462526" y="3157601"/>
            <a:ext cx="504825" cy="1495425"/>
          </a:xfrm>
          <a:custGeom>
            <a:avLst/>
            <a:gdLst/>
            <a:ahLst/>
            <a:cxnLst/>
            <a:rect l="l" t="t" r="r" b="b"/>
            <a:pathLst>
              <a:path w="504825" h="1495425">
                <a:moveTo>
                  <a:pt x="0" y="1495425"/>
                </a:moveTo>
                <a:lnTo>
                  <a:pt x="504825" y="1495425"/>
                </a:lnTo>
                <a:lnTo>
                  <a:pt x="504825" y="0"/>
                </a:lnTo>
                <a:lnTo>
                  <a:pt x="0" y="0"/>
                </a:lnTo>
                <a:lnTo>
                  <a:pt x="0" y="149542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462526" y="3157601"/>
            <a:ext cx="504825" cy="1495425"/>
          </a:xfrm>
          <a:custGeom>
            <a:avLst/>
            <a:gdLst/>
            <a:ahLst/>
            <a:cxnLst/>
            <a:rect l="l" t="t" r="r" b="b"/>
            <a:pathLst>
              <a:path w="504825" h="1495425">
                <a:moveTo>
                  <a:pt x="0" y="1495425"/>
                </a:moveTo>
                <a:lnTo>
                  <a:pt x="504825" y="1495425"/>
                </a:lnTo>
                <a:lnTo>
                  <a:pt x="504825" y="0"/>
                </a:lnTo>
                <a:lnTo>
                  <a:pt x="0" y="0"/>
                </a:lnTo>
                <a:lnTo>
                  <a:pt x="0" y="149542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71537" y="3033776"/>
            <a:ext cx="514350" cy="1000125"/>
          </a:xfrm>
          <a:custGeom>
            <a:avLst/>
            <a:gdLst/>
            <a:ahLst/>
            <a:cxnLst/>
            <a:rect l="l" t="t" r="r" b="b"/>
            <a:pathLst>
              <a:path w="514350" h="1000125">
                <a:moveTo>
                  <a:pt x="0" y="1000125"/>
                </a:moveTo>
                <a:lnTo>
                  <a:pt x="514350" y="1000125"/>
                </a:lnTo>
                <a:lnTo>
                  <a:pt x="514350" y="0"/>
                </a:lnTo>
                <a:lnTo>
                  <a:pt x="0" y="0"/>
                </a:lnTo>
                <a:lnTo>
                  <a:pt x="0" y="100012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71537" y="3033776"/>
            <a:ext cx="514350" cy="1000125"/>
          </a:xfrm>
          <a:custGeom>
            <a:avLst/>
            <a:gdLst/>
            <a:ahLst/>
            <a:cxnLst/>
            <a:rect l="l" t="t" r="r" b="b"/>
            <a:pathLst>
              <a:path w="514350" h="1000125">
                <a:moveTo>
                  <a:pt x="0" y="1000125"/>
                </a:moveTo>
                <a:lnTo>
                  <a:pt x="514350" y="1000125"/>
                </a:lnTo>
                <a:lnTo>
                  <a:pt x="514350" y="0"/>
                </a:lnTo>
                <a:lnTo>
                  <a:pt x="0" y="0"/>
                </a:lnTo>
                <a:lnTo>
                  <a:pt x="0" y="100012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71675" y="3081401"/>
            <a:ext cx="504825" cy="457200"/>
          </a:xfrm>
          <a:custGeom>
            <a:avLst/>
            <a:gdLst/>
            <a:ahLst/>
            <a:cxnLst/>
            <a:rect l="l" t="t" r="r" b="b"/>
            <a:pathLst>
              <a:path w="504825" h="457200">
                <a:moveTo>
                  <a:pt x="0" y="457200"/>
                </a:moveTo>
                <a:lnTo>
                  <a:pt x="504825" y="457200"/>
                </a:lnTo>
                <a:lnTo>
                  <a:pt x="50482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71675" y="3081401"/>
            <a:ext cx="504825" cy="457200"/>
          </a:xfrm>
          <a:custGeom>
            <a:avLst/>
            <a:gdLst/>
            <a:ahLst/>
            <a:cxnLst/>
            <a:rect l="l" t="t" r="r" b="b"/>
            <a:pathLst>
              <a:path w="504825" h="457200">
                <a:moveTo>
                  <a:pt x="0" y="457200"/>
                </a:moveTo>
                <a:lnTo>
                  <a:pt x="504825" y="457200"/>
                </a:lnTo>
                <a:lnTo>
                  <a:pt x="50482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071751" y="2709926"/>
            <a:ext cx="504825" cy="1885950"/>
          </a:xfrm>
          <a:custGeom>
            <a:avLst/>
            <a:gdLst/>
            <a:ahLst/>
            <a:cxnLst/>
            <a:rect l="l" t="t" r="r" b="b"/>
            <a:pathLst>
              <a:path w="504825" h="1885950">
                <a:moveTo>
                  <a:pt x="0" y="1885950"/>
                </a:moveTo>
                <a:lnTo>
                  <a:pt x="504825" y="1885950"/>
                </a:lnTo>
                <a:lnTo>
                  <a:pt x="504825" y="0"/>
                </a:lnTo>
                <a:lnTo>
                  <a:pt x="0" y="0"/>
                </a:lnTo>
                <a:lnTo>
                  <a:pt x="0" y="1885950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71751" y="2709926"/>
            <a:ext cx="504825" cy="1885950"/>
          </a:xfrm>
          <a:custGeom>
            <a:avLst/>
            <a:gdLst/>
            <a:ahLst/>
            <a:cxnLst/>
            <a:rect l="l" t="t" r="r" b="b"/>
            <a:pathLst>
              <a:path w="504825" h="1885950">
                <a:moveTo>
                  <a:pt x="0" y="1885950"/>
                </a:moveTo>
                <a:lnTo>
                  <a:pt x="504825" y="1885950"/>
                </a:lnTo>
                <a:lnTo>
                  <a:pt x="504825" y="0"/>
                </a:lnTo>
                <a:lnTo>
                  <a:pt x="0" y="0"/>
                </a:lnTo>
                <a:lnTo>
                  <a:pt x="0" y="1885950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671826" y="2709926"/>
            <a:ext cx="504825" cy="1400175"/>
          </a:xfrm>
          <a:custGeom>
            <a:avLst/>
            <a:gdLst/>
            <a:ahLst/>
            <a:cxnLst/>
            <a:rect l="l" t="t" r="r" b="b"/>
            <a:pathLst>
              <a:path w="504825" h="1400175">
                <a:moveTo>
                  <a:pt x="0" y="1400175"/>
                </a:moveTo>
                <a:lnTo>
                  <a:pt x="504825" y="1400175"/>
                </a:lnTo>
                <a:lnTo>
                  <a:pt x="504825" y="0"/>
                </a:lnTo>
                <a:lnTo>
                  <a:pt x="0" y="0"/>
                </a:lnTo>
                <a:lnTo>
                  <a:pt x="0" y="140017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71826" y="2709926"/>
            <a:ext cx="504825" cy="1400175"/>
          </a:xfrm>
          <a:custGeom>
            <a:avLst/>
            <a:gdLst/>
            <a:ahLst/>
            <a:cxnLst/>
            <a:rect l="l" t="t" r="r" b="b"/>
            <a:pathLst>
              <a:path w="504825" h="1400175">
                <a:moveTo>
                  <a:pt x="0" y="1400175"/>
                </a:moveTo>
                <a:lnTo>
                  <a:pt x="504825" y="1400175"/>
                </a:lnTo>
                <a:lnTo>
                  <a:pt x="504825" y="0"/>
                </a:lnTo>
                <a:lnTo>
                  <a:pt x="0" y="0"/>
                </a:lnTo>
                <a:lnTo>
                  <a:pt x="0" y="140017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271901" y="3310001"/>
            <a:ext cx="504825" cy="1152525"/>
          </a:xfrm>
          <a:custGeom>
            <a:avLst/>
            <a:gdLst/>
            <a:ahLst/>
            <a:cxnLst/>
            <a:rect l="l" t="t" r="r" b="b"/>
            <a:pathLst>
              <a:path w="504825" h="1152525">
                <a:moveTo>
                  <a:pt x="0" y="1152525"/>
                </a:moveTo>
                <a:lnTo>
                  <a:pt x="504825" y="1152525"/>
                </a:lnTo>
                <a:lnTo>
                  <a:pt x="504825" y="0"/>
                </a:lnTo>
                <a:lnTo>
                  <a:pt x="0" y="0"/>
                </a:lnTo>
                <a:lnTo>
                  <a:pt x="0" y="115252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271901" y="3310001"/>
            <a:ext cx="504825" cy="1152525"/>
          </a:xfrm>
          <a:custGeom>
            <a:avLst/>
            <a:gdLst/>
            <a:ahLst/>
            <a:cxnLst/>
            <a:rect l="l" t="t" r="r" b="b"/>
            <a:pathLst>
              <a:path w="504825" h="1152525">
                <a:moveTo>
                  <a:pt x="0" y="1152525"/>
                </a:moveTo>
                <a:lnTo>
                  <a:pt x="504825" y="1152525"/>
                </a:lnTo>
                <a:lnTo>
                  <a:pt x="504825" y="0"/>
                </a:lnTo>
                <a:lnTo>
                  <a:pt x="0" y="0"/>
                </a:lnTo>
                <a:lnTo>
                  <a:pt x="0" y="115252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862451" y="2405126"/>
            <a:ext cx="514350" cy="1247775"/>
          </a:xfrm>
          <a:custGeom>
            <a:avLst/>
            <a:gdLst/>
            <a:ahLst/>
            <a:cxnLst/>
            <a:rect l="l" t="t" r="r" b="b"/>
            <a:pathLst>
              <a:path w="514350" h="1247775">
                <a:moveTo>
                  <a:pt x="0" y="1247775"/>
                </a:moveTo>
                <a:lnTo>
                  <a:pt x="514350" y="1247775"/>
                </a:lnTo>
                <a:lnTo>
                  <a:pt x="514350" y="0"/>
                </a:lnTo>
                <a:lnTo>
                  <a:pt x="0" y="0"/>
                </a:lnTo>
                <a:lnTo>
                  <a:pt x="0" y="124777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862451" y="2405126"/>
            <a:ext cx="514350" cy="1247775"/>
          </a:xfrm>
          <a:custGeom>
            <a:avLst/>
            <a:gdLst/>
            <a:ahLst/>
            <a:cxnLst/>
            <a:rect l="l" t="t" r="r" b="b"/>
            <a:pathLst>
              <a:path w="514350" h="1247775">
                <a:moveTo>
                  <a:pt x="0" y="1247775"/>
                </a:moveTo>
                <a:lnTo>
                  <a:pt x="514350" y="1247775"/>
                </a:lnTo>
                <a:lnTo>
                  <a:pt x="514350" y="0"/>
                </a:lnTo>
                <a:lnTo>
                  <a:pt x="0" y="0"/>
                </a:lnTo>
                <a:lnTo>
                  <a:pt x="0" y="124777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462526" y="2157476"/>
            <a:ext cx="504825" cy="1000125"/>
          </a:xfrm>
          <a:custGeom>
            <a:avLst/>
            <a:gdLst/>
            <a:ahLst/>
            <a:cxnLst/>
            <a:rect l="l" t="t" r="r" b="b"/>
            <a:pathLst>
              <a:path w="504825" h="1000125">
                <a:moveTo>
                  <a:pt x="0" y="1000125"/>
                </a:moveTo>
                <a:lnTo>
                  <a:pt x="504825" y="1000125"/>
                </a:lnTo>
                <a:lnTo>
                  <a:pt x="504825" y="0"/>
                </a:lnTo>
                <a:lnTo>
                  <a:pt x="0" y="0"/>
                </a:lnTo>
                <a:lnTo>
                  <a:pt x="0" y="100012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462526" y="2157476"/>
            <a:ext cx="504825" cy="1000125"/>
          </a:xfrm>
          <a:custGeom>
            <a:avLst/>
            <a:gdLst/>
            <a:ahLst/>
            <a:cxnLst/>
            <a:rect l="l" t="t" r="r" b="b"/>
            <a:pathLst>
              <a:path w="504825" h="1000125">
                <a:moveTo>
                  <a:pt x="0" y="1000125"/>
                </a:moveTo>
                <a:lnTo>
                  <a:pt x="504825" y="1000125"/>
                </a:lnTo>
                <a:lnTo>
                  <a:pt x="504825" y="0"/>
                </a:lnTo>
                <a:lnTo>
                  <a:pt x="0" y="0"/>
                </a:lnTo>
                <a:lnTo>
                  <a:pt x="0" y="100012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71537" y="2538476"/>
            <a:ext cx="514350" cy="495300"/>
          </a:xfrm>
          <a:custGeom>
            <a:avLst/>
            <a:gdLst/>
            <a:ahLst/>
            <a:cxnLst/>
            <a:rect l="l" t="t" r="r" b="b"/>
            <a:pathLst>
              <a:path w="514350" h="495300">
                <a:moveTo>
                  <a:pt x="0" y="495300"/>
                </a:moveTo>
                <a:lnTo>
                  <a:pt x="514350" y="495300"/>
                </a:lnTo>
                <a:lnTo>
                  <a:pt x="514350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71537" y="2538476"/>
            <a:ext cx="514350" cy="495300"/>
          </a:xfrm>
          <a:custGeom>
            <a:avLst/>
            <a:gdLst/>
            <a:ahLst/>
            <a:cxnLst/>
            <a:rect l="l" t="t" r="r" b="b"/>
            <a:pathLst>
              <a:path w="514350" h="495300">
                <a:moveTo>
                  <a:pt x="0" y="495300"/>
                </a:moveTo>
                <a:lnTo>
                  <a:pt x="514350" y="495300"/>
                </a:lnTo>
                <a:lnTo>
                  <a:pt x="514350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471675" y="2386076"/>
            <a:ext cx="504825" cy="695325"/>
          </a:xfrm>
          <a:custGeom>
            <a:avLst/>
            <a:gdLst/>
            <a:ahLst/>
            <a:cxnLst/>
            <a:rect l="l" t="t" r="r" b="b"/>
            <a:pathLst>
              <a:path w="504825" h="695325">
                <a:moveTo>
                  <a:pt x="0" y="695325"/>
                </a:moveTo>
                <a:lnTo>
                  <a:pt x="504825" y="695325"/>
                </a:lnTo>
                <a:lnTo>
                  <a:pt x="504825" y="0"/>
                </a:lnTo>
                <a:lnTo>
                  <a:pt x="0" y="0"/>
                </a:lnTo>
                <a:lnTo>
                  <a:pt x="0" y="695325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71675" y="2386076"/>
            <a:ext cx="504825" cy="695325"/>
          </a:xfrm>
          <a:custGeom>
            <a:avLst/>
            <a:gdLst/>
            <a:ahLst/>
            <a:cxnLst/>
            <a:rect l="l" t="t" r="r" b="b"/>
            <a:pathLst>
              <a:path w="504825" h="695325">
                <a:moveTo>
                  <a:pt x="0" y="695325"/>
                </a:moveTo>
                <a:lnTo>
                  <a:pt x="504825" y="695325"/>
                </a:lnTo>
                <a:lnTo>
                  <a:pt x="504825" y="0"/>
                </a:lnTo>
                <a:lnTo>
                  <a:pt x="0" y="0"/>
                </a:lnTo>
                <a:lnTo>
                  <a:pt x="0" y="695325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071751" y="2271776"/>
            <a:ext cx="504825" cy="438150"/>
          </a:xfrm>
          <a:custGeom>
            <a:avLst/>
            <a:gdLst/>
            <a:ahLst/>
            <a:cxnLst/>
            <a:rect l="l" t="t" r="r" b="b"/>
            <a:pathLst>
              <a:path w="504825" h="438150">
                <a:moveTo>
                  <a:pt x="0" y="438150"/>
                </a:moveTo>
                <a:lnTo>
                  <a:pt x="504825" y="438150"/>
                </a:lnTo>
                <a:lnTo>
                  <a:pt x="504825" y="0"/>
                </a:lnTo>
                <a:lnTo>
                  <a:pt x="0" y="0"/>
                </a:lnTo>
                <a:lnTo>
                  <a:pt x="0" y="438150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071751" y="2271776"/>
            <a:ext cx="504825" cy="438150"/>
          </a:xfrm>
          <a:custGeom>
            <a:avLst/>
            <a:gdLst/>
            <a:ahLst/>
            <a:cxnLst/>
            <a:rect l="l" t="t" r="r" b="b"/>
            <a:pathLst>
              <a:path w="504825" h="438150">
                <a:moveTo>
                  <a:pt x="0" y="438150"/>
                </a:moveTo>
                <a:lnTo>
                  <a:pt x="504825" y="438150"/>
                </a:lnTo>
                <a:lnTo>
                  <a:pt x="504825" y="0"/>
                </a:lnTo>
                <a:lnTo>
                  <a:pt x="0" y="0"/>
                </a:lnTo>
                <a:lnTo>
                  <a:pt x="0" y="438150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671826" y="2214626"/>
            <a:ext cx="504825" cy="495300"/>
          </a:xfrm>
          <a:custGeom>
            <a:avLst/>
            <a:gdLst/>
            <a:ahLst/>
            <a:cxnLst/>
            <a:rect l="l" t="t" r="r" b="b"/>
            <a:pathLst>
              <a:path w="504825" h="495300">
                <a:moveTo>
                  <a:pt x="0" y="495300"/>
                </a:moveTo>
                <a:lnTo>
                  <a:pt x="504825" y="495300"/>
                </a:lnTo>
                <a:lnTo>
                  <a:pt x="504825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671826" y="2214626"/>
            <a:ext cx="504825" cy="495300"/>
          </a:xfrm>
          <a:custGeom>
            <a:avLst/>
            <a:gdLst/>
            <a:ahLst/>
            <a:cxnLst/>
            <a:rect l="l" t="t" r="r" b="b"/>
            <a:pathLst>
              <a:path w="504825" h="495300">
                <a:moveTo>
                  <a:pt x="0" y="495300"/>
                </a:moveTo>
                <a:lnTo>
                  <a:pt x="504825" y="495300"/>
                </a:lnTo>
                <a:lnTo>
                  <a:pt x="504825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271901" y="2157476"/>
            <a:ext cx="504825" cy="1152525"/>
          </a:xfrm>
          <a:custGeom>
            <a:avLst/>
            <a:gdLst/>
            <a:ahLst/>
            <a:cxnLst/>
            <a:rect l="l" t="t" r="r" b="b"/>
            <a:pathLst>
              <a:path w="504825" h="1152525">
                <a:moveTo>
                  <a:pt x="0" y="1152525"/>
                </a:moveTo>
                <a:lnTo>
                  <a:pt x="504825" y="1152525"/>
                </a:lnTo>
                <a:lnTo>
                  <a:pt x="504825" y="0"/>
                </a:lnTo>
                <a:lnTo>
                  <a:pt x="0" y="0"/>
                </a:lnTo>
                <a:lnTo>
                  <a:pt x="0" y="1152525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271901" y="2157476"/>
            <a:ext cx="504825" cy="1152525"/>
          </a:xfrm>
          <a:custGeom>
            <a:avLst/>
            <a:gdLst/>
            <a:ahLst/>
            <a:cxnLst/>
            <a:rect l="l" t="t" r="r" b="b"/>
            <a:pathLst>
              <a:path w="504825" h="1152525">
                <a:moveTo>
                  <a:pt x="0" y="1152525"/>
                </a:moveTo>
                <a:lnTo>
                  <a:pt x="504825" y="1152525"/>
                </a:lnTo>
                <a:lnTo>
                  <a:pt x="504825" y="0"/>
                </a:lnTo>
                <a:lnTo>
                  <a:pt x="0" y="0"/>
                </a:lnTo>
                <a:lnTo>
                  <a:pt x="0" y="1152525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862451" y="2157476"/>
            <a:ext cx="514350" cy="247650"/>
          </a:xfrm>
          <a:custGeom>
            <a:avLst/>
            <a:gdLst/>
            <a:ahLst/>
            <a:cxnLst/>
            <a:rect l="l" t="t" r="r" b="b"/>
            <a:pathLst>
              <a:path w="514350" h="247650">
                <a:moveTo>
                  <a:pt x="0" y="247650"/>
                </a:moveTo>
                <a:lnTo>
                  <a:pt x="514350" y="247650"/>
                </a:lnTo>
                <a:lnTo>
                  <a:pt x="514350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862451" y="2157476"/>
            <a:ext cx="514350" cy="247650"/>
          </a:xfrm>
          <a:custGeom>
            <a:avLst/>
            <a:gdLst/>
            <a:ahLst/>
            <a:cxnLst/>
            <a:rect l="l" t="t" r="r" b="b"/>
            <a:pathLst>
              <a:path w="514350" h="247650">
                <a:moveTo>
                  <a:pt x="0" y="247650"/>
                </a:moveTo>
                <a:lnTo>
                  <a:pt x="514350" y="247650"/>
                </a:lnTo>
                <a:lnTo>
                  <a:pt x="514350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71537" y="2157476"/>
            <a:ext cx="514350" cy="381000"/>
          </a:xfrm>
          <a:custGeom>
            <a:avLst/>
            <a:gdLst/>
            <a:ahLst/>
            <a:cxnLst/>
            <a:rect l="l" t="t" r="r" b="b"/>
            <a:pathLst>
              <a:path w="514350" h="381000">
                <a:moveTo>
                  <a:pt x="0" y="381000"/>
                </a:moveTo>
                <a:lnTo>
                  <a:pt x="514350" y="381000"/>
                </a:lnTo>
                <a:lnTo>
                  <a:pt x="51435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71537" y="2157476"/>
            <a:ext cx="514350" cy="381000"/>
          </a:xfrm>
          <a:custGeom>
            <a:avLst/>
            <a:gdLst/>
            <a:ahLst/>
            <a:cxnLst/>
            <a:rect l="l" t="t" r="r" b="b"/>
            <a:pathLst>
              <a:path w="514350" h="381000">
                <a:moveTo>
                  <a:pt x="0" y="381000"/>
                </a:moveTo>
                <a:lnTo>
                  <a:pt x="514350" y="381000"/>
                </a:lnTo>
                <a:lnTo>
                  <a:pt x="51435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71675" y="2157476"/>
            <a:ext cx="504825" cy="228600"/>
          </a:xfrm>
          <a:custGeom>
            <a:avLst/>
            <a:gdLst/>
            <a:ahLst/>
            <a:cxnLst/>
            <a:rect l="l" t="t" r="r" b="b"/>
            <a:pathLst>
              <a:path w="504825" h="228600">
                <a:moveTo>
                  <a:pt x="0" y="228600"/>
                </a:moveTo>
                <a:lnTo>
                  <a:pt x="504825" y="228600"/>
                </a:lnTo>
                <a:lnTo>
                  <a:pt x="504825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471675" y="2157476"/>
            <a:ext cx="504825" cy="228600"/>
          </a:xfrm>
          <a:custGeom>
            <a:avLst/>
            <a:gdLst/>
            <a:ahLst/>
            <a:cxnLst/>
            <a:rect l="l" t="t" r="r" b="b"/>
            <a:pathLst>
              <a:path w="504825" h="228600">
                <a:moveTo>
                  <a:pt x="0" y="228600"/>
                </a:moveTo>
                <a:lnTo>
                  <a:pt x="504825" y="228600"/>
                </a:lnTo>
                <a:lnTo>
                  <a:pt x="504825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071751" y="2157476"/>
            <a:ext cx="504825" cy="114300"/>
          </a:xfrm>
          <a:custGeom>
            <a:avLst/>
            <a:gdLst/>
            <a:ahLst/>
            <a:cxnLst/>
            <a:rect l="l" t="t" r="r" b="b"/>
            <a:pathLst>
              <a:path w="504825" h="114300">
                <a:moveTo>
                  <a:pt x="0" y="114300"/>
                </a:moveTo>
                <a:lnTo>
                  <a:pt x="504825" y="114300"/>
                </a:lnTo>
                <a:lnTo>
                  <a:pt x="504825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071751" y="2157476"/>
            <a:ext cx="504825" cy="114300"/>
          </a:xfrm>
          <a:custGeom>
            <a:avLst/>
            <a:gdLst/>
            <a:ahLst/>
            <a:cxnLst/>
            <a:rect l="l" t="t" r="r" b="b"/>
            <a:pathLst>
              <a:path w="504825" h="114300">
                <a:moveTo>
                  <a:pt x="0" y="114300"/>
                </a:moveTo>
                <a:lnTo>
                  <a:pt x="504825" y="114300"/>
                </a:lnTo>
                <a:lnTo>
                  <a:pt x="504825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671826" y="2157476"/>
            <a:ext cx="504825" cy="57150"/>
          </a:xfrm>
          <a:custGeom>
            <a:avLst/>
            <a:gdLst/>
            <a:ahLst/>
            <a:cxnLst/>
            <a:rect l="l" t="t" r="r" b="b"/>
            <a:pathLst>
              <a:path w="504825" h="57150">
                <a:moveTo>
                  <a:pt x="0" y="57150"/>
                </a:moveTo>
                <a:lnTo>
                  <a:pt x="504825" y="57150"/>
                </a:lnTo>
                <a:lnTo>
                  <a:pt x="504825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671826" y="2157476"/>
            <a:ext cx="504825" cy="57150"/>
          </a:xfrm>
          <a:custGeom>
            <a:avLst/>
            <a:gdLst/>
            <a:ahLst/>
            <a:cxnLst/>
            <a:rect l="l" t="t" r="r" b="b"/>
            <a:pathLst>
              <a:path w="504825" h="57150">
                <a:moveTo>
                  <a:pt x="0" y="57150"/>
                </a:moveTo>
                <a:lnTo>
                  <a:pt x="504825" y="57150"/>
                </a:lnTo>
                <a:lnTo>
                  <a:pt x="504825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33437" y="5148326"/>
            <a:ext cx="4182110" cy="0"/>
          </a:xfrm>
          <a:custGeom>
            <a:avLst/>
            <a:gdLst/>
            <a:ahLst/>
            <a:cxnLst/>
            <a:rect l="l" t="t" r="r" b="b"/>
            <a:pathLst>
              <a:path w="4182110">
                <a:moveTo>
                  <a:pt x="0" y="0"/>
                </a:moveTo>
                <a:lnTo>
                  <a:pt x="418153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128712" y="3452876"/>
            <a:ext cx="600710" cy="0"/>
          </a:xfrm>
          <a:custGeom>
            <a:avLst/>
            <a:gdLst/>
            <a:ahLst/>
            <a:cxnLst/>
            <a:rect l="l" t="t" r="r" b="b"/>
            <a:pathLst>
              <a:path w="600710">
                <a:moveTo>
                  <a:pt x="0" y="0"/>
                </a:moveTo>
                <a:lnTo>
                  <a:pt x="600138" y="0"/>
                </a:lnTo>
              </a:path>
            </a:pathLst>
          </a:custGeom>
          <a:ln w="28575">
            <a:solidFill>
              <a:srgbClr val="99400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728851" y="3452876"/>
            <a:ext cx="600075" cy="0"/>
          </a:xfrm>
          <a:custGeom>
            <a:avLst/>
            <a:gdLst/>
            <a:ahLst/>
            <a:cxnLst/>
            <a:rect l="l" t="t" r="r" b="b"/>
            <a:pathLst>
              <a:path w="600075">
                <a:moveTo>
                  <a:pt x="0" y="0"/>
                </a:moveTo>
                <a:lnTo>
                  <a:pt x="600075" y="0"/>
                </a:lnTo>
              </a:path>
            </a:pathLst>
          </a:custGeom>
          <a:ln w="28575">
            <a:solidFill>
              <a:srgbClr val="99400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328926" y="3452876"/>
            <a:ext cx="590550" cy="0"/>
          </a:xfrm>
          <a:custGeom>
            <a:avLst/>
            <a:gdLst/>
            <a:ahLst/>
            <a:cxnLst/>
            <a:rect l="l" t="t" r="r" b="b"/>
            <a:pathLst>
              <a:path w="590550">
                <a:moveTo>
                  <a:pt x="0" y="0"/>
                </a:moveTo>
                <a:lnTo>
                  <a:pt x="590550" y="0"/>
                </a:lnTo>
              </a:path>
            </a:pathLst>
          </a:custGeom>
          <a:ln w="28575">
            <a:solidFill>
              <a:srgbClr val="99400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919476" y="3452876"/>
            <a:ext cx="600075" cy="0"/>
          </a:xfrm>
          <a:custGeom>
            <a:avLst/>
            <a:gdLst/>
            <a:ahLst/>
            <a:cxnLst/>
            <a:rect l="l" t="t" r="r" b="b"/>
            <a:pathLst>
              <a:path w="600075">
                <a:moveTo>
                  <a:pt x="0" y="0"/>
                </a:moveTo>
                <a:lnTo>
                  <a:pt x="600075" y="0"/>
                </a:lnTo>
              </a:path>
            </a:pathLst>
          </a:custGeom>
          <a:ln w="28575">
            <a:solidFill>
              <a:srgbClr val="99400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519551" y="3452876"/>
            <a:ext cx="600075" cy="0"/>
          </a:xfrm>
          <a:custGeom>
            <a:avLst/>
            <a:gdLst/>
            <a:ahLst/>
            <a:cxnLst/>
            <a:rect l="l" t="t" r="r" b="b"/>
            <a:pathLst>
              <a:path w="600075">
                <a:moveTo>
                  <a:pt x="0" y="0"/>
                </a:moveTo>
                <a:lnTo>
                  <a:pt x="600075" y="0"/>
                </a:lnTo>
              </a:path>
            </a:pathLst>
          </a:custGeom>
          <a:ln w="28575">
            <a:solidFill>
              <a:srgbClr val="99400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19626" y="3452876"/>
            <a:ext cx="600075" cy="0"/>
          </a:xfrm>
          <a:custGeom>
            <a:avLst/>
            <a:gdLst/>
            <a:ahLst/>
            <a:cxnLst/>
            <a:rect l="l" t="t" r="r" b="b"/>
            <a:pathLst>
              <a:path w="600075">
                <a:moveTo>
                  <a:pt x="0" y="0"/>
                </a:moveTo>
                <a:lnTo>
                  <a:pt x="600075" y="0"/>
                </a:lnTo>
              </a:path>
            </a:pathLst>
          </a:custGeom>
          <a:ln w="28575">
            <a:solidFill>
              <a:srgbClr val="99400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28700" y="3267011"/>
            <a:ext cx="195262" cy="1952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638300" y="3447986"/>
            <a:ext cx="176212" cy="176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238375" y="3295586"/>
            <a:ext cx="176212" cy="176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838450" y="3428936"/>
            <a:ext cx="176212" cy="176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438525" y="3267011"/>
            <a:ext cx="176212" cy="176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038600" y="3562286"/>
            <a:ext cx="176212" cy="176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629150" y="3790886"/>
            <a:ext cx="176212" cy="176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95375" y="3295650"/>
            <a:ext cx="66675" cy="66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685925" y="3457511"/>
            <a:ext cx="80962" cy="809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286000" y="3305111"/>
            <a:ext cx="80962" cy="809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886075" y="3438461"/>
            <a:ext cx="80962" cy="809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486150" y="3276536"/>
            <a:ext cx="80962" cy="809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086225" y="3571811"/>
            <a:ext cx="80962" cy="809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676775" y="3800411"/>
            <a:ext cx="80962" cy="809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1013460" y="3040062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r>
              <a:rPr sz="1200" spc="-35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404040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610360" y="3106102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1200" spc="-35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404040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2210816" y="3046031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r>
              <a:rPr sz="1200" spc="-35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404040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809620" y="3183953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1200" spc="-35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404040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441446" y="3013709"/>
            <a:ext cx="231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981830" y="3087370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1200" spc="-4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404040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605909" y="3543617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1200" spc="-35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148834" y="5035486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5148834" y="4436173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5148834" y="3836987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5148834" y="3237547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5148834" y="2638678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5148834" y="2039048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69582" y="5035486"/>
            <a:ext cx="2419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388302" y="4436173"/>
            <a:ext cx="313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388302" y="3836987"/>
            <a:ext cx="313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388302" y="3237547"/>
            <a:ext cx="313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6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388302" y="2638678"/>
            <a:ext cx="313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8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307022" y="2039048"/>
            <a:ext cx="3994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065847" y="5226303"/>
            <a:ext cx="9842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6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endParaRPr sz="95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658620" y="5226303"/>
            <a:ext cx="110489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0" dirty="0">
                <a:solidFill>
                  <a:srgbClr val="585858"/>
                </a:solidFill>
                <a:latin typeface="Arial"/>
                <a:cs typeface="Arial"/>
              </a:rPr>
              <a:t>D</a:t>
            </a:r>
            <a:endParaRPr sz="95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2265679" y="5226303"/>
            <a:ext cx="9461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95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endParaRPr sz="95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3465195" y="5226303"/>
            <a:ext cx="9080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70" dirty="0">
                <a:solidFill>
                  <a:srgbClr val="585858"/>
                </a:solidFill>
                <a:latin typeface="Arial"/>
                <a:cs typeface="Arial"/>
              </a:rPr>
              <a:t>F</a:t>
            </a:r>
            <a:endParaRPr sz="95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4664075" y="5226303"/>
            <a:ext cx="113664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50" dirty="0">
                <a:solidFill>
                  <a:srgbClr val="585858"/>
                </a:solidFill>
                <a:latin typeface="Arial"/>
                <a:cs typeface="Arial"/>
              </a:rPr>
              <a:t>G</a:t>
            </a:r>
            <a:endParaRPr sz="95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5393696" y="3195582"/>
            <a:ext cx="235585" cy="93027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350" b="1" spc="15" dirty="0">
                <a:solidFill>
                  <a:srgbClr val="585858"/>
                </a:solidFill>
                <a:latin typeface="Calibri"/>
                <a:cs typeface="Calibri"/>
              </a:rPr>
              <a:t>Mean</a:t>
            </a:r>
            <a:r>
              <a:rPr sz="1350" b="1" spc="-10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b="1" spc="85" dirty="0">
                <a:solidFill>
                  <a:srgbClr val="585858"/>
                </a:solidFill>
                <a:latin typeface="Calibri"/>
                <a:cs typeface="Calibri"/>
              </a:rPr>
              <a:t>Score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3188" y="3171719"/>
            <a:ext cx="235585" cy="972819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350" b="1" spc="75" dirty="0">
                <a:solidFill>
                  <a:srgbClr val="585858"/>
                </a:solidFill>
                <a:latin typeface="Calibri"/>
                <a:cs typeface="Calibri"/>
              </a:rPr>
              <a:t>Response</a:t>
            </a:r>
            <a:r>
              <a:rPr sz="1350" b="1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b="1" spc="15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909637" y="5600700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4325" y="0"/>
                </a:lnTo>
              </a:path>
            </a:pathLst>
          </a:custGeom>
          <a:ln w="85725">
            <a:solidFill>
              <a:srgbClr val="ED6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09637" y="5557837"/>
            <a:ext cx="314325" cy="85725"/>
          </a:xfrm>
          <a:custGeom>
            <a:avLst/>
            <a:gdLst/>
            <a:ahLst/>
            <a:cxnLst/>
            <a:rect l="l" t="t" r="r" b="b"/>
            <a:pathLst>
              <a:path w="314325" h="85725">
                <a:moveTo>
                  <a:pt x="0" y="85725"/>
                </a:moveTo>
                <a:lnTo>
                  <a:pt x="314325" y="85725"/>
                </a:lnTo>
                <a:lnTo>
                  <a:pt x="3143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233676" y="5600700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4325" y="0"/>
                </a:lnTo>
              </a:path>
            </a:pathLst>
          </a:custGeom>
          <a:ln w="85725">
            <a:solidFill>
              <a:srgbClr val="FFD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233676" y="5557837"/>
            <a:ext cx="314325" cy="85725"/>
          </a:xfrm>
          <a:custGeom>
            <a:avLst/>
            <a:gdLst/>
            <a:ahLst/>
            <a:cxnLst/>
            <a:rect l="l" t="t" r="r" b="b"/>
            <a:pathLst>
              <a:path w="314325" h="85725">
                <a:moveTo>
                  <a:pt x="0" y="85725"/>
                </a:moveTo>
                <a:lnTo>
                  <a:pt x="314325" y="85725"/>
                </a:lnTo>
                <a:lnTo>
                  <a:pt x="3143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557651" y="5600700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4325" y="0"/>
                </a:lnTo>
              </a:path>
            </a:pathLst>
          </a:custGeom>
          <a:ln w="85725">
            <a:solidFill>
              <a:srgbClr val="B6E2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557651" y="5557837"/>
            <a:ext cx="314325" cy="85725"/>
          </a:xfrm>
          <a:custGeom>
            <a:avLst/>
            <a:gdLst/>
            <a:ahLst/>
            <a:cxnLst/>
            <a:rect l="l" t="t" r="r" b="b"/>
            <a:pathLst>
              <a:path w="314325" h="85725">
                <a:moveTo>
                  <a:pt x="0" y="85725"/>
                </a:moveTo>
                <a:lnTo>
                  <a:pt x="314325" y="85725"/>
                </a:lnTo>
                <a:lnTo>
                  <a:pt x="3143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 txBox="1"/>
          <p:nvPr/>
        </p:nvSpPr>
        <p:spPr>
          <a:xfrm>
            <a:off x="3898646" y="5226303"/>
            <a:ext cx="775335" cy="466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125"/>
              </a:spcBef>
            </a:pPr>
            <a:r>
              <a:rPr sz="950" spc="-45" dirty="0">
                <a:solidFill>
                  <a:srgbClr val="585858"/>
                </a:solidFill>
                <a:latin typeface="Arial"/>
                <a:cs typeface="Arial"/>
              </a:rPr>
              <a:t>B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Sometimes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909637" y="5857875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4325" y="0"/>
                </a:lnTo>
              </a:path>
            </a:pathLst>
          </a:custGeom>
          <a:ln w="85725">
            <a:solidFill>
              <a:srgbClr val="7AB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09637" y="5815012"/>
            <a:ext cx="314325" cy="85725"/>
          </a:xfrm>
          <a:custGeom>
            <a:avLst/>
            <a:gdLst/>
            <a:ahLst/>
            <a:cxnLst/>
            <a:rect l="l" t="t" r="r" b="b"/>
            <a:pathLst>
              <a:path w="314325" h="85725">
                <a:moveTo>
                  <a:pt x="0" y="85725"/>
                </a:moveTo>
                <a:lnTo>
                  <a:pt x="314325" y="85725"/>
                </a:lnTo>
                <a:lnTo>
                  <a:pt x="3143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233676" y="5857875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4325" y="0"/>
                </a:lnTo>
              </a:path>
            </a:pathLst>
          </a:custGeom>
          <a:ln w="857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233676" y="5815012"/>
            <a:ext cx="314325" cy="85725"/>
          </a:xfrm>
          <a:custGeom>
            <a:avLst/>
            <a:gdLst/>
            <a:ahLst/>
            <a:cxnLst/>
            <a:rect l="l" t="t" r="r" b="b"/>
            <a:pathLst>
              <a:path w="314325" h="85725">
                <a:moveTo>
                  <a:pt x="0" y="85725"/>
                </a:moveTo>
                <a:lnTo>
                  <a:pt x="314325" y="85725"/>
                </a:lnTo>
                <a:lnTo>
                  <a:pt x="3143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 txBox="1"/>
          <p:nvPr/>
        </p:nvSpPr>
        <p:spPr>
          <a:xfrm>
            <a:off x="2573654" y="5226303"/>
            <a:ext cx="490220" cy="7264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4640">
              <a:lnSpc>
                <a:spcPct val="100000"/>
              </a:lnSpc>
              <a:spcBef>
                <a:spcPts val="125"/>
              </a:spcBef>
            </a:pPr>
            <a:r>
              <a:rPr sz="950" spc="-15" dirty="0">
                <a:solidFill>
                  <a:srgbClr val="585858"/>
                </a:solidFill>
                <a:latin typeface="Arial"/>
                <a:cs typeface="Arial"/>
              </a:rPr>
              <a:t>C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Rarely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Always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3557651" y="5862637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4325" y="0"/>
                </a:lnTo>
              </a:path>
            </a:pathLst>
          </a:custGeom>
          <a:ln w="28575">
            <a:solidFill>
              <a:srgbClr val="99400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 txBox="1"/>
          <p:nvPr/>
        </p:nvSpPr>
        <p:spPr>
          <a:xfrm>
            <a:off x="3898646" y="5743892"/>
            <a:ext cx="944244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Overall</a:t>
            </a:r>
            <a:r>
              <a:rPr sz="1200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=2.8/5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1028700" y="6086475"/>
            <a:ext cx="66675" cy="666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 txBox="1"/>
          <p:nvPr/>
        </p:nvSpPr>
        <p:spPr>
          <a:xfrm>
            <a:off x="1248410" y="5406233"/>
            <a:ext cx="800735" cy="80708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Never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Often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Mean</a:t>
            </a:r>
            <a:r>
              <a:rPr sz="1200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Score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6042659" y="806767"/>
            <a:ext cx="5122545" cy="7524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03000"/>
              </a:lnSpc>
              <a:spcBef>
                <a:spcPts val="70"/>
              </a:spcBef>
            </a:pP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How often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do you receive timely </a:t>
            </a:r>
            <a:r>
              <a:rPr sz="1550" b="1" spc="30" dirty="0">
                <a:solidFill>
                  <a:srgbClr val="091A30"/>
                </a:solidFill>
                <a:latin typeface="Arial"/>
                <a:cs typeface="Arial"/>
              </a:rPr>
              <a:t>AND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accurate  information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that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you </a:t>
            </a:r>
            <a:r>
              <a:rPr sz="1550" b="1" spc="25" dirty="0">
                <a:solidFill>
                  <a:srgbClr val="091A30"/>
                </a:solidFill>
                <a:latin typeface="Arial"/>
                <a:cs typeface="Arial"/>
              </a:rPr>
              <a:t>need </a:t>
            </a:r>
            <a:r>
              <a:rPr sz="1550" b="1" spc="10" dirty="0">
                <a:solidFill>
                  <a:srgbClr val="091A30"/>
                </a:solidFill>
                <a:latin typeface="Arial"/>
                <a:cs typeface="Arial"/>
              </a:rPr>
              <a:t>to </a:t>
            </a:r>
            <a:r>
              <a:rPr sz="1550" b="1" spc="25" dirty="0">
                <a:solidFill>
                  <a:srgbClr val="091A30"/>
                </a:solidFill>
                <a:latin typeface="Arial"/>
                <a:cs typeface="Arial"/>
              </a:rPr>
              <a:t>deliver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care </a:t>
            </a:r>
            <a:r>
              <a:rPr sz="1550" b="1" spc="30" dirty="0">
                <a:solidFill>
                  <a:srgbClr val="091A30"/>
                </a:solidFill>
                <a:latin typeface="Arial"/>
                <a:cs typeface="Arial"/>
              </a:rPr>
              <a:t>from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other  providers?</a:t>
            </a:r>
            <a:r>
              <a:rPr sz="1550" b="1" spc="5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B6</a:t>
            </a:r>
            <a:endParaRPr sz="1550">
              <a:latin typeface="Arial"/>
              <a:cs typeface="Arial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10891901" y="463384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0272776" y="4633848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663176" y="4633848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044051" y="4633848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434451" y="4633848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7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815326" y="4633848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205726" y="4633848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7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634226" y="463384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0891901" y="401472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0272776" y="4014723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9663176" y="4014723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9044051" y="4014723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434451" y="4014723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7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815326" y="4014723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205726" y="4014723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7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634226" y="401472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0891901" y="339572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0272776" y="3395726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9663176" y="3395726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044051" y="3395726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434451" y="3395726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7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815326" y="3395726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205726" y="3395726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7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634226" y="339572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0891901" y="278612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0272776" y="2786126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9663176" y="2786126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9044051" y="2786126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434451" y="2786126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7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815326" y="2786126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205726" y="2786126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7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634226" y="278612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634226" y="2167001"/>
            <a:ext cx="4305300" cy="0"/>
          </a:xfrm>
          <a:custGeom>
            <a:avLst/>
            <a:gdLst/>
            <a:ahLst/>
            <a:cxnLst/>
            <a:rect l="l" t="t" r="r" b="b"/>
            <a:pathLst>
              <a:path w="4305300">
                <a:moveTo>
                  <a:pt x="0" y="0"/>
                </a:moveTo>
                <a:lnTo>
                  <a:pt x="43053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9139301" y="4986401"/>
            <a:ext cx="523875" cy="257175"/>
          </a:xfrm>
          <a:custGeom>
            <a:avLst/>
            <a:gdLst/>
            <a:ahLst/>
            <a:cxnLst/>
            <a:rect l="l" t="t" r="r" b="b"/>
            <a:pathLst>
              <a:path w="523875" h="257175">
                <a:moveTo>
                  <a:pt x="0" y="257175"/>
                </a:moveTo>
                <a:lnTo>
                  <a:pt x="523875" y="257175"/>
                </a:lnTo>
                <a:lnTo>
                  <a:pt x="523875" y="0"/>
                </a:lnTo>
                <a:lnTo>
                  <a:pt x="0" y="0"/>
                </a:lnTo>
                <a:lnTo>
                  <a:pt x="0" y="257175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9139301" y="4986401"/>
            <a:ext cx="523875" cy="257175"/>
          </a:xfrm>
          <a:custGeom>
            <a:avLst/>
            <a:gdLst/>
            <a:ahLst/>
            <a:cxnLst/>
            <a:rect l="l" t="t" r="r" b="b"/>
            <a:pathLst>
              <a:path w="523875" h="257175">
                <a:moveTo>
                  <a:pt x="0" y="257175"/>
                </a:moveTo>
                <a:lnTo>
                  <a:pt x="523875" y="257175"/>
                </a:lnTo>
                <a:lnTo>
                  <a:pt x="523875" y="0"/>
                </a:lnTo>
                <a:lnTo>
                  <a:pt x="0" y="0"/>
                </a:lnTo>
                <a:lnTo>
                  <a:pt x="0" y="257175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681851" y="4986401"/>
            <a:ext cx="523875" cy="257175"/>
          </a:xfrm>
          <a:custGeom>
            <a:avLst/>
            <a:gdLst/>
            <a:ahLst/>
            <a:cxnLst/>
            <a:rect l="l" t="t" r="r" b="b"/>
            <a:pathLst>
              <a:path w="523875" h="257175">
                <a:moveTo>
                  <a:pt x="0" y="257175"/>
                </a:moveTo>
                <a:lnTo>
                  <a:pt x="523875" y="257175"/>
                </a:lnTo>
                <a:lnTo>
                  <a:pt x="523875" y="0"/>
                </a:lnTo>
                <a:lnTo>
                  <a:pt x="0" y="0"/>
                </a:lnTo>
                <a:lnTo>
                  <a:pt x="0" y="25717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681851" y="4986401"/>
            <a:ext cx="523875" cy="257175"/>
          </a:xfrm>
          <a:custGeom>
            <a:avLst/>
            <a:gdLst/>
            <a:ahLst/>
            <a:cxnLst/>
            <a:rect l="l" t="t" r="r" b="b"/>
            <a:pathLst>
              <a:path w="523875" h="257175">
                <a:moveTo>
                  <a:pt x="0" y="257175"/>
                </a:moveTo>
                <a:lnTo>
                  <a:pt x="523875" y="257175"/>
                </a:lnTo>
                <a:lnTo>
                  <a:pt x="523875" y="0"/>
                </a:lnTo>
                <a:lnTo>
                  <a:pt x="0" y="0"/>
                </a:lnTo>
                <a:lnTo>
                  <a:pt x="0" y="25717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291451" y="5119751"/>
            <a:ext cx="523875" cy="123825"/>
          </a:xfrm>
          <a:custGeom>
            <a:avLst/>
            <a:gdLst/>
            <a:ahLst/>
            <a:cxnLst/>
            <a:rect l="l" t="t" r="r" b="b"/>
            <a:pathLst>
              <a:path w="523875" h="123825">
                <a:moveTo>
                  <a:pt x="0" y="123825"/>
                </a:moveTo>
                <a:lnTo>
                  <a:pt x="523875" y="123825"/>
                </a:lnTo>
                <a:lnTo>
                  <a:pt x="523875" y="0"/>
                </a:lnTo>
                <a:lnTo>
                  <a:pt x="0" y="0"/>
                </a:lnTo>
                <a:lnTo>
                  <a:pt x="0" y="12382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291451" y="5119751"/>
            <a:ext cx="523875" cy="123825"/>
          </a:xfrm>
          <a:custGeom>
            <a:avLst/>
            <a:gdLst/>
            <a:ahLst/>
            <a:cxnLst/>
            <a:rect l="l" t="t" r="r" b="b"/>
            <a:pathLst>
              <a:path w="523875" h="123825">
                <a:moveTo>
                  <a:pt x="0" y="123825"/>
                </a:moveTo>
                <a:lnTo>
                  <a:pt x="523875" y="123825"/>
                </a:lnTo>
                <a:lnTo>
                  <a:pt x="523875" y="0"/>
                </a:lnTo>
                <a:lnTo>
                  <a:pt x="0" y="0"/>
                </a:lnTo>
                <a:lnTo>
                  <a:pt x="0" y="12382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910576" y="4767326"/>
            <a:ext cx="523875" cy="476250"/>
          </a:xfrm>
          <a:custGeom>
            <a:avLst/>
            <a:gdLst/>
            <a:ahLst/>
            <a:cxnLst/>
            <a:rect l="l" t="t" r="r" b="b"/>
            <a:pathLst>
              <a:path w="523875" h="476250">
                <a:moveTo>
                  <a:pt x="0" y="476250"/>
                </a:moveTo>
                <a:lnTo>
                  <a:pt x="523875" y="476250"/>
                </a:lnTo>
                <a:lnTo>
                  <a:pt x="523875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910576" y="4767326"/>
            <a:ext cx="523875" cy="476250"/>
          </a:xfrm>
          <a:custGeom>
            <a:avLst/>
            <a:gdLst/>
            <a:ahLst/>
            <a:cxnLst/>
            <a:rect l="l" t="t" r="r" b="b"/>
            <a:pathLst>
              <a:path w="523875" h="476250">
                <a:moveTo>
                  <a:pt x="0" y="476250"/>
                </a:moveTo>
                <a:lnTo>
                  <a:pt x="523875" y="476250"/>
                </a:lnTo>
                <a:lnTo>
                  <a:pt x="523875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520176" y="4891151"/>
            <a:ext cx="523875" cy="352425"/>
          </a:xfrm>
          <a:custGeom>
            <a:avLst/>
            <a:gdLst/>
            <a:ahLst/>
            <a:cxnLst/>
            <a:rect l="l" t="t" r="r" b="b"/>
            <a:pathLst>
              <a:path w="523875" h="352425">
                <a:moveTo>
                  <a:pt x="0" y="352425"/>
                </a:moveTo>
                <a:lnTo>
                  <a:pt x="523875" y="352425"/>
                </a:lnTo>
                <a:lnTo>
                  <a:pt x="523875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520176" y="4891151"/>
            <a:ext cx="523875" cy="352425"/>
          </a:xfrm>
          <a:custGeom>
            <a:avLst/>
            <a:gdLst/>
            <a:ahLst/>
            <a:cxnLst/>
            <a:rect l="l" t="t" r="r" b="b"/>
            <a:pathLst>
              <a:path w="523875" h="352425">
                <a:moveTo>
                  <a:pt x="0" y="352425"/>
                </a:moveTo>
                <a:lnTo>
                  <a:pt x="523875" y="352425"/>
                </a:lnTo>
                <a:lnTo>
                  <a:pt x="523875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9139301" y="4472051"/>
            <a:ext cx="523875" cy="514350"/>
          </a:xfrm>
          <a:custGeom>
            <a:avLst/>
            <a:gdLst/>
            <a:ahLst/>
            <a:cxnLst/>
            <a:rect l="l" t="t" r="r" b="b"/>
            <a:pathLst>
              <a:path w="523875" h="514350">
                <a:moveTo>
                  <a:pt x="0" y="514350"/>
                </a:moveTo>
                <a:lnTo>
                  <a:pt x="523875" y="514350"/>
                </a:lnTo>
                <a:lnTo>
                  <a:pt x="523875" y="0"/>
                </a:lnTo>
                <a:lnTo>
                  <a:pt x="0" y="0"/>
                </a:lnTo>
                <a:lnTo>
                  <a:pt x="0" y="51435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9139301" y="4472051"/>
            <a:ext cx="523875" cy="514350"/>
          </a:xfrm>
          <a:custGeom>
            <a:avLst/>
            <a:gdLst/>
            <a:ahLst/>
            <a:cxnLst/>
            <a:rect l="l" t="t" r="r" b="b"/>
            <a:pathLst>
              <a:path w="523875" h="514350">
                <a:moveTo>
                  <a:pt x="0" y="514350"/>
                </a:moveTo>
                <a:lnTo>
                  <a:pt x="523875" y="514350"/>
                </a:lnTo>
                <a:lnTo>
                  <a:pt x="523875" y="0"/>
                </a:lnTo>
                <a:lnTo>
                  <a:pt x="0" y="0"/>
                </a:lnTo>
                <a:lnTo>
                  <a:pt x="0" y="514350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9758426" y="5005451"/>
            <a:ext cx="514350" cy="238125"/>
          </a:xfrm>
          <a:custGeom>
            <a:avLst/>
            <a:gdLst/>
            <a:ahLst/>
            <a:cxnLst/>
            <a:rect l="l" t="t" r="r" b="b"/>
            <a:pathLst>
              <a:path w="514350" h="238125">
                <a:moveTo>
                  <a:pt x="0" y="238125"/>
                </a:moveTo>
                <a:lnTo>
                  <a:pt x="514350" y="238125"/>
                </a:lnTo>
                <a:lnTo>
                  <a:pt x="51435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9758426" y="5005451"/>
            <a:ext cx="514350" cy="238125"/>
          </a:xfrm>
          <a:custGeom>
            <a:avLst/>
            <a:gdLst/>
            <a:ahLst/>
            <a:cxnLst/>
            <a:rect l="l" t="t" r="r" b="b"/>
            <a:pathLst>
              <a:path w="514350" h="238125">
                <a:moveTo>
                  <a:pt x="0" y="238125"/>
                </a:moveTo>
                <a:lnTo>
                  <a:pt x="514350" y="238125"/>
                </a:lnTo>
                <a:lnTo>
                  <a:pt x="51435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0368026" y="4729226"/>
            <a:ext cx="523875" cy="514350"/>
          </a:xfrm>
          <a:custGeom>
            <a:avLst/>
            <a:gdLst/>
            <a:ahLst/>
            <a:cxnLst/>
            <a:rect l="l" t="t" r="r" b="b"/>
            <a:pathLst>
              <a:path w="523875" h="514350">
                <a:moveTo>
                  <a:pt x="0" y="514350"/>
                </a:moveTo>
                <a:lnTo>
                  <a:pt x="523875" y="514350"/>
                </a:lnTo>
                <a:lnTo>
                  <a:pt x="523875" y="0"/>
                </a:lnTo>
                <a:lnTo>
                  <a:pt x="0" y="0"/>
                </a:lnTo>
                <a:lnTo>
                  <a:pt x="0" y="51435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0368026" y="4729226"/>
            <a:ext cx="523875" cy="514350"/>
          </a:xfrm>
          <a:custGeom>
            <a:avLst/>
            <a:gdLst/>
            <a:ahLst/>
            <a:cxnLst/>
            <a:rect l="l" t="t" r="r" b="b"/>
            <a:pathLst>
              <a:path w="523875" h="514350">
                <a:moveTo>
                  <a:pt x="0" y="514350"/>
                </a:moveTo>
                <a:lnTo>
                  <a:pt x="523875" y="514350"/>
                </a:lnTo>
                <a:lnTo>
                  <a:pt x="523875" y="0"/>
                </a:lnTo>
                <a:lnTo>
                  <a:pt x="0" y="0"/>
                </a:lnTo>
                <a:lnTo>
                  <a:pt x="0" y="514350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681851" y="3710051"/>
            <a:ext cx="523875" cy="1276350"/>
          </a:xfrm>
          <a:custGeom>
            <a:avLst/>
            <a:gdLst/>
            <a:ahLst/>
            <a:cxnLst/>
            <a:rect l="l" t="t" r="r" b="b"/>
            <a:pathLst>
              <a:path w="523875" h="1276350">
                <a:moveTo>
                  <a:pt x="0" y="1276350"/>
                </a:moveTo>
                <a:lnTo>
                  <a:pt x="523875" y="1276350"/>
                </a:lnTo>
                <a:lnTo>
                  <a:pt x="523875" y="0"/>
                </a:lnTo>
                <a:lnTo>
                  <a:pt x="0" y="0"/>
                </a:lnTo>
                <a:lnTo>
                  <a:pt x="0" y="1276350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681851" y="3710051"/>
            <a:ext cx="523875" cy="1276350"/>
          </a:xfrm>
          <a:custGeom>
            <a:avLst/>
            <a:gdLst/>
            <a:ahLst/>
            <a:cxnLst/>
            <a:rect l="l" t="t" r="r" b="b"/>
            <a:pathLst>
              <a:path w="523875" h="1276350">
                <a:moveTo>
                  <a:pt x="0" y="1276350"/>
                </a:moveTo>
                <a:lnTo>
                  <a:pt x="523875" y="1276350"/>
                </a:lnTo>
                <a:lnTo>
                  <a:pt x="523875" y="0"/>
                </a:lnTo>
                <a:lnTo>
                  <a:pt x="0" y="0"/>
                </a:lnTo>
                <a:lnTo>
                  <a:pt x="0" y="1276350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291451" y="3452748"/>
            <a:ext cx="523875" cy="1666875"/>
          </a:xfrm>
          <a:custGeom>
            <a:avLst/>
            <a:gdLst/>
            <a:ahLst/>
            <a:cxnLst/>
            <a:rect l="l" t="t" r="r" b="b"/>
            <a:pathLst>
              <a:path w="523875" h="1666875">
                <a:moveTo>
                  <a:pt x="0" y="1666875"/>
                </a:moveTo>
                <a:lnTo>
                  <a:pt x="523875" y="1666875"/>
                </a:lnTo>
                <a:lnTo>
                  <a:pt x="523875" y="0"/>
                </a:lnTo>
                <a:lnTo>
                  <a:pt x="0" y="0"/>
                </a:lnTo>
                <a:lnTo>
                  <a:pt x="0" y="166687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291451" y="3452748"/>
            <a:ext cx="523875" cy="1666875"/>
          </a:xfrm>
          <a:custGeom>
            <a:avLst/>
            <a:gdLst/>
            <a:ahLst/>
            <a:cxnLst/>
            <a:rect l="l" t="t" r="r" b="b"/>
            <a:pathLst>
              <a:path w="523875" h="1666875">
                <a:moveTo>
                  <a:pt x="0" y="1666875"/>
                </a:moveTo>
                <a:lnTo>
                  <a:pt x="523875" y="1666875"/>
                </a:lnTo>
                <a:lnTo>
                  <a:pt x="523875" y="0"/>
                </a:lnTo>
                <a:lnTo>
                  <a:pt x="0" y="0"/>
                </a:lnTo>
                <a:lnTo>
                  <a:pt x="0" y="166687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910576" y="3176651"/>
            <a:ext cx="523875" cy="1590675"/>
          </a:xfrm>
          <a:custGeom>
            <a:avLst/>
            <a:gdLst/>
            <a:ahLst/>
            <a:cxnLst/>
            <a:rect l="l" t="t" r="r" b="b"/>
            <a:pathLst>
              <a:path w="523875" h="1590675">
                <a:moveTo>
                  <a:pt x="0" y="1590675"/>
                </a:moveTo>
                <a:lnTo>
                  <a:pt x="523875" y="1590675"/>
                </a:lnTo>
                <a:lnTo>
                  <a:pt x="523875" y="0"/>
                </a:lnTo>
                <a:lnTo>
                  <a:pt x="0" y="0"/>
                </a:lnTo>
                <a:lnTo>
                  <a:pt x="0" y="159067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910576" y="3176651"/>
            <a:ext cx="523875" cy="1590675"/>
          </a:xfrm>
          <a:custGeom>
            <a:avLst/>
            <a:gdLst/>
            <a:ahLst/>
            <a:cxnLst/>
            <a:rect l="l" t="t" r="r" b="b"/>
            <a:pathLst>
              <a:path w="523875" h="1590675">
                <a:moveTo>
                  <a:pt x="0" y="1590675"/>
                </a:moveTo>
                <a:lnTo>
                  <a:pt x="523875" y="1590675"/>
                </a:lnTo>
                <a:lnTo>
                  <a:pt x="523875" y="0"/>
                </a:lnTo>
                <a:lnTo>
                  <a:pt x="0" y="0"/>
                </a:lnTo>
                <a:lnTo>
                  <a:pt x="0" y="159067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520176" y="3471926"/>
            <a:ext cx="523875" cy="1419225"/>
          </a:xfrm>
          <a:custGeom>
            <a:avLst/>
            <a:gdLst/>
            <a:ahLst/>
            <a:cxnLst/>
            <a:rect l="l" t="t" r="r" b="b"/>
            <a:pathLst>
              <a:path w="523875" h="1419225">
                <a:moveTo>
                  <a:pt x="0" y="1419225"/>
                </a:moveTo>
                <a:lnTo>
                  <a:pt x="523875" y="1419225"/>
                </a:lnTo>
                <a:lnTo>
                  <a:pt x="523875" y="0"/>
                </a:lnTo>
                <a:lnTo>
                  <a:pt x="0" y="0"/>
                </a:lnTo>
                <a:lnTo>
                  <a:pt x="0" y="141922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520176" y="3471926"/>
            <a:ext cx="523875" cy="1419225"/>
          </a:xfrm>
          <a:custGeom>
            <a:avLst/>
            <a:gdLst/>
            <a:ahLst/>
            <a:cxnLst/>
            <a:rect l="l" t="t" r="r" b="b"/>
            <a:pathLst>
              <a:path w="523875" h="1419225">
                <a:moveTo>
                  <a:pt x="0" y="1419225"/>
                </a:moveTo>
                <a:lnTo>
                  <a:pt x="523875" y="1419225"/>
                </a:lnTo>
                <a:lnTo>
                  <a:pt x="523875" y="0"/>
                </a:lnTo>
                <a:lnTo>
                  <a:pt x="0" y="0"/>
                </a:lnTo>
                <a:lnTo>
                  <a:pt x="0" y="141922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9139301" y="2938526"/>
            <a:ext cx="523875" cy="1533525"/>
          </a:xfrm>
          <a:custGeom>
            <a:avLst/>
            <a:gdLst/>
            <a:ahLst/>
            <a:cxnLst/>
            <a:rect l="l" t="t" r="r" b="b"/>
            <a:pathLst>
              <a:path w="523875" h="1533525">
                <a:moveTo>
                  <a:pt x="0" y="1533525"/>
                </a:moveTo>
                <a:lnTo>
                  <a:pt x="523875" y="1533525"/>
                </a:lnTo>
                <a:lnTo>
                  <a:pt x="523875" y="0"/>
                </a:lnTo>
                <a:lnTo>
                  <a:pt x="0" y="0"/>
                </a:lnTo>
                <a:lnTo>
                  <a:pt x="0" y="153352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9139301" y="2938526"/>
            <a:ext cx="523875" cy="1533525"/>
          </a:xfrm>
          <a:custGeom>
            <a:avLst/>
            <a:gdLst/>
            <a:ahLst/>
            <a:cxnLst/>
            <a:rect l="l" t="t" r="r" b="b"/>
            <a:pathLst>
              <a:path w="523875" h="1533525">
                <a:moveTo>
                  <a:pt x="0" y="1533525"/>
                </a:moveTo>
                <a:lnTo>
                  <a:pt x="523875" y="1533525"/>
                </a:lnTo>
                <a:lnTo>
                  <a:pt x="523875" y="0"/>
                </a:lnTo>
                <a:lnTo>
                  <a:pt x="0" y="0"/>
                </a:lnTo>
                <a:lnTo>
                  <a:pt x="0" y="153352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9758426" y="2881376"/>
            <a:ext cx="514350" cy="2124075"/>
          </a:xfrm>
          <a:custGeom>
            <a:avLst/>
            <a:gdLst/>
            <a:ahLst/>
            <a:cxnLst/>
            <a:rect l="l" t="t" r="r" b="b"/>
            <a:pathLst>
              <a:path w="514350" h="2124075">
                <a:moveTo>
                  <a:pt x="0" y="2124075"/>
                </a:moveTo>
                <a:lnTo>
                  <a:pt x="514350" y="2124075"/>
                </a:lnTo>
                <a:lnTo>
                  <a:pt x="514350" y="0"/>
                </a:lnTo>
                <a:lnTo>
                  <a:pt x="0" y="0"/>
                </a:lnTo>
                <a:lnTo>
                  <a:pt x="0" y="212407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9758426" y="2881376"/>
            <a:ext cx="514350" cy="2124075"/>
          </a:xfrm>
          <a:custGeom>
            <a:avLst/>
            <a:gdLst/>
            <a:ahLst/>
            <a:cxnLst/>
            <a:rect l="l" t="t" r="r" b="b"/>
            <a:pathLst>
              <a:path w="514350" h="2124075">
                <a:moveTo>
                  <a:pt x="0" y="2124075"/>
                </a:moveTo>
                <a:lnTo>
                  <a:pt x="514350" y="2124075"/>
                </a:lnTo>
                <a:lnTo>
                  <a:pt x="514350" y="0"/>
                </a:lnTo>
                <a:lnTo>
                  <a:pt x="0" y="0"/>
                </a:lnTo>
                <a:lnTo>
                  <a:pt x="0" y="212407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0368026" y="2166873"/>
            <a:ext cx="523875" cy="2562225"/>
          </a:xfrm>
          <a:custGeom>
            <a:avLst/>
            <a:gdLst/>
            <a:ahLst/>
            <a:cxnLst/>
            <a:rect l="l" t="t" r="r" b="b"/>
            <a:pathLst>
              <a:path w="523875" h="2562225">
                <a:moveTo>
                  <a:pt x="0" y="2562225"/>
                </a:moveTo>
                <a:lnTo>
                  <a:pt x="523875" y="2562225"/>
                </a:lnTo>
                <a:lnTo>
                  <a:pt x="523875" y="0"/>
                </a:lnTo>
                <a:lnTo>
                  <a:pt x="0" y="0"/>
                </a:lnTo>
                <a:lnTo>
                  <a:pt x="0" y="256222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0368026" y="2166873"/>
            <a:ext cx="523875" cy="2562225"/>
          </a:xfrm>
          <a:custGeom>
            <a:avLst/>
            <a:gdLst/>
            <a:ahLst/>
            <a:cxnLst/>
            <a:rect l="l" t="t" r="r" b="b"/>
            <a:pathLst>
              <a:path w="523875" h="2562225">
                <a:moveTo>
                  <a:pt x="0" y="2562225"/>
                </a:moveTo>
                <a:lnTo>
                  <a:pt x="523875" y="2562225"/>
                </a:lnTo>
                <a:lnTo>
                  <a:pt x="523875" y="0"/>
                </a:lnTo>
                <a:lnTo>
                  <a:pt x="0" y="0"/>
                </a:lnTo>
                <a:lnTo>
                  <a:pt x="0" y="256222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681851" y="2681351"/>
            <a:ext cx="523875" cy="1028700"/>
          </a:xfrm>
          <a:custGeom>
            <a:avLst/>
            <a:gdLst/>
            <a:ahLst/>
            <a:cxnLst/>
            <a:rect l="l" t="t" r="r" b="b"/>
            <a:pathLst>
              <a:path w="523875" h="1028700">
                <a:moveTo>
                  <a:pt x="0" y="1028700"/>
                </a:moveTo>
                <a:lnTo>
                  <a:pt x="523875" y="1028700"/>
                </a:lnTo>
                <a:lnTo>
                  <a:pt x="523875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681851" y="2681351"/>
            <a:ext cx="523875" cy="1028700"/>
          </a:xfrm>
          <a:custGeom>
            <a:avLst/>
            <a:gdLst/>
            <a:ahLst/>
            <a:cxnLst/>
            <a:rect l="l" t="t" r="r" b="b"/>
            <a:pathLst>
              <a:path w="523875" h="1028700">
                <a:moveTo>
                  <a:pt x="0" y="1028700"/>
                </a:moveTo>
                <a:lnTo>
                  <a:pt x="523875" y="1028700"/>
                </a:lnTo>
                <a:lnTo>
                  <a:pt x="523875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291451" y="2681351"/>
            <a:ext cx="523875" cy="771525"/>
          </a:xfrm>
          <a:custGeom>
            <a:avLst/>
            <a:gdLst/>
            <a:ahLst/>
            <a:cxnLst/>
            <a:rect l="l" t="t" r="r" b="b"/>
            <a:pathLst>
              <a:path w="523875" h="771525">
                <a:moveTo>
                  <a:pt x="0" y="771525"/>
                </a:moveTo>
                <a:lnTo>
                  <a:pt x="523875" y="771525"/>
                </a:lnTo>
                <a:lnTo>
                  <a:pt x="523875" y="0"/>
                </a:lnTo>
                <a:lnTo>
                  <a:pt x="0" y="0"/>
                </a:lnTo>
                <a:lnTo>
                  <a:pt x="0" y="771525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291451" y="2681351"/>
            <a:ext cx="523875" cy="771525"/>
          </a:xfrm>
          <a:custGeom>
            <a:avLst/>
            <a:gdLst/>
            <a:ahLst/>
            <a:cxnLst/>
            <a:rect l="l" t="t" r="r" b="b"/>
            <a:pathLst>
              <a:path w="523875" h="771525">
                <a:moveTo>
                  <a:pt x="0" y="771525"/>
                </a:moveTo>
                <a:lnTo>
                  <a:pt x="523875" y="771525"/>
                </a:lnTo>
                <a:lnTo>
                  <a:pt x="523875" y="0"/>
                </a:lnTo>
                <a:lnTo>
                  <a:pt x="0" y="0"/>
                </a:lnTo>
                <a:lnTo>
                  <a:pt x="0" y="771525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910576" y="2271776"/>
            <a:ext cx="523875" cy="904875"/>
          </a:xfrm>
          <a:custGeom>
            <a:avLst/>
            <a:gdLst/>
            <a:ahLst/>
            <a:cxnLst/>
            <a:rect l="l" t="t" r="r" b="b"/>
            <a:pathLst>
              <a:path w="523875" h="904875">
                <a:moveTo>
                  <a:pt x="0" y="904875"/>
                </a:moveTo>
                <a:lnTo>
                  <a:pt x="523875" y="904875"/>
                </a:lnTo>
                <a:lnTo>
                  <a:pt x="523875" y="0"/>
                </a:lnTo>
                <a:lnTo>
                  <a:pt x="0" y="0"/>
                </a:lnTo>
                <a:lnTo>
                  <a:pt x="0" y="904875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910576" y="2271776"/>
            <a:ext cx="523875" cy="904875"/>
          </a:xfrm>
          <a:custGeom>
            <a:avLst/>
            <a:gdLst/>
            <a:ahLst/>
            <a:cxnLst/>
            <a:rect l="l" t="t" r="r" b="b"/>
            <a:pathLst>
              <a:path w="523875" h="904875">
                <a:moveTo>
                  <a:pt x="0" y="904875"/>
                </a:moveTo>
                <a:lnTo>
                  <a:pt x="523875" y="904875"/>
                </a:lnTo>
                <a:lnTo>
                  <a:pt x="523875" y="0"/>
                </a:lnTo>
                <a:lnTo>
                  <a:pt x="0" y="0"/>
                </a:lnTo>
                <a:lnTo>
                  <a:pt x="0" y="904875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520176" y="2167001"/>
            <a:ext cx="523875" cy="1304925"/>
          </a:xfrm>
          <a:custGeom>
            <a:avLst/>
            <a:gdLst/>
            <a:ahLst/>
            <a:cxnLst/>
            <a:rect l="l" t="t" r="r" b="b"/>
            <a:pathLst>
              <a:path w="523875" h="1304925">
                <a:moveTo>
                  <a:pt x="0" y="1304925"/>
                </a:moveTo>
                <a:lnTo>
                  <a:pt x="523875" y="1304925"/>
                </a:lnTo>
                <a:lnTo>
                  <a:pt x="523875" y="0"/>
                </a:lnTo>
                <a:lnTo>
                  <a:pt x="0" y="0"/>
                </a:lnTo>
                <a:lnTo>
                  <a:pt x="0" y="1304925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520176" y="2167001"/>
            <a:ext cx="523875" cy="1304925"/>
          </a:xfrm>
          <a:custGeom>
            <a:avLst/>
            <a:gdLst/>
            <a:ahLst/>
            <a:cxnLst/>
            <a:rect l="l" t="t" r="r" b="b"/>
            <a:pathLst>
              <a:path w="523875" h="1304925">
                <a:moveTo>
                  <a:pt x="0" y="1304925"/>
                </a:moveTo>
                <a:lnTo>
                  <a:pt x="523875" y="1304925"/>
                </a:lnTo>
                <a:lnTo>
                  <a:pt x="523875" y="0"/>
                </a:lnTo>
                <a:lnTo>
                  <a:pt x="0" y="0"/>
                </a:lnTo>
                <a:lnTo>
                  <a:pt x="0" y="1304925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9139301" y="2167001"/>
            <a:ext cx="523875" cy="771525"/>
          </a:xfrm>
          <a:custGeom>
            <a:avLst/>
            <a:gdLst/>
            <a:ahLst/>
            <a:cxnLst/>
            <a:rect l="l" t="t" r="r" b="b"/>
            <a:pathLst>
              <a:path w="523875" h="771525">
                <a:moveTo>
                  <a:pt x="0" y="771525"/>
                </a:moveTo>
                <a:lnTo>
                  <a:pt x="523875" y="771525"/>
                </a:lnTo>
                <a:lnTo>
                  <a:pt x="523875" y="0"/>
                </a:lnTo>
                <a:lnTo>
                  <a:pt x="0" y="0"/>
                </a:lnTo>
                <a:lnTo>
                  <a:pt x="0" y="771525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9139301" y="2167001"/>
            <a:ext cx="523875" cy="771525"/>
          </a:xfrm>
          <a:custGeom>
            <a:avLst/>
            <a:gdLst/>
            <a:ahLst/>
            <a:cxnLst/>
            <a:rect l="l" t="t" r="r" b="b"/>
            <a:pathLst>
              <a:path w="523875" h="771525">
                <a:moveTo>
                  <a:pt x="0" y="771525"/>
                </a:moveTo>
                <a:lnTo>
                  <a:pt x="523875" y="771525"/>
                </a:lnTo>
                <a:lnTo>
                  <a:pt x="523875" y="0"/>
                </a:lnTo>
                <a:lnTo>
                  <a:pt x="0" y="0"/>
                </a:lnTo>
                <a:lnTo>
                  <a:pt x="0" y="771525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9758426" y="2167001"/>
            <a:ext cx="514350" cy="714375"/>
          </a:xfrm>
          <a:custGeom>
            <a:avLst/>
            <a:gdLst/>
            <a:ahLst/>
            <a:cxnLst/>
            <a:rect l="l" t="t" r="r" b="b"/>
            <a:pathLst>
              <a:path w="514350" h="714375">
                <a:moveTo>
                  <a:pt x="0" y="714375"/>
                </a:moveTo>
                <a:lnTo>
                  <a:pt x="514350" y="714375"/>
                </a:lnTo>
                <a:lnTo>
                  <a:pt x="514350" y="0"/>
                </a:lnTo>
                <a:lnTo>
                  <a:pt x="0" y="0"/>
                </a:lnTo>
                <a:lnTo>
                  <a:pt x="0" y="714375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9758426" y="2167001"/>
            <a:ext cx="514350" cy="714375"/>
          </a:xfrm>
          <a:custGeom>
            <a:avLst/>
            <a:gdLst/>
            <a:ahLst/>
            <a:cxnLst/>
            <a:rect l="l" t="t" r="r" b="b"/>
            <a:pathLst>
              <a:path w="514350" h="714375">
                <a:moveTo>
                  <a:pt x="0" y="714375"/>
                </a:moveTo>
                <a:lnTo>
                  <a:pt x="514350" y="714375"/>
                </a:lnTo>
                <a:lnTo>
                  <a:pt x="514350" y="0"/>
                </a:lnTo>
                <a:lnTo>
                  <a:pt x="0" y="0"/>
                </a:lnTo>
                <a:lnTo>
                  <a:pt x="0" y="714375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681851" y="2167001"/>
            <a:ext cx="523875" cy="514350"/>
          </a:xfrm>
          <a:custGeom>
            <a:avLst/>
            <a:gdLst/>
            <a:ahLst/>
            <a:cxnLst/>
            <a:rect l="l" t="t" r="r" b="b"/>
            <a:pathLst>
              <a:path w="523875" h="514350">
                <a:moveTo>
                  <a:pt x="0" y="514350"/>
                </a:moveTo>
                <a:lnTo>
                  <a:pt x="523875" y="514350"/>
                </a:lnTo>
                <a:lnTo>
                  <a:pt x="523875" y="0"/>
                </a:lnTo>
                <a:lnTo>
                  <a:pt x="0" y="0"/>
                </a:lnTo>
                <a:lnTo>
                  <a:pt x="0" y="51435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681851" y="2167001"/>
            <a:ext cx="523875" cy="514350"/>
          </a:xfrm>
          <a:custGeom>
            <a:avLst/>
            <a:gdLst/>
            <a:ahLst/>
            <a:cxnLst/>
            <a:rect l="l" t="t" r="r" b="b"/>
            <a:pathLst>
              <a:path w="523875" h="514350">
                <a:moveTo>
                  <a:pt x="0" y="514350"/>
                </a:moveTo>
                <a:lnTo>
                  <a:pt x="523875" y="514350"/>
                </a:lnTo>
                <a:lnTo>
                  <a:pt x="523875" y="0"/>
                </a:lnTo>
                <a:lnTo>
                  <a:pt x="0" y="0"/>
                </a:lnTo>
                <a:lnTo>
                  <a:pt x="0" y="514350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291451" y="2167001"/>
            <a:ext cx="523875" cy="514350"/>
          </a:xfrm>
          <a:custGeom>
            <a:avLst/>
            <a:gdLst/>
            <a:ahLst/>
            <a:cxnLst/>
            <a:rect l="l" t="t" r="r" b="b"/>
            <a:pathLst>
              <a:path w="523875" h="514350">
                <a:moveTo>
                  <a:pt x="0" y="514350"/>
                </a:moveTo>
                <a:lnTo>
                  <a:pt x="523875" y="514350"/>
                </a:lnTo>
                <a:lnTo>
                  <a:pt x="523875" y="0"/>
                </a:lnTo>
                <a:lnTo>
                  <a:pt x="0" y="0"/>
                </a:lnTo>
                <a:lnTo>
                  <a:pt x="0" y="51435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291451" y="2167001"/>
            <a:ext cx="523875" cy="514350"/>
          </a:xfrm>
          <a:custGeom>
            <a:avLst/>
            <a:gdLst/>
            <a:ahLst/>
            <a:cxnLst/>
            <a:rect l="l" t="t" r="r" b="b"/>
            <a:pathLst>
              <a:path w="523875" h="514350">
                <a:moveTo>
                  <a:pt x="0" y="514350"/>
                </a:moveTo>
                <a:lnTo>
                  <a:pt x="523875" y="514350"/>
                </a:lnTo>
                <a:lnTo>
                  <a:pt x="523875" y="0"/>
                </a:lnTo>
                <a:lnTo>
                  <a:pt x="0" y="0"/>
                </a:lnTo>
                <a:lnTo>
                  <a:pt x="0" y="514350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910576" y="2167001"/>
            <a:ext cx="523875" cy="104775"/>
          </a:xfrm>
          <a:custGeom>
            <a:avLst/>
            <a:gdLst/>
            <a:ahLst/>
            <a:cxnLst/>
            <a:rect l="l" t="t" r="r" b="b"/>
            <a:pathLst>
              <a:path w="523875" h="104775">
                <a:moveTo>
                  <a:pt x="0" y="104775"/>
                </a:moveTo>
                <a:lnTo>
                  <a:pt x="523875" y="104775"/>
                </a:lnTo>
                <a:lnTo>
                  <a:pt x="52387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910576" y="2167001"/>
            <a:ext cx="523875" cy="104775"/>
          </a:xfrm>
          <a:custGeom>
            <a:avLst/>
            <a:gdLst/>
            <a:ahLst/>
            <a:cxnLst/>
            <a:rect l="l" t="t" r="r" b="b"/>
            <a:pathLst>
              <a:path w="523875" h="104775">
                <a:moveTo>
                  <a:pt x="0" y="104775"/>
                </a:moveTo>
                <a:lnTo>
                  <a:pt x="523875" y="104775"/>
                </a:lnTo>
                <a:lnTo>
                  <a:pt x="52387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634226" y="5243576"/>
            <a:ext cx="4305300" cy="0"/>
          </a:xfrm>
          <a:custGeom>
            <a:avLst/>
            <a:gdLst/>
            <a:ahLst/>
            <a:cxnLst/>
            <a:rect l="l" t="t" r="r" b="b"/>
            <a:pathLst>
              <a:path w="4305300">
                <a:moveTo>
                  <a:pt x="0" y="0"/>
                </a:moveTo>
                <a:lnTo>
                  <a:pt x="43053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939026" y="3243326"/>
            <a:ext cx="619125" cy="0"/>
          </a:xfrm>
          <a:custGeom>
            <a:avLst/>
            <a:gdLst/>
            <a:ahLst/>
            <a:cxnLst/>
            <a:rect l="l" t="t" r="r" b="b"/>
            <a:pathLst>
              <a:path w="619125">
                <a:moveTo>
                  <a:pt x="0" y="0"/>
                </a:moveTo>
                <a:lnTo>
                  <a:pt x="619125" y="0"/>
                </a:lnTo>
              </a:path>
            </a:pathLst>
          </a:custGeom>
          <a:ln w="28575">
            <a:solidFill>
              <a:srgbClr val="99400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558151" y="3243326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28575">
            <a:solidFill>
              <a:srgbClr val="99400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167751" y="3243326"/>
            <a:ext cx="619125" cy="0"/>
          </a:xfrm>
          <a:custGeom>
            <a:avLst/>
            <a:gdLst/>
            <a:ahLst/>
            <a:cxnLst/>
            <a:rect l="l" t="t" r="r" b="b"/>
            <a:pathLst>
              <a:path w="619125">
                <a:moveTo>
                  <a:pt x="0" y="0"/>
                </a:moveTo>
                <a:lnTo>
                  <a:pt x="619125" y="0"/>
                </a:lnTo>
              </a:path>
            </a:pathLst>
          </a:custGeom>
          <a:ln w="28575">
            <a:solidFill>
              <a:srgbClr val="99400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786876" y="3243326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28575">
            <a:solidFill>
              <a:srgbClr val="99400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9396476" y="3243326"/>
            <a:ext cx="619125" cy="0"/>
          </a:xfrm>
          <a:custGeom>
            <a:avLst/>
            <a:gdLst/>
            <a:ahLst/>
            <a:cxnLst/>
            <a:rect l="l" t="t" r="r" b="b"/>
            <a:pathLst>
              <a:path w="619125">
                <a:moveTo>
                  <a:pt x="0" y="0"/>
                </a:moveTo>
                <a:lnTo>
                  <a:pt x="619125" y="0"/>
                </a:lnTo>
              </a:path>
            </a:pathLst>
          </a:custGeom>
          <a:ln w="28575">
            <a:solidFill>
              <a:srgbClr val="99400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0015601" y="3243326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28575">
            <a:solidFill>
              <a:srgbClr val="99400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848475" y="2990786"/>
            <a:ext cx="176212" cy="1762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467600" y="3009836"/>
            <a:ext cx="176212" cy="1762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077200" y="3219386"/>
            <a:ext cx="176212" cy="1762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696325" y="3162236"/>
            <a:ext cx="176212" cy="1762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9305925" y="3400361"/>
            <a:ext cx="176212" cy="1762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9925050" y="3257486"/>
            <a:ext cx="176212" cy="1762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0534650" y="3447986"/>
            <a:ext cx="176212" cy="1762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896100" y="3000311"/>
            <a:ext cx="80962" cy="809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515225" y="3019361"/>
            <a:ext cx="80962" cy="809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124825" y="3228911"/>
            <a:ext cx="80962" cy="809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743950" y="3171761"/>
            <a:ext cx="80962" cy="809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9353550" y="3409886"/>
            <a:ext cx="80962" cy="809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9972675" y="3267011"/>
            <a:ext cx="80962" cy="809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0582275" y="3457511"/>
            <a:ext cx="80962" cy="809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 txBox="1"/>
          <p:nvPr/>
        </p:nvSpPr>
        <p:spPr>
          <a:xfrm>
            <a:off x="6831076" y="2749296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7446264" y="2773362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8061325" y="2982912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8676385" y="2921317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9316719" y="3533775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2</a:t>
            </a:r>
            <a:r>
              <a:rPr sz="1200" spc="-40" dirty="0">
                <a:latin typeface="Arial"/>
                <a:cs typeface="Arial"/>
              </a:rPr>
              <a:t>.</a:t>
            </a:r>
            <a:r>
              <a:rPr sz="1200" spc="-30" dirty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9906381" y="3013773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3</a:t>
            </a:r>
            <a:r>
              <a:rPr sz="1200" spc="-35" dirty="0">
                <a:latin typeface="Arial"/>
                <a:cs typeface="Arial"/>
              </a:rPr>
              <a:t>.</a:t>
            </a:r>
            <a:r>
              <a:rPr sz="1200" spc="-2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10521568" y="3210877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35" dirty="0">
                <a:latin typeface="Arial"/>
                <a:cs typeface="Arial"/>
              </a:rPr>
              <a:t>.</a:t>
            </a:r>
            <a:r>
              <a:rPr sz="1200" spc="-25" dirty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11072494" y="5128641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11072494" y="4511992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11072494" y="3895661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11072494" y="3280028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11072494" y="2663507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11072494" y="2047875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6279134" y="5128641"/>
            <a:ext cx="241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6197980" y="4511992"/>
            <a:ext cx="313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6197980" y="3895661"/>
            <a:ext cx="313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6197980" y="3280028"/>
            <a:ext cx="313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6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6197980" y="2663507"/>
            <a:ext cx="313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8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6116701" y="2047875"/>
            <a:ext cx="399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7498715" y="5318442"/>
            <a:ext cx="9906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6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endParaRPr sz="950">
              <a:latin typeface="Arial"/>
              <a:cs typeface="Arial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8731250" y="5318442"/>
            <a:ext cx="9461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9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endParaRPr sz="950">
              <a:latin typeface="Arial"/>
              <a:cs typeface="Arial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9963150" y="5318442"/>
            <a:ext cx="9080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70" dirty="0">
                <a:solidFill>
                  <a:srgbClr val="585858"/>
                </a:solidFill>
                <a:latin typeface="Arial"/>
                <a:cs typeface="Arial"/>
              </a:rPr>
              <a:t>F</a:t>
            </a:r>
            <a:endParaRPr sz="950">
              <a:latin typeface="Arial"/>
              <a:cs typeface="Arial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11317909" y="3246532"/>
            <a:ext cx="234950" cy="929640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350" b="1" spc="15" dirty="0">
                <a:solidFill>
                  <a:srgbClr val="585858"/>
                </a:solidFill>
                <a:latin typeface="Calibri"/>
                <a:cs typeface="Calibri"/>
              </a:rPr>
              <a:t>Mean</a:t>
            </a:r>
            <a:r>
              <a:rPr sz="1350" b="1" spc="-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b="1" spc="80" dirty="0">
                <a:solidFill>
                  <a:srgbClr val="585858"/>
                </a:solidFill>
                <a:latin typeface="Calibri"/>
                <a:cs typeface="Calibri"/>
              </a:rPr>
              <a:t>Score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5872867" y="3222265"/>
            <a:ext cx="235585" cy="972819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350" b="1" spc="75" dirty="0">
                <a:solidFill>
                  <a:srgbClr val="585858"/>
                </a:solidFill>
                <a:latin typeface="Calibri"/>
                <a:cs typeface="Calibri"/>
              </a:rPr>
              <a:t>Response</a:t>
            </a:r>
            <a:r>
              <a:rPr sz="1350" b="1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b="1" spc="15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6272276" y="5691187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4325" y="0"/>
                </a:lnTo>
              </a:path>
            </a:pathLst>
          </a:custGeom>
          <a:ln w="76200">
            <a:solidFill>
              <a:srgbClr val="ED6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272276" y="5653087"/>
            <a:ext cx="314325" cy="76200"/>
          </a:xfrm>
          <a:custGeom>
            <a:avLst/>
            <a:gdLst/>
            <a:ahLst/>
            <a:cxnLst/>
            <a:rect l="l" t="t" r="r" b="b"/>
            <a:pathLst>
              <a:path w="314325" h="76200">
                <a:moveTo>
                  <a:pt x="0" y="76200"/>
                </a:moveTo>
                <a:lnTo>
                  <a:pt x="314325" y="76200"/>
                </a:lnTo>
                <a:lnTo>
                  <a:pt x="31432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510526" y="5691187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0" y="0"/>
                </a:moveTo>
                <a:lnTo>
                  <a:pt x="323850" y="0"/>
                </a:lnTo>
              </a:path>
            </a:pathLst>
          </a:custGeom>
          <a:ln w="76200">
            <a:solidFill>
              <a:srgbClr val="FFD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510526" y="5653087"/>
            <a:ext cx="323850" cy="76200"/>
          </a:xfrm>
          <a:custGeom>
            <a:avLst/>
            <a:gdLst/>
            <a:ahLst/>
            <a:cxnLst/>
            <a:rect l="l" t="t" r="r" b="b"/>
            <a:pathLst>
              <a:path w="323850" h="76200">
                <a:moveTo>
                  <a:pt x="0" y="76200"/>
                </a:moveTo>
                <a:lnTo>
                  <a:pt x="323850" y="76200"/>
                </a:lnTo>
                <a:lnTo>
                  <a:pt x="32385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748776" y="5691187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0" y="0"/>
                </a:moveTo>
                <a:lnTo>
                  <a:pt x="323850" y="0"/>
                </a:lnTo>
              </a:path>
            </a:pathLst>
          </a:custGeom>
          <a:ln w="76200">
            <a:solidFill>
              <a:srgbClr val="B6E2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748776" y="5653087"/>
            <a:ext cx="323850" cy="76200"/>
          </a:xfrm>
          <a:custGeom>
            <a:avLst/>
            <a:gdLst/>
            <a:ahLst/>
            <a:cxnLst/>
            <a:rect l="l" t="t" r="r" b="b"/>
            <a:pathLst>
              <a:path w="323850" h="76200">
                <a:moveTo>
                  <a:pt x="0" y="76200"/>
                </a:moveTo>
                <a:lnTo>
                  <a:pt x="323850" y="76200"/>
                </a:lnTo>
                <a:lnTo>
                  <a:pt x="32385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9996551" y="5691187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0" y="0"/>
                </a:moveTo>
                <a:lnTo>
                  <a:pt x="323850" y="0"/>
                </a:lnTo>
              </a:path>
            </a:pathLst>
          </a:custGeom>
          <a:ln w="76200">
            <a:solidFill>
              <a:srgbClr val="7AB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9996551" y="5653087"/>
            <a:ext cx="323850" cy="76200"/>
          </a:xfrm>
          <a:custGeom>
            <a:avLst/>
            <a:gdLst/>
            <a:ahLst/>
            <a:cxnLst/>
            <a:rect l="l" t="t" r="r" b="b"/>
            <a:pathLst>
              <a:path w="323850" h="76200">
                <a:moveTo>
                  <a:pt x="0" y="76200"/>
                </a:moveTo>
                <a:lnTo>
                  <a:pt x="323850" y="76200"/>
                </a:lnTo>
                <a:lnTo>
                  <a:pt x="32385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 txBox="1"/>
          <p:nvPr/>
        </p:nvSpPr>
        <p:spPr>
          <a:xfrm>
            <a:off x="10346308" y="5318442"/>
            <a:ext cx="395605" cy="466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33045">
              <a:lnSpc>
                <a:spcPct val="100000"/>
              </a:lnSpc>
              <a:spcBef>
                <a:spcPts val="125"/>
              </a:spcBef>
            </a:pPr>
            <a:r>
              <a:rPr sz="950" spc="-50" dirty="0">
                <a:solidFill>
                  <a:srgbClr val="585858"/>
                </a:solidFill>
                <a:latin typeface="Arial"/>
                <a:cs typeface="Arial"/>
              </a:rPr>
              <a:t>G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1200" spc="35" dirty="0">
                <a:solidFill>
                  <a:srgbClr val="585858"/>
                </a:solidFill>
                <a:latin typeface="Arial"/>
                <a:cs typeface="Arial"/>
              </a:rPr>
              <a:t>f</a:t>
            </a:r>
            <a:r>
              <a:rPr sz="1200" spc="40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6272276" y="5953125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4325" y="0"/>
                </a:lnTo>
              </a:path>
            </a:pathLst>
          </a:custGeom>
          <a:ln w="857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272276" y="5910262"/>
            <a:ext cx="314325" cy="85725"/>
          </a:xfrm>
          <a:custGeom>
            <a:avLst/>
            <a:gdLst/>
            <a:ahLst/>
            <a:cxnLst/>
            <a:rect l="l" t="t" r="r" b="b"/>
            <a:pathLst>
              <a:path w="314325" h="85725">
                <a:moveTo>
                  <a:pt x="0" y="85725"/>
                </a:moveTo>
                <a:lnTo>
                  <a:pt x="314325" y="85725"/>
                </a:lnTo>
                <a:lnTo>
                  <a:pt x="3143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 txBox="1"/>
          <p:nvPr/>
        </p:nvSpPr>
        <p:spPr>
          <a:xfrm>
            <a:off x="6615430" y="5318442"/>
            <a:ext cx="490220" cy="7270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80035">
              <a:lnSpc>
                <a:spcPct val="100000"/>
              </a:lnSpc>
              <a:spcBef>
                <a:spcPts val="125"/>
              </a:spcBef>
            </a:pPr>
            <a:r>
              <a:rPr sz="950" spc="-45" dirty="0">
                <a:solidFill>
                  <a:srgbClr val="585858"/>
                </a:solidFill>
                <a:latin typeface="Arial"/>
                <a:cs typeface="Arial"/>
              </a:rPr>
              <a:t>B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Never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Always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7510526" y="5948362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0" y="0"/>
                </a:moveTo>
                <a:lnTo>
                  <a:pt x="323850" y="0"/>
                </a:lnTo>
              </a:path>
            </a:pathLst>
          </a:custGeom>
          <a:ln w="28575">
            <a:solidFill>
              <a:srgbClr val="99400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 txBox="1"/>
          <p:nvPr/>
        </p:nvSpPr>
        <p:spPr>
          <a:xfrm>
            <a:off x="7859141" y="5318442"/>
            <a:ext cx="868680" cy="7270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25"/>
              </a:spcBef>
            </a:pPr>
            <a:r>
              <a:rPr sz="950" spc="-10" dirty="0">
                <a:solidFill>
                  <a:srgbClr val="585858"/>
                </a:solidFill>
                <a:latin typeface="Arial"/>
                <a:cs typeface="Arial"/>
              </a:rPr>
              <a:t>C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Rarely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Overall</a:t>
            </a:r>
            <a:r>
              <a:rPr sz="1200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3.3/5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8882062" y="5919787"/>
            <a:ext cx="66675" cy="666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 txBox="1"/>
          <p:nvPr/>
        </p:nvSpPr>
        <p:spPr>
          <a:xfrm>
            <a:off x="9102725" y="5318442"/>
            <a:ext cx="800735" cy="7270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7650">
              <a:lnSpc>
                <a:spcPct val="100000"/>
              </a:lnSpc>
              <a:spcBef>
                <a:spcPts val="125"/>
              </a:spcBef>
            </a:pPr>
            <a:r>
              <a:rPr sz="950" spc="-20" dirty="0">
                <a:solidFill>
                  <a:srgbClr val="585858"/>
                </a:solidFill>
                <a:latin typeface="Arial"/>
                <a:cs typeface="Arial"/>
              </a:rPr>
              <a:t>D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Sometimes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Mean</a:t>
            </a:r>
            <a:r>
              <a:rPr sz="1200" spc="-1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Score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0" name="object 30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47</a:t>
            </a:fld>
            <a:endParaRPr spc="-5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71595" y="7619"/>
            <a:ext cx="445770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0" dirty="0"/>
              <a:t>Care</a:t>
            </a:r>
            <a:r>
              <a:rPr spc="-15" dirty="0"/>
              <a:t> </a:t>
            </a:r>
            <a:r>
              <a:rPr spc="20" dirty="0"/>
              <a:t>Coordination</a:t>
            </a:r>
          </a:p>
        </p:txBody>
      </p:sp>
      <p:sp>
        <p:nvSpPr>
          <p:cNvPr id="4" name="object 4"/>
          <p:cNvSpPr/>
          <p:nvPr/>
        </p:nvSpPr>
        <p:spPr>
          <a:xfrm>
            <a:off x="5500751" y="477672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14876" y="4776723"/>
            <a:ext cx="742950" cy="0"/>
          </a:xfrm>
          <a:custGeom>
            <a:avLst/>
            <a:gdLst/>
            <a:ahLst/>
            <a:cxnLst/>
            <a:rect l="l" t="t" r="r" b="b"/>
            <a:pathLst>
              <a:path w="742950">
                <a:moveTo>
                  <a:pt x="0" y="0"/>
                </a:moveTo>
                <a:lnTo>
                  <a:pt x="7429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67176" y="4776723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19476" y="4776723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33537" y="4776723"/>
            <a:ext cx="743585" cy="0"/>
          </a:xfrm>
          <a:custGeom>
            <a:avLst/>
            <a:gdLst/>
            <a:ahLst/>
            <a:cxnLst/>
            <a:rect l="l" t="t" r="r" b="b"/>
            <a:pathLst>
              <a:path w="743585">
                <a:moveTo>
                  <a:pt x="0" y="0"/>
                </a:moveTo>
                <a:lnTo>
                  <a:pt x="74301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3462" y="477672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00751" y="412902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62576" y="4129023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14876" y="4129023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67176" y="4129023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19476" y="4129023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33537" y="4129023"/>
            <a:ext cx="743585" cy="0"/>
          </a:xfrm>
          <a:custGeom>
            <a:avLst/>
            <a:gdLst/>
            <a:ahLst/>
            <a:cxnLst/>
            <a:rect l="l" t="t" r="r" b="b"/>
            <a:pathLst>
              <a:path w="743585">
                <a:moveTo>
                  <a:pt x="0" y="0"/>
                </a:moveTo>
                <a:lnTo>
                  <a:pt x="74301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3462" y="412902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62576" y="3481451"/>
            <a:ext cx="695325" cy="0"/>
          </a:xfrm>
          <a:custGeom>
            <a:avLst/>
            <a:gdLst/>
            <a:ahLst/>
            <a:cxnLst/>
            <a:rect l="l" t="t" r="r" b="b"/>
            <a:pathLst>
              <a:path w="695325">
                <a:moveTo>
                  <a:pt x="0" y="0"/>
                </a:moveTo>
                <a:lnTo>
                  <a:pt x="6953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14876" y="3481451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67176" y="3481451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19476" y="3481451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81301" y="3481451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33537" y="3481451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31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3462" y="348145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00751" y="282422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62576" y="2824226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14876" y="2824226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67176" y="2824226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19476" y="2824226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81301" y="2824226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33537" y="2824226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31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33462" y="282422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33462" y="2176526"/>
            <a:ext cx="4525010" cy="0"/>
          </a:xfrm>
          <a:custGeom>
            <a:avLst/>
            <a:gdLst/>
            <a:ahLst/>
            <a:cxnLst/>
            <a:rect l="l" t="t" r="r" b="b"/>
            <a:pathLst>
              <a:path w="4525010">
                <a:moveTo>
                  <a:pt x="0" y="0"/>
                </a:moveTo>
                <a:lnTo>
                  <a:pt x="452443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90612" y="5014976"/>
            <a:ext cx="542925" cy="409575"/>
          </a:xfrm>
          <a:custGeom>
            <a:avLst/>
            <a:gdLst/>
            <a:ahLst/>
            <a:cxnLst/>
            <a:rect l="l" t="t" r="r" b="b"/>
            <a:pathLst>
              <a:path w="542925" h="409575">
                <a:moveTo>
                  <a:pt x="0" y="409575"/>
                </a:moveTo>
                <a:lnTo>
                  <a:pt x="542925" y="409575"/>
                </a:lnTo>
                <a:lnTo>
                  <a:pt x="542925" y="0"/>
                </a:lnTo>
                <a:lnTo>
                  <a:pt x="0" y="0"/>
                </a:lnTo>
                <a:lnTo>
                  <a:pt x="0" y="409575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90612" y="5014976"/>
            <a:ext cx="542925" cy="409575"/>
          </a:xfrm>
          <a:custGeom>
            <a:avLst/>
            <a:gdLst/>
            <a:ahLst/>
            <a:cxnLst/>
            <a:rect l="l" t="t" r="r" b="b"/>
            <a:pathLst>
              <a:path w="542925" h="409575">
                <a:moveTo>
                  <a:pt x="0" y="409575"/>
                </a:moveTo>
                <a:lnTo>
                  <a:pt x="542925" y="409575"/>
                </a:lnTo>
                <a:lnTo>
                  <a:pt x="542925" y="0"/>
                </a:lnTo>
                <a:lnTo>
                  <a:pt x="0" y="0"/>
                </a:lnTo>
                <a:lnTo>
                  <a:pt x="0" y="409575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76551" y="5129276"/>
            <a:ext cx="542925" cy="295275"/>
          </a:xfrm>
          <a:custGeom>
            <a:avLst/>
            <a:gdLst/>
            <a:ahLst/>
            <a:cxnLst/>
            <a:rect l="l" t="t" r="r" b="b"/>
            <a:pathLst>
              <a:path w="542925" h="295275">
                <a:moveTo>
                  <a:pt x="0" y="295275"/>
                </a:moveTo>
                <a:lnTo>
                  <a:pt x="542925" y="295275"/>
                </a:lnTo>
                <a:lnTo>
                  <a:pt x="542925" y="0"/>
                </a:lnTo>
                <a:lnTo>
                  <a:pt x="0" y="0"/>
                </a:lnTo>
                <a:lnTo>
                  <a:pt x="0" y="295275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76551" y="5129276"/>
            <a:ext cx="542925" cy="295275"/>
          </a:xfrm>
          <a:custGeom>
            <a:avLst/>
            <a:gdLst/>
            <a:ahLst/>
            <a:cxnLst/>
            <a:rect l="l" t="t" r="r" b="b"/>
            <a:pathLst>
              <a:path w="542925" h="295275">
                <a:moveTo>
                  <a:pt x="0" y="295275"/>
                </a:moveTo>
                <a:lnTo>
                  <a:pt x="542925" y="295275"/>
                </a:lnTo>
                <a:lnTo>
                  <a:pt x="542925" y="0"/>
                </a:lnTo>
                <a:lnTo>
                  <a:pt x="0" y="0"/>
                </a:lnTo>
                <a:lnTo>
                  <a:pt x="0" y="295275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24251" y="4614926"/>
            <a:ext cx="542925" cy="809625"/>
          </a:xfrm>
          <a:custGeom>
            <a:avLst/>
            <a:gdLst/>
            <a:ahLst/>
            <a:cxnLst/>
            <a:rect l="l" t="t" r="r" b="b"/>
            <a:pathLst>
              <a:path w="542925" h="809625">
                <a:moveTo>
                  <a:pt x="0" y="809625"/>
                </a:moveTo>
                <a:lnTo>
                  <a:pt x="542925" y="809625"/>
                </a:lnTo>
                <a:lnTo>
                  <a:pt x="542925" y="0"/>
                </a:lnTo>
                <a:lnTo>
                  <a:pt x="0" y="0"/>
                </a:lnTo>
                <a:lnTo>
                  <a:pt x="0" y="809625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24251" y="4614926"/>
            <a:ext cx="542925" cy="809625"/>
          </a:xfrm>
          <a:custGeom>
            <a:avLst/>
            <a:gdLst/>
            <a:ahLst/>
            <a:cxnLst/>
            <a:rect l="l" t="t" r="r" b="b"/>
            <a:pathLst>
              <a:path w="542925" h="809625">
                <a:moveTo>
                  <a:pt x="0" y="809625"/>
                </a:moveTo>
                <a:lnTo>
                  <a:pt x="542925" y="809625"/>
                </a:lnTo>
                <a:lnTo>
                  <a:pt x="542925" y="0"/>
                </a:lnTo>
                <a:lnTo>
                  <a:pt x="0" y="0"/>
                </a:lnTo>
                <a:lnTo>
                  <a:pt x="0" y="809625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57826" y="3481451"/>
            <a:ext cx="542925" cy="1943100"/>
          </a:xfrm>
          <a:custGeom>
            <a:avLst/>
            <a:gdLst/>
            <a:ahLst/>
            <a:cxnLst/>
            <a:rect l="l" t="t" r="r" b="b"/>
            <a:pathLst>
              <a:path w="542925" h="1943100">
                <a:moveTo>
                  <a:pt x="0" y="1943100"/>
                </a:moveTo>
                <a:lnTo>
                  <a:pt x="542925" y="1943100"/>
                </a:lnTo>
                <a:lnTo>
                  <a:pt x="542925" y="0"/>
                </a:lnTo>
                <a:lnTo>
                  <a:pt x="0" y="0"/>
                </a:lnTo>
                <a:lnTo>
                  <a:pt x="0" y="1943100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57826" y="3481451"/>
            <a:ext cx="542925" cy="1943100"/>
          </a:xfrm>
          <a:custGeom>
            <a:avLst/>
            <a:gdLst/>
            <a:ahLst/>
            <a:cxnLst/>
            <a:rect l="l" t="t" r="r" b="b"/>
            <a:pathLst>
              <a:path w="542925" h="1943100">
                <a:moveTo>
                  <a:pt x="0" y="1943100"/>
                </a:moveTo>
                <a:lnTo>
                  <a:pt x="542925" y="1943100"/>
                </a:lnTo>
                <a:lnTo>
                  <a:pt x="542925" y="0"/>
                </a:lnTo>
                <a:lnTo>
                  <a:pt x="0" y="0"/>
                </a:lnTo>
                <a:lnTo>
                  <a:pt x="0" y="1943100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90612" y="4614926"/>
            <a:ext cx="542925" cy="400050"/>
          </a:xfrm>
          <a:custGeom>
            <a:avLst/>
            <a:gdLst/>
            <a:ahLst/>
            <a:cxnLst/>
            <a:rect l="l" t="t" r="r" b="b"/>
            <a:pathLst>
              <a:path w="542925" h="400050">
                <a:moveTo>
                  <a:pt x="0" y="400050"/>
                </a:moveTo>
                <a:lnTo>
                  <a:pt x="542925" y="400050"/>
                </a:lnTo>
                <a:lnTo>
                  <a:pt x="542925" y="0"/>
                </a:lnTo>
                <a:lnTo>
                  <a:pt x="0" y="0"/>
                </a:lnTo>
                <a:lnTo>
                  <a:pt x="0" y="40005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90612" y="4614926"/>
            <a:ext cx="542925" cy="400050"/>
          </a:xfrm>
          <a:custGeom>
            <a:avLst/>
            <a:gdLst/>
            <a:ahLst/>
            <a:cxnLst/>
            <a:rect l="l" t="t" r="r" b="b"/>
            <a:pathLst>
              <a:path w="542925" h="400050">
                <a:moveTo>
                  <a:pt x="0" y="400050"/>
                </a:moveTo>
                <a:lnTo>
                  <a:pt x="542925" y="400050"/>
                </a:lnTo>
                <a:lnTo>
                  <a:pt x="542925" y="0"/>
                </a:lnTo>
                <a:lnTo>
                  <a:pt x="0" y="0"/>
                </a:lnTo>
                <a:lnTo>
                  <a:pt x="0" y="400050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28851" y="4776851"/>
            <a:ext cx="552450" cy="647700"/>
          </a:xfrm>
          <a:custGeom>
            <a:avLst/>
            <a:gdLst/>
            <a:ahLst/>
            <a:cxnLst/>
            <a:rect l="l" t="t" r="r" b="b"/>
            <a:pathLst>
              <a:path w="552450" h="647700">
                <a:moveTo>
                  <a:pt x="0" y="647700"/>
                </a:moveTo>
                <a:lnTo>
                  <a:pt x="552450" y="647700"/>
                </a:lnTo>
                <a:lnTo>
                  <a:pt x="552450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28851" y="4776851"/>
            <a:ext cx="552450" cy="647700"/>
          </a:xfrm>
          <a:custGeom>
            <a:avLst/>
            <a:gdLst/>
            <a:ahLst/>
            <a:cxnLst/>
            <a:rect l="l" t="t" r="r" b="b"/>
            <a:pathLst>
              <a:path w="552450" h="647700">
                <a:moveTo>
                  <a:pt x="0" y="647700"/>
                </a:moveTo>
                <a:lnTo>
                  <a:pt x="552450" y="647700"/>
                </a:lnTo>
                <a:lnTo>
                  <a:pt x="552450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24251" y="4072001"/>
            <a:ext cx="542925" cy="542925"/>
          </a:xfrm>
          <a:custGeom>
            <a:avLst/>
            <a:gdLst/>
            <a:ahLst/>
            <a:cxnLst/>
            <a:rect l="l" t="t" r="r" b="b"/>
            <a:pathLst>
              <a:path w="542925" h="542925">
                <a:moveTo>
                  <a:pt x="0" y="542925"/>
                </a:moveTo>
                <a:lnTo>
                  <a:pt x="542925" y="542925"/>
                </a:lnTo>
                <a:lnTo>
                  <a:pt x="542925" y="0"/>
                </a:lnTo>
                <a:lnTo>
                  <a:pt x="0" y="0"/>
                </a:lnTo>
                <a:lnTo>
                  <a:pt x="0" y="54292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24251" y="4072001"/>
            <a:ext cx="542925" cy="542925"/>
          </a:xfrm>
          <a:custGeom>
            <a:avLst/>
            <a:gdLst/>
            <a:ahLst/>
            <a:cxnLst/>
            <a:rect l="l" t="t" r="r" b="b"/>
            <a:pathLst>
              <a:path w="542925" h="542925">
                <a:moveTo>
                  <a:pt x="0" y="542925"/>
                </a:moveTo>
                <a:lnTo>
                  <a:pt x="542925" y="542925"/>
                </a:lnTo>
                <a:lnTo>
                  <a:pt x="542925" y="0"/>
                </a:lnTo>
                <a:lnTo>
                  <a:pt x="0" y="0"/>
                </a:lnTo>
                <a:lnTo>
                  <a:pt x="0" y="54292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310126" y="4776851"/>
            <a:ext cx="552450" cy="647700"/>
          </a:xfrm>
          <a:custGeom>
            <a:avLst/>
            <a:gdLst/>
            <a:ahLst/>
            <a:cxnLst/>
            <a:rect l="l" t="t" r="r" b="b"/>
            <a:pathLst>
              <a:path w="552450" h="647700">
                <a:moveTo>
                  <a:pt x="0" y="647700"/>
                </a:moveTo>
                <a:lnTo>
                  <a:pt x="552450" y="647700"/>
                </a:lnTo>
                <a:lnTo>
                  <a:pt x="552450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10126" y="4776851"/>
            <a:ext cx="552450" cy="647700"/>
          </a:xfrm>
          <a:custGeom>
            <a:avLst/>
            <a:gdLst/>
            <a:ahLst/>
            <a:cxnLst/>
            <a:rect l="l" t="t" r="r" b="b"/>
            <a:pathLst>
              <a:path w="552450" h="647700">
                <a:moveTo>
                  <a:pt x="0" y="647700"/>
                </a:moveTo>
                <a:lnTo>
                  <a:pt x="552450" y="647700"/>
                </a:lnTo>
                <a:lnTo>
                  <a:pt x="552450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90612" y="3662426"/>
            <a:ext cx="542925" cy="952500"/>
          </a:xfrm>
          <a:custGeom>
            <a:avLst/>
            <a:gdLst/>
            <a:ahLst/>
            <a:cxnLst/>
            <a:rect l="l" t="t" r="r" b="b"/>
            <a:pathLst>
              <a:path w="542925" h="952500">
                <a:moveTo>
                  <a:pt x="0" y="952500"/>
                </a:moveTo>
                <a:lnTo>
                  <a:pt x="542925" y="952500"/>
                </a:lnTo>
                <a:lnTo>
                  <a:pt x="542925" y="0"/>
                </a:lnTo>
                <a:lnTo>
                  <a:pt x="0" y="0"/>
                </a:lnTo>
                <a:lnTo>
                  <a:pt x="0" y="952500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90612" y="3662426"/>
            <a:ext cx="542925" cy="952500"/>
          </a:xfrm>
          <a:custGeom>
            <a:avLst/>
            <a:gdLst/>
            <a:ahLst/>
            <a:cxnLst/>
            <a:rect l="l" t="t" r="r" b="b"/>
            <a:pathLst>
              <a:path w="542925" h="952500">
                <a:moveTo>
                  <a:pt x="0" y="952500"/>
                </a:moveTo>
                <a:lnTo>
                  <a:pt x="542925" y="952500"/>
                </a:lnTo>
                <a:lnTo>
                  <a:pt x="542925" y="0"/>
                </a:lnTo>
                <a:lnTo>
                  <a:pt x="0" y="0"/>
                </a:lnTo>
                <a:lnTo>
                  <a:pt x="0" y="952500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28851" y="4129151"/>
            <a:ext cx="552450" cy="647700"/>
          </a:xfrm>
          <a:custGeom>
            <a:avLst/>
            <a:gdLst/>
            <a:ahLst/>
            <a:cxnLst/>
            <a:rect l="l" t="t" r="r" b="b"/>
            <a:pathLst>
              <a:path w="552450" h="647700">
                <a:moveTo>
                  <a:pt x="0" y="647700"/>
                </a:moveTo>
                <a:lnTo>
                  <a:pt x="552450" y="647700"/>
                </a:lnTo>
                <a:lnTo>
                  <a:pt x="552450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28851" y="4129151"/>
            <a:ext cx="552450" cy="647700"/>
          </a:xfrm>
          <a:custGeom>
            <a:avLst/>
            <a:gdLst/>
            <a:ahLst/>
            <a:cxnLst/>
            <a:rect l="l" t="t" r="r" b="b"/>
            <a:pathLst>
              <a:path w="552450" h="647700">
                <a:moveTo>
                  <a:pt x="0" y="647700"/>
                </a:moveTo>
                <a:lnTo>
                  <a:pt x="552450" y="647700"/>
                </a:lnTo>
                <a:lnTo>
                  <a:pt x="552450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376551" y="3652901"/>
            <a:ext cx="542925" cy="1476375"/>
          </a:xfrm>
          <a:custGeom>
            <a:avLst/>
            <a:gdLst/>
            <a:ahLst/>
            <a:cxnLst/>
            <a:rect l="l" t="t" r="r" b="b"/>
            <a:pathLst>
              <a:path w="542925" h="1476375">
                <a:moveTo>
                  <a:pt x="0" y="1476375"/>
                </a:moveTo>
                <a:lnTo>
                  <a:pt x="542925" y="1476375"/>
                </a:lnTo>
                <a:lnTo>
                  <a:pt x="542925" y="0"/>
                </a:lnTo>
                <a:lnTo>
                  <a:pt x="0" y="0"/>
                </a:lnTo>
                <a:lnTo>
                  <a:pt x="0" y="147637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76551" y="3652901"/>
            <a:ext cx="542925" cy="1476375"/>
          </a:xfrm>
          <a:custGeom>
            <a:avLst/>
            <a:gdLst/>
            <a:ahLst/>
            <a:cxnLst/>
            <a:rect l="l" t="t" r="r" b="b"/>
            <a:pathLst>
              <a:path w="542925" h="1476375">
                <a:moveTo>
                  <a:pt x="0" y="1476375"/>
                </a:moveTo>
                <a:lnTo>
                  <a:pt x="542925" y="1476375"/>
                </a:lnTo>
                <a:lnTo>
                  <a:pt x="542925" y="0"/>
                </a:lnTo>
                <a:lnTo>
                  <a:pt x="0" y="0"/>
                </a:lnTo>
                <a:lnTo>
                  <a:pt x="0" y="147637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024251" y="3529076"/>
            <a:ext cx="542925" cy="542925"/>
          </a:xfrm>
          <a:custGeom>
            <a:avLst/>
            <a:gdLst/>
            <a:ahLst/>
            <a:cxnLst/>
            <a:rect l="l" t="t" r="r" b="b"/>
            <a:pathLst>
              <a:path w="542925" h="542925">
                <a:moveTo>
                  <a:pt x="0" y="542925"/>
                </a:moveTo>
                <a:lnTo>
                  <a:pt x="542925" y="542925"/>
                </a:lnTo>
                <a:lnTo>
                  <a:pt x="542925" y="0"/>
                </a:lnTo>
                <a:lnTo>
                  <a:pt x="0" y="0"/>
                </a:lnTo>
                <a:lnTo>
                  <a:pt x="0" y="54292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024251" y="3529076"/>
            <a:ext cx="542925" cy="542925"/>
          </a:xfrm>
          <a:custGeom>
            <a:avLst/>
            <a:gdLst/>
            <a:ahLst/>
            <a:cxnLst/>
            <a:rect l="l" t="t" r="r" b="b"/>
            <a:pathLst>
              <a:path w="542925" h="542925">
                <a:moveTo>
                  <a:pt x="0" y="542925"/>
                </a:moveTo>
                <a:lnTo>
                  <a:pt x="542925" y="542925"/>
                </a:lnTo>
                <a:lnTo>
                  <a:pt x="542925" y="0"/>
                </a:lnTo>
                <a:lnTo>
                  <a:pt x="0" y="0"/>
                </a:lnTo>
                <a:lnTo>
                  <a:pt x="0" y="54292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671951" y="3262376"/>
            <a:ext cx="542925" cy="2162175"/>
          </a:xfrm>
          <a:custGeom>
            <a:avLst/>
            <a:gdLst/>
            <a:ahLst/>
            <a:cxnLst/>
            <a:rect l="l" t="t" r="r" b="b"/>
            <a:pathLst>
              <a:path w="542925" h="2162175">
                <a:moveTo>
                  <a:pt x="0" y="2162175"/>
                </a:moveTo>
                <a:lnTo>
                  <a:pt x="542925" y="2162175"/>
                </a:lnTo>
                <a:lnTo>
                  <a:pt x="542925" y="0"/>
                </a:lnTo>
                <a:lnTo>
                  <a:pt x="0" y="0"/>
                </a:lnTo>
                <a:lnTo>
                  <a:pt x="0" y="216217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671951" y="3262376"/>
            <a:ext cx="542925" cy="2162175"/>
          </a:xfrm>
          <a:custGeom>
            <a:avLst/>
            <a:gdLst/>
            <a:ahLst/>
            <a:cxnLst/>
            <a:rect l="l" t="t" r="r" b="b"/>
            <a:pathLst>
              <a:path w="542925" h="2162175">
                <a:moveTo>
                  <a:pt x="0" y="2162175"/>
                </a:moveTo>
                <a:lnTo>
                  <a:pt x="542925" y="2162175"/>
                </a:lnTo>
                <a:lnTo>
                  <a:pt x="542925" y="0"/>
                </a:lnTo>
                <a:lnTo>
                  <a:pt x="0" y="0"/>
                </a:lnTo>
                <a:lnTo>
                  <a:pt x="0" y="216217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310126" y="3414776"/>
            <a:ext cx="552450" cy="1362075"/>
          </a:xfrm>
          <a:custGeom>
            <a:avLst/>
            <a:gdLst/>
            <a:ahLst/>
            <a:cxnLst/>
            <a:rect l="l" t="t" r="r" b="b"/>
            <a:pathLst>
              <a:path w="552450" h="1362075">
                <a:moveTo>
                  <a:pt x="0" y="1362075"/>
                </a:moveTo>
                <a:lnTo>
                  <a:pt x="552450" y="1362075"/>
                </a:lnTo>
                <a:lnTo>
                  <a:pt x="552450" y="0"/>
                </a:lnTo>
                <a:lnTo>
                  <a:pt x="0" y="0"/>
                </a:lnTo>
                <a:lnTo>
                  <a:pt x="0" y="136207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310126" y="3414776"/>
            <a:ext cx="552450" cy="1362075"/>
          </a:xfrm>
          <a:custGeom>
            <a:avLst/>
            <a:gdLst/>
            <a:ahLst/>
            <a:cxnLst/>
            <a:rect l="l" t="t" r="r" b="b"/>
            <a:pathLst>
              <a:path w="552450" h="1362075">
                <a:moveTo>
                  <a:pt x="0" y="1362075"/>
                </a:moveTo>
                <a:lnTo>
                  <a:pt x="552450" y="1362075"/>
                </a:lnTo>
                <a:lnTo>
                  <a:pt x="552450" y="0"/>
                </a:lnTo>
                <a:lnTo>
                  <a:pt x="0" y="0"/>
                </a:lnTo>
                <a:lnTo>
                  <a:pt x="0" y="136207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90612" y="2586101"/>
            <a:ext cx="542925" cy="1076325"/>
          </a:xfrm>
          <a:custGeom>
            <a:avLst/>
            <a:gdLst/>
            <a:ahLst/>
            <a:cxnLst/>
            <a:rect l="l" t="t" r="r" b="b"/>
            <a:pathLst>
              <a:path w="542925" h="1076325">
                <a:moveTo>
                  <a:pt x="0" y="1076325"/>
                </a:moveTo>
                <a:lnTo>
                  <a:pt x="542925" y="1076325"/>
                </a:lnTo>
                <a:lnTo>
                  <a:pt x="542925" y="0"/>
                </a:lnTo>
                <a:lnTo>
                  <a:pt x="0" y="0"/>
                </a:lnTo>
                <a:lnTo>
                  <a:pt x="0" y="1076325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90612" y="2586101"/>
            <a:ext cx="542925" cy="1076325"/>
          </a:xfrm>
          <a:custGeom>
            <a:avLst/>
            <a:gdLst/>
            <a:ahLst/>
            <a:cxnLst/>
            <a:rect l="l" t="t" r="r" b="b"/>
            <a:pathLst>
              <a:path w="542925" h="1076325">
                <a:moveTo>
                  <a:pt x="0" y="1076325"/>
                </a:moveTo>
                <a:lnTo>
                  <a:pt x="542925" y="1076325"/>
                </a:lnTo>
                <a:lnTo>
                  <a:pt x="542925" y="0"/>
                </a:lnTo>
                <a:lnTo>
                  <a:pt x="0" y="0"/>
                </a:lnTo>
                <a:lnTo>
                  <a:pt x="0" y="1076325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28851" y="2567051"/>
            <a:ext cx="552450" cy="1562100"/>
          </a:xfrm>
          <a:custGeom>
            <a:avLst/>
            <a:gdLst/>
            <a:ahLst/>
            <a:cxnLst/>
            <a:rect l="l" t="t" r="r" b="b"/>
            <a:pathLst>
              <a:path w="552450" h="1562100">
                <a:moveTo>
                  <a:pt x="0" y="1562100"/>
                </a:moveTo>
                <a:lnTo>
                  <a:pt x="552450" y="1562100"/>
                </a:lnTo>
                <a:lnTo>
                  <a:pt x="552450" y="0"/>
                </a:lnTo>
                <a:lnTo>
                  <a:pt x="0" y="0"/>
                </a:lnTo>
                <a:lnTo>
                  <a:pt x="0" y="1562100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28851" y="2567051"/>
            <a:ext cx="552450" cy="1562100"/>
          </a:xfrm>
          <a:custGeom>
            <a:avLst/>
            <a:gdLst/>
            <a:ahLst/>
            <a:cxnLst/>
            <a:rect l="l" t="t" r="r" b="b"/>
            <a:pathLst>
              <a:path w="552450" h="1562100">
                <a:moveTo>
                  <a:pt x="0" y="1562100"/>
                </a:moveTo>
                <a:lnTo>
                  <a:pt x="552450" y="1562100"/>
                </a:lnTo>
                <a:lnTo>
                  <a:pt x="552450" y="0"/>
                </a:lnTo>
                <a:lnTo>
                  <a:pt x="0" y="0"/>
                </a:lnTo>
                <a:lnTo>
                  <a:pt x="0" y="1562100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76551" y="2471801"/>
            <a:ext cx="542925" cy="1181100"/>
          </a:xfrm>
          <a:custGeom>
            <a:avLst/>
            <a:gdLst/>
            <a:ahLst/>
            <a:cxnLst/>
            <a:rect l="l" t="t" r="r" b="b"/>
            <a:pathLst>
              <a:path w="542925" h="1181100">
                <a:moveTo>
                  <a:pt x="0" y="1181100"/>
                </a:moveTo>
                <a:lnTo>
                  <a:pt x="542925" y="1181100"/>
                </a:lnTo>
                <a:lnTo>
                  <a:pt x="542925" y="0"/>
                </a:lnTo>
                <a:lnTo>
                  <a:pt x="0" y="0"/>
                </a:lnTo>
                <a:lnTo>
                  <a:pt x="0" y="1181100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76551" y="2471801"/>
            <a:ext cx="542925" cy="1181100"/>
          </a:xfrm>
          <a:custGeom>
            <a:avLst/>
            <a:gdLst/>
            <a:ahLst/>
            <a:cxnLst/>
            <a:rect l="l" t="t" r="r" b="b"/>
            <a:pathLst>
              <a:path w="542925" h="1181100">
                <a:moveTo>
                  <a:pt x="0" y="1181100"/>
                </a:moveTo>
                <a:lnTo>
                  <a:pt x="542925" y="1181100"/>
                </a:lnTo>
                <a:lnTo>
                  <a:pt x="542925" y="0"/>
                </a:lnTo>
                <a:lnTo>
                  <a:pt x="0" y="0"/>
                </a:lnTo>
                <a:lnTo>
                  <a:pt x="0" y="1181100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024251" y="2452751"/>
            <a:ext cx="542925" cy="1076325"/>
          </a:xfrm>
          <a:custGeom>
            <a:avLst/>
            <a:gdLst/>
            <a:ahLst/>
            <a:cxnLst/>
            <a:rect l="l" t="t" r="r" b="b"/>
            <a:pathLst>
              <a:path w="542925" h="1076325">
                <a:moveTo>
                  <a:pt x="0" y="1076325"/>
                </a:moveTo>
                <a:lnTo>
                  <a:pt x="542925" y="1076325"/>
                </a:lnTo>
                <a:lnTo>
                  <a:pt x="542925" y="0"/>
                </a:lnTo>
                <a:lnTo>
                  <a:pt x="0" y="0"/>
                </a:lnTo>
                <a:lnTo>
                  <a:pt x="0" y="1076325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24251" y="2452751"/>
            <a:ext cx="542925" cy="1076325"/>
          </a:xfrm>
          <a:custGeom>
            <a:avLst/>
            <a:gdLst/>
            <a:ahLst/>
            <a:cxnLst/>
            <a:rect l="l" t="t" r="r" b="b"/>
            <a:pathLst>
              <a:path w="542925" h="1076325">
                <a:moveTo>
                  <a:pt x="0" y="1076325"/>
                </a:moveTo>
                <a:lnTo>
                  <a:pt x="542925" y="1076325"/>
                </a:lnTo>
                <a:lnTo>
                  <a:pt x="542925" y="0"/>
                </a:lnTo>
                <a:lnTo>
                  <a:pt x="0" y="0"/>
                </a:lnTo>
                <a:lnTo>
                  <a:pt x="0" y="1076325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71951" y="2452751"/>
            <a:ext cx="542925" cy="809625"/>
          </a:xfrm>
          <a:custGeom>
            <a:avLst/>
            <a:gdLst/>
            <a:ahLst/>
            <a:cxnLst/>
            <a:rect l="l" t="t" r="r" b="b"/>
            <a:pathLst>
              <a:path w="542925" h="809625">
                <a:moveTo>
                  <a:pt x="0" y="809625"/>
                </a:moveTo>
                <a:lnTo>
                  <a:pt x="542925" y="809625"/>
                </a:lnTo>
                <a:lnTo>
                  <a:pt x="542925" y="0"/>
                </a:lnTo>
                <a:lnTo>
                  <a:pt x="0" y="0"/>
                </a:lnTo>
                <a:lnTo>
                  <a:pt x="0" y="809625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71951" y="2452751"/>
            <a:ext cx="542925" cy="809625"/>
          </a:xfrm>
          <a:custGeom>
            <a:avLst/>
            <a:gdLst/>
            <a:ahLst/>
            <a:cxnLst/>
            <a:rect l="l" t="t" r="r" b="b"/>
            <a:pathLst>
              <a:path w="542925" h="809625">
                <a:moveTo>
                  <a:pt x="0" y="809625"/>
                </a:moveTo>
                <a:lnTo>
                  <a:pt x="542925" y="809625"/>
                </a:lnTo>
                <a:lnTo>
                  <a:pt x="542925" y="0"/>
                </a:lnTo>
                <a:lnTo>
                  <a:pt x="0" y="0"/>
                </a:lnTo>
                <a:lnTo>
                  <a:pt x="0" y="809625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310126" y="2233676"/>
            <a:ext cx="552450" cy="1181100"/>
          </a:xfrm>
          <a:custGeom>
            <a:avLst/>
            <a:gdLst/>
            <a:ahLst/>
            <a:cxnLst/>
            <a:rect l="l" t="t" r="r" b="b"/>
            <a:pathLst>
              <a:path w="552450" h="1181100">
                <a:moveTo>
                  <a:pt x="0" y="1181100"/>
                </a:moveTo>
                <a:lnTo>
                  <a:pt x="552450" y="1181100"/>
                </a:lnTo>
                <a:lnTo>
                  <a:pt x="552450" y="0"/>
                </a:lnTo>
                <a:lnTo>
                  <a:pt x="0" y="0"/>
                </a:lnTo>
                <a:lnTo>
                  <a:pt x="0" y="1181100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310126" y="2233676"/>
            <a:ext cx="552450" cy="1181100"/>
          </a:xfrm>
          <a:custGeom>
            <a:avLst/>
            <a:gdLst/>
            <a:ahLst/>
            <a:cxnLst/>
            <a:rect l="l" t="t" r="r" b="b"/>
            <a:pathLst>
              <a:path w="552450" h="1181100">
                <a:moveTo>
                  <a:pt x="0" y="1181100"/>
                </a:moveTo>
                <a:lnTo>
                  <a:pt x="552450" y="1181100"/>
                </a:lnTo>
                <a:lnTo>
                  <a:pt x="552450" y="0"/>
                </a:lnTo>
                <a:lnTo>
                  <a:pt x="0" y="0"/>
                </a:lnTo>
                <a:lnTo>
                  <a:pt x="0" y="1181100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957826" y="2176526"/>
            <a:ext cx="542925" cy="1304925"/>
          </a:xfrm>
          <a:custGeom>
            <a:avLst/>
            <a:gdLst/>
            <a:ahLst/>
            <a:cxnLst/>
            <a:rect l="l" t="t" r="r" b="b"/>
            <a:pathLst>
              <a:path w="542925" h="1304925">
                <a:moveTo>
                  <a:pt x="0" y="1304925"/>
                </a:moveTo>
                <a:lnTo>
                  <a:pt x="542925" y="1304925"/>
                </a:lnTo>
                <a:lnTo>
                  <a:pt x="542925" y="0"/>
                </a:lnTo>
                <a:lnTo>
                  <a:pt x="0" y="0"/>
                </a:lnTo>
                <a:lnTo>
                  <a:pt x="0" y="1304925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957826" y="2176526"/>
            <a:ext cx="542925" cy="1304925"/>
          </a:xfrm>
          <a:custGeom>
            <a:avLst/>
            <a:gdLst/>
            <a:ahLst/>
            <a:cxnLst/>
            <a:rect l="l" t="t" r="r" b="b"/>
            <a:pathLst>
              <a:path w="542925" h="1304925">
                <a:moveTo>
                  <a:pt x="0" y="1304925"/>
                </a:moveTo>
                <a:lnTo>
                  <a:pt x="542925" y="1304925"/>
                </a:lnTo>
                <a:lnTo>
                  <a:pt x="542925" y="0"/>
                </a:lnTo>
                <a:lnTo>
                  <a:pt x="0" y="0"/>
                </a:lnTo>
                <a:lnTo>
                  <a:pt x="0" y="1304925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90612" y="2176526"/>
            <a:ext cx="542925" cy="409575"/>
          </a:xfrm>
          <a:custGeom>
            <a:avLst/>
            <a:gdLst/>
            <a:ahLst/>
            <a:cxnLst/>
            <a:rect l="l" t="t" r="r" b="b"/>
            <a:pathLst>
              <a:path w="542925" h="409575">
                <a:moveTo>
                  <a:pt x="0" y="409575"/>
                </a:moveTo>
                <a:lnTo>
                  <a:pt x="542925" y="409575"/>
                </a:lnTo>
                <a:lnTo>
                  <a:pt x="542925" y="0"/>
                </a:lnTo>
                <a:lnTo>
                  <a:pt x="0" y="0"/>
                </a:lnTo>
                <a:lnTo>
                  <a:pt x="0" y="40957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90612" y="2176526"/>
            <a:ext cx="542925" cy="409575"/>
          </a:xfrm>
          <a:custGeom>
            <a:avLst/>
            <a:gdLst/>
            <a:ahLst/>
            <a:cxnLst/>
            <a:rect l="l" t="t" r="r" b="b"/>
            <a:pathLst>
              <a:path w="542925" h="409575">
                <a:moveTo>
                  <a:pt x="0" y="409575"/>
                </a:moveTo>
                <a:lnTo>
                  <a:pt x="542925" y="409575"/>
                </a:lnTo>
                <a:lnTo>
                  <a:pt x="542925" y="0"/>
                </a:lnTo>
                <a:lnTo>
                  <a:pt x="0" y="0"/>
                </a:lnTo>
                <a:lnTo>
                  <a:pt x="0" y="40957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728851" y="2176526"/>
            <a:ext cx="552450" cy="390525"/>
          </a:xfrm>
          <a:custGeom>
            <a:avLst/>
            <a:gdLst/>
            <a:ahLst/>
            <a:cxnLst/>
            <a:rect l="l" t="t" r="r" b="b"/>
            <a:pathLst>
              <a:path w="552450" h="390525">
                <a:moveTo>
                  <a:pt x="0" y="390525"/>
                </a:moveTo>
                <a:lnTo>
                  <a:pt x="552450" y="390525"/>
                </a:lnTo>
                <a:lnTo>
                  <a:pt x="552450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728851" y="2176526"/>
            <a:ext cx="552450" cy="390525"/>
          </a:xfrm>
          <a:custGeom>
            <a:avLst/>
            <a:gdLst/>
            <a:ahLst/>
            <a:cxnLst/>
            <a:rect l="l" t="t" r="r" b="b"/>
            <a:pathLst>
              <a:path w="552450" h="390525">
                <a:moveTo>
                  <a:pt x="0" y="390525"/>
                </a:moveTo>
                <a:lnTo>
                  <a:pt x="552450" y="390525"/>
                </a:lnTo>
                <a:lnTo>
                  <a:pt x="552450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376551" y="2176526"/>
            <a:ext cx="542925" cy="295275"/>
          </a:xfrm>
          <a:custGeom>
            <a:avLst/>
            <a:gdLst/>
            <a:ahLst/>
            <a:cxnLst/>
            <a:rect l="l" t="t" r="r" b="b"/>
            <a:pathLst>
              <a:path w="542925" h="295275">
                <a:moveTo>
                  <a:pt x="0" y="295275"/>
                </a:moveTo>
                <a:lnTo>
                  <a:pt x="542925" y="295275"/>
                </a:lnTo>
                <a:lnTo>
                  <a:pt x="542925" y="0"/>
                </a:lnTo>
                <a:lnTo>
                  <a:pt x="0" y="0"/>
                </a:lnTo>
                <a:lnTo>
                  <a:pt x="0" y="29527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376551" y="2176526"/>
            <a:ext cx="542925" cy="295275"/>
          </a:xfrm>
          <a:custGeom>
            <a:avLst/>
            <a:gdLst/>
            <a:ahLst/>
            <a:cxnLst/>
            <a:rect l="l" t="t" r="r" b="b"/>
            <a:pathLst>
              <a:path w="542925" h="295275">
                <a:moveTo>
                  <a:pt x="0" y="295275"/>
                </a:moveTo>
                <a:lnTo>
                  <a:pt x="542925" y="295275"/>
                </a:lnTo>
                <a:lnTo>
                  <a:pt x="542925" y="0"/>
                </a:lnTo>
                <a:lnTo>
                  <a:pt x="0" y="0"/>
                </a:lnTo>
                <a:lnTo>
                  <a:pt x="0" y="29527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024251" y="2176526"/>
            <a:ext cx="542925" cy="276225"/>
          </a:xfrm>
          <a:custGeom>
            <a:avLst/>
            <a:gdLst/>
            <a:ahLst/>
            <a:cxnLst/>
            <a:rect l="l" t="t" r="r" b="b"/>
            <a:pathLst>
              <a:path w="542925" h="276225">
                <a:moveTo>
                  <a:pt x="0" y="276225"/>
                </a:moveTo>
                <a:lnTo>
                  <a:pt x="542925" y="276225"/>
                </a:lnTo>
                <a:lnTo>
                  <a:pt x="542925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24251" y="2176526"/>
            <a:ext cx="542925" cy="276225"/>
          </a:xfrm>
          <a:custGeom>
            <a:avLst/>
            <a:gdLst/>
            <a:ahLst/>
            <a:cxnLst/>
            <a:rect l="l" t="t" r="r" b="b"/>
            <a:pathLst>
              <a:path w="542925" h="276225">
                <a:moveTo>
                  <a:pt x="0" y="276225"/>
                </a:moveTo>
                <a:lnTo>
                  <a:pt x="542925" y="276225"/>
                </a:lnTo>
                <a:lnTo>
                  <a:pt x="542925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671951" y="2176526"/>
            <a:ext cx="542925" cy="276225"/>
          </a:xfrm>
          <a:custGeom>
            <a:avLst/>
            <a:gdLst/>
            <a:ahLst/>
            <a:cxnLst/>
            <a:rect l="l" t="t" r="r" b="b"/>
            <a:pathLst>
              <a:path w="542925" h="276225">
                <a:moveTo>
                  <a:pt x="0" y="276225"/>
                </a:moveTo>
                <a:lnTo>
                  <a:pt x="542925" y="276225"/>
                </a:lnTo>
                <a:lnTo>
                  <a:pt x="542925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671951" y="2176526"/>
            <a:ext cx="542925" cy="276225"/>
          </a:xfrm>
          <a:custGeom>
            <a:avLst/>
            <a:gdLst/>
            <a:ahLst/>
            <a:cxnLst/>
            <a:rect l="l" t="t" r="r" b="b"/>
            <a:pathLst>
              <a:path w="542925" h="276225">
                <a:moveTo>
                  <a:pt x="0" y="276225"/>
                </a:moveTo>
                <a:lnTo>
                  <a:pt x="542925" y="276225"/>
                </a:lnTo>
                <a:lnTo>
                  <a:pt x="542925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310126" y="2176526"/>
            <a:ext cx="552450" cy="57150"/>
          </a:xfrm>
          <a:custGeom>
            <a:avLst/>
            <a:gdLst/>
            <a:ahLst/>
            <a:cxnLst/>
            <a:rect l="l" t="t" r="r" b="b"/>
            <a:pathLst>
              <a:path w="552450" h="57150">
                <a:moveTo>
                  <a:pt x="0" y="57150"/>
                </a:moveTo>
                <a:lnTo>
                  <a:pt x="552450" y="57150"/>
                </a:lnTo>
                <a:lnTo>
                  <a:pt x="55245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310126" y="2176526"/>
            <a:ext cx="552450" cy="57150"/>
          </a:xfrm>
          <a:custGeom>
            <a:avLst/>
            <a:gdLst/>
            <a:ahLst/>
            <a:cxnLst/>
            <a:rect l="l" t="t" r="r" b="b"/>
            <a:pathLst>
              <a:path w="552450" h="57150">
                <a:moveTo>
                  <a:pt x="0" y="57150"/>
                </a:moveTo>
                <a:lnTo>
                  <a:pt x="552450" y="57150"/>
                </a:lnTo>
                <a:lnTo>
                  <a:pt x="55245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33462" y="5424551"/>
            <a:ext cx="4525010" cy="0"/>
          </a:xfrm>
          <a:custGeom>
            <a:avLst/>
            <a:gdLst/>
            <a:ahLst/>
            <a:cxnLst/>
            <a:rect l="l" t="t" r="r" b="b"/>
            <a:pathLst>
              <a:path w="4525010">
                <a:moveTo>
                  <a:pt x="0" y="0"/>
                </a:moveTo>
                <a:lnTo>
                  <a:pt x="452443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357375" y="3348101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0" y="0"/>
                </a:moveTo>
                <a:lnTo>
                  <a:pt x="647700" y="0"/>
                </a:lnTo>
              </a:path>
            </a:pathLst>
          </a:custGeom>
          <a:ln w="28575">
            <a:solidFill>
              <a:srgbClr val="99400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005076" y="3348101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0" y="0"/>
                </a:moveTo>
                <a:lnTo>
                  <a:pt x="647700" y="0"/>
                </a:lnTo>
              </a:path>
            </a:pathLst>
          </a:custGeom>
          <a:ln w="28575">
            <a:solidFill>
              <a:srgbClr val="99400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652776" y="3348101"/>
            <a:ext cx="638175" cy="0"/>
          </a:xfrm>
          <a:custGeom>
            <a:avLst/>
            <a:gdLst/>
            <a:ahLst/>
            <a:cxnLst/>
            <a:rect l="l" t="t" r="r" b="b"/>
            <a:pathLst>
              <a:path w="638175">
                <a:moveTo>
                  <a:pt x="0" y="0"/>
                </a:moveTo>
                <a:lnTo>
                  <a:pt x="638175" y="0"/>
                </a:lnTo>
              </a:path>
            </a:pathLst>
          </a:custGeom>
          <a:ln w="28575">
            <a:solidFill>
              <a:srgbClr val="99400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290951" y="3348101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0" y="0"/>
                </a:moveTo>
                <a:lnTo>
                  <a:pt x="647700" y="0"/>
                </a:lnTo>
              </a:path>
            </a:pathLst>
          </a:custGeom>
          <a:ln w="28575">
            <a:solidFill>
              <a:srgbClr val="99400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938651" y="3348101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0" y="0"/>
                </a:moveTo>
                <a:lnTo>
                  <a:pt x="647700" y="0"/>
                </a:lnTo>
              </a:path>
            </a:pathLst>
          </a:custGeom>
          <a:ln w="28575">
            <a:solidFill>
              <a:srgbClr val="99400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586351" y="3348101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0" y="0"/>
                </a:moveTo>
                <a:lnTo>
                  <a:pt x="647700" y="0"/>
                </a:lnTo>
              </a:path>
            </a:pathLst>
          </a:custGeom>
          <a:ln w="28575">
            <a:solidFill>
              <a:srgbClr val="99400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266825" y="3295586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914525" y="3086036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562225" y="3190811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200400" y="3533711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848100" y="3162236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495800" y="3295586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143500" y="3943286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314450" y="3305111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962150" y="3095561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09850" y="3200336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248025" y="3543236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895725" y="3171761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543425" y="3305111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191125" y="3952811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1245552" y="3055620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891029" y="2847022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2536825" y="2951162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3156966" y="3702748"/>
            <a:ext cx="2317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35" dirty="0">
                <a:latin typeface="Arial"/>
                <a:cs typeface="Arial"/>
              </a:rPr>
              <a:t>.</a:t>
            </a:r>
            <a:r>
              <a:rPr sz="1200" spc="-25" dirty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3828160" y="2919095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4473828" y="3055620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119370" y="3705161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685790" y="5309489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685790" y="4658931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685790" y="4008691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5685790" y="3359150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5685790" y="2708592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5685790" y="2058352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78180" y="5309489"/>
            <a:ext cx="241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96900" y="4658931"/>
            <a:ext cx="313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596900" y="4008691"/>
            <a:ext cx="313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596900" y="3359150"/>
            <a:ext cx="313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6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596900" y="2708592"/>
            <a:ext cx="313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8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515619" y="2058352"/>
            <a:ext cx="3994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945894" y="5499417"/>
            <a:ext cx="9461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9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endParaRPr sz="95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3228975" y="5499417"/>
            <a:ext cx="11112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0" dirty="0">
                <a:solidFill>
                  <a:srgbClr val="585858"/>
                </a:solidFill>
                <a:latin typeface="Arial"/>
                <a:cs typeface="Arial"/>
              </a:rPr>
              <a:t>D</a:t>
            </a:r>
            <a:endParaRPr sz="95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4519929" y="5499417"/>
            <a:ext cx="11176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10" dirty="0">
                <a:solidFill>
                  <a:srgbClr val="585858"/>
                </a:solidFill>
                <a:latin typeface="Arial"/>
                <a:cs typeface="Arial"/>
              </a:rPr>
              <a:t>C</a:t>
            </a:r>
            <a:endParaRPr sz="95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5930525" y="3339577"/>
            <a:ext cx="235585" cy="93281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350" b="1" spc="20" dirty="0">
                <a:solidFill>
                  <a:srgbClr val="585858"/>
                </a:solidFill>
                <a:latin typeface="Calibri"/>
                <a:cs typeface="Calibri"/>
              </a:rPr>
              <a:t>Mean</a:t>
            </a:r>
            <a:r>
              <a:rPr sz="1350" b="1" spc="-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b="1" spc="85" dirty="0">
                <a:solidFill>
                  <a:srgbClr val="585858"/>
                </a:solidFill>
                <a:latin typeface="Calibri"/>
                <a:cs typeface="Calibri"/>
              </a:rPr>
              <a:t>Score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72401" y="3320802"/>
            <a:ext cx="234950" cy="969644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350" b="1" spc="75" dirty="0">
                <a:solidFill>
                  <a:srgbClr val="585858"/>
                </a:solidFill>
                <a:latin typeface="Calibri"/>
                <a:cs typeface="Calibri"/>
              </a:rPr>
              <a:t>Response</a:t>
            </a:r>
            <a:r>
              <a:rPr sz="1350" b="1" spc="-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b="1" spc="15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776287" y="5872162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0" y="0"/>
                </a:moveTo>
                <a:lnTo>
                  <a:pt x="323850" y="0"/>
                </a:lnTo>
              </a:path>
            </a:pathLst>
          </a:custGeom>
          <a:ln w="76200">
            <a:solidFill>
              <a:srgbClr val="ED6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76287" y="5834062"/>
            <a:ext cx="323850" cy="76200"/>
          </a:xfrm>
          <a:custGeom>
            <a:avLst/>
            <a:gdLst/>
            <a:ahLst/>
            <a:cxnLst/>
            <a:rect l="l" t="t" r="r" b="b"/>
            <a:pathLst>
              <a:path w="323850" h="76200">
                <a:moveTo>
                  <a:pt x="0" y="76200"/>
                </a:moveTo>
                <a:lnTo>
                  <a:pt x="323850" y="76200"/>
                </a:lnTo>
                <a:lnTo>
                  <a:pt x="32385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024126" y="5872162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4325" y="0"/>
                </a:lnTo>
              </a:path>
            </a:pathLst>
          </a:custGeom>
          <a:ln w="76200">
            <a:solidFill>
              <a:srgbClr val="FFD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024126" y="5834062"/>
            <a:ext cx="314325" cy="76200"/>
          </a:xfrm>
          <a:custGeom>
            <a:avLst/>
            <a:gdLst/>
            <a:ahLst/>
            <a:cxnLst/>
            <a:rect l="l" t="t" r="r" b="b"/>
            <a:pathLst>
              <a:path w="314325" h="76200">
                <a:moveTo>
                  <a:pt x="0" y="76200"/>
                </a:moveTo>
                <a:lnTo>
                  <a:pt x="314325" y="76200"/>
                </a:lnTo>
                <a:lnTo>
                  <a:pt x="31432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262376" y="5872162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0" y="0"/>
                </a:moveTo>
                <a:lnTo>
                  <a:pt x="323850" y="0"/>
                </a:lnTo>
              </a:path>
            </a:pathLst>
          </a:custGeom>
          <a:ln w="76200">
            <a:solidFill>
              <a:srgbClr val="B6E2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262376" y="5834062"/>
            <a:ext cx="323850" cy="76200"/>
          </a:xfrm>
          <a:custGeom>
            <a:avLst/>
            <a:gdLst/>
            <a:ahLst/>
            <a:cxnLst/>
            <a:rect l="l" t="t" r="r" b="b"/>
            <a:pathLst>
              <a:path w="323850" h="76200">
                <a:moveTo>
                  <a:pt x="0" y="76200"/>
                </a:moveTo>
                <a:lnTo>
                  <a:pt x="323850" y="76200"/>
                </a:lnTo>
                <a:lnTo>
                  <a:pt x="32385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510151" y="5872162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4325" y="0"/>
                </a:lnTo>
              </a:path>
            </a:pathLst>
          </a:custGeom>
          <a:ln w="76200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510151" y="5834062"/>
            <a:ext cx="314325" cy="76200"/>
          </a:xfrm>
          <a:custGeom>
            <a:avLst/>
            <a:gdLst/>
            <a:ahLst/>
            <a:cxnLst/>
            <a:rect l="l" t="t" r="r" b="b"/>
            <a:pathLst>
              <a:path w="314325" h="76200">
                <a:moveTo>
                  <a:pt x="0" y="76200"/>
                </a:moveTo>
                <a:lnTo>
                  <a:pt x="314325" y="76200"/>
                </a:lnTo>
                <a:lnTo>
                  <a:pt x="31432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 txBox="1"/>
          <p:nvPr/>
        </p:nvSpPr>
        <p:spPr>
          <a:xfrm>
            <a:off x="4852415" y="5499417"/>
            <a:ext cx="425450" cy="466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25"/>
              </a:spcBef>
            </a:pPr>
            <a:r>
              <a:rPr sz="950" spc="-50" dirty="0">
                <a:solidFill>
                  <a:srgbClr val="585858"/>
                </a:solidFill>
                <a:latin typeface="Arial"/>
                <a:cs typeface="Arial"/>
              </a:rPr>
              <a:t>G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Often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776287" y="6134100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0" y="0"/>
                </a:moveTo>
                <a:lnTo>
                  <a:pt x="323850" y="0"/>
                </a:lnTo>
              </a:path>
            </a:pathLst>
          </a:custGeom>
          <a:ln w="857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76287" y="6091237"/>
            <a:ext cx="323850" cy="85725"/>
          </a:xfrm>
          <a:custGeom>
            <a:avLst/>
            <a:gdLst/>
            <a:ahLst/>
            <a:cxnLst/>
            <a:rect l="l" t="t" r="r" b="b"/>
            <a:pathLst>
              <a:path w="323850" h="85725">
                <a:moveTo>
                  <a:pt x="0" y="85725"/>
                </a:moveTo>
                <a:lnTo>
                  <a:pt x="323850" y="85725"/>
                </a:lnTo>
                <a:lnTo>
                  <a:pt x="323850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 txBox="1"/>
          <p:nvPr/>
        </p:nvSpPr>
        <p:spPr>
          <a:xfrm>
            <a:off x="1121727" y="5499417"/>
            <a:ext cx="490220" cy="7270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30480" algn="ctr">
              <a:lnSpc>
                <a:spcPct val="100000"/>
              </a:lnSpc>
              <a:spcBef>
                <a:spcPts val="125"/>
              </a:spcBef>
            </a:pPr>
            <a:r>
              <a:rPr sz="950" spc="-6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Never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200" spc="-13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200" spc="105" dirty="0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sz="1200" spc="-50" dirty="0">
                <a:solidFill>
                  <a:srgbClr val="585858"/>
                </a:solidFill>
                <a:latin typeface="Arial"/>
                <a:cs typeface="Arial"/>
              </a:rPr>
              <a:t>w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y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2024126" y="6129337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4325" y="0"/>
                </a:lnTo>
              </a:path>
            </a:pathLst>
          </a:custGeom>
          <a:ln w="28575">
            <a:solidFill>
              <a:srgbClr val="99400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 txBox="1"/>
          <p:nvPr/>
        </p:nvSpPr>
        <p:spPr>
          <a:xfrm>
            <a:off x="2365375" y="5499417"/>
            <a:ext cx="868680" cy="7270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35585">
              <a:lnSpc>
                <a:spcPct val="100000"/>
              </a:lnSpc>
              <a:spcBef>
                <a:spcPts val="125"/>
              </a:spcBef>
            </a:pPr>
            <a:r>
              <a:rPr sz="950" spc="-45" dirty="0">
                <a:solidFill>
                  <a:srgbClr val="585858"/>
                </a:solidFill>
                <a:latin typeface="Arial"/>
                <a:cs typeface="Arial"/>
              </a:rPr>
              <a:t>B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Rarely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Overall</a:t>
            </a:r>
            <a:r>
              <a:rPr sz="1200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3.2/5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3395662" y="6100762"/>
            <a:ext cx="66675" cy="66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 txBox="1"/>
          <p:nvPr/>
        </p:nvSpPr>
        <p:spPr>
          <a:xfrm>
            <a:off x="3608704" y="5499417"/>
            <a:ext cx="803910" cy="7270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152400" algn="ctr">
              <a:lnSpc>
                <a:spcPct val="100000"/>
              </a:lnSpc>
              <a:spcBef>
                <a:spcPts val="125"/>
              </a:spcBef>
            </a:pPr>
            <a:r>
              <a:rPr sz="950" spc="-70" dirty="0">
                <a:solidFill>
                  <a:srgbClr val="585858"/>
                </a:solidFill>
                <a:latin typeface="Arial"/>
                <a:cs typeface="Arial"/>
              </a:rPr>
              <a:t>F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Sometimes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Mean</a:t>
            </a:r>
            <a:r>
              <a:rPr sz="1200" spc="-1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Score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583565" y="780478"/>
            <a:ext cx="5111750" cy="7524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02899"/>
              </a:lnSpc>
              <a:spcBef>
                <a:spcPts val="70"/>
              </a:spcBef>
            </a:pPr>
            <a:r>
              <a:rPr sz="1550" b="1" spc="25" dirty="0">
                <a:solidFill>
                  <a:srgbClr val="091A30"/>
                </a:solidFill>
                <a:latin typeface="Arial"/>
                <a:cs typeface="Arial"/>
              </a:rPr>
              <a:t>When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clinically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appropriate, </a:t>
            </a:r>
            <a:r>
              <a:rPr sz="1550" b="1" spc="25" dirty="0">
                <a:solidFill>
                  <a:srgbClr val="091A30"/>
                </a:solidFill>
                <a:latin typeface="Arial"/>
                <a:cs typeface="Arial"/>
              </a:rPr>
              <a:t>how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often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is </a:t>
            </a:r>
            <a:r>
              <a:rPr sz="1550" b="1" spc="10" dirty="0">
                <a:solidFill>
                  <a:srgbClr val="091A30"/>
                </a:solidFill>
                <a:latin typeface="Arial"/>
                <a:cs typeface="Arial"/>
              </a:rPr>
              <a:t>it </a:t>
            </a:r>
            <a:r>
              <a:rPr sz="1550" b="1" spc="30" dirty="0">
                <a:solidFill>
                  <a:srgbClr val="091A30"/>
                </a:solidFill>
                <a:latin typeface="Arial"/>
                <a:cs typeface="Arial"/>
              </a:rPr>
              <a:t>easy </a:t>
            </a:r>
            <a:r>
              <a:rPr sz="1550" b="1" spc="5" dirty="0">
                <a:solidFill>
                  <a:srgbClr val="091A30"/>
                </a:solidFill>
                <a:latin typeface="Arial"/>
                <a:cs typeface="Arial"/>
              </a:rPr>
              <a:t>to 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obtain a (“curbside”)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consult </a:t>
            </a:r>
            <a:r>
              <a:rPr sz="1550" b="1" spc="30" dirty="0">
                <a:solidFill>
                  <a:srgbClr val="091A30"/>
                </a:solidFill>
                <a:latin typeface="Arial"/>
                <a:cs typeface="Arial"/>
              </a:rPr>
              <a:t>from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peers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or other  providers in lieu of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referring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the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patient?</a:t>
            </a:r>
            <a:r>
              <a:rPr sz="1550" b="1" spc="15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B7</a:t>
            </a:r>
            <a:endParaRPr sz="1550">
              <a:latin typeface="Arial"/>
              <a:cs typeface="Arial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10482326" y="4833873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43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815576" y="4833873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9158351" y="4833873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491601" y="4833873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834376" y="4833873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224776" y="483387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1139551" y="417664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0482326" y="4176648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9815576" y="4176648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158351" y="4176648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491601" y="4176648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834376" y="4176648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224776" y="417664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1139551" y="351955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0482326" y="3519551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815576" y="3519551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158351" y="3519551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491601" y="3519551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834376" y="3519551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224776" y="351955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0482326" y="2862326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43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815576" y="2862326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9158351" y="2862326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491601" y="2862326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834376" y="2862326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224776" y="286232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224776" y="2205101"/>
            <a:ext cx="3971925" cy="0"/>
          </a:xfrm>
          <a:custGeom>
            <a:avLst/>
            <a:gdLst/>
            <a:ahLst/>
            <a:cxnLst/>
            <a:rect l="l" t="t" r="r" b="b"/>
            <a:pathLst>
              <a:path w="3971925">
                <a:moveTo>
                  <a:pt x="0" y="0"/>
                </a:moveTo>
                <a:lnTo>
                  <a:pt x="39719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939151" y="5262626"/>
            <a:ext cx="552450" cy="238125"/>
          </a:xfrm>
          <a:custGeom>
            <a:avLst/>
            <a:gdLst/>
            <a:ahLst/>
            <a:cxnLst/>
            <a:rect l="l" t="t" r="r" b="b"/>
            <a:pathLst>
              <a:path w="552450" h="238125">
                <a:moveTo>
                  <a:pt x="0" y="238125"/>
                </a:moveTo>
                <a:lnTo>
                  <a:pt x="552450" y="238125"/>
                </a:lnTo>
                <a:lnTo>
                  <a:pt x="55245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939151" y="5262626"/>
            <a:ext cx="552450" cy="238125"/>
          </a:xfrm>
          <a:custGeom>
            <a:avLst/>
            <a:gdLst/>
            <a:ahLst/>
            <a:cxnLst/>
            <a:rect l="l" t="t" r="r" b="b"/>
            <a:pathLst>
              <a:path w="552450" h="238125">
                <a:moveTo>
                  <a:pt x="0" y="238125"/>
                </a:moveTo>
                <a:lnTo>
                  <a:pt x="552450" y="238125"/>
                </a:lnTo>
                <a:lnTo>
                  <a:pt x="55245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9263126" y="5195951"/>
            <a:ext cx="552450" cy="304800"/>
          </a:xfrm>
          <a:custGeom>
            <a:avLst/>
            <a:gdLst/>
            <a:ahLst/>
            <a:cxnLst/>
            <a:rect l="l" t="t" r="r" b="b"/>
            <a:pathLst>
              <a:path w="552450" h="304800">
                <a:moveTo>
                  <a:pt x="0" y="304800"/>
                </a:moveTo>
                <a:lnTo>
                  <a:pt x="552450" y="304800"/>
                </a:lnTo>
                <a:lnTo>
                  <a:pt x="55245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263126" y="5195951"/>
            <a:ext cx="552450" cy="304800"/>
          </a:xfrm>
          <a:custGeom>
            <a:avLst/>
            <a:gdLst/>
            <a:ahLst/>
            <a:cxnLst/>
            <a:rect l="l" t="t" r="r" b="b"/>
            <a:pathLst>
              <a:path w="552450" h="304800">
                <a:moveTo>
                  <a:pt x="0" y="304800"/>
                </a:moveTo>
                <a:lnTo>
                  <a:pt x="552450" y="304800"/>
                </a:lnTo>
                <a:lnTo>
                  <a:pt x="55245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272401" y="4538726"/>
            <a:ext cx="561975" cy="962025"/>
          </a:xfrm>
          <a:custGeom>
            <a:avLst/>
            <a:gdLst/>
            <a:ahLst/>
            <a:cxnLst/>
            <a:rect l="l" t="t" r="r" b="b"/>
            <a:pathLst>
              <a:path w="561975" h="962025">
                <a:moveTo>
                  <a:pt x="0" y="962025"/>
                </a:moveTo>
                <a:lnTo>
                  <a:pt x="561975" y="962025"/>
                </a:lnTo>
                <a:lnTo>
                  <a:pt x="561975" y="0"/>
                </a:lnTo>
                <a:lnTo>
                  <a:pt x="0" y="0"/>
                </a:lnTo>
                <a:lnTo>
                  <a:pt x="0" y="96202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272401" y="4538726"/>
            <a:ext cx="561975" cy="962025"/>
          </a:xfrm>
          <a:custGeom>
            <a:avLst/>
            <a:gdLst/>
            <a:ahLst/>
            <a:cxnLst/>
            <a:rect l="l" t="t" r="r" b="b"/>
            <a:pathLst>
              <a:path w="561975" h="962025">
                <a:moveTo>
                  <a:pt x="0" y="962025"/>
                </a:moveTo>
                <a:lnTo>
                  <a:pt x="561975" y="962025"/>
                </a:lnTo>
                <a:lnTo>
                  <a:pt x="561975" y="0"/>
                </a:lnTo>
                <a:lnTo>
                  <a:pt x="0" y="0"/>
                </a:lnTo>
                <a:lnTo>
                  <a:pt x="0" y="96202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939151" y="4557776"/>
            <a:ext cx="552450" cy="704850"/>
          </a:xfrm>
          <a:custGeom>
            <a:avLst/>
            <a:gdLst/>
            <a:ahLst/>
            <a:cxnLst/>
            <a:rect l="l" t="t" r="r" b="b"/>
            <a:pathLst>
              <a:path w="552450" h="704850">
                <a:moveTo>
                  <a:pt x="0" y="704850"/>
                </a:moveTo>
                <a:lnTo>
                  <a:pt x="552450" y="704850"/>
                </a:lnTo>
                <a:lnTo>
                  <a:pt x="552450" y="0"/>
                </a:lnTo>
                <a:lnTo>
                  <a:pt x="0" y="0"/>
                </a:lnTo>
                <a:lnTo>
                  <a:pt x="0" y="70485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939151" y="4557776"/>
            <a:ext cx="552450" cy="704850"/>
          </a:xfrm>
          <a:custGeom>
            <a:avLst/>
            <a:gdLst/>
            <a:ahLst/>
            <a:cxnLst/>
            <a:rect l="l" t="t" r="r" b="b"/>
            <a:pathLst>
              <a:path w="552450" h="704850">
                <a:moveTo>
                  <a:pt x="0" y="704850"/>
                </a:moveTo>
                <a:lnTo>
                  <a:pt x="552450" y="704850"/>
                </a:lnTo>
                <a:lnTo>
                  <a:pt x="552450" y="0"/>
                </a:lnTo>
                <a:lnTo>
                  <a:pt x="0" y="0"/>
                </a:lnTo>
                <a:lnTo>
                  <a:pt x="0" y="704850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596376" y="4700651"/>
            <a:ext cx="561975" cy="800100"/>
          </a:xfrm>
          <a:custGeom>
            <a:avLst/>
            <a:gdLst/>
            <a:ahLst/>
            <a:cxnLst/>
            <a:rect l="l" t="t" r="r" b="b"/>
            <a:pathLst>
              <a:path w="561975" h="800100">
                <a:moveTo>
                  <a:pt x="0" y="800100"/>
                </a:moveTo>
                <a:lnTo>
                  <a:pt x="561975" y="800100"/>
                </a:lnTo>
                <a:lnTo>
                  <a:pt x="561975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596376" y="4700651"/>
            <a:ext cx="561975" cy="800100"/>
          </a:xfrm>
          <a:custGeom>
            <a:avLst/>
            <a:gdLst/>
            <a:ahLst/>
            <a:cxnLst/>
            <a:rect l="l" t="t" r="r" b="b"/>
            <a:pathLst>
              <a:path w="561975" h="800100">
                <a:moveTo>
                  <a:pt x="0" y="800100"/>
                </a:moveTo>
                <a:lnTo>
                  <a:pt x="561975" y="800100"/>
                </a:lnTo>
                <a:lnTo>
                  <a:pt x="561975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263126" y="4595876"/>
            <a:ext cx="552450" cy="600075"/>
          </a:xfrm>
          <a:custGeom>
            <a:avLst/>
            <a:gdLst/>
            <a:ahLst/>
            <a:cxnLst/>
            <a:rect l="l" t="t" r="r" b="b"/>
            <a:pathLst>
              <a:path w="552450" h="600075">
                <a:moveTo>
                  <a:pt x="0" y="600075"/>
                </a:moveTo>
                <a:lnTo>
                  <a:pt x="552450" y="600075"/>
                </a:lnTo>
                <a:lnTo>
                  <a:pt x="552450" y="0"/>
                </a:lnTo>
                <a:lnTo>
                  <a:pt x="0" y="0"/>
                </a:lnTo>
                <a:lnTo>
                  <a:pt x="0" y="60007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263126" y="4595876"/>
            <a:ext cx="552450" cy="600075"/>
          </a:xfrm>
          <a:custGeom>
            <a:avLst/>
            <a:gdLst/>
            <a:ahLst/>
            <a:cxnLst/>
            <a:rect l="l" t="t" r="r" b="b"/>
            <a:pathLst>
              <a:path w="552450" h="600075">
                <a:moveTo>
                  <a:pt x="0" y="600075"/>
                </a:moveTo>
                <a:lnTo>
                  <a:pt x="552450" y="600075"/>
                </a:lnTo>
                <a:lnTo>
                  <a:pt x="552450" y="0"/>
                </a:lnTo>
                <a:lnTo>
                  <a:pt x="0" y="0"/>
                </a:lnTo>
                <a:lnTo>
                  <a:pt x="0" y="60007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9920351" y="4672076"/>
            <a:ext cx="561975" cy="828675"/>
          </a:xfrm>
          <a:custGeom>
            <a:avLst/>
            <a:gdLst/>
            <a:ahLst/>
            <a:cxnLst/>
            <a:rect l="l" t="t" r="r" b="b"/>
            <a:pathLst>
              <a:path w="561975" h="828675">
                <a:moveTo>
                  <a:pt x="0" y="828675"/>
                </a:moveTo>
                <a:lnTo>
                  <a:pt x="561975" y="828675"/>
                </a:lnTo>
                <a:lnTo>
                  <a:pt x="561975" y="0"/>
                </a:lnTo>
                <a:lnTo>
                  <a:pt x="0" y="0"/>
                </a:lnTo>
                <a:lnTo>
                  <a:pt x="0" y="82867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9920351" y="4672076"/>
            <a:ext cx="561975" cy="828675"/>
          </a:xfrm>
          <a:custGeom>
            <a:avLst/>
            <a:gdLst/>
            <a:ahLst/>
            <a:cxnLst/>
            <a:rect l="l" t="t" r="r" b="b"/>
            <a:pathLst>
              <a:path w="561975" h="828675">
                <a:moveTo>
                  <a:pt x="0" y="828675"/>
                </a:moveTo>
                <a:lnTo>
                  <a:pt x="561975" y="828675"/>
                </a:lnTo>
                <a:lnTo>
                  <a:pt x="561975" y="0"/>
                </a:lnTo>
                <a:lnTo>
                  <a:pt x="0" y="0"/>
                </a:lnTo>
                <a:lnTo>
                  <a:pt x="0" y="82867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0587101" y="4834001"/>
            <a:ext cx="552450" cy="666750"/>
          </a:xfrm>
          <a:custGeom>
            <a:avLst/>
            <a:gdLst/>
            <a:ahLst/>
            <a:cxnLst/>
            <a:rect l="l" t="t" r="r" b="b"/>
            <a:pathLst>
              <a:path w="552450" h="666750">
                <a:moveTo>
                  <a:pt x="0" y="666750"/>
                </a:moveTo>
                <a:lnTo>
                  <a:pt x="552450" y="666750"/>
                </a:lnTo>
                <a:lnTo>
                  <a:pt x="552450" y="0"/>
                </a:lnTo>
                <a:lnTo>
                  <a:pt x="0" y="0"/>
                </a:lnTo>
                <a:lnTo>
                  <a:pt x="0" y="66675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0587101" y="4834001"/>
            <a:ext cx="552450" cy="666750"/>
          </a:xfrm>
          <a:custGeom>
            <a:avLst/>
            <a:gdLst/>
            <a:ahLst/>
            <a:cxnLst/>
            <a:rect l="l" t="t" r="r" b="b"/>
            <a:pathLst>
              <a:path w="552450" h="666750">
                <a:moveTo>
                  <a:pt x="0" y="666750"/>
                </a:moveTo>
                <a:lnTo>
                  <a:pt x="552450" y="666750"/>
                </a:lnTo>
                <a:lnTo>
                  <a:pt x="552450" y="0"/>
                </a:lnTo>
                <a:lnTo>
                  <a:pt x="0" y="0"/>
                </a:lnTo>
                <a:lnTo>
                  <a:pt x="0" y="666750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272401" y="3710051"/>
            <a:ext cx="561975" cy="828675"/>
          </a:xfrm>
          <a:custGeom>
            <a:avLst/>
            <a:gdLst/>
            <a:ahLst/>
            <a:cxnLst/>
            <a:rect l="l" t="t" r="r" b="b"/>
            <a:pathLst>
              <a:path w="561975" h="828675">
                <a:moveTo>
                  <a:pt x="0" y="828675"/>
                </a:moveTo>
                <a:lnTo>
                  <a:pt x="561975" y="828675"/>
                </a:lnTo>
                <a:lnTo>
                  <a:pt x="561975" y="0"/>
                </a:lnTo>
                <a:lnTo>
                  <a:pt x="0" y="0"/>
                </a:lnTo>
                <a:lnTo>
                  <a:pt x="0" y="82867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272401" y="3710051"/>
            <a:ext cx="561975" cy="828675"/>
          </a:xfrm>
          <a:custGeom>
            <a:avLst/>
            <a:gdLst/>
            <a:ahLst/>
            <a:cxnLst/>
            <a:rect l="l" t="t" r="r" b="b"/>
            <a:pathLst>
              <a:path w="561975" h="828675">
                <a:moveTo>
                  <a:pt x="0" y="828675"/>
                </a:moveTo>
                <a:lnTo>
                  <a:pt x="561975" y="828675"/>
                </a:lnTo>
                <a:lnTo>
                  <a:pt x="561975" y="0"/>
                </a:lnTo>
                <a:lnTo>
                  <a:pt x="0" y="0"/>
                </a:lnTo>
                <a:lnTo>
                  <a:pt x="0" y="82867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939151" y="3386201"/>
            <a:ext cx="552450" cy="1171575"/>
          </a:xfrm>
          <a:custGeom>
            <a:avLst/>
            <a:gdLst/>
            <a:ahLst/>
            <a:cxnLst/>
            <a:rect l="l" t="t" r="r" b="b"/>
            <a:pathLst>
              <a:path w="552450" h="1171575">
                <a:moveTo>
                  <a:pt x="0" y="1171575"/>
                </a:moveTo>
                <a:lnTo>
                  <a:pt x="552450" y="1171575"/>
                </a:lnTo>
                <a:lnTo>
                  <a:pt x="552450" y="0"/>
                </a:lnTo>
                <a:lnTo>
                  <a:pt x="0" y="0"/>
                </a:lnTo>
                <a:lnTo>
                  <a:pt x="0" y="117157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939151" y="3386201"/>
            <a:ext cx="552450" cy="1171575"/>
          </a:xfrm>
          <a:custGeom>
            <a:avLst/>
            <a:gdLst/>
            <a:ahLst/>
            <a:cxnLst/>
            <a:rect l="l" t="t" r="r" b="b"/>
            <a:pathLst>
              <a:path w="552450" h="1171575">
                <a:moveTo>
                  <a:pt x="0" y="1171575"/>
                </a:moveTo>
                <a:lnTo>
                  <a:pt x="552450" y="1171575"/>
                </a:lnTo>
                <a:lnTo>
                  <a:pt x="552450" y="0"/>
                </a:lnTo>
                <a:lnTo>
                  <a:pt x="0" y="0"/>
                </a:lnTo>
                <a:lnTo>
                  <a:pt x="0" y="117157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596376" y="3005201"/>
            <a:ext cx="561975" cy="1695450"/>
          </a:xfrm>
          <a:custGeom>
            <a:avLst/>
            <a:gdLst/>
            <a:ahLst/>
            <a:cxnLst/>
            <a:rect l="l" t="t" r="r" b="b"/>
            <a:pathLst>
              <a:path w="561975" h="1695450">
                <a:moveTo>
                  <a:pt x="0" y="1695450"/>
                </a:moveTo>
                <a:lnTo>
                  <a:pt x="561975" y="1695450"/>
                </a:lnTo>
                <a:lnTo>
                  <a:pt x="561975" y="0"/>
                </a:lnTo>
                <a:lnTo>
                  <a:pt x="0" y="0"/>
                </a:lnTo>
                <a:lnTo>
                  <a:pt x="0" y="1695450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596376" y="3005201"/>
            <a:ext cx="561975" cy="1695450"/>
          </a:xfrm>
          <a:custGeom>
            <a:avLst/>
            <a:gdLst/>
            <a:ahLst/>
            <a:cxnLst/>
            <a:rect l="l" t="t" r="r" b="b"/>
            <a:pathLst>
              <a:path w="561975" h="1695450">
                <a:moveTo>
                  <a:pt x="0" y="1695450"/>
                </a:moveTo>
                <a:lnTo>
                  <a:pt x="561975" y="1695450"/>
                </a:lnTo>
                <a:lnTo>
                  <a:pt x="561975" y="0"/>
                </a:lnTo>
                <a:lnTo>
                  <a:pt x="0" y="0"/>
                </a:lnTo>
                <a:lnTo>
                  <a:pt x="0" y="1695450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9263126" y="3100451"/>
            <a:ext cx="552450" cy="1495425"/>
          </a:xfrm>
          <a:custGeom>
            <a:avLst/>
            <a:gdLst/>
            <a:ahLst/>
            <a:cxnLst/>
            <a:rect l="l" t="t" r="r" b="b"/>
            <a:pathLst>
              <a:path w="552450" h="1495425">
                <a:moveTo>
                  <a:pt x="0" y="1495425"/>
                </a:moveTo>
                <a:lnTo>
                  <a:pt x="552450" y="1495425"/>
                </a:lnTo>
                <a:lnTo>
                  <a:pt x="552450" y="0"/>
                </a:lnTo>
                <a:lnTo>
                  <a:pt x="0" y="0"/>
                </a:lnTo>
                <a:lnTo>
                  <a:pt x="0" y="149542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9263126" y="3100451"/>
            <a:ext cx="552450" cy="1495425"/>
          </a:xfrm>
          <a:custGeom>
            <a:avLst/>
            <a:gdLst/>
            <a:ahLst/>
            <a:cxnLst/>
            <a:rect l="l" t="t" r="r" b="b"/>
            <a:pathLst>
              <a:path w="552450" h="1495425">
                <a:moveTo>
                  <a:pt x="0" y="1495425"/>
                </a:moveTo>
                <a:lnTo>
                  <a:pt x="552450" y="1495425"/>
                </a:lnTo>
                <a:lnTo>
                  <a:pt x="552450" y="0"/>
                </a:lnTo>
                <a:lnTo>
                  <a:pt x="0" y="0"/>
                </a:lnTo>
                <a:lnTo>
                  <a:pt x="0" y="149542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9920351" y="3033776"/>
            <a:ext cx="561975" cy="1638300"/>
          </a:xfrm>
          <a:custGeom>
            <a:avLst/>
            <a:gdLst/>
            <a:ahLst/>
            <a:cxnLst/>
            <a:rect l="l" t="t" r="r" b="b"/>
            <a:pathLst>
              <a:path w="561975" h="1638300">
                <a:moveTo>
                  <a:pt x="0" y="1638300"/>
                </a:moveTo>
                <a:lnTo>
                  <a:pt x="561975" y="1638300"/>
                </a:lnTo>
                <a:lnTo>
                  <a:pt x="561975" y="0"/>
                </a:lnTo>
                <a:lnTo>
                  <a:pt x="0" y="0"/>
                </a:lnTo>
                <a:lnTo>
                  <a:pt x="0" y="1638300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9920351" y="3033776"/>
            <a:ext cx="561975" cy="1638300"/>
          </a:xfrm>
          <a:custGeom>
            <a:avLst/>
            <a:gdLst/>
            <a:ahLst/>
            <a:cxnLst/>
            <a:rect l="l" t="t" r="r" b="b"/>
            <a:pathLst>
              <a:path w="561975" h="1638300">
                <a:moveTo>
                  <a:pt x="0" y="1638300"/>
                </a:moveTo>
                <a:lnTo>
                  <a:pt x="561975" y="1638300"/>
                </a:lnTo>
                <a:lnTo>
                  <a:pt x="561975" y="0"/>
                </a:lnTo>
                <a:lnTo>
                  <a:pt x="0" y="0"/>
                </a:lnTo>
                <a:lnTo>
                  <a:pt x="0" y="1638300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0587101" y="2862326"/>
            <a:ext cx="552450" cy="1971675"/>
          </a:xfrm>
          <a:custGeom>
            <a:avLst/>
            <a:gdLst/>
            <a:ahLst/>
            <a:cxnLst/>
            <a:rect l="l" t="t" r="r" b="b"/>
            <a:pathLst>
              <a:path w="552450" h="1971675">
                <a:moveTo>
                  <a:pt x="0" y="1971675"/>
                </a:moveTo>
                <a:lnTo>
                  <a:pt x="552450" y="1971675"/>
                </a:lnTo>
                <a:lnTo>
                  <a:pt x="552450" y="0"/>
                </a:lnTo>
                <a:lnTo>
                  <a:pt x="0" y="0"/>
                </a:lnTo>
                <a:lnTo>
                  <a:pt x="0" y="197167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587101" y="2862326"/>
            <a:ext cx="552450" cy="1971675"/>
          </a:xfrm>
          <a:custGeom>
            <a:avLst/>
            <a:gdLst/>
            <a:ahLst/>
            <a:cxnLst/>
            <a:rect l="l" t="t" r="r" b="b"/>
            <a:pathLst>
              <a:path w="552450" h="1971675">
                <a:moveTo>
                  <a:pt x="0" y="1971675"/>
                </a:moveTo>
                <a:lnTo>
                  <a:pt x="552450" y="1971675"/>
                </a:lnTo>
                <a:lnTo>
                  <a:pt x="552450" y="0"/>
                </a:lnTo>
                <a:lnTo>
                  <a:pt x="0" y="0"/>
                </a:lnTo>
                <a:lnTo>
                  <a:pt x="0" y="197167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272401" y="2757551"/>
            <a:ext cx="561975" cy="952500"/>
          </a:xfrm>
          <a:custGeom>
            <a:avLst/>
            <a:gdLst/>
            <a:ahLst/>
            <a:cxnLst/>
            <a:rect l="l" t="t" r="r" b="b"/>
            <a:pathLst>
              <a:path w="561975" h="952500">
                <a:moveTo>
                  <a:pt x="0" y="952500"/>
                </a:moveTo>
                <a:lnTo>
                  <a:pt x="561975" y="952500"/>
                </a:lnTo>
                <a:lnTo>
                  <a:pt x="561975" y="0"/>
                </a:lnTo>
                <a:lnTo>
                  <a:pt x="0" y="0"/>
                </a:lnTo>
                <a:lnTo>
                  <a:pt x="0" y="952500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272401" y="2757551"/>
            <a:ext cx="561975" cy="952500"/>
          </a:xfrm>
          <a:custGeom>
            <a:avLst/>
            <a:gdLst/>
            <a:ahLst/>
            <a:cxnLst/>
            <a:rect l="l" t="t" r="r" b="b"/>
            <a:pathLst>
              <a:path w="561975" h="952500">
                <a:moveTo>
                  <a:pt x="0" y="952500"/>
                </a:moveTo>
                <a:lnTo>
                  <a:pt x="561975" y="952500"/>
                </a:lnTo>
                <a:lnTo>
                  <a:pt x="561975" y="0"/>
                </a:lnTo>
                <a:lnTo>
                  <a:pt x="0" y="0"/>
                </a:lnTo>
                <a:lnTo>
                  <a:pt x="0" y="952500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939151" y="2443226"/>
            <a:ext cx="552450" cy="942975"/>
          </a:xfrm>
          <a:custGeom>
            <a:avLst/>
            <a:gdLst/>
            <a:ahLst/>
            <a:cxnLst/>
            <a:rect l="l" t="t" r="r" b="b"/>
            <a:pathLst>
              <a:path w="552450" h="942975">
                <a:moveTo>
                  <a:pt x="0" y="942975"/>
                </a:moveTo>
                <a:lnTo>
                  <a:pt x="552450" y="942975"/>
                </a:lnTo>
                <a:lnTo>
                  <a:pt x="552450" y="0"/>
                </a:lnTo>
                <a:lnTo>
                  <a:pt x="0" y="0"/>
                </a:lnTo>
                <a:lnTo>
                  <a:pt x="0" y="942975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939151" y="2443226"/>
            <a:ext cx="552450" cy="942975"/>
          </a:xfrm>
          <a:custGeom>
            <a:avLst/>
            <a:gdLst/>
            <a:ahLst/>
            <a:cxnLst/>
            <a:rect l="l" t="t" r="r" b="b"/>
            <a:pathLst>
              <a:path w="552450" h="942975">
                <a:moveTo>
                  <a:pt x="0" y="942975"/>
                </a:moveTo>
                <a:lnTo>
                  <a:pt x="552450" y="942975"/>
                </a:lnTo>
                <a:lnTo>
                  <a:pt x="552450" y="0"/>
                </a:lnTo>
                <a:lnTo>
                  <a:pt x="0" y="0"/>
                </a:lnTo>
                <a:lnTo>
                  <a:pt x="0" y="942975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596376" y="2262251"/>
            <a:ext cx="561975" cy="742950"/>
          </a:xfrm>
          <a:custGeom>
            <a:avLst/>
            <a:gdLst/>
            <a:ahLst/>
            <a:cxnLst/>
            <a:rect l="l" t="t" r="r" b="b"/>
            <a:pathLst>
              <a:path w="561975" h="742950">
                <a:moveTo>
                  <a:pt x="0" y="742950"/>
                </a:moveTo>
                <a:lnTo>
                  <a:pt x="561975" y="742950"/>
                </a:lnTo>
                <a:lnTo>
                  <a:pt x="561975" y="0"/>
                </a:lnTo>
                <a:lnTo>
                  <a:pt x="0" y="0"/>
                </a:lnTo>
                <a:lnTo>
                  <a:pt x="0" y="742950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596376" y="2262251"/>
            <a:ext cx="561975" cy="742950"/>
          </a:xfrm>
          <a:custGeom>
            <a:avLst/>
            <a:gdLst/>
            <a:ahLst/>
            <a:cxnLst/>
            <a:rect l="l" t="t" r="r" b="b"/>
            <a:pathLst>
              <a:path w="561975" h="742950">
                <a:moveTo>
                  <a:pt x="0" y="742950"/>
                </a:moveTo>
                <a:lnTo>
                  <a:pt x="561975" y="742950"/>
                </a:lnTo>
                <a:lnTo>
                  <a:pt x="561975" y="0"/>
                </a:lnTo>
                <a:lnTo>
                  <a:pt x="0" y="0"/>
                </a:lnTo>
                <a:lnTo>
                  <a:pt x="0" y="742950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9263126" y="2205101"/>
            <a:ext cx="552450" cy="895350"/>
          </a:xfrm>
          <a:custGeom>
            <a:avLst/>
            <a:gdLst/>
            <a:ahLst/>
            <a:cxnLst/>
            <a:rect l="l" t="t" r="r" b="b"/>
            <a:pathLst>
              <a:path w="552450" h="895350">
                <a:moveTo>
                  <a:pt x="0" y="895350"/>
                </a:moveTo>
                <a:lnTo>
                  <a:pt x="552450" y="895350"/>
                </a:lnTo>
                <a:lnTo>
                  <a:pt x="552450" y="0"/>
                </a:lnTo>
                <a:lnTo>
                  <a:pt x="0" y="0"/>
                </a:lnTo>
                <a:lnTo>
                  <a:pt x="0" y="895350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9263126" y="2205101"/>
            <a:ext cx="552450" cy="895350"/>
          </a:xfrm>
          <a:custGeom>
            <a:avLst/>
            <a:gdLst/>
            <a:ahLst/>
            <a:cxnLst/>
            <a:rect l="l" t="t" r="r" b="b"/>
            <a:pathLst>
              <a:path w="552450" h="895350">
                <a:moveTo>
                  <a:pt x="0" y="895350"/>
                </a:moveTo>
                <a:lnTo>
                  <a:pt x="552450" y="895350"/>
                </a:lnTo>
                <a:lnTo>
                  <a:pt x="552450" y="0"/>
                </a:lnTo>
                <a:lnTo>
                  <a:pt x="0" y="0"/>
                </a:lnTo>
                <a:lnTo>
                  <a:pt x="0" y="895350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9920351" y="2205101"/>
            <a:ext cx="561975" cy="828675"/>
          </a:xfrm>
          <a:custGeom>
            <a:avLst/>
            <a:gdLst/>
            <a:ahLst/>
            <a:cxnLst/>
            <a:rect l="l" t="t" r="r" b="b"/>
            <a:pathLst>
              <a:path w="561975" h="828675">
                <a:moveTo>
                  <a:pt x="0" y="828675"/>
                </a:moveTo>
                <a:lnTo>
                  <a:pt x="561975" y="828675"/>
                </a:lnTo>
                <a:lnTo>
                  <a:pt x="561975" y="0"/>
                </a:lnTo>
                <a:lnTo>
                  <a:pt x="0" y="0"/>
                </a:lnTo>
                <a:lnTo>
                  <a:pt x="0" y="828675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9920351" y="2205101"/>
            <a:ext cx="561975" cy="828675"/>
          </a:xfrm>
          <a:custGeom>
            <a:avLst/>
            <a:gdLst/>
            <a:ahLst/>
            <a:cxnLst/>
            <a:rect l="l" t="t" r="r" b="b"/>
            <a:pathLst>
              <a:path w="561975" h="828675">
                <a:moveTo>
                  <a:pt x="0" y="828675"/>
                </a:moveTo>
                <a:lnTo>
                  <a:pt x="561975" y="828675"/>
                </a:lnTo>
                <a:lnTo>
                  <a:pt x="561975" y="0"/>
                </a:lnTo>
                <a:lnTo>
                  <a:pt x="0" y="0"/>
                </a:lnTo>
                <a:lnTo>
                  <a:pt x="0" y="828675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587101" y="2205101"/>
            <a:ext cx="552450" cy="657225"/>
          </a:xfrm>
          <a:custGeom>
            <a:avLst/>
            <a:gdLst/>
            <a:ahLst/>
            <a:cxnLst/>
            <a:rect l="l" t="t" r="r" b="b"/>
            <a:pathLst>
              <a:path w="552450" h="657225">
                <a:moveTo>
                  <a:pt x="0" y="657225"/>
                </a:moveTo>
                <a:lnTo>
                  <a:pt x="552450" y="657225"/>
                </a:lnTo>
                <a:lnTo>
                  <a:pt x="552450" y="0"/>
                </a:lnTo>
                <a:lnTo>
                  <a:pt x="0" y="0"/>
                </a:lnTo>
                <a:lnTo>
                  <a:pt x="0" y="657225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0587101" y="2205101"/>
            <a:ext cx="552450" cy="657225"/>
          </a:xfrm>
          <a:custGeom>
            <a:avLst/>
            <a:gdLst/>
            <a:ahLst/>
            <a:cxnLst/>
            <a:rect l="l" t="t" r="r" b="b"/>
            <a:pathLst>
              <a:path w="552450" h="657225">
                <a:moveTo>
                  <a:pt x="0" y="657225"/>
                </a:moveTo>
                <a:lnTo>
                  <a:pt x="552450" y="657225"/>
                </a:lnTo>
                <a:lnTo>
                  <a:pt x="552450" y="0"/>
                </a:lnTo>
                <a:lnTo>
                  <a:pt x="0" y="0"/>
                </a:lnTo>
                <a:lnTo>
                  <a:pt x="0" y="657225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272401" y="2205101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552450"/>
                </a:moveTo>
                <a:lnTo>
                  <a:pt x="561975" y="552450"/>
                </a:lnTo>
                <a:lnTo>
                  <a:pt x="561975" y="0"/>
                </a:lnTo>
                <a:lnTo>
                  <a:pt x="0" y="0"/>
                </a:lnTo>
                <a:lnTo>
                  <a:pt x="0" y="55245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272401" y="2205101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552450"/>
                </a:moveTo>
                <a:lnTo>
                  <a:pt x="561975" y="552450"/>
                </a:lnTo>
                <a:lnTo>
                  <a:pt x="561975" y="0"/>
                </a:lnTo>
                <a:lnTo>
                  <a:pt x="0" y="0"/>
                </a:lnTo>
                <a:lnTo>
                  <a:pt x="0" y="552450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939151" y="2205101"/>
            <a:ext cx="552450" cy="238125"/>
          </a:xfrm>
          <a:custGeom>
            <a:avLst/>
            <a:gdLst/>
            <a:ahLst/>
            <a:cxnLst/>
            <a:rect l="l" t="t" r="r" b="b"/>
            <a:pathLst>
              <a:path w="552450" h="238125">
                <a:moveTo>
                  <a:pt x="0" y="238125"/>
                </a:moveTo>
                <a:lnTo>
                  <a:pt x="552450" y="238125"/>
                </a:lnTo>
                <a:lnTo>
                  <a:pt x="55245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939151" y="2205101"/>
            <a:ext cx="552450" cy="238125"/>
          </a:xfrm>
          <a:custGeom>
            <a:avLst/>
            <a:gdLst/>
            <a:ahLst/>
            <a:cxnLst/>
            <a:rect l="l" t="t" r="r" b="b"/>
            <a:pathLst>
              <a:path w="552450" h="238125">
                <a:moveTo>
                  <a:pt x="0" y="238125"/>
                </a:moveTo>
                <a:lnTo>
                  <a:pt x="552450" y="238125"/>
                </a:lnTo>
                <a:lnTo>
                  <a:pt x="55245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596376" y="2205101"/>
            <a:ext cx="561975" cy="57150"/>
          </a:xfrm>
          <a:custGeom>
            <a:avLst/>
            <a:gdLst/>
            <a:ahLst/>
            <a:cxnLst/>
            <a:rect l="l" t="t" r="r" b="b"/>
            <a:pathLst>
              <a:path w="561975" h="57150">
                <a:moveTo>
                  <a:pt x="0" y="57150"/>
                </a:moveTo>
                <a:lnTo>
                  <a:pt x="561975" y="57150"/>
                </a:lnTo>
                <a:lnTo>
                  <a:pt x="561975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596376" y="2205101"/>
            <a:ext cx="561975" cy="57150"/>
          </a:xfrm>
          <a:custGeom>
            <a:avLst/>
            <a:gdLst/>
            <a:ahLst/>
            <a:cxnLst/>
            <a:rect l="l" t="t" r="r" b="b"/>
            <a:pathLst>
              <a:path w="561975" h="57150">
                <a:moveTo>
                  <a:pt x="0" y="57150"/>
                </a:moveTo>
                <a:lnTo>
                  <a:pt x="561975" y="57150"/>
                </a:lnTo>
                <a:lnTo>
                  <a:pt x="561975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224776" y="5500751"/>
            <a:ext cx="3971925" cy="0"/>
          </a:xfrm>
          <a:custGeom>
            <a:avLst/>
            <a:gdLst/>
            <a:ahLst/>
            <a:cxnLst/>
            <a:rect l="l" t="t" r="r" b="b"/>
            <a:pathLst>
              <a:path w="3971925">
                <a:moveTo>
                  <a:pt x="0" y="0"/>
                </a:moveTo>
                <a:lnTo>
                  <a:pt x="39719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548626" y="3519551"/>
            <a:ext cx="666750" cy="0"/>
          </a:xfrm>
          <a:custGeom>
            <a:avLst/>
            <a:gdLst/>
            <a:ahLst/>
            <a:cxnLst/>
            <a:rect l="l" t="t" r="r" b="b"/>
            <a:pathLst>
              <a:path w="666750">
                <a:moveTo>
                  <a:pt x="0" y="0"/>
                </a:moveTo>
                <a:lnTo>
                  <a:pt x="666750" y="0"/>
                </a:lnTo>
              </a:path>
            </a:pathLst>
          </a:custGeom>
          <a:ln w="28575">
            <a:solidFill>
              <a:srgbClr val="99400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215376" y="3519551"/>
            <a:ext cx="657225" cy="0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7225" y="0"/>
                </a:lnTo>
              </a:path>
            </a:pathLst>
          </a:custGeom>
          <a:ln w="28575">
            <a:solidFill>
              <a:srgbClr val="99400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872601" y="3519551"/>
            <a:ext cx="666750" cy="0"/>
          </a:xfrm>
          <a:custGeom>
            <a:avLst/>
            <a:gdLst/>
            <a:ahLst/>
            <a:cxnLst/>
            <a:rect l="l" t="t" r="r" b="b"/>
            <a:pathLst>
              <a:path w="666750">
                <a:moveTo>
                  <a:pt x="0" y="0"/>
                </a:moveTo>
                <a:lnTo>
                  <a:pt x="666750" y="0"/>
                </a:lnTo>
              </a:path>
            </a:pathLst>
          </a:custGeom>
          <a:ln w="28575">
            <a:solidFill>
              <a:srgbClr val="99400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9539351" y="3519551"/>
            <a:ext cx="666750" cy="0"/>
          </a:xfrm>
          <a:custGeom>
            <a:avLst/>
            <a:gdLst/>
            <a:ahLst/>
            <a:cxnLst/>
            <a:rect l="l" t="t" r="r" b="b"/>
            <a:pathLst>
              <a:path w="666750">
                <a:moveTo>
                  <a:pt x="0" y="0"/>
                </a:moveTo>
                <a:lnTo>
                  <a:pt x="666750" y="0"/>
                </a:lnTo>
              </a:path>
            </a:pathLst>
          </a:custGeom>
          <a:ln w="28575">
            <a:solidFill>
              <a:srgbClr val="99400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0206101" y="3519551"/>
            <a:ext cx="657225" cy="0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7225" y="0"/>
                </a:lnTo>
              </a:path>
            </a:pathLst>
          </a:custGeom>
          <a:ln w="28575">
            <a:solidFill>
              <a:srgbClr val="99400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458075" y="3257486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124825" y="3428936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782050" y="3467036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9448800" y="3533711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0115550" y="3467036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0772775" y="3467036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505700" y="3267011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172450" y="3438461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829675" y="3476561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9496425" y="3543236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0163175" y="3476561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0820400" y="3476561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 txBox="1"/>
          <p:nvPr/>
        </p:nvSpPr>
        <p:spPr>
          <a:xfrm>
            <a:off x="7443089" y="3013328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8105775" y="3184207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8768333" y="3223831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r>
              <a:rPr sz="1200" spc="-35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404040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9431019" y="3296348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1200" spc="-35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404040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10093579" y="3230879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r>
              <a:rPr sz="1200" spc="-4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404040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10756265" y="3230879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r>
              <a:rPr sz="1200" spc="-4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404040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11330940" y="5380672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11330940" y="4722241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11330940" y="4062666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11330940" y="3403917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11330940" y="2745041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11330940" y="2086609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2" name="object 252"/>
          <p:cNvSpPr txBox="1"/>
          <p:nvPr/>
        </p:nvSpPr>
        <p:spPr>
          <a:xfrm>
            <a:off x="6867525" y="5380672"/>
            <a:ext cx="2419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6786244" y="4722241"/>
            <a:ext cx="313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4" name="object 254"/>
          <p:cNvSpPr txBox="1"/>
          <p:nvPr/>
        </p:nvSpPr>
        <p:spPr>
          <a:xfrm>
            <a:off x="6786244" y="4062666"/>
            <a:ext cx="313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6786244" y="3403917"/>
            <a:ext cx="313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6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6786244" y="2745041"/>
            <a:ext cx="313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8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6704965" y="2086609"/>
            <a:ext cx="399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7495793" y="5571490"/>
            <a:ext cx="9842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6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endParaRPr sz="950">
              <a:latin typeface="Arial"/>
              <a:cs typeface="Arial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8157464" y="5571490"/>
            <a:ext cx="10033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45" dirty="0">
                <a:solidFill>
                  <a:srgbClr val="585858"/>
                </a:solidFill>
                <a:latin typeface="Arial"/>
                <a:cs typeface="Arial"/>
              </a:rPr>
              <a:t>B</a:t>
            </a:r>
            <a:endParaRPr sz="950">
              <a:latin typeface="Arial"/>
              <a:cs typeface="Arial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8814434" y="5571490"/>
            <a:ext cx="11176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15" dirty="0">
                <a:solidFill>
                  <a:srgbClr val="585858"/>
                </a:solidFill>
                <a:latin typeface="Arial"/>
                <a:cs typeface="Arial"/>
              </a:rPr>
              <a:t>C</a:t>
            </a:r>
            <a:endParaRPr sz="950">
              <a:latin typeface="Arial"/>
              <a:cs typeface="Arial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9487916" y="5571490"/>
            <a:ext cx="9080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70" dirty="0">
                <a:solidFill>
                  <a:srgbClr val="585858"/>
                </a:solidFill>
                <a:latin typeface="Arial"/>
                <a:cs typeface="Arial"/>
              </a:rPr>
              <a:t>F</a:t>
            </a:r>
            <a:endParaRPr sz="950">
              <a:latin typeface="Arial"/>
              <a:cs typeface="Arial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10138791" y="5571490"/>
            <a:ext cx="113664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50" dirty="0">
                <a:solidFill>
                  <a:srgbClr val="585858"/>
                </a:solidFill>
                <a:latin typeface="Arial"/>
                <a:cs typeface="Arial"/>
              </a:rPr>
              <a:t>G</a:t>
            </a:r>
            <a:endParaRPr sz="950">
              <a:latin typeface="Arial"/>
              <a:cs typeface="Arial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10810875" y="5571490"/>
            <a:ext cx="9461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95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endParaRPr sz="950">
              <a:latin typeface="Arial"/>
              <a:cs typeface="Arial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11575801" y="3389795"/>
            <a:ext cx="235585" cy="93218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350" b="1" spc="20" dirty="0">
                <a:solidFill>
                  <a:srgbClr val="585858"/>
                </a:solidFill>
                <a:latin typeface="Calibri"/>
                <a:cs typeface="Calibri"/>
              </a:rPr>
              <a:t>Mean</a:t>
            </a:r>
            <a:r>
              <a:rPr sz="1350" b="1" spc="-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b="1" spc="85" dirty="0">
                <a:solidFill>
                  <a:srgbClr val="585858"/>
                </a:solidFill>
                <a:latin typeface="Calibri"/>
                <a:cs typeface="Calibri"/>
              </a:rPr>
              <a:t>Score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6427520" y="3313493"/>
            <a:ext cx="234950" cy="97218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350" b="1" spc="75" dirty="0">
                <a:solidFill>
                  <a:srgbClr val="585858"/>
                </a:solidFill>
                <a:latin typeface="Calibri"/>
                <a:cs typeface="Calibri"/>
              </a:rPr>
              <a:t>Response</a:t>
            </a:r>
            <a:r>
              <a:rPr sz="1350" b="1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b="1" spc="15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7177151" y="5972175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0" y="0"/>
                </a:moveTo>
                <a:lnTo>
                  <a:pt x="323850" y="0"/>
                </a:lnTo>
              </a:path>
            </a:pathLst>
          </a:custGeom>
          <a:ln w="85725">
            <a:solidFill>
              <a:srgbClr val="ED6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177151" y="5929312"/>
            <a:ext cx="323850" cy="85725"/>
          </a:xfrm>
          <a:custGeom>
            <a:avLst/>
            <a:gdLst/>
            <a:ahLst/>
            <a:cxnLst/>
            <a:rect l="l" t="t" r="r" b="b"/>
            <a:pathLst>
              <a:path w="323850" h="85725">
                <a:moveTo>
                  <a:pt x="0" y="85725"/>
                </a:moveTo>
                <a:lnTo>
                  <a:pt x="323850" y="85725"/>
                </a:lnTo>
                <a:lnTo>
                  <a:pt x="323850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710676" y="5972175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4325" y="0"/>
                </a:lnTo>
              </a:path>
            </a:pathLst>
          </a:custGeom>
          <a:ln w="85725">
            <a:solidFill>
              <a:srgbClr val="FFD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710676" y="5929312"/>
            <a:ext cx="314325" cy="85725"/>
          </a:xfrm>
          <a:custGeom>
            <a:avLst/>
            <a:gdLst/>
            <a:ahLst/>
            <a:cxnLst/>
            <a:rect l="l" t="t" r="r" b="b"/>
            <a:pathLst>
              <a:path w="314325" h="85725">
                <a:moveTo>
                  <a:pt x="0" y="85725"/>
                </a:moveTo>
                <a:lnTo>
                  <a:pt x="314325" y="85725"/>
                </a:lnTo>
                <a:lnTo>
                  <a:pt x="3143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0234676" y="5972175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0" y="0"/>
                </a:moveTo>
                <a:lnTo>
                  <a:pt x="323850" y="0"/>
                </a:lnTo>
              </a:path>
            </a:pathLst>
          </a:custGeom>
          <a:ln w="85725">
            <a:solidFill>
              <a:srgbClr val="B6E2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0234676" y="5929312"/>
            <a:ext cx="323850" cy="85725"/>
          </a:xfrm>
          <a:custGeom>
            <a:avLst/>
            <a:gdLst/>
            <a:ahLst/>
            <a:cxnLst/>
            <a:rect l="l" t="t" r="r" b="b"/>
            <a:pathLst>
              <a:path w="323850" h="85725">
                <a:moveTo>
                  <a:pt x="0" y="85725"/>
                </a:moveTo>
                <a:lnTo>
                  <a:pt x="323850" y="85725"/>
                </a:lnTo>
                <a:lnTo>
                  <a:pt x="323850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177151" y="6205537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0" y="0"/>
                </a:moveTo>
                <a:lnTo>
                  <a:pt x="323850" y="0"/>
                </a:lnTo>
              </a:path>
            </a:pathLst>
          </a:custGeom>
          <a:ln w="76200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177151" y="6167437"/>
            <a:ext cx="323850" cy="76200"/>
          </a:xfrm>
          <a:custGeom>
            <a:avLst/>
            <a:gdLst/>
            <a:ahLst/>
            <a:cxnLst/>
            <a:rect l="l" t="t" r="r" b="b"/>
            <a:pathLst>
              <a:path w="323850" h="76200">
                <a:moveTo>
                  <a:pt x="0" y="76200"/>
                </a:moveTo>
                <a:lnTo>
                  <a:pt x="323850" y="76200"/>
                </a:lnTo>
                <a:lnTo>
                  <a:pt x="32385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 txBox="1"/>
          <p:nvPr/>
        </p:nvSpPr>
        <p:spPr>
          <a:xfrm>
            <a:off x="7530210" y="5811583"/>
            <a:ext cx="410209" cy="487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6400"/>
              </a:lnSpc>
              <a:spcBef>
                <a:spcPts val="100"/>
              </a:spcBef>
            </a:pP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v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r 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Often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8710676" y="6205537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4325" y="0"/>
                </a:lnTo>
              </a:path>
            </a:pathLst>
          </a:custGeom>
          <a:ln w="76200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710676" y="6167437"/>
            <a:ext cx="314325" cy="76200"/>
          </a:xfrm>
          <a:custGeom>
            <a:avLst/>
            <a:gdLst/>
            <a:ahLst/>
            <a:cxnLst/>
            <a:rect l="l" t="t" r="r" b="b"/>
            <a:pathLst>
              <a:path w="314325" h="76200">
                <a:moveTo>
                  <a:pt x="0" y="76200"/>
                </a:moveTo>
                <a:lnTo>
                  <a:pt x="314325" y="76200"/>
                </a:lnTo>
                <a:lnTo>
                  <a:pt x="31432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 txBox="1"/>
          <p:nvPr/>
        </p:nvSpPr>
        <p:spPr>
          <a:xfrm>
            <a:off x="9057640" y="5811583"/>
            <a:ext cx="490220" cy="487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6400"/>
              </a:lnSpc>
              <a:spcBef>
                <a:spcPts val="100"/>
              </a:spcBef>
            </a:pP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Rarely  </a:t>
            </a:r>
            <a:r>
              <a:rPr sz="1200" spc="-13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200" spc="105" dirty="0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w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y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10234676" y="6205537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0" y="0"/>
                </a:moveTo>
                <a:lnTo>
                  <a:pt x="323850" y="0"/>
                </a:lnTo>
              </a:path>
            </a:pathLst>
          </a:custGeom>
          <a:ln w="28575">
            <a:solidFill>
              <a:srgbClr val="99400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 txBox="1"/>
          <p:nvPr/>
        </p:nvSpPr>
        <p:spPr>
          <a:xfrm>
            <a:off x="10585068" y="5811583"/>
            <a:ext cx="775335" cy="487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6400"/>
              </a:lnSpc>
              <a:spcBef>
                <a:spcPts val="100"/>
              </a:spcBef>
            </a:pPr>
            <a:r>
              <a:rPr sz="1200" spc="-130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1200" spc="45" dirty="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200" spc="40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sz="1200" spc="30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200" spc="45" dirty="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s 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Overall</a:t>
            </a:r>
            <a:r>
              <a:rPr sz="12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3/5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1" name="object 28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48</a:t>
            </a:fld>
            <a:endParaRPr spc="-5" dirty="0"/>
          </a:p>
        </p:txBody>
      </p:sp>
      <p:sp>
        <p:nvSpPr>
          <p:cNvPr id="280" name="object 280"/>
          <p:cNvSpPr txBox="1"/>
          <p:nvPr/>
        </p:nvSpPr>
        <p:spPr>
          <a:xfrm>
            <a:off x="6419596" y="780478"/>
            <a:ext cx="5121910" cy="7524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02899"/>
              </a:lnSpc>
              <a:spcBef>
                <a:spcPts val="70"/>
              </a:spcBef>
            </a:pP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How often is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patient care well-coordinated </a:t>
            </a:r>
            <a:r>
              <a:rPr sz="1550" b="1" spc="25" dirty="0">
                <a:solidFill>
                  <a:srgbClr val="091A30"/>
                </a:solidFill>
                <a:latin typeface="Arial"/>
                <a:cs typeface="Arial"/>
              </a:rPr>
              <a:t>with  community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resources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(e.g., support groups, food  </a:t>
            </a:r>
            <a:r>
              <a:rPr sz="1550" b="1" spc="25" dirty="0">
                <a:solidFill>
                  <a:srgbClr val="091A30"/>
                </a:solidFill>
                <a:latin typeface="Arial"/>
                <a:cs typeface="Arial"/>
              </a:rPr>
              <a:t>banks,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shelters)?</a:t>
            </a:r>
            <a:r>
              <a:rPr sz="1550" b="1" spc="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B9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4765" y="7619"/>
            <a:ext cx="552513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5" dirty="0"/>
              <a:t>Burnout </a:t>
            </a:r>
            <a:r>
              <a:rPr spc="20" dirty="0"/>
              <a:t>&amp;</a:t>
            </a:r>
            <a:r>
              <a:rPr spc="-15" dirty="0"/>
              <a:t> </a:t>
            </a:r>
            <a:r>
              <a:rPr spc="20" dirty="0"/>
              <a:t>Satisfaction</a:t>
            </a:r>
          </a:p>
        </p:txBody>
      </p:sp>
      <p:sp>
        <p:nvSpPr>
          <p:cNvPr id="4" name="object 4"/>
          <p:cNvSpPr/>
          <p:nvPr/>
        </p:nvSpPr>
        <p:spPr>
          <a:xfrm>
            <a:off x="8929751" y="3795648"/>
            <a:ext cx="1352550" cy="0"/>
          </a:xfrm>
          <a:custGeom>
            <a:avLst/>
            <a:gdLst/>
            <a:ahLst/>
            <a:cxnLst/>
            <a:rect l="l" t="t" r="r" b="b"/>
            <a:pathLst>
              <a:path w="1352550">
                <a:moveTo>
                  <a:pt x="0" y="0"/>
                </a:moveTo>
                <a:lnTo>
                  <a:pt x="13525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62926" y="3795648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2000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05626" y="3795648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48326" y="3795648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91026" y="3795648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24201" y="3795648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2000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62150" y="3795648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29751" y="3224148"/>
            <a:ext cx="1352550" cy="0"/>
          </a:xfrm>
          <a:custGeom>
            <a:avLst/>
            <a:gdLst/>
            <a:ahLst/>
            <a:cxnLst/>
            <a:rect l="l" t="t" r="r" b="b"/>
            <a:pathLst>
              <a:path w="1352550">
                <a:moveTo>
                  <a:pt x="0" y="0"/>
                </a:moveTo>
                <a:lnTo>
                  <a:pt x="13525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62926" y="3224148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2000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05626" y="3224148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48326" y="3224148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24201" y="3224148"/>
            <a:ext cx="1457325" cy="0"/>
          </a:xfrm>
          <a:custGeom>
            <a:avLst/>
            <a:gdLst/>
            <a:ahLst/>
            <a:cxnLst/>
            <a:rect l="l" t="t" r="r" b="b"/>
            <a:pathLst>
              <a:path w="1457325">
                <a:moveTo>
                  <a:pt x="0" y="0"/>
                </a:moveTo>
                <a:lnTo>
                  <a:pt x="14573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2150" y="3224148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187051" y="2643251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29751" y="2643251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62926" y="2643251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2000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05626" y="2643251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48326" y="2643251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91026" y="2643251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24201" y="2643251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2000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62150" y="2643251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187051" y="2062226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29751" y="2062226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62926" y="2062226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2000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05626" y="2062226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48326" y="2062226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91026" y="2062226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24201" y="2062226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2000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62150" y="2062226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62150" y="1481200"/>
            <a:ext cx="8820150" cy="0"/>
          </a:xfrm>
          <a:custGeom>
            <a:avLst/>
            <a:gdLst/>
            <a:ahLst/>
            <a:cxnLst/>
            <a:rect l="l" t="t" r="r" b="b"/>
            <a:pathLst>
              <a:path w="8820150">
                <a:moveTo>
                  <a:pt x="0" y="0"/>
                </a:moveTo>
                <a:lnTo>
                  <a:pt x="88201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81526" y="4167251"/>
            <a:ext cx="1066800" cy="209550"/>
          </a:xfrm>
          <a:custGeom>
            <a:avLst/>
            <a:gdLst/>
            <a:ahLst/>
            <a:cxnLst/>
            <a:rect l="l" t="t" r="r" b="b"/>
            <a:pathLst>
              <a:path w="1066800" h="209550">
                <a:moveTo>
                  <a:pt x="0" y="209550"/>
                </a:moveTo>
                <a:lnTo>
                  <a:pt x="1066800" y="209550"/>
                </a:lnTo>
                <a:lnTo>
                  <a:pt x="106680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81526" y="4167251"/>
            <a:ext cx="1066800" cy="209550"/>
          </a:xfrm>
          <a:custGeom>
            <a:avLst/>
            <a:gdLst/>
            <a:ahLst/>
            <a:cxnLst/>
            <a:rect l="l" t="t" r="r" b="b"/>
            <a:pathLst>
              <a:path w="1066800" h="209550">
                <a:moveTo>
                  <a:pt x="0" y="209550"/>
                </a:moveTo>
                <a:lnTo>
                  <a:pt x="1066800" y="209550"/>
                </a:lnTo>
                <a:lnTo>
                  <a:pt x="106680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38826" y="4167251"/>
            <a:ext cx="1066800" cy="209550"/>
          </a:xfrm>
          <a:custGeom>
            <a:avLst/>
            <a:gdLst/>
            <a:ahLst/>
            <a:cxnLst/>
            <a:rect l="l" t="t" r="r" b="b"/>
            <a:pathLst>
              <a:path w="1066800" h="209550">
                <a:moveTo>
                  <a:pt x="0" y="209550"/>
                </a:moveTo>
                <a:lnTo>
                  <a:pt x="1066800" y="209550"/>
                </a:lnTo>
                <a:lnTo>
                  <a:pt x="106680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38826" y="4167251"/>
            <a:ext cx="1066800" cy="209550"/>
          </a:xfrm>
          <a:custGeom>
            <a:avLst/>
            <a:gdLst/>
            <a:ahLst/>
            <a:cxnLst/>
            <a:rect l="l" t="t" r="r" b="b"/>
            <a:pathLst>
              <a:path w="1066800" h="209550">
                <a:moveTo>
                  <a:pt x="0" y="209550"/>
                </a:moveTo>
                <a:lnTo>
                  <a:pt x="1066800" y="209550"/>
                </a:lnTo>
                <a:lnTo>
                  <a:pt x="106680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96126" y="4252976"/>
            <a:ext cx="1066800" cy="123825"/>
          </a:xfrm>
          <a:custGeom>
            <a:avLst/>
            <a:gdLst/>
            <a:ahLst/>
            <a:cxnLst/>
            <a:rect l="l" t="t" r="r" b="b"/>
            <a:pathLst>
              <a:path w="1066800" h="123825">
                <a:moveTo>
                  <a:pt x="0" y="123825"/>
                </a:moveTo>
                <a:lnTo>
                  <a:pt x="1066800" y="123825"/>
                </a:lnTo>
                <a:lnTo>
                  <a:pt x="1066800" y="0"/>
                </a:lnTo>
                <a:lnTo>
                  <a:pt x="0" y="0"/>
                </a:lnTo>
                <a:lnTo>
                  <a:pt x="0" y="123825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96126" y="4252976"/>
            <a:ext cx="1066800" cy="123825"/>
          </a:xfrm>
          <a:custGeom>
            <a:avLst/>
            <a:gdLst/>
            <a:ahLst/>
            <a:cxnLst/>
            <a:rect l="l" t="t" r="r" b="b"/>
            <a:pathLst>
              <a:path w="1066800" h="123825">
                <a:moveTo>
                  <a:pt x="0" y="123825"/>
                </a:moveTo>
                <a:lnTo>
                  <a:pt x="1066800" y="123825"/>
                </a:lnTo>
                <a:lnTo>
                  <a:pt x="1066800" y="0"/>
                </a:lnTo>
                <a:lnTo>
                  <a:pt x="0" y="0"/>
                </a:lnTo>
                <a:lnTo>
                  <a:pt x="0" y="123825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62951" y="3757676"/>
            <a:ext cx="1066800" cy="619125"/>
          </a:xfrm>
          <a:custGeom>
            <a:avLst/>
            <a:gdLst/>
            <a:ahLst/>
            <a:cxnLst/>
            <a:rect l="l" t="t" r="r" b="b"/>
            <a:pathLst>
              <a:path w="1066800" h="619125">
                <a:moveTo>
                  <a:pt x="0" y="619125"/>
                </a:moveTo>
                <a:lnTo>
                  <a:pt x="1066800" y="619125"/>
                </a:lnTo>
                <a:lnTo>
                  <a:pt x="1066800" y="0"/>
                </a:lnTo>
                <a:lnTo>
                  <a:pt x="0" y="0"/>
                </a:lnTo>
                <a:lnTo>
                  <a:pt x="0" y="619125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62951" y="3757676"/>
            <a:ext cx="1066800" cy="619125"/>
          </a:xfrm>
          <a:custGeom>
            <a:avLst/>
            <a:gdLst/>
            <a:ahLst/>
            <a:cxnLst/>
            <a:rect l="l" t="t" r="r" b="b"/>
            <a:pathLst>
              <a:path w="1066800" h="619125">
                <a:moveTo>
                  <a:pt x="0" y="619125"/>
                </a:moveTo>
                <a:lnTo>
                  <a:pt x="1066800" y="619125"/>
                </a:lnTo>
                <a:lnTo>
                  <a:pt x="1066800" y="0"/>
                </a:lnTo>
                <a:lnTo>
                  <a:pt x="0" y="0"/>
                </a:lnTo>
                <a:lnTo>
                  <a:pt x="0" y="619125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120251" y="3795776"/>
            <a:ext cx="1066800" cy="581025"/>
          </a:xfrm>
          <a:custGeom>
            <a:avLst/>
            <a:gdLst/>
            <a:ahLst/>
            <a:cxnLst/>
            <a:rect l="l" t="t" r="r" b="b"/>
            <a:pathLst>
              <a:path w="1066800" h="581025">
                <a:moveTo>
                  <a:pt x="0" y="581025"/>
                </a:moveTo>
                <a:lnTo>
                  <a:pt x="1066800" y="581025"/>
                </a:lnTo>
                <a:lnTo>
                  <a:pt x="1066800" y="0"/>
                </a:lnTo>
                <a:lnTo>
                  <a:pt x="0" y="0"/>
                </a:lnTo>
                <a:lnTo>
                  <a:pt x="0" y="581025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120251" y="3795776"/>
            <a:ext cx="1066800" cy="581025"/>
          </a:xfrm>
          <a:custGeom>
            <a:avLst/>
            <a:gdLst/>
            <a:ahLst/>
            <a:cxnLst/>
            <a:rect l="l" t="t" r="r" b="b"/>
            <a:pathLst>
              <a:path w="1066800" h="581025">
                <a:moveTo>
                  <a:pt x="0" y="581025"/>
                </a:moveTo>
                <a:lnTo>
                  <a:pt x="1066800" y="581025"/>
                </a:lnTo>
                <a:lnTo>
                  <a:pt x="1066800" y="0"/>
                </a:lnTo>
                <a:lnTo>
                  <a:pt x="0" y="0"/>
                </a:lnTo>
                <a:lnTo>
                  <a:pt x="0" y="581025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57400" y="4157726"/>
            <a:ext cx="1066800" cy="219075"/>
          </a:xfrm>
          <a:custGeom>
            <a:avLst/>
            <a:gdLst/>
            <a:ahLst/>
            <a:cxnLst/>
            <a:rect l="l" t="t" r="r" b="b"/>
            <a:pathLst>
              <a:path w="1066800" h="219075">
                <a:moveTo>
                  <a:pt x="0" y="219075"/>
                </a:moveTo>
                <a:lnTo>
                  <a:pt x="1066800" y="219075"/>
                </a:lnTo>
                <a:lnTo>
                  <a:pt x="1066800" y="0"/>
                </a:lnTo>
                <a:lnTo>
                  <a:pt x="0" y="0"/>
                </a:lnTo>
                <a:lnTo>
                  <a:pt x="0" y="21907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57400" y="4157726"/>
            <a:ext cx="1066800" cy="219075"/>
          </a:xfrm>
          <a:custGeom>
            <a:avLst/>
            <a:gdLst/>
            <a:ahLst/>
            <a:cxnLst/>
            <a:rect l="l" t="t" r="r" b="b"/>
            <a:pathLst>
              <a:path w="1066800" h="219075">
                <a:moveTo>
                  <a:pt x="0" y="219075"/>
                </a:moveTo>
                <a:lnTo>
                  <a:pt x="1066800" y="219075"/>
                </a:lnTo>
                <a:lnTo>
                  <a:pt x="1066800" y="0"/>
                </a:lnTo>
                <a:lnTo>
                  <a:pt x="0" y="0"/>
                </a:lnTo>
                <a:lnTo>
                  <a:pt x="0" y="21907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24226" y="4091051"/>
            <a:ext cx="1066800" cy="285750"/>
          </a:xfrm>
          <a:custGeom>
            <a:avLst/>
            <a:gdLst/>
            <a:ahLst/>
            <a:cxnLst/>
            <a:rect l="l" t="t" r="r" b="b"/>
            <a:pathLst>
              <a:path w="1066800" h="285750">
                <a:moveTo>
                  <a:pt x="0" y="285750"/>
                </a:moveTo>
                <a:lnTo>
                  <a:pt x="1066800" y="285750"/>
                </a:lnTo>
                <a:lnTo>
                  <a:pt x="1066800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24226" y="4091051"/>
            <a:ext cx="1066800" cy="285750"/>
          </a:xfrm>
          <a:custGeom>
            <a:avLst/>
            <a:gdLst/>
            <a:ahLst/>
            <a:cxnLst/>
            <a:rect l="l" t="t" r="r" b="b"/>
            <a:pathLst>
              <a:path w="1066800" h="285750">
                <a:moveTo>
                  <a:pt x="0" y="285750"/>
                </a:moveTo>
                <a:lnTo>
                  <a:pt x="1066800" y="285750"/>
                </a:lnTo>
                <a:lnTo>
                  <a:pt x="1066800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38826" y="3910076"/>
            <a:ext cx="1066800" cy="257175"/>
          </a:xfrm>
          <a:custGeom>
            <a:avLst/>
            <a:gdLst/>
            <a:ahLst/>
            <a:cxnLst/>
            <a:rect l="l" t="t" r="r" b="b"/>
            <a:pathLst>
              <a:path w="1066800" h="257175">
                <a:moveTo>
                  <a:pt x="0" y="257175"/>
                </a:moveTo>
                <a:lnTo>
                  <a:pt x="1066800" y="257175"/>
                </a:lnTo>
                <a:lnTo>
                  <a:pt x="1066800" y="0"/>
                </a:lnTo>
                <a:lnTo>
                  <a:pt x="0" y="0"/>
                </a:lnTo>
                <a:lnTo>
                  <a:pt x="0" y="25717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38826" y="3910076"/>
            <a:ext cx="1066800" cy="257175"/>
          </a:xfrm>
          <a:custGeom>
            <a:avLst/>
            <a:gdLst/>
            <a:ahLst/>
            <a:cxnLst/>
            <a:rect l="l" t="t" r="r" b="b"/>
            <a:pathLst>
              <a:path w="1066800" h="257175">
                <a:moveTo>
                  <a:pt x="0" y="257175"/>
                </a:moveTo>
                <a:lnTo>
                  <a:pt x="1066800" y="257175"/>
                </a:lnTo>
                <a:lnTo>
                  <a:pt x="1066800" y="0"/>
                </a:lnTo>
                <a:lnTo>
                  <a:pt x="0" y="0"/>
                </a:lnTo>
                <a:lnTo>
                  <a:pt x="0" y="25717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96126" y="3995801"/>
            <a:ext cx="1066800" cy="257175"/>
          </a:xfrm>
          <a:custGeom>
            <a:avLst/>
            <a:gdLst/>
            <a:ahLst/>
            <a:cxnLst/>
            <a:rect l="l" t="t" r="r" b="b"/>
            <a:pathLst>
              <a:path w="1066800" h="257175">
                <a:moveTo>
                  <a:pt x="0" y="257175"/>
                </a:moveTo>
                <a:lnTo>
                  <a:pt x="1066800" y="257175"/>
                </a:lnTo>
                <a:lnTo>
                  <a:pt x="1066800" y="0"/>
                </a:lnTo>
                <a:lnTo>
                  <a:pt x="0" y="0"/>
                </a:lnTo>
                <a:lnTo>
                  <a:pt x="0" y="25717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596126" y="3995801"/>
            <a:ext cx="1066800" cy="257175"/>
          </a:xfrm>
          <a:custGeom>
            <a:avLst/>
            <a:gdLst/>
            <a:ahLst/>
            <a:cxnLst/>
            <a:rect l="l" t="t" r="r" b="b"/>
            <a:pathLst>
              <a:path w="1066800" h="257175">
                <a:moveTo>
                  <a:pt x="0" y="257175"/>
                </a:moveTo>
                <a:lnTo>
                  <a:pt x="1066800" y="257175"/>
                </a:lnTo>
                <a:lnTo>
                  <a:pt x="1066800" y="0"/>
                </a:lnTo>
                <a:lnTo>
                  <a:pt x="0" y="0"/>
                </a:lnTo>
                <a:lnTo>
                  <a:pt x="0" y="25717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62951" y="3348101"/>
            <a:ext cx="1066800" cy="409575"/>
          </a:xfrm>
          <a:custGeom>
            <a:avLst/>
            <a:gdLst/>
            <a:ahLst/>
            <a:cxnLst/>
            <a:rect l="l" t="t" r="r" b="b"/>
            <a:pathLst>
              <a:path w="1066800" h="409575">
                <a:moveTo>
                  <a:pt x="0" y="409575"/>
                </a:moveTo>
                <a:lnTo>
                  <a:pt x="1066800" y="409575"/>
                </a:lnTo>
                <a:lnTo>
                  <a:pt x="1066800" y="0"/>
                </a:lnTo>
                <a:lnTo>
                  <a:pt x="0" y="0"/>
                </a:lnTo>
                <a:lnTo>
                  <a:pt x="0" y="40957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62951" y="3348101"/>
            <a:ext cx="1066800" cy="409575"/>
          </a:xfrm>
          <a:custGeom>
            <a:avLst/>
            <a:gdLst/>
            <a:ahLst/>
            <a:cxnLst/>
            <a:rect l="l" t="t" r="r" b="b"/>
            <a:pathLst>
              <a:path w="1066800" h="409575">
                <a:moveTo>
                  <a:pt x="0" y="409575"/>
                </a:moveTo>
                <a:lnTo>
                  <a:pt x="1066800" y="409575"/>
                </a:lnTo>
                <a:lnTo>
                  <a:pt x="1066800" y="0"/>
                </a:lnTo>
                <a:lnTo>
                  <a:pt x="0" y="0"/>
                </a:lnTo>
                <a:lnTo>
                  <a:pt x="0" y="40957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120251" y="3224276"/>
            <a:ext cx="1066800" cy="571500"/>
          </a:xfrm>
          <a:custGeom>
            <a:avLst/>
            <a:gdLst/>
            <a:ahLst/>
            <a:cxnLst/>
            <a:rect l="l" t="t" r="r" b="b"/>
            <a:pathLst>
              <a:path w="1066800" h="571500">
                <a:moveTo>
                  <a:pt x="0" y="571500"/>
                </a:moveTo>
                <a:lnTo>
                  <a:pt x="1066800" y="571500"/>
                </a:lnTo>
                <a:lnTo>
                  <a:pt x="1066800" y="0"/>
                </a:lnTo>
                <a:lnTo>
                  <a:pt x="0" y="0"/>
                </a:lnTo>
                <a:lnTo>
                  <a:pt x="0" y="57150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120251" y="3224276"/>
            <a:ext cx="1066800" cy="571500"/>
          </a:xfrm>
          <a:custGeom>
            <a:avLst/>
            <a:gdLst/>
            <a:ahLst/>
            <a:cxnLst/>
            <a:rect l="l" t="t" r="r" b="b"/>
            <a:pathLst>
              <a:path w="1066800" h="571500">
                <a:moveTo>
                  <a:pt x="0" y="571500"/>
                </a:moveTo>
                <a:lnTo>
                  <a:pt x="1066800" y="571500"/>
                </a:lnTo>
                <a:lnTo>
                  <a:pt x="1066800" y="0"/>
                </a:lnTo>
                <a:lnTo>
                  <a:pt x="0" y="0"/>
                </a:lnTo>
                <a:lnTo>
                  <a:pt x="0" y="571500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557400" y="2595626"/>
            <a:ext cx="1066800" cy="1562100"/>
          </a:xfrm>
          <a:custGeom>
            <a:avLst/>
            <a:gdLst/>
            <a:ahLst/>
            <a:cxnLst/>
            <a:rect l="l" t="t" r="r" b="b"/>
            <a:pathLst>
              <a:path w="1066800" h="1562100">
                <a:moveTo>
                  <a:pt x="0" y="1562100"/>
                </a:moveTo>
                <a:lnTo>
                  <a:pt x="1066800" y="1562100"/>
                </a:lnTo>
                <a:lnTo>
                  <a:pt x="1066800" y="0"/>
                </a:lnTo>
                <a:lnTo>
                  <a:pt x="0" y="0"/>
                </a:lnTo>
                <a:lnTo>
                  <a:pt x="0" y="1562100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557400" y="2595626"/>
            <a:ext cx="1066800" cy="1562100"/>
          </a:xfrm>
          <a:custGeom>
            <a:avLst/>
            <a:gdLst/>
            <a:ahLst/>
            <a:cxnLst/>
            <a:rect l="l" t="t" r="r" b="b"/>
            <a:pathLst>
              <a:path w="1066800" h="1562100">
                <a:moveTo>
                  <a:pt x="0" y="1562100"/>
                </a:moveTo>
                <a:lnTo>
                  <a:pt x="1066800" y="1562100"/>
                </a:lnTo>
                <a:lnTo>
                  <a:pt x="1066800" y="0"/>
                </a:lnTo>
                <a:lnTo>
                  <a:pt x="0" y="0"/>
                </a:lnTo>
                <a:lnTo>
                  <a:pt x="0" y="1562100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824226" y="3224276"/>
            <a:ext cx="1066800" cy="866775"/>
          </a:xfrm>
          <a:custGeom>
            <a:avLst/>
            <a:gdLst/>
            <a:ahLst/>
            <a:cxnLst/>
            <a:rect l="l" t="t" r="r" b="b"/>
            <a:pathLst>
              <a:path w="1066800" h="866775">
                <a:moveTo>
                  <a:pt x="0" y="866775"/>
                </a:moveTo>
                <a:lnTo>
                  <a:pt x="1066800" y="866775"/>
                </a:lnTo>
                <a:lnTo>
                  <a:pt x="1066800" y="0"/>
                </a:lnTo>
                <a:lnTo>
                  <a:pt x="0" y="0"/>
                </a:lnTo>
                <a:lnTo>
                  <a:pt x="0" y="86677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824226" y="3224276"/>
            <a:ext cx="1066800" cy="866775"/>
          </a:xfrm>
          <a:custGeom>
            <a:avLst/>
            <a:gdLst/>
            <a:ahLst/>
            <a:cxnLst/>
            <a:rect l="l" t="t" r="r" b="b"/>
            <a:pathLst>
              <a:path w="1066800" h="866775">
                <a:moveTo>
                  <a:pt x="0" y="866775"/>
                </a:moveTo>
                <a:lnTo>
                  <a:pt x="1066800" y="866775"/>
                </a:lnTo>
                <a:lnTo>
                  <a:pt x="1066800" y="0"/>
                </a:lnTo>
                <a:lnTo>
                  <a:pt x="0" y="0"/>
                </a:lnTo>
                <a:lnTo>
                  <a:pt x="0" y="86677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081526" y="3548126"/>
            <a:ext cx="1066800" cy="619125"/>
          </a:xfrm>
          <a:custGeom>
            <a:avLst/>
            <a:gdLst/>
            <a:ahLst/>
            <a:cxnLst/>
            <a:rect l="l" t="t" r="r" b="b"/>
            <a:pathLst>
              <a:path w="1066800" h="619125">
                <a:moveTo>
                  <a:pt x="0" y="619125"/>
                </a:moveTo>
                <a:lnTo>
                  <a:pt x="1066800" y="619125"/>
                </a:lnTo>
                <a:lnTo>
                  <a:pt x="1066800" y="0"/>
                </a:lnTo>
                <a:lnTo>
                  <a:pt x="0" y="0"/>
                </a:lnTo>
                <a:lnTo>
                  <a:pt x="0" y="61912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81526" y="3548126"/>
            <a:ext cx="1066800" cy="619125"/>
          </a:xfrm>
          <a:custGeom>
            <a:avLst/>
            <a:gdLst/>
            <a:ahLst/>
            <a:cxnLst/>
            <a:rect l="l" t="t" r="r" b="b"/>
            <a:pathLst>
              <a:path w="1066800" h="619125">
                <a:moveTo>
                  <a:pt x="0" y="619125"/>
                </a:moveTo>
                <a:lnTo>
                  <a:pt x="1066800" y="619125"/>
                </a:lnTo>
                <a:lnTo>
                  <a:pt x="1066800" y="0"/>
                </a:lnTo>
                <a:lnTo>
                  <a:pt x="0" y="0"/>
                </a:lnTo>
                <a:lnTo>
                  <a:pt x="0" y="61912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338826" y="2986151"/>
            <a:ext cx="1066800" cy="923925"/>
          </a:xfrm>
          <a:custGeom>
            <a:avLst/>
            <a:gdLst/>
            <a:ahLst/>
            <a:cxnLst/>
            <a:rect l="l" t="t" r="r" b="b"/>
            <a:pathLst>
              <a:path w="1066800" h="923925">
                <a:moveTo>
                  <a:pt x="0" y="923925"/>
                </a:moveTo>
                <a:lnTo>
                  <a:pt x="1066800" y="923925"/>
                </a:lnTo>
                <a:lnTo>
                  <a:pt x="1066800" y="0"/>
                </a:lnTo>
                <a:lnTo>
                  <a:pt x="0" y="0"/>
                </a:lnTo>
                <a:lnTo>
                  <a:pt x="0" y="92392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38826" y="2986151"/>
            <a:ext cx="1066800" cy="923925"/>
          </a:xfrm>
          <a:custGeom>
            <a:avLst/>
            <a:gdLst/>
            <a:ahLst/>
            <a:cxnLst/>
            <a:rect l="l" t="t" r="r" b="b"/>
            <a:pathLst>
              <a:path w="1066800" h="923925">
                <a:moveTo>
                  <a:pt x="0" y="923925"/>
                </a:moveTo>
                <a:lnTo>
                  <a:pt x="1066800" y="923925"/>
                </a:lnTo>
                <a:lnTo>
                  <a:pt x="1066800" y="0"/>
                </a:lnTo>
                <a:lnTo>
                  <a:pt x="0" y="0"/>
                </a:lnTo>
                <a:lnTo>
                  <a:pt x="0" y="92392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96126" y="3243326"/>
            <a:ext cx="1066800" cy="752475"/>
          </a:xfrm>
          <a:custGeom>
            <a:avLst/>
            <a:gdLst/>
            <a:ahLst/>
            <a:cxnLst/>
            <a:rect l="l" t="t" r="r" b="b"/>
            <a:pathLst>
              <a:path w="1066800" h="752475">
                <a:moveTo>
                  <a:pt x="0" y="752475"/>
                </a:moveTo>
                <a:lnTo>
                  <a:pt x="1066800" y="752475"/>
                </a:lnTo>
                <a:lnTo>
                  <a:pt x="1066800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596126" y="3243326"/>
            <a:ext cx="1066800" cy="752475"/>
          </a:xfrm>
          <a:custGeom>
            <a:avLst/>
            <a:gdLst/>
            <a:ahLst/>
            <a:cxnLst/>
            <a:rect l="l" t="t" r="r" b="b"/>
            <a:pathLst>
              <a:path w="1066800" h="752475">
                <a:moveTo>
                  <a:pt x="0" y="752475"/>
                </a:moveTo>
                <a:lnTo>
                  <a:pt x="1066800" y="752475"/>
                </a:lnTo>
                <a:lnTo>
                  <a:pt x="1066800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862951" y="2929001"/>
            <a:ext cx="1066800" cy="419100"/>
          </a:xfrm>
          <a:custGeom>
            <a:avLst/>
            <a:gdLst/>
            <a:ahLst/>
            <a:cxnLst/>
            <a:rect l="l" t="t" r="r" b="b"/>
            <a:pathLst>
              <a:path w="1066800" h="419100">
                <a:moveTo>
                  <a:pt x="0" y="419100"/>
                </a:moveTo>
                <a:lnTo>
                  <a:pt x="1066800" y="419100"/>
                </a:lnTo>
                <a:lnTo>
                  <a:pt x="10668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862951" y="2929001"/>
            <a:ext cx="1066800" cy="419100"/>
          </a:xfrm>
          <a:custGeom>
            <a:avLst/>
            <a:gdLst/>
            <a:ahLst/>
            <a:cxnLst/>
            <a:rect l="l" t="t" r="r" b="b"/>
            <a:pathLst>
              <a:path w="1066800" h="419100">
                <a:moveTo>
                  <a:pt x="0" y="419100"/>
                </a:moveTo>
                <a:lnTo>
                  <a:pt x="1066800" y="419100"/>
                </a:lnTo>
                <a:lnTo>
                  <a:pt x="10668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120251" y="1481074"/>
            <a:ext cx="1066800" cy="1743075"/>
          </a:xfrm>
          <a:custGeom>
            <a:avLst/>
            <a:gdLst/>
            <a:ahLst/>
            <a:cxnLst/>
            <a:rect l="l" t="t" r="r" b="b"/>
            <a:pathLst>
              <a:path w="1066800" h="1743075">
                <a:moveTo>
                  <a:pt x="0" y="1743075"/>
                </a:moveTo>
                <a:lnTo>
                  <a:pt x="1066800" y="1743075"/>
                </a:lnTo>
                <a:lnTo>
                  <a:pt x="1066800" y="0"/>
                </a:lnTo>
                <a:lnTo>
                  <a:pt x="0" y="0"/>
                </a:lnTo>
                <a:lnTo>
                  <a:pt x="0" y="174307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120251" y="1481074"/>
            <a:ext cx="1066800" cy="1743075"/>
          </a:xfrm>
          <a:custGeom>
            <a:avLst/>
            <a:gdLst/>
            <a:ahLst/>
            <a:cxnLst/>
            <a:rect l="l" t="t" r="r" b="b"/>
            <a:pathLst>
              <a:path w="1066800" h="1743075">
                <a:moveTo>
                  <a:pt x="0" y="1743075"/>
                </a:moveTo>
                <a:lnTo>
                  <a:pt x="1066800" y="1743075"/>
                </a:lnTo>
                <a:lnTo>
                  <a:pt x="1066800" y="0"/>
                </a:lnTo>
                <a:lnTo>
                  <a:pt x="0" y="0"/>
                </a:lnTo>
                <a:lnTo>
                  <a:pt x="0" y="174307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557400" y="1928876"/>
            <a:ext cx="1066800" cy="666750"/>
          </a:xfrm>
          <a:custGeom>
            <a:avLst/>
            <a:gdLst/>
            <a:ahLst/>
            <a:cxnLst/>
            <a:rect l="l" t="t" r="r" b="b"/>
            <a:pathLst>
              <a:path w="1066800" h="666750">
                <a:moveTo>
                  <a:pt x="0" y="666750"/>
                </a:moveTo>
                <a:lnTo>
                  <a:pt x="1066800" y="666750"/>
                </a:lnTo>
                <a:lnTo>
                  <a:pt x="1066800" y="0"/>
                </a:lnTo>
                <a:lnTo>
                  <a:pt x="0" y="0"/>
                </a:lnTo>
                <a:lnTo>
                  <a:pt x="0" y="666750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557400" y="1928876"/>
            <a:ext cx="1066800" cy="666750"/>
          </a:xfrm>
          <a:custGeom>
            <a:avLst/>
            <a:gdLst/>
            <a:ahLst/>
            <a:cxnLst/>
            <a:rect l="l" t="t" r="r" b="b"/>
            <a:pathLst>
              <a:path w="1066800" h="666750">
                <a:moveTo>
                  <a:pt x="0" y="666750"/>
                </a:moveTo>
                <a:lnTo>
                  <a:pt x="1066800" y="666750"/>
                </a:lnTo>
                <a:lnTo>
                  <a:pt x="1066800" y="0"/>
                </a:lnTo>
                <a:lnTo>
                  <a:pt x="0" y="0"/>
                </a:lnTo>
                <a:lnTo>
                  <a:pt x="0" y="666750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824226" y="1919351"/>
            <a:ext cx="1066800" cy="1304925"/>
          </a:xfrm>
          <a:custGeom>
            <a:avLst/>
            <a:gdLst/>
            <a:ahLst/>
            <a:cxnLst/>
            <a:rect l="l" t="t" r="r" b="b"/>
            <a:pathLst>
              <a:path w="1066800" h="1304925">
                <a:moveTo>
                  <a:pt x="0" y="1304925"/>
                </a:moveTo>
                <a:lnTo>
                  <a:pt x="1066800" y="1304925"/>
                </a:lnTo>
                <a:lnTo>
                  <a:pt x="1066800" y="0"/>
                </a:lnTo>
                <a:lnTo>
                  <a:pt x="0" y="0"/>
                </a:lnTo>
                <a:lnTo>
                  <a:pt x="0" y="1304925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824226" y="1919351"/>
            <a:ext cx="1066800" cy="1304925"/>
          </a:xfrm>
          <a:custGeom>
            <a:avLst/>
            <a:gdLst/>
            <a:ahLst/>
            <a:cxnLst/>
            <a:rect l="l" t="t" r="r" b="b"/>
            <a:pathLst>
              <a:path w="1066800" h="1304925">
                <a:moveTo>
                  <a:pt x="0" y="1304925"/>
                </a:moveTo>
                <a:lnTo>
                  <a:pt x="1066800" y="1304925"/>
                </a:lnTo>
                <a:lnTo>
                  <a:pt x="1066800" y="0"/>
                </a:lnTo>
                <a:lnTo>
                  <a:pt x="0" y="0"/>
                </a:lnTo>
                <a:lnTo>
                  <a:pt x="0" y="1304925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081526" y="1900173"/>
            <a:ext cx="1066800" cy="1647825"/>
          </a:xfrm>
          <a:custGeom>
            <a:avLst/>
            <a:gdLst/>
            <a:ahLst/>
            <a:cxnLst/>
            <a:rect l="l" t="t" r="r" b="b"/>
            <a:pathLst>
              <a:path w="1066800" h="1647825">
                <a:moveTo>
                  <a:pt x="0" y="1647825"/>
                </a:moveTo>
                <a:lnTo>
                  <a:pt x="1066800" y="1647825"/>
                </a:lnTo>
                <a:lnTo>
                  <a:pt x="1066800" y="0"/>
                </a:lnTo>
                <a:lnTo>
                  <a:pt x="0" y="0"/>
                </a:lnTo>
                <a:lnTo>
                  <a:pt x="0" y="1647825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081526" y="1900173"/>
            <a:ext cx="1066800" cy="1647825"/>
          </a:xfrm>
          <a:custGeom>
            <a:avLst/>
            <a:gdLst/>
            <a:ahLst/>
            <a:cxnLst/>
            <a:rect l="l" t="t" r="r" b="b"/>
            <a:pathLst>
              <a:path w="1066800" h="1647825">
                <a:moveTo>
                  <a:pt x="0" y="1647825"/>
                </a:moveTo>
                <a:lnTo>
                  <a:pt x="1066800" y="1647825"/>
                </a:lnTo>
                <a:lnTo>
                  <a:pt x="1066800" y="0"/>
                </a:lnTo>
                <a:lnTo>
                  <a:pt x="0" y="0"/>
                </a:lnTo>
                <a:lnTo>
                  <a:pt x="0" y="1647825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338826" y="1738376"/>
            <a:ext cx="1066800" cy="1247775"/>
          </a:xfrm>
          <a:custGeom>
            <a:avLst/>
            <a:gdLst/>
            <a:ahLst/>
            <a:cxnLst/>
            <a:rect l="l" t="t" r="r" b="b"/>
            <a:pathLst>
              <a:path w="1066800" h="1247775">
                <a:moveTo>
                  <a:pt x="0" y="1247775"/>
                </a:moveTo>
                <a:lnTo>
                  <a:pt x="1066800" y="1247775"/>
                </a:lnTo>
                <a:lnTo>
                  <a:pt x="1066800" y="0"/>
                </a:lnTo>
                <a:lnTo>
                  <a:pt x="0" y="0"/>
                </a:lnTo>
                <a:lnTo>
                  <a:pt x="0" y="1247775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338826" y="1738376"/>
            <a:ext cx="1066800" cy="1247775"/>
          </a:xfrm>
          <a:custGeom>
            <a:avLst/>
            <a:gdLst/>
            <a:ahLst/>
            <a:cxnLst/>
            <a:rect l="l" t="t" r="r" b="b"/>
            <a:pathLst>
              <a:path w="1066800" h="1247775">
                <a:moveTo>
                  <a:pt x="0" y="1247775"/>
                </a:moveTo>
                <a:lnTo>
                  <a:pt x="1066800" y="1247775"/>
                </a:lnTo>
                <a:lnTo>
                  <a:pt x="1066800" y="0"/>
                </a:lnTo>
                <a:lnTo>
                  <a:pt x="0" y="0"/>
                </a:lnTo>
                <a:lnTo>
                  <a:pt x="0" y="1247775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596126" y="1738376"/>
            <a:ext cx="1066800" cy="1504950"/>
          </a:xfrm>
          <a:custGeom>
            <a:avLst/>
            <a:gdLst/>
            <a:ahLst/>
            <a:cxnLst/>
            <a:rect l="l" t="t" r="r" b="b"/>
            <a:pathLst>
              <a:path w="1066800" h="1504950">
                <a:moveTo>
                  <a:pt x="0" y="1504950"/>
                </a:moveTo>
                <a:lnTo>
                  <a:pt x="1066800" y="1504950"/>
                </a:lnTo>
                <a:lnTo>
                  <a:pt x="1066800" y="0"/>
                </a:lnTo>
                <a:lnTo>
                  <a:pt x="0" y="0"/>
                </a:lnTo>
                <a:lnTo>
                  <a:pt x="0" y="1504950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596126" y="1738376"/>
            <a:ext cx="1066800" cy="1504950"/>
          </a:xfrm>
          <a:custGeom>
            <a:avLst/>
            <a:gdLst/>
            <a:ahLst/>
            <a:cxnLst/>
            <a:rect l="l" t="t" r="r" b="b"/>
            <a:pathLst>
              <a:path w="1066800" h="1504950">
                <a:moveTo>
                  <a:pt x="0" y="1504950"/>
                </a:moveTo>
                <a:lnTo>
                  <a:pt x="1066800" y="1504950"/>
                </a:lnTo>
                <a:lnTo>
                  <a:pt x="1066800" y="0"/>
                </a:lnTo>
                <a:lnTo>
                  <a:pt x="0" y="0"/>
                </a:lnTo>
                <a:lnTo>
                  <a:pt x="0" y="1504950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862951" y="1690751"/>
            <a:ext cx="1066800" cy="1238250"/>
          </a:xfrm>
          <a:custGeom>
            <a:avLst/>
            <a:gdLst/>
            <a:ahLst/>
            <a:cxnLst/>
            <a:rect l="l" t="t" r="r" b="b"/>
            <a:pathLst>
              <a:path w="1066800" h="1238250">
                <a:moveTo>
                  <a:pt x="0" y="1238250"/>
                </a:moveTo>
                <a:lnTo>
                  <a:pt x="1066800" y="1238250"/>
                </a:lnTo>
                <a:lnTo>
                  <a:pt x="1066800" y="0"/>
                </a:lnTo>
                <a:lnTo>
                  <a:pt x="0" y="0"/>
                </a:lnTo>
                <a:lnTo>
                  <a:pt x="0" y="1238250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862951" y="1690751"/>
            <a:ext cx="1066800" cy="1238250"/>
          </a:xfrm>
          <a:custGeom>
            <a:avLst/>
            <a:gdLst/>
            <a:ahLst/>
            <a:cxnLst/>
            <a:rect l="l" t="t" r="r" b="b"/>
            <a:pathLst>
              <a:path w="1066800" h="1238250">
                <a:moveTo>
                  <a:pt x="0" y="1238250"/>
                </a:moveTo>
                <a:lnTo>
                  <a:pt x="1066800" y="1238250"/>
                </a:lnTo>
                <a:lnTo>
                  <a:pt x="1066800" y="0"/>
                </a:lnTo>
                <a:lnTo>
                  <a:pt x="0" y="0"/>
                </a:lnTo>
                <a:lnTo>
                  <a:pt x="0" y="1238250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557400" y="1481200"/>
            <a:ext cx="1066800" cy="447675"/>
          </a:xfrm>
          <a:custGeom>
            <a:avLst/>
            <a:gdLst/>
            <a:ahLst/>
            <a:cxnLst/>
            <a:rect l="l" t="t" r="r" b="b"/>
            <a:pathLst>
              <a:path w="1066800" h="447675">
                <a:moveTo>
                  <a:pt x="0" y="447675"/>
                </a:moveTo>
                <a:lnTo>
                  <a:pt x="1066800" y="447675"/>
                </a:lnTo>
                <a:lnTo>
                  <a:pt x="1066800" y="0"/>
                </a:lnTo>
                <a:lnTo>
                  <a:pt x="0" y="0"/>
                </a:lnTo>
                <a:lnTo>
                  <a:pt x="0" y="44767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57400" y="1481200"/>
            <a:ext cx="1066800" cy="447675"/>
          </a:xfrm>
          <a:custGeom>
            <a:avLst/>
            <a:gdLst/>
            <a:ahLst/>
            <a:cxnLst/>
            <a:rect l="l" t="t" r="r" b="b"/>
            <a:pathLst>
              <a:path w="1066800" h="447675">
                <a:moveTo>
                  <a:pt x="0" y="447675"/>
                </a:moveTo>
                <a:lnTo>
                  <a:pt x="1066800" y="447675"/>
                </a:lnTo>
                <a:lnTo>
                  <a:pt x="1066800" y="0"/>
                </a:lnTo>
                <a:lnTo>
                  <a:pt x="0" y="0"/>
                </a:lnTo>
                <a:lnTo>
                  <a:pt x="0" y="44767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824226" y="1481200"/>
            <a:ext cx="1066800" cy="438150"/>
          </a:xfrm>
          <a:custGeom>
            <a:avLst/>
            <a:gdLst/>
            <a:ahLst/>
            <a:cxnLst/>
            <a:rect l="l" t="t" r="r" b="b"/>
            <a:pathLst>
              <a:path w="1066800" h="438150">
                <a:moveTo>
                  <a:pt x="0" y="438150"/>
                </a:moveTo>
                <a:lnTo>
                  <a:pt x="1066800" y="438150"/>
                </a:lnTo>
                <a:lnTo>
                  <a:pt x="1066800" y="0"/>
                </a:lnTo>
                <a:lnTo>
                  <a:pt x="0" y="0"/>
                </a:lnTo>
                <a:lnTo>
                  <a:pt x="0" y="43815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824226" y="1481200"/>
            <a:ext cx="1066800" cy="438150"/>
          </a:xfrm>
          <a:custGeom>
            <a:avLst/>
            <a:gdLst/>
            <a:ahLst/>
            <a:cxnLst/>
            <a:rect l="l" t="t" r="r" b="b"/>
            <a:pathLst>
              <a:path w="1066800" h="438150">
                <a:moveTo>
                  <a:pt x="0" y="438150"/>
                </a:moveTo>
                <a:lnTo>
                  <a:pt x="1066800" y="438150"/>
                </a:lnTo>
                <a:lnTo>
                  <a:pt x="1066800" y="0"/>
                </a:lnTo>
                <a:lnTo>
                  <a:pt x="0" y="0"/>
                </a:lnTo>
                <a:lnTo>
                  <a:pt x="0" y="438150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081526" y="1481200"/>
            <a:ext cx="1066800" cy="419100"/>
          </a:xfrm>
          <a:custGeom>
            <a:avLst/>
            <a:gdLst/>
            <a:ahLst/>
            <a:cxnLst/>
            <a:rect l="l" t="t" r="r" b="b"/>
            <a:pathLst>
              <a:path w="1066800" h="419100">
                <a:moveTo>
                  <a:pt x="0" y="419100"/>
                </a:moveTo>
                <a:lnTo>
                  <a:pt x="1066800" y="419100"/>
                </a:lnTo>
                <a:lnTo>
                  <a:pt x="10668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081526" y="1481200"/>
            <a:ext cx="1066800" cy="419100"/>
          </a:xfrm>
          <a:custGeom>
            <a:avLst/>
            <a:gdLst/>
            <a:ahLst/>
            <a:cxnLst/>
            <a:rect l="l" t="t" r="r" b="b"/>
            <a:pathLst>
              <a:path w="1066800" h="419100">
                <a:moveTo>
                  <a:pt x="0" y="419100"/>
                </a:moveTo>
                <a:lnTo>
                  <a:pt x="1066800" y="419100"/>
                </a:lnTo>
                <a:lnTo>
                  <a:pt x="10668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338826" y="1481200"/>
            <a:ext cx="1066800" cy="257175"/>
          </a:xfrm>
          <a:custGeom>
            <a:avLst/>
            <a:gdLst/>
            <a:ahLst/>
            <a:cxnLst/>
            <a:rect l="l" t="t" r="r" b="b"/>
            <a:pathLst>
              <a:path w="1066800" h="257175">
                <a:moveTo>
                  <a:pt x="0" y="257175"/>
                </a:moveTo>
                <a:lnTo>
                  <a:pt x="1066800" y="257175"/>
                </a:lnTo>
                <a:lnTo>
                  <a:pt x="1066800" y="0"/>
                </a:lnTo>
                <a:lnTo>
                  <a:pt x="0" y="0"/>
                </a:lnTo>
                <a:lnTo>
                  <a:pt x="0" y="25717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338826" y="1481200"/>
            <a:ext cx="1066800" cy="257175"/>
          </a:xfrm>
          <a:custGeom>
            <a:avLst/>
            <a:gdLst/>
            <a:ahLst/>
            <a:cxnLst/>
            <a:rect l="l" t="t" r="r" b="b"/>
            <a:pathLst>
              <a:path w="1066800" h="257175">
                <a:moveTo>
                  <a:pt x="0" y="257175"/>
                </a:moveTo>
                <a:lnTo>
                  <a:pt x="1066800" y="257175"/>
                </a:lnTo>
                <a:lnTo>
                  <a:pt x="1066800" y="0"/>
                </a:lnTo>
                <a:lnTo>
                  <a:pt x="0" y="0"/>
                </a:lnTo>
                <a:lnTo>
                  <a:pt x="0" y="25717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596126" y="1481200"/>
            <a:ext cx="1066800" cy="257175"/>
          </a:xfrm>
          <a:custGeom>
            <a:avLst/>
            <a:gdLst/>
            <a:ahLst/>
            <a:cxnLst/>
            <a:rect l="l" t="t" r="r" b="b"/>
            <a:pathLst>
              <a:path w="1066800" h="257175">
                <a:moveTo>
                  <a:pt x="0" y="257175"/>
                </a:moveTo>
                <a:lnTo>
                  <a:pt x="1066800" y="257175"/>
                </a:lnTo>
                <a:lnTo>
                  <a:pt x="1066800" y="0"/>
                </a:lnTo>
                <a:lnTo>
                  <a:pt x="0" y="0"/>
                </a:lnTo>
                <a:lnTo>
                  <a:pt x="0" y="25717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596126" y="1481200"/>
            <a:ext cx="1066800" cy="257175"/>
          </a:xfrm>
          <a:custGeom>
            <a:avLst/>
            <a:gdLst/>
            <a:ahLst/>
            <a:cxnLst/>
            <a:rect l="l" t="t" r="r" b="b"/>
            <a:pathLst>
              <a:path w="1066800" h="257175">
                <a:moveTo>
                  <a:pt x="0" y="257175"/>
                </a:moveTo>
                <a:lnTo>
                  <a:pt x="1066800" y="257175"/>
                </a:lnTo>
                <a:lnTo>
                  <a:pt x="1066800" y="0"/>
                </a:lnTo>
                <a:lnTo>
                  <a:pt x="0" y="0"/>
                </a:lnTo>
                <a:lnTo>
                  <a:pt x="0" y="25717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862951" y="1481200"/>
            <a:ext cx="1066800" cy="209550"/>
          </a:xfrm>
          <a:custGeom>
            <a:avLst/>
            <a:gdLst/>
            <a:ahLst/>
            <a:cxnLst/>
            <a:rect l="l" t="t" r="r" b="b"/>
            <a:pathLst>
              <a:path w="1066800" h="209550">
                <a:moveTo>
                  <a:pt x="0" y="209550"/>
                </a:moveTo>
                <a:lnTo>
                  <a:pt x="1066800" y="209550"/>
                </a:lnTo>
                <a:lnTo>
                  <a:pt x="106680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862951" y="1481200"/>
            <a:ext cx="1066800" cy="209550"/>
          </a:xfrm>
          <a:custGeom>
            <a:avLst/>
            <a:gdLst/>
            <a:ahLst/>
            <a:cxnLst/>
            <a:rect l="l" t="t" r="r" b="b"/>
            <a:pathLst>
              <a:path w="1066800" h="209550">
                <a:moveTo>
                  <a:pt x="0" y="209550"/>
                </a:moveTo>
                <a:lnTo>
                  <a:pt x="1066800" y="209550"/>
                </a:lnTo>
                <a:lnTo>
                  <a:pt x="106680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62150" y="4376801"/>
            <a:ext cx="8820150" cy="0"/>
          </a:xfrm>
          <a:custGeom>
            <a:avLst/>
            <a:gdLst/>
            <a:ahLst/>
            <a:cxnLst/>
            <a:rect l="l" t="t" r="r" b="b"/>
            <a:pathLst>
              <a:path w="8820150">
                <a:moveTo>
                  <a:pt x="0" y="0"/>
                </a:moveTo>
                <a:lnTo>
                  <a:pt x="88201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009775" y="2324036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267075" y="2219261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524375" y="2181161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791200" y="2371661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048500" y="2295461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305800" y="2590736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563100" y="2943161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057400" y="2333561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314700" y="2228786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572000" y="2190686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838825" y="2381186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096125" y="2304986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353425" y="2600261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610725" y="2952686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090801" y="2405126"/>
            <a:ext cx="1266825" cy="0"/>
          </a:xfrm>
          <a:custGeom>
            <a:avLst/>
            <a:gdLst/>
            <a:ahLst/>
            <a:cxnLst/>
            <a:rect l="l" t="t" r="r" b="b"/>
            <a:pathLst>
              <a:path w="1266825">
                <a:moveTo>
                  <a:pt x="0" y="0"/>
                </a:moveTo>
                <a:lnTo>
                  <a:pt x="1266825" y="0"/>
                </a:lnTo>
              </a:path>
            </a:pathLst>
          </a:custGeom>
          <a:ln w="28575">
            <a:solidFill>
              <a:srgbClr val="C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357626" y="2405126"/>
            <a:ext cx="1257300" cy="0"/>
          </a:xfrm>
          <a:custGeom>
            <a:avLst/>
            <a:gdLst/>
            <a:ahLst/>
            <a:cxnLst/>
            <a:rect l="l" t="t" r="r" b="b"/>
            <a:pathLst>
              <a:path w="1257300">
                <a:moveTo>
                  <a:pt x="0" y="0"/>
                </a:moveTo>
                <a:lnTo>
                  <a:pt x="1257300" y="0"/>
                </a:lnTo>
              </a:path>
            </a:pathLst>
          </a:custGeom>
          <a:ln w="28575">
            <a:solidFill>
              <a:srgbClr val="C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614926" y="2405126"/>
            <a:ext cx="1257300" cy="0"/>
          </a:xfrm>
          <a:custGeom>
            <a:avLst/>
            <a:gdLst/>
            <a:ahLst/>
            <a:cxnLst/>
            <a:rect l="l" t="t" r="r" b="b"/>
            <a:pathLst>
              <a:path w="1257300">
                <a:moveTo>
                  <a:pt x="0" y="0"/>
                </a:moveTo>
                <a:lnTo>
                  <a:pt x="1257300" y="0"/>
                </a:lnTo>
              </a:path>
            </a:pathLst>
          </a:custGeom>
          <a:ln w="28575">
            <a:solidFill>
              <a:srgbClr val="C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872226" y="2405126"/>
            <a:ext cx="1257300" cy="0"/>
          </a:xfrm>
          <a:custGeom>
            <a:avLst/>
            <a:gdLst/>
            <a:ahLst/>
            <a:cxnLst/>
            <a:rect l="l" t="t" r="r" b="b"/>
            <a:pathLst>
              <a:path w="1257300">
                <a:moveTo>
                  <a:pt x="0" y="0"/>
                </a:moveTo>
                <a:lnTo>
                  <a:pt x="1257300" y="0"/>
                </a:lnTo>
              </a:path>
            </a:pathLst>
          </a:custGeom>
          <a:ln w="28575">
            <a:solidFill>
              <a:srgbClr val="C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129526" y="2405126"/>
            <a:ext cx="1266825" cy="0"/>
          </a:xfrm>
          <a:custGeom>
            <a:avLst/>
            <a:gdLst/>
            <a:ahLst/>
            <a:cxnLst/>
            <a:rect l="l" t="t" r="r" b="b"/>
            <a:pathLst>
              <a:path w="1266825">
                <a:moveTo>
                  <a:pt x="0" y="0"/>
                </a:moveTo>
                <a:lnTo>
                  <a:pt x="1266825" y="0"/>
                </a:lnTo>
              </a:path>
            </a:pathLst>
          </a:custGeom>
          <a:ln w="28575">
            <a:solidFill>
              <a:srgbClr val="C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396351" y="2405126"/>
            <a:ext cx="1257300" cy="0"/>
          </a:xfrm>
          <a:custGeom>
            <a:avLst/>
            <a:gdLst/>
            <a:ahLst/>
            <a:cxnLst/>
            <a:rect l="l" t="t" r="r" b="b"/>
            <a:pathLst>
              <a:path w="1257300">
                <a:moveTo>
                  <a:pt x="0" y="0"/>
                </a:moveTo>
                <a:lnTo>
                  <a:pt x="1257300" y="0"/>
                </a:lnTo>
              </a:path>
            </a:pathLst>
          </a:custGeom>
          <a:ln w="28575">
            <a:solidFill>
              <a:srgbClr val="C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1979929" y="2444051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3</a:t>
            </a:r>
            <a:r>
              <a:rPr sz="1200" spc="-35" dirty="0">
                <a:latin typeface="Arial"/>
                <a:cs typeface="Arial"/>
              </a:rPr>
              <a:t>.</a:t>
            </a:r>
            <a:r>
              <a:rPr sz="1200" spc="-25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3240658" y="2333942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3</a:t>
            </a:r>
            <a:r>
              <a:rPr sz="1200" spc="-35" dirty="0">
                <a:latin typeface="Arial"/>
                <a:cs typeface="Arial"/>
              </a:rPr>
              <a:t>.</a:t>
            </a:r>
            <a:r>
              <a:rPr sz="1200" spc="-25" dirty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4501515" y="2500312"/>
            <a:ext cx="2317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3</a:t>
            </a:r>
            <a:r>
              <a:rPr sz="1200" spc="-35" dirty="0">
                <a:latin typeface="Arial"/>
                <a:cs typeface="Arial"/>
              </a:rPr>
              <a:t>.</a:t>
            </a:r>
            <a:r>
              <a:rPr sz="1200" spc="-25" dirty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5762625" y="2493327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3</a:t>
            </a:r>
            <a:r>
              <a:rPr sz="1200" spc="-35" dirty="0">
                <a:latin typeface="Arial"/>
                <a:cs typeface="Arial"/>
              </a:rPr>
              <a:t>.</a:t>
            </a:r>
            <a:r>
              <a:rPr sz="1200" spc="-25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7023481" y="2409825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3</a:t>
            </a:r>
            <a:r>
              <a:rPr sz="1200" spc="-40" dirty="0">
                <a:latin typeface="Arial"/>
                <a:cs typeface="Arial"/>
              </a:rPr>
              <a:t>.</a:t>
            </a:r>
            <a:r>
              <a:rPr sz="1200" spc="-30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8259826" y="3105403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3</a:t>
            </a:r>
            <a:r>
              <a:rPr sz="1200" spc="-40" dirty="0">
                <a:latin typeface="Arial"/>
                <a:cs typeface="Arial"/>
              </a:rPr>
              <a:t>.</a:t>
            </a:r>
            <a:r>
              <a:rPr sz="1200" spc="-3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9545319" y="3058731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35" dirty="0">
                <a:latin typeface="Arial"/>
                <a:cs typeface="Arial"/>
              </a:rPr>
              <a:t>.</a:t>
            </a:r>
            <a:r>
              <a:rPr sz="1200" spc="-25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0419080" y="4260278"/>
            <a:ext cx="2317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0419080" y="3680714"/>
            <a:ext cx="231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0419080" y="3100387"/>
            <a:ext cx="2317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10419080" y="2520632"/>
            <a:ext cx="2317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0419080" y="1940623"/>
            <a:ext cx="2317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104900" y="4260278"/>
            <a:ext cx="2419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023619" y="3680714"/>
            <a:ext cx="313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023619" y="3100387"/>
            <a:ext cx="313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1023619" y="2520632"/>
            <a:ext cx="313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6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023619" y="1940623"/>
            <a:ext cx="313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8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921385" y="729932"/>
            <a:ext cx="9779000" cy="83946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800" b="1" spc="-5" dirty="0">
                <a:solidFill>
                  <a:srgbClr val="091A30"/>
                </a:solidFill>
                <a:latin typeface="Arial"/>
                <a:cs typeface="Arial"/>
              </a:rPr>
              <a:t>Using </a:t>
            </a:r>
            <a:r>
              <a:rPr sz="1800" b="1" dirty="0">
                <a:solidFill>
                  <a:srgbClr val="091A30"/>
                </a:solidFill>
                <a:latin typeface="Arial"/>
                <a:cs typeface="Arial"/>
              </a:rPr>
              <a:t>your </a:t>
            </a:r>
            <a:r>
              <a:rPr sz="1800" b="1" spc="-10" dirty="0">
                <a:solidFill>
                  <a:srgbClr val="091A30"/>
                </a:solidFill>
                <a:latin typeface="Arial"/>
                <a:cs typeface="Arial"/>
              </a:rPr>
              <a:t>own </a:t>
            </a:r>
            <a:r>
              <a:rPr sz="1800" b="1" spc="-5" dirty="0">
                <a:solidFill>
                  <a:srgbClr val="091A30"/>
                </a:solidFill>
                <a:latin typeface="Arial"/>
                <a:cs typeface="Arial"/>
              </a:rPr>
              <a:t>definition </a:t>
            </a:r>
            <a:r>
              <a:rPr sz="1800" b="1" spc="10" dirty="0">
                <a:solidFill>
                  <a:srgbClr val="091A30"/>
                </a:solidFill>
                <a:latin typeface="Arial"/>
                <a:cs typeface="Arial"/>
              </a:rPr>
              <a:t>of </a:t>
            </a:r>
            <a:r>
              <a:rPr sz="1800" b="1" dirty="0">
                <a:solidFill>
                  <a:srgbClr val="091A30"/>
                </a:solidFill>
                <a:latin typeface="Arial"/>
                <a:cs typeface="Arial"/>
              </a:rPr>
              <a:t>“burnout”, </a:t>
            </a:r>
            <a:r>
              <a:rPr sz="1800" b="1" spc="-10" dirty="0">
                <a:solidFill>
                  <a:srgbClr val="091A30"/>
                </a:solidFill>
                <a:latin typeface="Arial"/>
                <a:cs typeface="Arial"/>
              </a:rPr>
              <a:t>which </a:t>
            </a:r>
            <a:r>
              <a:rPr sz="1800" b="1" spc="-5" dirty="0">
                <a:solidFill>
                  <a:srgbClr val="091A30"/>
                </a:solidFill>
                <a:latin typeface="Arial"/>
                <a:cs typeface="Arial"/>
              </a:rPr>
              <a:t>statement </a:t>
            </a:r>
            <a:r>
              <a:rPr sz="1800" b="1" spc="-10" dirty="0">
                <a:solidFill>
                  <a:srgbClr val="091A30"/>
                </a:solidFill>
                <a:latin typeface="Arial"/>
                <a:cs typeface="Arial"/>
              </a:rPr>
              <a:t>best </a:t>
            </a:r>
            <a:r>
              <a:rPr sz="1800" b="1" spc="-5" dirty="0">
                <a:solidFill>
                  <a:srgbClr val="091A30"/>
                </a:solidFill>
                <a:latin typeface="Arial"/>
                <a:cs typeface="Arial"/>
              </a:rPr>
              <a:t>describes </a:t>
            </a:r>
            <a:r>
              <a:rPr sz="1800" b="1" spc="5" dirty="0">
                <a:solidFill>
                  <a:srgbClr val="091A30"/>
                </a:solidFill>
                <a:latin typeface="Arial"/>
                <a:cs typeface="Arial"/>
              </a:rPr>
              <a:t>your </a:t>
            </a:r>
            <a:r>
              <a:rPr sz="1800" b="1" spc="-5" dirty="0">
                <a:solidFill>
                  <a:srgbClr val="091A30"/>
                </a:solidFill>
                <a:latin typeface="Arial"/>
                <a:cs typeface="Arial"/>
              </a:rPr>
              <a:t>situation </a:t>
            </a:r>
            <a:r>
              <a:rPr sz="1800" b="1" spc="-25" dirty="0">
                <a:solidFill>
                  <a:srgbClr val="091A30"/>
                </a:solidFill>
                <a:latin typeface="Arial"/>
                <a:cs typeface="Arial"/>
              </a:rPr>
              <a:t>at  </a:t>
            </a:r>
            <a:r>
              <a:rPr sz="1800" b="1" spc="-5" dirty="0">
                <a:solidFill>
                  <a:srgbClr val="091A30"/>
                </a:solidFill>
                <a:latin typeface="Arial"/>
                <a:cs typeface="Arial"/>
              </a:rPr>
              <a:t>work? F1</a:t>
            </a:r>
            <a:endParaRPr sz="1800">
              <a:latin typeface="Arial"/>
              <a:cs typeface="Arial"/>
            </a:endParaRPr>
          </a:p>
          <a:p>
            <a:pPr marL="33655">
              <a:lnSpc>
                <a:spcPct val="100000"/>
              </a:lnSpc>
              <a:spcBef>
                <a:spcPts val="630"/>
              </a:spcBef>
              <a:tabLst>
                <a:tab pos="9509760" algn="l"/>
              </a:tabLst>
            </a:pP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100%	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5.0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10664494" y="2468949"/>
            <a:ext cx="234950" cy="93027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350" b="1" spc="15" dirty="0">
                <a:solidFill>
                  <a:srgbClr val="585858"/>
                </a:solidFill>
                <a:latin typeface="Calibri"/>
                <a:cs typeface="Calibri"/>
              </a:rPr>
              <a:t>Mean</a:t>
            </a:r>
            <a:r>
              <a:rPr sz="1350" b="1" spc="-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b="1" spc="80" dirty="0">
                <a:solidFill>
                  <a:srgbClr val="585858"/>
                </a:solidFill>
                <a:latin typeface="Calibri"/>
                <a:cs typeface="Calibri"/>
              </a:rPr>
              <a:t>Score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699121" y="2445404"/>
            <a:ext cx="234950" cy="97218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350" b="1" spc="75" dirty="0">
                <a:solidFill>
                  <a:srgbClr val="585858"/>
                </a:solidFill>
                <a:latin typeface="Calibri"/>
                <a:cs typeface="Calibri"/>
              </a:rPr>
              <a:t>Response</a:t>
            </a:r>
            <a:r>
              <a:rPr sz="1350" b="1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b="1" spc="15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890587" y="5010213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4325" y="0"/>
                </a:lnTo>
              </a:path>
            </a:pathLst>
          </a:custGeom>
          <a:ln w="857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90587" y="4967351"/>
            <a:ext cx="314325" cy="85725"/>
          </a:xfrm>
          <a:custGeom>
            <a:avLst/>
            <a:gdLst/>
            <a:ahLst/>
            <a:cxnLst/>
            <a:rect l="l" t="t" r="r" b="b"/>
            <a:pathLst>
              <a:path w="314325" h="85725">
                <a:moveTo>
                  <a:pt x="0" y="85725"/>
                </a:moveTo>
                <a:lnTo>
                  <a:pt x="314325" y="85725"/>
                </a:lnTo>
                <a:lnTo>
                  <a:pt x="3143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90587" y="5205476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4325" y="0"/>
                </a:lnTo>
              </a:path>
            </a:pathLst>
          </a:custGeom>
          <a:ln w="76200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90587" y="5167376"/>
            <a:ext cx="314325" cy="76200"/>
          </a:xfrm>
          <a:custGeom>
            <a:avLst/>
            <a:gdLst/>
            <a:ahLst/>
            <a:cxnLst/>
            <a:rect l="l" t="t" r="r" b="b"/>
            <a:pathLst>
              <a:path w="314325" h="76200">
                <a:moveTo>
                  <a:pt x="0" y="76200"/>
                </a:moveTo>
                <a:lnTo>
                  <a:pt x="314325" y="76200"/>
                </a:lnTo>
                <a:lnTo>
                  <a:pt x="31432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90587" y="5400738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4325" y="0"/>
                </a:lnTo>
              </a:path>
            </a:pathLst>
          </a:custGeom>
          <a:ln w="85725">
            <a:solidFill>
              <a:srgbClr val="B6E2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90587" y="5357876"/>
            <a:ext cx="314325" cy="85725"/>
          </a:xfrm>
          <a:custGeom>
            <a:avLst/>
            <a:gdLst/>
            <a:ahLst/>
            <a:cxnLst/>
            <a:rect l="l" t="t" r="r" b="b"/>
            <a:pathLst>
              <a:path w="314325" h="85725">
                <a:moveTo>
                  <a:pt x="0" y="85725"/>
                </a:moveTo>
                <a:lnTo>
                  <a:pt x="314325" y="85725"/>
                </a:lnTo>
                <a:lnTo>
                  <a:pt x="3143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90587" y="5591175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4325" y="0"/>
                </a:lnTo>
              </a:path>
            </a:pathLst>
          </a:custGeom>
          <a:ln w="85725">
            <a:solidFill>
              <a:srgbClr val="FFD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90587" y="5548312"/>
            <a:ext cx="314325" cy="85725"/>
          </a:xfrm>
          <a:custGeom>
            <a:avLst/>
            <a:gdLst/>
            <a:ahLst/>
            <a:cxnLst/>
            <a:rect l="l" t="t" r="r" b="b"/>
            <a:pathLst>
              <a:path w="314325" h="85725">
                <a:moveTo>
                  <a:pt x="0" y="85725"/>
                </a:moveTo>
                <a:lnTo>
                  <a:pt x="314325" y="85725"/>
                </a:lnTo>
                <a:lnTo>
                  <a:pt x="3143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90587" y="5781675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4325" y="0"/>
                </a:lnTo>
              </a:path>
            </a:pathLst>
          </a:custGeom>
          <a:ln w="85725">
            <a:solidFill>
              <a:srgbClr val="ED6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90587" y="5738812"/>
            <a:ext cx="314325" cy="85725"/>
          </a:xfrm>
          <a:custGeom>
            <a:avLst/>
            <a:gdLst/>
            <a:ahLst/>
            <a:cxnLst/>
            <a:rect l="l" t="t" r="r" b="b"/>
            <a:pathLst>
              <a:path w="314325" h="85725">
                <a:moveTo>
                  <a:pt x="0" y="85725"/>
                </a:moveTo>
                <a:lnTo>
                  <a:pt x="314325" y="85725"/>
                </a:lnTo>
                <a:lnTo>
                  <a:pt x="3143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019175" y="5943600"/>
            <a:ext cx="66675" cy="66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90587" y="6167437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4325" y="0"/>
                </a:lnTo>
              </a:path>
            </a:pathLst>
          </a:custGeom>
          <a:ln w="28575">
            <a:solidFill>
              <a:srgbClr val="C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 txBox="1"/>
          <p:nvPr/>
        </p:nvSpPr>
        <p:spPr>
          <a:xfrm>
            <a:off x="1233169" y="4457001"/>
            <a:ext cx="9690735" cy="180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450">
              <a:lnSpc>
                <a:spcPct val="100000"/>
              </a:lnSpc>
              <a:spcBef>
                <a:spcPts val="100"/>
              </a:spcBef>
              <a:tabLst>
                <a:tab pos="2062480" algn="l"/>
                <a:tab pos="3315970" algn="l"/>
                <a:tab pos="4576445" algn="l"/>
                <a:tab pos="5847715" algn="l"/>
                <a:tab pos="7105015" algn="l"/>
                <a:tab pos="8357870" algn="l"/>
              </a:tabLst>
            </a:pPr>
            <a:r>
              <a:rPr sz="1200" spc="-105" dirty="0">
                <a:solidFill>
                  <a:srgbClr val="585858"/>
                </a:solidFill>
                <a:latin typeface="Arial"/>
                <a:cs typeface="Arial"/>
              </a:rPr>
              <a:t>F	</a:t>
            </a:r>
            <a:r>
              <a:rPr sz="1200" spc="-95" dirty="0">
                <a:solidFill>
                  <a:srgbClr val="585858"/>
                </a:solidFill>
                <a:latin typeface="Arial"/>
                <a:cs typeface="Arial"/>
              </a:rPr>
              <a:t>A	</a:t>
            </a: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D	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C	</a:t>
            </a:r>
            <a:r>
              <a:rPr sz="1200" spc="-135" dirty="0">
                <a:solidFill>
                  <a:srgbClr val="585858"/>
                </a:solidFill>
                <a:latin typeface="Arial"/>
                <a:cs typeface="Arial"/>
              </a:rPr>
              <a:t>E	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B	</a:t>
            </a:r>
            <a:r>
              <a:rPr sz="1200" spc="-85" dirty="0">
                <a:solidFill>
                  <a:srgbClr val="585858"/>
                </a:solidFill>
                <a:latin typeface="Arial"/>
                <a:cs typeface="Arial"/>
              </a:rPr>
              <a:t>G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200" spc="-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enjoy</a:t>
            </a:r>
            <a:r>
              <a:rPr sz="12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my</a:t>
            </a:r>
            <a:r>
              <a:rPr sz="12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work;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2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no</a:t>
            </a:r>
            <a:r>
              <a:rPr sz="12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symptoms</a:t>
            </a:r>
            <a:r>
              <a:rPr sz="12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12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burnout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Occasionally,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2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am</a:t>
            </a:r>
            <a:r>
              <a:rPr sz="1200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under</a:t>
            </a:r>
            <a:r>
              <a:rPr sz="1200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stress,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1200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585858"/>
                </a:solidFill>
                <a:latin typeface="Arial"/>
                <a:cs typeface="Arial"/>
              </a:rPr>
              <a:t>don't</a:t>
            </a:r>
            <a:r>
              <a:rPr sz="12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always</a:t>
            </a:r>
            <a:r>
              <a:rPr sz="12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sz="1200" spc="-1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as</a:t>
            </a:r>
            <a:r>
              <a:rPr sz="1200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585858"/>
                </a:solidFill>
                <a:latin typeface="Arial"/>
                <a:cs typeface="Arial"/>
              </a:rPr>
              <a:t>much</a:t>
            </a:r>
            <a:r>
              <a:rPr sz="12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energy</a:t>
            </a:r>
            <a:r>
              <a:rPr sz="1200" spc="-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as</a:t>
            </a:r>
            <a:r>
              <a:rPr sz="12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2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once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585858"/>
                </a:solidFill>
                <a:latin typeface="Arial"/>
                <a:cs typeface="Arial"/>
              </a:rPr>
              <a:t>did,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but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2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585858"/>
                </a:solidFill>
                <a:latin typeface="Arial"/>
                <a:cs typeface="Arial"/>
              </a:rPr>
              <a:t>don't</a:t>
            </a:r>
            <a:r>
              <a:rPr sz="12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feel</a:t>
            </a:r>
            <a:r>
              <a:rPr sz="12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burned</a:t>
            </a:r>
            <a:r>
              <a:rPr sz="12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585858"/>
                </a:solidFill>
                <a:latin typeface="Arial"/>
                <a:cs typeface="Arial"/>
              </a:rPr>
              <a:t>out</a:t>
            </a:r>
            <a:endParaRPr sz="1200">
              <a:latin typeface="Arial"/>
              <a:cs typeface="Arial"/>
            </a:endParaRPr>
          </a:p>
          <a:p>
            <a:pPr marL="12700" marR="2184400">
              <a:lnSpc>
                <a:spcPct val="105700"/>
              </a:lnSpc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2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585858"/>
                </a:solidFill>
                <a:latin typeface="Arial"/>
                <a:cs typeface="Arial"/>
              </a:rPr>
              <a:t>am</a:t>
            </a:r>
            <a:r>
              <a:rPr sz="1200" spc="-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definitely</a:t>
            </a: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burning</a:t>
            </a:r>
            <a:r>
              <a:rPr sz="1200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585858"/>
                </a:solidFill>
                <a:latin typeface="Arial"/>
                <a:cs typeface="Arial"/>
              </a:rPr>
              <a:t>out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12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sz="1200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one</a:t>
            </a:r>
            <a:r>
              <a:rPr sz="1200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sz="12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more</a:t>
            </a:r>
            <a:r>
              <a:rPr sz="1200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symptoms</a:t>
            </a:r>
            <a:r>
              <a:rPr sz="1200" spc="-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12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burnout,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such</a:t>
            </a:r>
            <a:r>
              <a:rPr sz="12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as</a:t>
            </a:r>
            <a:r>
              <a:rPr sz="1200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physical</a:t>
            </a:r>
            <a:r>
              <a:rPr sz="1200" spc="-114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12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emotional</a:t>
            </a:r>
            <a:r>
              <a:rPr sz="12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exhaustion  </a:t>
            </a:r>
            <a:r>
              <a:rPr sz="1200" spc="-85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symptoms</a:t>
            </a:r>
            <a:r>
              <a:rPr sz="1200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12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burnout</a:t>
            </a: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that</a:t>
            </a:r>
            <a:r>
              <a:rPr sz="12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I'm</a:t>
            </a:r>
            <a:r>
              <a:rPr sz="1200" spc="-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experiencing</a:t>
            </a:r>
            <a:r>
              <a:rPr sz="12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585858"/>
                </a:solidFill>
                <a:latin typeface="Arial"/>
                <a:cs typeface="Arial"/>
              </a:rPr>
              <a:t>won't</a:t>
            </a:r>
            <a:r>
              <a:rPr sz="12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go</a:t>
            </a:r>
            <a:r>
              <a:rPr sz="12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away.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2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585858"/>
                </a:solidFill>
                <a:latin typeface="Arial"/>
                <a:cs typeface="Arial"/>
              </a:rPr>
              <a:t>think</a:t>
            </a:r>
            <a:r>
              <a:rPr sz="12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about</a:t>
            </a: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frustrations</a:t>
            </a:r>
            <a:r>
              <a:rPr sz="12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sz="12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work</a:t>
            </a:r>
            <a:r>
              <a:rPr sz="12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Arial"/>
                <a:cs typeface="Arial"/>
              </a:rPr>
              <a:t>lot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5700"/>
              </a:lnSpc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2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feel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completely</a:t>
            </a:r>
            <a:r>
              <a:rPr sz="12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burned</a:t>
            </a:r>
            <a:r>
              <a:rPr sz="12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585858"/>
                </a:solidFill>
                <a:latin typeface="Arial"/>
                <a:cs typeface="Arial"/>
              </a:rPr>
              <a:t>out</a:t>
            </a:r>
            <a:r>
              <a:rPr sz="1200" spc="-114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often</a:t>
            </a:r>
            <a:r>
              <a:rPr sz="12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wonder</a:t>
            </a:r>
            <a:r>
              <a:rPr sz="12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Arial"/>
                <a:cs typeface="Arial"/>
              </a:rPr>
              <a:t>if</a:t>
            </a:r>
            <a:r>
              <a:rPr sz="12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2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can</a:t>
            </a:r>
            <a:r>
              <a:rPr sz="12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go</a:t>
            </a:r>
            <a:r>
              <a:rPr sz="12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on.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2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585858"/>
                </a:solidFill>
                <a:latin typeface="Arial"/>
                <a:cs typeface="Arial"/>
              </a:rPr>
              <a:t>am</a:t>
            </a:r>
            <a:r>
              <a:rPr sz="1200" spc="-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1200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585858"/>
                </a:solidFill>
                <a:latin typeface="Arial"/>
                <a:cs typeface="Arial"/>
              </a:rPr>
              <a:t>point</a:t>
            </a:r>
            <a:r>
              <a:rPr sz="12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where</a:t>
            </a:r>
            <a:r>
              <a:rPr sz="1200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2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may</a:t>
            </a:r>
            <a:r>
              <a:rPr sz="12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need</a:t>
            </a:r>
            <a:r>
              <a:rPr sz="12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some</a:t>
            </a:r>
            <a:r>
              <a:rPr sz="1200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changes</a:t>
            </a:r>
            <a:r>
              <a:rPr sz="1200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sz="1200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may</a:t>
            </a:r>
            <a:r>
              <a:rPr sz="12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need</a:t>
            </a:r>
            <a:r>
              <a:rPr sz="12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sz="12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seek</a:t>
            </a:r>
            <a:r>
              <a:rPr sz="12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some</a:t>
            </a:r>
            <a:r>
              <a:rPr sz="1200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sort</a:t>
            </a: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12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help  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Mean</a:t>
            </a:r>
            <a:r>
              <a:rPr sz="12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Score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Overall</a:t>
            </a:r>
            <a:r>
              <a:rPr sz="12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3.4/5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8" name="object 1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49</a:t>
            </a:fld>
            <a:endParaRPr spc="-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4850" y="5724525"/>
            <a:ext cx="11489055" cy="0"/>
          </a:xfrm>
          <a:custGeom>
            <a:avLst/>
            <a:gdLst/>
            <a:ahLst/>
            <a:cxnLst/>
            <a:rect l="l" t="t" r="r" b="b"/>
            <a:pathLst>
              <a:path w="11489055">
                <a:moveTo>
                  <a:pt x="0" y="0"/>
                </a:moveTo>
                <a:lnTo>
                  <a:pt x="11488928" y="0"/>
                </a:lnTo>
              </a:path>
            </a:pathLst>
          </a:custGeom>
          <a:ln w="57150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67775" y="381000"/>
            <a:ext cx="3324225" cy="695325"/>
          </a:xfrm>
          <a:custGeom>
            <a:avLst/>
            <a:gdLst/>
            <a:ahLst/>
            <a:cxnLst/>
            <a:rect l="l" t="t" r="r" b="b"/>
            <a:pathLst>
              <a:path w="3324225" h="695325">
                <a:moveTo>
                  <a:pt x="0" y="695325"/>
                </a:moveTo>
                <a:lnTo>
                  <a:pt x="3324225" y="695325"/>
                </a:lnTo>
                <a:lnTo>
                  <a:pt x="3324225" y="0"/>
                </a:lnTo>
                <a:lnTo>
                  <a:pt x="0" y="0"/>
                </a:lnTo>
                <a:lnTo>
                  <a:pt x="0" y="695325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4850" y="495300"/>
            <a:ext cx="27432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011659" y="644397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9125" y="1057275"/>
            <a:ext cx="10591800" cy="5295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72225" y="3971925"/>
            <a:ext cx="1666875" cy="771525"/>
          </a:xfrm>
          <a:custGeom>
            <a:avLst/>
            <a:gdLst/>
            <a:ahLst/>
            <a:cxnLst/>
            <a:rect l="l" t="t" r="r" b="b"/>
            <a:pathLst>
              <a:path w="1666875" h="771525">
                <a:moveTo>
                  <a:pt x="0" y="771525"/>
                </a:moveTo>
                <a:lnTo>
                  <a:pt x="1666875" y="771525"/>
                </a:lnTo>
                <a:lnTo>
                  <a:pt x="1666875" y="0"/>
                </a:lnTo>
                <a:lnTo>
                  <a:pt x="0" y="0"/>
                </a:lnTo>
                <a:lnTo>
                  <a:pt x="0" y="771525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46901" y="3999547"/>
            <a:ext cx="1350010" cy="702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 marR="30480">
              <a:lnSpc>
                <a:spcPct val="102499"/>
              </a:lnSpc>
              <a:spcBef>
                <a:spcPts val="95"/>
              </a:spcBef>
            </a:pPr>
            <a:r>
              <a:rPr sz="1100" dirty="0">
                <a:latin typeface="Arial"/>
                <a:cs typeface="Arial"/>
              </a:rPr>
              <a:t>Thursday </a:t>
            </a:r>
            <a:r>
              <a:rPr sz="1100" spc="5" dirty="0">
                <a:latin typeface="Arial"/>
                <a:cs typeface="Arial"/>
              </a:rPr>
              <a:t>March</a:t>
            </a:r>
            <a:r>
              <a:rPr sz="1100" spc="-14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27</a:t>
            </a:r>
            <a:r>
              <a:rPr sz="1125" spc="7" baseline="22222" dirty="0">
                <a:latin typeface="Arial"/>
                <a:cs typeface="Arial"/>
              </a:rPr>
              <a:t>th  </a:t>
            </a:r>
            <a:r>
              <a:rPr sz="1100" spc="-10" dirty="0">
                <a:latin typeface="Arial"/>
                <a:cs typeface="Arial"/>
              </a:rPr>
              <a:t>9:30 </a:t>
            </a:r>
            <a:r>
              <a:rPr sz="1100" spc="15" dirty="0">
                <a:latin typeface="Arial"/>
                <a:cs typeface="Arial"/>
              </a:rPr>
              <a:t>– </a:t>
            </a:r>
            <a:r>
              <a:rPr sz="1100" spc="5" dirty="0">
                <a:latin typeface="Arial"/>
                <a:cs typeface="Arial"/>
              </a:rPr>
              <a:t>11:30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PST</a:t>
            </a:r>
            <a:endParaRPr sz="1100">
              <a:latin typeface="Arial"/>
              <a:cs typeface="Arial"/>
            </a:endParaRPr>
          </a:p>
          <a:p>
            <a:pPr marL="25400">
              <a:lnSpc>
                <a:spcPts val="1275"/>
              </a:lnSpc>
            </a:pPr>
            <a:r>
              <a:rPr sz="1100" spc="5" dirty="0">
                <a:latin typeface="Arial"/>
                <a:cs typeface="Arial"/>
              </a:rPr>
              <a:t>12:30 - 14:30</a:t>
            </a:r>
            <a:r>
              <a:rPr sz="1100" spc="-14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EST</a:t>
            </a:r>
            <a:endParaRPr sz="11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30"/>
              </a:spcBef>
            </a:pPr>
            <a:r>
              <a:rPr sz="1100" spc="5" dirty="0">
                <a:latin typeface="Arial"/>
                <a:cs typeface="Arial"/>
              </a:rPr>
              <a:t>13:30 </a:t>
            </a:r>
            <a:r>
              <a:rPr sz="1100" spc="10" dirty="0">
                <a:latin typeface="Arial"/>
                <a:cs typeface="Arial"/>
              </a:rPr>
              <a:t>– </a:t>
            </a:r>
            <a:r>
              <a:rPr sz="1100" spc="5" dirty="0">
                <a:latin typeface="Arial"/>
                <a:cs typeface="Arial"/>
              </a:rPr>
              <a:t>15:30</a:t>
            </a:r>
            <a:r>
              <a:rPr sz="1100" spc="-1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AST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039100" y="3971925"/>
            <a:ext cx="2066925" cy="828675"/>
          </a:xfrm>
          <a:custGeom>
            <a:avLst/>
            <a:gdLst/>
            <a:ahLst/>
            <a:cxnLst/>
            <a:rect l="l" t="t" r="r" b="b"/>
            <a:pathLst>
              <a:path w="2066925" h="828675">
                <a:moveTo>
                  <a:pt x="0" y="828675"/>
                </a:moveTo>
                <a:lnTo>
                  <a:pt x="2066925" y="828675"/>
                </a:lnTo>
                <a:lnTo>
                  <a:pt x="2066925" y="0"/>
                </a:lnTo>
                <a:lnTo>
                  <a:pt x="0" y="0"/>
                </a:lnTo>
                <a:lnTo>
                  <a:pt x="0" y="828675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139430" y="3999928"/>
            <a:ext cx="1151890" cy="76390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R="5080">
              <a:lnSpc>
                <a:spcPct val="101699"/>
              </a:lnSpc>
              <a:spcBef>
                <a:spcPts val="50"/>
              </a:spcBef>
            </a:pPr>
            <a:r>
              <a:rPr sz="2400" spc="-10" dirty="0">
                <a:latin typeface="Arial"/>
                <a:cs typeface="Arial"/>
              </a:rPr>
              <a:t>R</a:t>
            </a:r>
            <a:r>
              <a:rPr sz="2400" spc="10" dirty="0">
                <a:latin typeface="Arial"/>
                <a:cs typeface="Arial"/>
              </a:rPr>
              <a:t>eg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  Now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448800" y="3971925"/>
            <a:ext cx="1504950" cy="1495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848350" y="1219200"/>
            <a:ext cx="4143375" cy="40005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873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05"/>
              </a:spcBef>
            </a:pP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For </a:t>
            </a:r>
            <a:r>
              <a:rPr sz="2000" b="0" spc="5" dirty="0">
                <a:solidFill>
                  <a:srgbClr val="000000"/>
                </a:solidFill>
                <a:latin typeface="Arial"/>
                <a:cs typeface="Arial"/>
              </a:rPr>
              <a:t>Patients, </a:t>
            </a:r>
            <a:r>
              <a:rPr sz="2000" b="0" spc="-5" dirty="0">
                <a:solidFill>
                  <a:srgbClr val="000000"/>
                </a:solidFill>
                <a:latin typeface="Arial"/>
                <a:cs typeface="Arial"/>
              </a:rPr>
              <a:t>Caregivers,</a:t>
            </a:r>
            <a:r>
              <a:rPr sz="2000" b="0" spc="-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spc="5" dirty="0">
                <a:solidFill>
                  <a:srgbClr val="000000"/>
                </a:solidFill>
                <a:latin typeface="Arial"/>
                <a:cs typeface="Arial"/>
              </a:rPr>
              <a:t>Citizens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3779" y="7619"/>
            <a:ext cx="759015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0" dirty="0"/>
              <a:t>Care </a:t>
            </a:r>
            <a:r>
              <a:rPr spc="15" dirty="0"/>
              <a:t>Coordination – </a:t>
            </a:r>
            <a:r>
              <a:rPr spc="40" dirty="0"/>
              <a:t>By</a:t>
            </a:r>
            <a:r>
              <a:rPr spc="50" dirty="0"/>
              <a:t> </a:t>
            </a:r>
            <a:r>
              <a:rPr spc="20" dirty="0"/>
              <a:t>Gender</a:t>
            </a:r>
          </a:p>
        </p:txBody>
      </p:sp>
      <p:sp>
        <p:nvSpPr>
          <p:cNvPr id="4" name="object 4"/>
          <p:cNvSpPr/>
          <p:nvPr/>
        </p:nvSpPr>
        <p:spPr>
          <a:xfrm>
            <a:off x="4205351" y="4309998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52801" y="4309998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5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5025" y="4309998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05351" y="3652773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52801" y="3652773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5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05025" y="3652773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05351" y="3005201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52801" y="3005201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5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5025" y="3005201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05351" y="2357501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52801" y="2357501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5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05025" y="2357501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05025" y="1709801"/>
            <a:ext cx="2705100" cy="0"/>
          </a:xfrm>
          <a:custGeom>
            <a:avLst/>
            <a:gdLst/>
            <a:ahLst/>
            <a:cxnLst/>
            <a:rect l="l" t="t" r="r" b="b"/>
            <a:pathLst>
              <a:path w="2705100">
                <a:moveTo>
                  <a:pt x="0" y="0"/>
                </a:moveTo>
                <a:lnTo>
                  <a:pt x="27051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09801" y="4929251"/>
            <a:ext cx="1143000" cy="28575"/>
          </a:xfrm>
          <a:custGeom>
            <a:avLst/>
            <a:gdLst/>
            <a:ahLst/>
            <a:cxnLst/>
            <a:rect l="l" t="t" r="r" b="b"/>
            <a:pathLst>
              <a:path w="1143000" h="28575">
                <a:moveTo>
                  <a:pt x="0" y="28575"/>
                </a:moveTo>
                <a:lnTo>
                  <a:pt x="1143000" y="28575"/>
                </a:lnTo>
                <a:lnTo>
                  <a:pt x="1143000" y="0"/>
                </a:lnTo>
                <a:lnTo>
                  <a:pt x="0" y="0"/>
                </a:lnTo>
                <a:lnTo>
                  <a:pt x="0" y="28575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09801" y="4929251"/>
            <a:ext cx="1143000" cy="28575"/>
          </a:xfrm>
          <a:custGeom>
            <a:avLst/>
            <a:gdLst/>
            <a:ahLst/>
            <a:cxnLst/>
            <a:rect l="l" t="t" r="r" b="b"/>
            <a:pathLst>
              <a:path w="1143000" h="28575">
                <a:moveTo>
                  <a:pt x="0" y="28575"/>
                </a:moveTo>
                <a:lnTo>
                  <a:pt x="1143000" y="28575"/>
                </a:lnTo>
                <a:lnTo>
                  <a:pt x="1143000" y="0"/>
                </a:lnTo>
                <a:lnTo>
                  <a:pt x="0" y="0"/>
                </a:lnTo>
                <a:lnTo>
                  <a:pt x="0" y="28575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9801" y="4481576"/>
            <a:ext cx="1143000" cy="447675"/>
          </a:xfrm>
          <a:custGeom>
            <a:avLst/>
            <a:gdLst/>
            <a:ahLst/>
            <a:cxnLst/>
            <a:rect l="l" t="t" r="r" b="b"/>
            <a:pathLst>
              <a:path w="1143000" h="447675">
                <a:moveTo>
                  <a:pt x="0" y="447675"/>
                </a:moveTo>
                <a:lnTo>
                  <a:pt x="1143000" y="447675"/>
                </a:lnTo>
                <a:lnTo>
                  <a:pt x="1143000" y="0"/>
                </a:lnTo>
                <a:lnTo>
                  <a:pt x="0" y="0"/>
                </a:lnTo>
                <a:lnTo>
                  <a:pt x="0" y="44767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09801" y="4481576"/>
            <a:ext cx="1143000" cy="447675"/>
          </a:xfrm>
          <a:custGeom>
            <a:avLst/>
            <a:gdLst/>
            <a:ahLst/>
            <a:cxnLst/>
            <a:rect l="l" t="t" r="r" b="b"/>
            <a:pathLst>
              <a:path w="1143000" h="447675">
                <a:moveTo>
                  <a:pt x="0" y="447675"/>
                </a:moveTo>
                <a:lnTo>
                  <a:pt x="1143000" y="447675"/>
                </a:lnTo>
                <a:lnTo>
                  <a:pt x="1143000" y="0"/>
                </a:lnTo>
                <a:lnTo>
                  <a:pt x="0" y="0"/>
                </a:lnTo>
                <a:lnTo>
                  <a:pt x="0" y="44767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62351" y="4738751"/>
            <a:ext cx="1143000" cy="219075"/>
          </a:xfrm>
          <a:custGeom>
            <a:avLst/>
            <a:gdLst/>
            <a:ahLst/>
            <a:cxnLst/>
            <a:rect l="l" t="t" r="r" b="b"/>
            <a:pathLst>
              <a:path w="1143000" h="219075">
                <a:moveTo>
                  <a:pt x="0" y="219075"/>
                </a:moveTo>
                <a:lnTo>
                  <a:pt x="1143000" y="219075"/>
                </a:lnTo>
                <a:lnTo>
                  <a:pt x="1143000" y="0"/>
                </a:lnTo>
                <a:lnTo>
                  <a:pt x="0" y="0"/>
                </a:lnTo>
                <a:lnTo>
                  <a:pt x="0" y="21907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62351" y="4738751"/>
            <a:ext cx="1143000" cy="219075"/>
          </a:xfrm>
          <a:custGeom>
            <a:avLst/>
            <a:gdLst/>
            <a:ahLst/>
            <a:cxnLst/>
            <a:rect l="l" t="t" r="r" b="b"/>
            <a:pathLst>
              <a:path w="1143000" h="219075">
                <a:moveTo>
                  <a:pt x="0" y="219075"/>
                </a:moveTo>
                <a:lnTo>
                  <a:pt x="1143000" y="219075"/>
                </a:lnTo>
                <a:lnTo>
                  <a:pt x="1143000" y="0"/>
                </a:lnTo>
                <a:lnTo>
                  <a:pt x="0" y="0"/>
                </a:lnTo>
                <a:lnTo>
                  <a:pt x="0" y="21907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09801" y="2719451"/>
            <a:ext cx="1143000" cy="1762125"/>
          </a:xfrm>
          <a:custGeom>
            <a:avLst/>
            <a:gdLst/>
            <a:ahLst/>
            <a:cxnLst/>
            <a:rect l="l" t="t" r="r" b="b"/>
            <a:pathLst>
              <a:path w="1143000" h="1762125">
                <a:moveTo>
                  <a:pt x="0" y="1762125"/>
                </a:moveTo>
                <a:lnTo>
                  <a:pt x="1143000" y="1762125"/>
                </a:lnTo>
                <a:lnTo>
                  <a:pt x="1143000" y="0"/>
                </a:lnTo>
                <a:lnTo>
                  <a:pt x="0" y="0"/>
                </a:lnTo>
                <a:lnTo>
                  <a:pt x="0" y="176212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09801" y="2719451"/>
            <a:ext cx="1143000" cy="1762125"/>
          </a:xfrm>
          <a:custGeom>
            <a:avLst/>
            <a:gdLst/>
            <a:ahLst/>
            <a:cxnLst/>
            <a:rect l="l" t="t" r="r" b="b"/>
            <a:pathLst>
              <a:path w="1143000" h="1762125">
                <a:moveTo>
                  <a:pt x="0" y="1762125"/>
                </a:moveTo>
                <a:lnTo>
                  <a:pt x="1143000" y="1762125"/>
                </a:lnTo>
                <a:lnTo>
                  <a:pt x="1143000" y="0"/>
                </a:lnTo>
                <a:lnTo>
                  <a:pt x="0" y="0"/>
                </a:lnTo>
                <a:lnTo>
                  <a:pt x="0" y="176212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62351" y="3871976"/>
            <a:ext cx="1143000" cy="866775"/>
          </a:xfrm>
          <a:custGeom>
            <a:avLst/>
            <a:gdLst/>
            <a:ahLst/>
            <a:cxnLst/>
            <a:rect l="l" t="t" r="r" b="b"/>
            <a:pathLst>
              <a:path w="1143000" h="866775">
                <a:moveTo>
                  <a:pt x="0" y="866775"/>
                </a:moveTo>
                <a:lnTo>
                  <a:pt x="1143000" y="866775"/>
                </a:lnTo>
                <a:lnTo>
                  <a:pt x="1143000" y="0"/>
                </a:lnTo>
                <a:lnTo>
                  <a:pt x="0" y="0"/>
                </a:lnTo>
                <a:lnTo>
                  <a:pt x="0" y="86677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62351" y="3871976"/>
            <a:ext cx="1143000" cy="866775"/>
          </a:xfrm>
          <a:custGeom>
            <a:avLst/>
            <a:gdLst/>
            <a:ahLst/>
            <a:cxnLst/>
            <a:rect l="l" t="t" r="r" b="b"/>
            <a:pathLst>
              <a:path w="1143000" h="866775">
                <a:moveTo>
                  <a:pt x="0" y="866775"/>
                </a:moveTo>
                <a:lnTo>
                  <a:pt x="1143000" y="866775"/>
                </a:lnTo>
                <a:lnTo>
                  <a:pt x="1143000" y="0"/>
                </a:lnTo>
                <a:lnTo>
                  <a:pt x="0" y="0"/>
                </a:lnTo>
                <a:lnTo>
                  <a:pt x="0" y="86677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09801" y="1852676"/>
            <a:ext cx="1143000" cy="866775"/>
          </a:xfrm>
          <a:custGeom>
            <a:avLst/>
            <a:gdLst/>
            <a:ahLst/>
            <a:cxnLst/>
            <a:rect l="l" t="t" r="r" b="b"/>
            <a:pathLst>
              <a:path w="1143000" h="866775">
                <a:moveTo>
                  <a:pt x="0" y="866775"/>
                </a:moveTo>
                <a:lnTo>
                  <a:pt x="1143000" y="866775"/>
                </a:lnTo>
                <a:lnTo>
                  <a:pt x="1143000" y="0"/>
                </a:lnTo>
                <a:lnTo>
                  <a:pt x="0" y="0"/>
                </a:lnTo>
                <a:lnTo>
                  <a:pt x="0" y="866775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09801" y="1852676"/>
            <a:ext cx="1143000" cy="866775"/>
          </a:xfrm>
          <a:custGeom>
            <a:avLst/>
            <a:gdLst/>
            <a:ahLst/>
            <a:cxnLst/>
            <a:rect l="l" t="t" r="r" b="b"/>
            <a:pathLst>
              <a:path w="1143000" h="866775">
                <a:moveTo>
                  <a:pt x="0" y="866775"/>
                </a:moveTo>
                <a:lnTo>
                  <a:pt x="1143000" y="866775"/>
                </a:lnTo>
                <a:lnTo>
                  <a:pt x="1143000" y="0"/>
                </a:lnTo>
                <a:lnTo>
                  <a:pt x="0" y="0"/>
                </a:lnTo>
                <a:lnTo>
                  <a:pt x="0" y="866775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62351" y="1928748"/>
            <a:ext cx="1143000" cy="1943100"/>
          </a:xfrm>
          <a:custGeom>
            <a:avLst/>
            <a:gdLst/>
            <a:ahLst/>
            <a:cxnLst/>
            <a:rect l="l" t="t" r="r" b="b"/>
            <a:pathLst>
              <a:path w="1143000" h="1943100">
                <a:moveTo>
                  <a:pt x="0" y="1943100"/>
                </a:moveTo>
                <a:lnTo>
                  <a:pt x="1143000" y="1943100"/>
                </a:lnTo>
                <a:lnTo>
                  <a:pt x="1143000" y="0"/>
                </a:lnTo>
                <a:lnTo>
                  <a:pt x="0" y="0"/>
                </a:lnTo>
                <a:lnTo>
                  <a:pt x="0" y="1943100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62351" y="1928748"/>
            <a:ext cx="1143000" cy="1943100"/>
          </a:xfrm>
          <a:custGeom>
            <a:avLst/>
            <a:gdLst/>
            <a:ahLst/>
            <a:cxnLst/>
            <a:rect l="l" t="t" r="r" b="b"/>
            <a:pathLst>
              <a:path w="1143000" h="1943100">
                <a:moveTo>
                  <a:pt x="0" y="1943100"/>
                </a:moveTo>
                <a:lnTo>
                  <a:pt x="1143000" y="1943100"/>
                </a:lnTo>
                <a:lnTo>
                  <a:pt x="1143000" y="0"/>
                </a:lnTo>
                <a:lnTo>
                  <a:pt x="0" y="0"/>
                </a:lnTo>
                <a:lnTo>
                  <a:pt x="0" y="1943100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09801" y="1709801"/>
            <a:ext cx="1143000" cy="142875"/>
          </a:xfrm>
          <a:custGeom>
            <a:avLst/>
            <a:gdLst/>
            <a:ahLst/>
            <a:cxnLst/>
            <a:rect l="l" t="t" r="r" b="b"/>
            <a:pathLst>
              <a:path w="1143000" h="142875">
                <a:moveTo>
                  <a:pt x="0" y="142875"/>
                </a:moveTo>
                <a:lnTo>
                  <a:pt x="1143000" y="142875"/>
                </a:lnTo>
                <a:lnTo>
                  <a:pt x="1143000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09801" y="1709801"/>
            <a:ext cx="1143000" cy="142875"/>
          </a:xfrm>
          <a:custGeom>
            <a:avLst/>
            <a:gdLst/>
            <a:ahLst/>
            <a:cxnLst/>
            <a:rect l="l" t="t" r="r" b="b"/>
            <a:pathLst>
              <a:path w="1143000" h="142875">
                <a:moveTo>
                  <a:pt x="0" y="142875"/>
                </a:moveTo>
                <a:lnTo>
                  <a:pt x="1143000" y="142875"/>
                </a:lnTo>
                <a:lnTo>
                  <a:pt x="1143000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62351" y="1709801"/>
            <a:ext cx="1143000" cy="219075"/>
          </a:xfrm>
          <a:custGeom>
            <a:avLst/>
            <a:gdLst/>
            <a:ahLst/>
            <a:cxnLst/>
            <a:rect l="l" t="t" r="r" b="b"/>
            <a:pathLst>
              <a:path w="1143000" h="219075">
                <a:moveTo>
                  <a:pt x="0" y="219075"/>
                </a:moveTo>
                <a:lnTo>
                  <a:pt x="1143000" y="219075"/>
                </a:lnTo>
                <a:lnTo>
                  <a:pt x="1143000" y="0"/>
                </a:lnTo>
                <a:lnTo>
                  <a:pt x="0" y="0"/>
                </a:lnTo>
                <a:lnTo>
                  <a:pt x="0" y="21907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62351" y="1709801"/>
            <a:ext cx="1143000" cy="219075"/>
          </a:xfrm>
          <a:custGeom>
            <a:avLst/>
            <a:gdLst/>
            <a:ahLst/>
            <a:cxnLst/>
            <a:rect l="l" t="t" r="r" b="b"/>
            <a:pathLst>
              <a:path w="1143000" h="219075">
                <a:moveTo>
                  <a:pt x="0" y="219075"/>
                </a:moveTo>
                <a:lnTo>
                  <a:pt x="1143000" y="219075"/>
                </a:lnTo>
                <a:lnTo>
                  <a:pt x="1143000" y="0"/>
                </a:lnTo>
                <a:lnTo>
                  <a:pt x="0" y="0"/>
                </a:lnTo>
                <a:lnTo>
                  <a:pt x="0" y="21907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05025" y="4957826"/>
            <a:ext cx="2705100" cy="0"/>
          </a:xfrm>
          <a:custGeom>
            <a:avLst/>
            <a:gdLst/>
            <a:ahLst/>
            <a:cxnLst/>
            <a:rect l="l" t="t" r="r" b="b"/>
            <a:pathLst>
              <a:path w="2705100">
                <a:moveTo>
                  <a:pt x="0" y="0"/>
                </a:moveTo>
                <a:lnTo>
                  <a:pt x="27051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90750" y="2828861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43300" y="2524061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38375" y="2838386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90925" y="2533586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165095" y="2504059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34028" y="2287904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442078" y="4837747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442078" y="4188841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442078" y="3538791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42078" y="2889567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442078" y="2240534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245235" y="4837747"/>
            <a:ext cx="2419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63955" y="4188841"/>
            <a:ext cx="313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63955" y="3538791"/>
            <a:ext cx="313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63955" y="2889567"/>
            <a:ext cx="313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6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63955" y="2240534"/>
            <a:ext cx="313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8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16865" y="780478"/>
            <a:ext cx="5121275" cy="10191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02899"/>
              </a:lnSpc>
              <a:spcBef>
                <a:spcPts val="70"/>
              </a:spcBef>
            </a:pP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How often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do </a:t>
            </a:r>
            <a:r>
              <a:rPr sz="1550" b="1" spc="25" dirty="0">
                <a:solidFill>
                  <a:srgbClr val="091A30"/>
                </a:solidFill>
                <a:latin typeface="Arial"/>
                <a:cs typeface="Arial"/>
              </a:rPr>
              <a:t>you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receive timely </a:t>
            </a:r>
            <a:r>
              <a:rPr sz="1550" b="1" spc="30" dirty="0">
                <a:solidFill>
                  <a:srgbClr val="091A30"/>
                </a:solidFill>
                <a:latin typeface="Arial"/>
                <a:cs typeface="Arial"/>
              </a:rPr>
              <a:t>AND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accurate  information that you </a:t>
            </a:r>
            <a:r>
              <a:rPr sz="1550" b="1" spc="25" dirty="0">
                <a:solidFill>
                  <a:srgbClr val="091A30"/>
                </a:solidFill>
                <a:latin typeface="Arial"/>
                <a:cs typeface="Arial"/>
              </a:rPr>
              <a:t>need </a:t>
            </a:r>
            <a:r>
              <a:rPr sz="1550" b="1" spc="10" dirty="0">
                <a:solidFill>
                  <a:srgbClr val="091A30"/>
                </a:solidFill>
                <a:latin typeface="Arial"/>
                <a:cs typeface="Arial"/>
              </a:rPr>
              <a:t>to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deliver care </a:t>
            </a:r>
            <a:r>
              <a:rPr sz="1550" b="1" spc="30" dirty="0">
                <a:solidFill>
                  <a:srgbClr val="091A30"/>
                </a:solidFill>
                <a:latin typeface="Arial"/>
                <a:cs typeface="Arial"/>
              </a:rPr>
              <a:t>from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other  providers?</a:t>
            </a:r>
            <a:r>
              <a:rPr sz="1550" b="1" spc="5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B6</a:t>
            </a:r>
            <a:endParaRPr sz="155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665"/>
              </a:spcBef>
              <a:tabLst>
                <a:tab pos="3359785" algn="l"/>
              </a:tabLst>
            </a:pP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100%	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5.0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747266" y="5034597"/>
            <a:ext cx="10725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Women</a:t>
            </a:r>
            <a:r>
              <a:rPr sz="12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(n=124)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687239" y="2871094"/>
            <a:ext cx="234950" cy="931544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350" b="1" spc="20" dirty="0">
                <a:solidFill>
                  <a:srgbClr val="585858"/>
                </a:solidFill>
                <a:latin typeface="Calibri"/>
                <a:cs typeface="Calibri"/>
              </a:rPr>
              <a:t>Mean</a:t>
            </a:r>
            <a:r>
              <a:rPr sz="1350" b="1" spc="-10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b="1" spc="85" dirty="0">
                <a:solidFill>
                  <a:srgbClr val="585858"/>
                </a:solidFill>
                <a:latin typeface="Calibri"/>
                <a:cs typeface="Calibri"/>
              </a:rPr>
              <a:t>Score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38841" y="2851081"/>
            <a:ext cx="235585" cy="97028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350" b="1" spc="75" dirty="0">
                <a:solidFill>
                  <a:srgbClr val="585858"/>
                </a:solidFill>
                <a:latin typeface="Calibri"/>
                <a:cs typeface="Calibri"/>
              </a:rPr>
              <a:t>Response</a:t>
            </a:r>
            <a:r>
              <a:rPr sz="1350" b="1" spc="-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b="1" spc="15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509775" y="540550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509775" y="540550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452751" y="540550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52751" y="540550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395726" y="540550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395726" y="540550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09775" y="566261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09775" y="566261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617980" y="5255005"/>
            <a:ext cx="411480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2500"/>
              </a:lnSpc>
              <a:spcBef>
                <a:spcPts val="100"/>
              </a:spcBef>
            </a:pP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v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r 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Often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452751" y="566261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2751" y="566261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564510" y="5255005"/>
            <a:ext cx="490220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2500"/>
              </a:lnSpc>
              <a:spcBef>
                <a:spcPts val="100"/>
              </a:spcBef>
            </a:pP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Rarely  </a:t>
            </a:r>
            <a:r>
              <a:rPr sz="1200" spc="-13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200" spc="105" dirty="0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w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y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414712" y="5681662"/>
            <a:ext cx="66675" cy="66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3257550" y="5034597"/>
            <a:ext cx="1054100" cy="767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sz="1200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(n=15)</a:t>
            </a:r>
            <a:endParaRPr sz="1200">
              <a:latin typeface="Arial"/>
              <a:cs typeface="Arial"/>
            </a:endParaRPr>
          </a:p>
          <a:p>
            <a:pPr marL="265430" marR="5080">
              <a:lnSpc>
                <a:spcPct val="142500"/>
              </a:lnSpc>
              <a:spcBef>
                <a:spcPts val="295"/>
              </a:spcBef>
            </a:pP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Sometimes  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Mean</a:t>
            </a:r>
            <a:r>
              <a:rPr sz="1200" spc="-1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Score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9863201" y="4290948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10651" y="4290948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2000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253351" y="4290948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863201" y="3652773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10651" y="3652773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2000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253351" y="3652773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863201" y="3014726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10651" y="3014726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2000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253351" y="3014726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863201" y="2376551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510651" y="2376551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2000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253351" y="2376551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253351" y="1738376"/>
            <a:ext cx="2705100" cy="0"/>
          </a:xfrm>
          <a:custGeom>
            <a:avLst/>
            <a:gdLst/>
            <a:ahLst/>
            <a:cxnLst/>
            <a:rect l="l" t="t" r="r" b="b"/>
            <a:pathLst>
              <a:path w="2705100">
                <a:moveTo>
                  <a:pt x="0" y="0"/>
                </a:moveTo>
                <a:lnTo>
                  <a:pt x="27051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358126" y="4757801"/>
            <a:ext cx="1152525" cy="171450"/>
          </a:xfrm>
          <a:custGeom>
            <a:avLst/>
            <a:gdLst/>
            <a:ahLst/>
            <a:cxnLst/>
            <a:rect l="l" t="t" r="r" b="b"/>
            <a:pathLst>
              <a:path w="1152525" h="171450">
                <a:moveTo>
                  <a:pt x="0" y="171450"/>
                </a:moveTo>
                <a:lnTo>
                  <a:pt x="1152525" y="171450"/>
                </a:lnTo>
                <a:lnTo>
                  <a:pt x="1152525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358126" y="4757801"/>
            <a:ext cx="1152525" cy="171450"/>
          </a:xfrm>
          <a:custGeom>
            <a:avLst/>
            <a:gdLst/>
            <a:ahLst/>
            <a:cxnLst/>
            <a:rect l="l" t="t" r="r" b="b"/>
            <a:pathLst>
              <a:path w="1152525" h="171450">
                <a:moveTo>
                  <a:pt x="0" y="171450"/>
                </a:moveTo>
                <a:lnTo>
                  <a:pt x="1152525" y="171450"/>
                </a:lnTo>
                <a:lnTo>
                  <a:pt x="1152525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358126" y="4214876"/>
            <a:ext cx="1152525" cy="542925"/>
          </a:xfrm>
          <a:custGeom>
            <a:avLst/>
            <a:gdLst/>
            <a:ahLst/>
            <a:cxnLst/>
            <a:rect l="l" t="t" r="r" b="b"/>
            <a:pathLst>
              <a:path w="1152525" h="542925">
                <a:moveTo>
                  <a:pt x="0" y="542925"/>
                </a:moveTo>
                <a:lnTo>
                  <a:pt x="1152525" y="542925"/>
                </a:lnTo>
                <a:lnTo>
                  <a:pt x="1152525" y="0"/>
                </a:lnTo>
                <a:lnTo>
                  <a:pt x="0" y="0"/>
                </a:lnTo>
                <a:lnTo>
                  <a:pt x="0" y="54292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358126" y="4214876"/>
            <a:ext cx="1152525" cy="542925"/>
          </a:xfrm>
          <a:custGeom>
            <a:avLst/>
            <a:gdLst/>
            <a:ahLst/>
            <a:cxnLst/>
            <a:rect l="l" t="t" r="r" b="b"/>
            <a:pathLst>
              <a:path w="1152525" h="542925">
                <a:moveTo>
                  <a:pt x="0" y="542925"/>
                </a:moveTo>
                <a:lnTo>
                  <a:pt x="1152525" y="542925"/>
                </a:lnTo>
                <a:lnTo>
                  <a:pt x="1152525" y="0"/>
                </a:lnTo>
                <a:lnTo>
                  <a:pt x="0" y="0"/>
                </a:lnTo>
                <a:lnTo>
                  <a:pt x="0" y="54292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710676" y="4472051"/>
            <a:ext cx="1152525" cy="457200"/>
          </a:xfrm>
          <a:custGeom>
            <a:avLst/>
            <a:gdLst/>
            <a:ahLst/>
            <a:cxnLst/>
            <a:rect l="l" t="t" r="r" b="b"/>
            <a:pathLst>
              <a:path w="1152525" h="457200">
                <a:moveTo>
                  <a:pt x="0" y="457200"/>
                </a:moveTo>
                <a:lnTo>
                  <a:pt x="1152525" y="457200"/>
                </a:lnTo>
                <a:lnTo>
                  <a:pt x="115252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710676" y="4472051"/>
            <a:ext cx="1152525" cy="457200"/>
          </a:xfrm>
          <a:custGeom>
            <a:avLst/>
            <a:gdLst/>
            <a:ahLst/>
            <a:cxnLst/>
            <a:rect l="l" t="t" r="r" b="b"/>
            <a:pathLst>
              <a:path w="1152525" h="457200">
                <a:moveTo>
                  <a:pt x="0" y="457200"/>
                </a:moveTo>
                <a:lnTo>
                  <a:pt x="1152525" y="457200"/>
                </a:lnTo>
                <a:lnTo>
                  <a:pt x="115252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358126" y="3176651"/>
            <a:ext cx="1152525" cy="1038225"/>
          </a:xfrm>
          <a:custGeom>
            <a:avLst/>
            <a:gdLst/>
            <a:ahLst/>
            <a:cxnLst/>
            <a:rect l="l" t="t" r="r" b="b"/>
            <a:pathLst>
              <a:path w="1152525" h="1038225">
                <a:moveTo>
                  <a:pt x="0" y="1038225"/>
                </a:moveTo>
                <a:lnTo>
                  <a:pt x="1152525" y="1038225"/>
                </a:lnTo>
                <a:lnTo>
                  <a:pt x="1152525" y="0"/>
                </a:lnTo>
                <a:lnTo>
                  <a:pt x="0" y="0"/>
                </a:lnTo>
                <a:lnTo>
                  <a:pt x="0" y="103822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358126" y="3176651"/>
            <a:ext cx="1152525" cy="1038225"/>
          </a:xfrm>
          <a:custGeom>
            <a:avLst/>
            <a:gdLst/>
            <a:ahLst/>
            <a:cxnLst/>
            <a:rect l="l" t="t" r="r" b="b"/>
            <a:pathLst>
              <a:path w="1152525" h="1038225">
                <a:moveTo>
                  <a:pt x="0" y="1038225"/>
                </a:moveTo>
                <a:lnTo>
                  <a:pt x="1152525" y="1038225"/>
                </a:lnTo>
                <a:lnTo>
                  <a:pt x="1152525" y="0"/>
                </a:lnTo>
                <a:lnTo>
                  <a:pt x="0" y="0"/>
                </a:lnTo>
                <a:lnTo>
                  <a:pt x="0" y="103822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710676" y="3557651"/>
            <a:ext cx="1152525" cy="914400"/>
          </a:xfrm>
          <a:custGeom>
            <a:avLst/>
            <a:gdLst/>
            <a:ahLst/>
            <a:cxnLst/>
            <a:rect l="l" t="t" r="r" b="b"/>
            <a:pathLst>
              <a:path w="1152525" h="914400">
                <a:moveTo>
                  <a:pt x="0" y="914400"/>
                </a:moveTo>
                <a:lnTo>
                  <a:pt x="1152525" y="914400"/>
                </a:lnTo>
                <a:lnTo>
                  <a:pt x="1152525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710676" y="3557651"/>
            <a:ext cx="1152525" cy="914400"/>
          </a:xfrm>
          <a:custGeom>
            <a:avLst/>
            <a:gdLst/>
            <a:ahLst/>
            <a:cxnLst/>
            <a:rect l="l" t="t" r="r" b="b"/>
            <a:pathLst>
              <a:path w="1152525" h="914400">
                <a:moveTo>
                  <a:pt x="0" y="914400"/>
                </a:moveTo>
                <a:lnTo>
                  <a:pt x="1152525" y="914400"/>
                </a:lnTo>
                <a:lnTo>
                  <a:pt x="1152525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358126" y="1938401"/>
            <a:ext cx="1152525" cy="1238250"/>
          </a:xfrm>
          <a:custGeom>
            <a:avLst/>
            <a:gdLst/>
            <a:ahLst/>
            <a:cxnLst/>
            <a:rect l="l" t="t" r="r" b="b"/>
            <a:pathLst>
              <a:path w="1152525" h="1238250">
                <a:moveTo>
                  <a:pt x="0" y="1238250"/>
                </a:moveTo>
                <a:lnTo>
                  <a:pt x="1152525" y="1238250"/>
                </a:lnTo>
                <a:lnTo>
                  <a:pt x="1152525" y="0"/>
                </a:lnTo>
                <a:lnTo>
                  <a:pt x="0" y="0"/>
                </a:lnTo>
                <a:lnTo>
                  <a:pt x="0" y="1238250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358126" y="1938401"/>
            <a:ext cx="1152525" cy="1238250"/>
          </a:xfrm>
          <a:custGeom>
            <a:avLst/>
            <a:gdLst/>
            <a:ahLst/>
            <a:cxnLst/>
            <a:rect l="l" t="t" r="r" b="b"/>
            <a:pathLst>
              <a:path w="1152525" h="1238250">
                <a:moveTo>
                  <a:pt x="0" y="1238250"/>
                </a:moveTo>
                <a:lnTo>
                  <a:pt x="1152525" y="1238250"/>
                </a:lnTo>
                <a:lnTo>
                  <a:pt x="1152525" y="0"/>
                </a:lnTo>
                <a:lnTo>
                  <a:pt x="0" y="0"/>
                </a:lnTo>
                <a:lnTo>
                  <a:pt x="0" y="1238250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710676" y="2195576"/>
            <a:ext cx="1152525" cy="1362075"/>
          </a:xfrm>
          <a:custGeom>
            <a:avLst/>
            <a:gdLst/>
            <a:ahLst/>
            <a:cxnLst/>
            <a:rect l="l" t="t" r="r" b="b"/>
            <a:pathLst>
              <a:path w="1152525" h="1362075">
                <a:moveTo>
                  <a:pt x="0" y="1362075"/>
                </a:moveTo>
                <a:lnTo>
                  <a:pt x="1152525" y="1362075"/>
                </a:lnTo>
                <a:lnTo>
                  <a:pt x="1152525" y="0"/>
                </a:lnTo>
                <a:lnTo>
                  <a:pt x="0" y="0"/>
                </a:lnTo>
                <a:lnTo>
                  <a:pt x="0" y="1362075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710676" y="2195576"/>
            <a:ext cx="1152525" cy="1362075"/>
          </a:xfrm>
          <a:custGeom>
            <a:avLst/>
            <a:gdLst/>
            <a:ahLst/>
            <a:cxnLst/>
            <a:rect l="l" t="t" r="r" b="b"/>
            <a:pathLst>
              <a:path w="1152525" h="1362075">
                <a:moveTo>
                  <a:pt x="0" y="1362075"/>
                </a:moveTo>
                <a:lnTo>
                  <a:pt x="1152525" y="1362075"/>
                </a:lnTo>
                <a:lnTo>
                  <a:pt x="1152525" y="0"/>
                </a:lnTo>
                <a:lnTo>
                  <a:pt x="0" y="0"/>
                </a:lnTo>
                <a:lnTo>
                  <a:pt x="0" y="1362075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358126" y="1738376"/>
            <a:ext cx="1152525" cy="200025"/>
          </a:xfrm>
          <a:custGeom>
            <a:avLst/>
            <a:gdLst/>
            <a:ahLst/>
            <a:cxnLst/>
            <a:rect l="l" t="t" r="r" b="b"/>
            <a:pathLst>
              <a:path w="1152525" h="200025">
                <a:moveTo>
                  <a:pt x="0" y="200025"/>
                </a:moveTo>
                <a:lnTo>
                  <a:pt x="1152525" y="200025"/>
                </a:lnTo>
                <a:lnTo>
                  <a:pt x="1152525" y="0"/>
                </a:lnTo>
                <a:lnTo>
                  <a:pt x="0" y="0"/>
                </a:lnTo>
                <a:lnTo>
                  <a:pt x="0" y="20002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358126" y="1738376"/>
            <a:ext cx="1152525" cy="200025"/>
          </a:xfrm>
          <a:custGeom>
            <a:avLst/>
            <a:gdLst/>
            <a:ahLst/>
            <a:cxnLst/>
            <a:rect l="l" t="t" r="r" b="b"/>
            <a:pathLst>
              <a:path w="1152525" h="200025">
                <a:moveTo>
                  <a:pt x="0" y="200025"/>
                </a:moveTo>
                <a:lnTo>
                  <a:pt x="1152525" y="200025"/>
                </a:lnTo>
                <a:lnTo>
                  <a:pt x="1152525" y="0"/>
                </a:lnTo>
                <a:lnTo>
                  <a:pt x="0" y="0"/>
                </a:lnTo>
                <a:lnTo>
                  <a:pt x="0" y="20002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710676" y="1738376"/>
            <a:ext cx="1152525" cy="457200"/>
          </a:xfrm>
          <a:custGeom>
            <a:avLst/>
            <a:gdLst/>
            <a:ahLst/>
            <a:cxnLst/>
            <a:rect l="l" t="t" r="r" b="b"/>
            <a:pathLst>
              <a:path w="1152525" h="457200">
                <a:moveTo>
                  <a:pt x="0" y="457200"/>
                </a:moveTo>
                <a:lnTo>
                  <a:pt x="1152525" y="457200"/>
                </a:lnTo>
                <a:lnTo>
                  <a:pt x="115252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710676" y="1738376"/>
            <a:ext cx="1152525" cy="457200"/>
          </a:xfrm>
          <a:custGeom>
            <a:avLst/>
            <a:gdLst/>
            <a:ahLst/>
            <a:cxnLst/>
            <a:rect l="l" t="t" r="r" b="b"/>
            <a:pathLst>
              <a:path w="1152525" h="457200">
                <a:moveTo>
                  <a:pt x="0" y="457200"/>
                </a:moveTo>
                <a:lnTo>
                  <a:pt x="1152525" y="457200"/>
                </a:lnTo>
                <a:lnTo>
                  <a:pt x="115252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253351" y="4929251"/>
            <a:ext cx="2705100" cy="0"/>
          </a:xfrm>
          <a:custGeom>
            <a:avLst/>
            <a:gdLst/>
            <a:ahLst/>
            <a:cxnLst/>
            <a:rect l="l" t="t" r="r" b="b"/>
            <a:pathLst>
              <a:path w="2705100">
                <a:moveTo>
                  <a:pt x="0" y="0"/>
                </a:moveTo>
                <a:lnTo>
                  <a:pt x="27051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839075" y="2809811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191625" y="2600261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886700" y="2819336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239250" y="2609786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7835900" y="2572956"/>
            <a:ext cx="2184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9190355" y="2355278"/>
            <a:ext cx="2184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0098405" y="4816157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0098405" y="4175759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0098405" y="3535045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0098405" y="2894329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0098405" y="2253615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6901433" y="4816157"/>
            <a:ext cx="2419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6820281" y="4175759"/>
            <a:ext cx="313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820281" y="3535045"/>
            <a:ext cx="313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6820281" y="2894329"/>
            <a:ext cx="313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6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6820281" y="2253615"/>
            <a:ext cx="313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8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7403718" y="5013007"/>
            <a:ext cx="10693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Women</a:t>
            </a:r>
            <a:r>
              <a:rPr sz="1200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(n=111)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0343819" y="2871094"/>
            <a:ext cx="234950" cy="931544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350" b="1" spc="20" dirty="0">
                <a:solidFill>
                  <a:srgbClr val="585858"/>
                </a:solidFill>
                <a:latin typeface="Calibri"/>
                <a:cs typeface="Calibri"/>
              </a:rPr>
              <a:t>Mean</a:t>
            </a:r>
            <a:r>
              <a:rPr sz="1350" b="1" spc="-10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b="1" spc="85" dirty="0">
                <a:solidFill>
                  <a:srgbClr val="585858"/>
                </a:solidFill>
                <a:latin typeface="Calibri"/>
                <a:cs typeface="Calibri"/>
              </a:rPr>
              <a:t>Score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6495719" y="2851283"/>
            <a:ext cx="234950" cy="969644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350" b="1" spc="75" dirty="0">
                <a:solidFill>
                  <a:srgbClr val="585858"/>
                </a:solidFill>
                <a:latin typeface="Calibri"/>
                <a:cs typeface="Calibri"/>
              </a:rPr>
              <a:t>Response</a:t>
            </a:r>
            <a:r>
              <a:rPr sz="1350" b="1" spc="-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b="1" spc="15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7158101" y="538645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158101" y="538645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110601" y="5386451"/>
            <a:ext cx="76200" cy="85725"/>
          </a:xfrm>
          <a:custGeom>
            <a:avLst/>
            <a:gdLst/>
            <a:ahLst/>
            <a:cxnLst/>
            <a:rect l="l" t="t" r="r" b="b"/>
            <a:pathLst>
              <a:path w="76200" h="85725">
                <a:moveTo>
                  <a:pt x="0" y="85725"/>
                </a:moveTo>
                <a:lnTo>
                  <a:pt x="76200" y="85725"/>
                </a:lnTo>
                <a:lnTo>
                  <a:pt x="76200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110601" y="5386451"/>
            <a:ext cx="76200" cy="85725"/>
          </a:xfrm>
          <a:custGeom>
            <a:avLst/>
            <a:gdLst/>
            <a:ahLst/>
            <a:cxnLst/>
            <a:rect l="l" t="t" r="r" b="b"/>
            <a:pathLst>
              <a:path w="76200" h="85725">
                <a:moveTo>
                  <a:pt x="0" y="85725"/>
                </a:moveTo>
                <a:lnTo>
                  <a:pt x="76200" y="85725"/>
                </a:lnTo>
                <a:lnTo>
                  <a:pt x="76200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053576" y="538645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053576" y="538645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158101" y="564356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158101" y="564356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 txBox="1"/>
          <p:nvPr/>
        </p:nvSpPr>
        <p:spPr>
          <a:xfrm>
            <a:off x="7274559" y="5233830"/>
            <a:ext cx="410209" cy="54673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v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Often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8110601" y="5643562"/>
            <a:ext cx="76200" cy="85725"/>
          </a:xfrm>
          <a:custGeom>
            <a:avLst/>
            <a:gdLst/>
            <a:ahLst/>
            <a:cxnLst/>
            <a:rect l="l" t="t" r="r" b="b"/>
            <a:pathLst>
              <a:path w="76200" h="85725">
                <a:moveTo>
                  <a:pt x="0" y="85725"/>
                </a:moveTo>
                <a:lnTo>
                  <a:pt x="76200" y="85725"/>
                </a:lnTo>
                <a:lnTo>
                  <a:pt x="76200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110601" y="5643562"/>
            <a:ext cx="76200" cy="85725"/>
          </a:xfrm>
          <a:custGeom>
            <a:avLst/>
            <a:gdLst/>
            <a:ahLst/>
            <a:cxnLst/>
            <a:rect l="l" t="t" r="r" b="b"/>
            <a:pathLst>
              <a:path w="76200" h="85725">
                <a:moveTo>
                  <a:pt x="0" y="85725"/>
                </a:moveTo>
                <a:lnTo>
                  <a:pt x="76200" y="85725"/>
                </a:lnTo>
                <a:lnTo>
                  <a:pt x="76200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8221091" y="5233830"/>
            <a:ext cx="490220" cy="54673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Rarely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Always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9063037" y="5662612"/>
            <a:ext cx="66675" cy="66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 txBox="1"/>
          <p:nvPr/>
        </p:nvSpPr>
        <p:spPr>
          <a:xfrm>
            <a:off x="8913876" y="5013007"/>
            <a:ext cx="1056005" cy="767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sz="1200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(n=14)</a:t>
            </a:r>
            <a:endParaRPr sz="1200">
              <a:latin typeface="Arial"/>
              <a:cs typeface="Arial"/>
            </a:endParaRPr>
          </a:p>
          <a:p>
            <a:pPr marL="266065">
              <a:lnSpc>
                <a:spcPct val="100000"/>
              </a:lnSpc>
              <a:spcBef>
                <a:spcPts val="905"/>
              </a:spcBef>
            </a:pP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Sometimes</a:t>
            </a:r>
            <a:endParaRPr sz="1200">
              <a:latin typeface="Arial"/>
              <a:cs typeface="Arial"/>
            </a:endParaRPr>
          </a:p>
          <a:p>
            <a:pPr marL="266065">
              <a:lnSpc>
                <a:spcPct val="100000"/>
              </a:lnSpc>
              <a:spcBef>
                <a:spcPts val="615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Mean</a:t>
            </a:r>
            <a:r>
              <a:rPr sz="1200" spc="-1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Score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6" name="object 1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50</a:t>
            </a:fld>
            <a:endParaRPr spc="-5" dirty="0"/>
          </a:p>
        </p:txBody>
      </p:sp>
      <p:sp>
        <p:nvSpPr>
          <p:cNvPr id="135" name="object 135"/>
          <p:cNvSpPr txBox="1"/>
          <p:nvPr/>
        </p:nvSpPr>
        <p:spPr>
          <a:xfrm>
            <a:off x="6427215" y="780478"/>
            <a:ext cx="5112385" cy="104076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02899"/>
              </a:lnSpc>
              <a:spcBef>
                <a:spcPts val="70"/>
              </a:spcBef>
            </a:pPr>
            <a:r>
              <a:rPr sz="1550" b="1" spc="25" dirty="0">
                <a:solidFill>
                  <a:srgbClr val="091A30"/>
                </a:solidFill>
                <a:latin typeface="Arial"/>
                <a:cs typeface="Arial"/>
              </a:rPr>
              <a:t>When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clinically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appropriate, </a:t>
            </a:r>
            <a:r>
              <a:rPr sz="1550" b="1" spc="25" dirty="0">
                <a:solidFill>
                  <a:srgbClr val="091A30"/>
                </a:solidFill>
                <a:latin typeface="Arial"/>
                <a:cs typeface="Arial"/>
              </a:rPr>
              <a:t>how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often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is </a:t>
            </a:r>
            <a:r>
              <a:rPr sz="1550" b="1" spc="10" dirty="0">
                <a:solidFill>
                  <a:srgbClr val="091A30"/>
                </a:solidFill>
                <a:latin typeface="Arial"/>
                <a:cs typeface="Arial"/>
              </a:rPr>
              <a:t>it </a:t>
            </a:r>
            <a:r>
              <a:rPr sz="1550" b="1" spc="30" dirty="0">
                <a:solidFill>
                  <a:srgbClr val="091A30"/>
                </a:solidFill>
                <a:latin typeface="Arial"/>
                <a:cs typeface="Arial"/>
              </a:rPr>
              <a:t>easy </a:t>
            </a:r>
            <a:r>
              <a:rPr sz="1550" b="1" spc="5" dirty="0">
                <a:solidFill>
                  <a:srgbClr val="091A30"/>
                </a:solidFill>
                <a:latin typeface="Arial"/>
                <a:cs typeface="Arial"/>
              </a:rPr>
              <a:t>to 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obtain a (“curbside”)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consult </a:t>
            </a:r>
            <a:r>
              <a:rPr sz="1550" b="1" spc="30" dirty="0">
                <a:solidFill>
                  <a:srgbClr val="091A30"/>
                </a:solidFill>
                <a:latin typeface="Arial"/>
                <a:cs typeface="Arial"/>
              </a:rPr>
              <a:t>from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peers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or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other 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providers in lieu of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referring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the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patient?</a:t>
            </a:r>
            <a:r>
              <a:rPr sz="1550" b="1" spc="16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B7</a:t>
            </a:r>
            <a:endParaRPr sz="1550">
              <a:latin typeface="Arial"/>
              <a:cs typeface="Arial"/>
            </a:endParaRPr>
          </a:p>
          <a:p>
            <a:pPr marL="324485">
              <a:lnSpc>
                <a:spcPct val="100000"/>
              </a:lnSpc>
              <a:spcBef>
                <a:spcPts val="840"/>
              </a:spcBef>
              <a:tabLst>
                <a:tab pos="3683635" algn="l"/>
              </a:tabLst>
            </a:pP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100%	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5.0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80" rIns="0" bIns="0" rtlCol="0">
            <a:spAutoFit/>
          </a:bodyPr>
          <a:lstStyle/>
          <a:p>
            <a:pPr marL="1486535">
              <a:lnSpc>
                <a:spcPct val="100000"/>
              </a:lnSpc>
              <a:spcBef>
                <a:spcPts val="2140"/>
              </a:spcBef>
            </a:pPr>
            <a:r>
              <a:rPr spc="15" dirty="0"/>
              <a:t>Burnout </a:t>
            </a:r>
            <a:r>
              <a:rPr spc="20" dirty="0"/>
              <a:t>&amp; Satisfaction </a:t>
            </a:r>
            <a:r>
              <a:rPr spc="5" dirty="0"/>
              <a:t>By</a:t>
            </a:r>
            <a:r>
              <a:rPr spc="110" dirty="0"/>
              <a:t> </a:t>
            </a:r>
            <a:r>
              <a:rPr spc="10" dirty="0"/>
              <a:t>Gender</a:t>
            </a:r>
          </a:p>
          <a:p>
            <a:pPr marL="429259">
              <a:lnSpc>
                <a:spcPct val="100000"/>
              </a:lnSpc>
              <a:spcBef>
                <a:spcPts val="919"/>
              </a:spcBef>
            </a:pPr>
            <a:r>
              <a:rPr sz="1800" spc="-5" dirty="0"/>
              <a:t>Using </a:t>
            </a:r>
            <a:r>
              <a:rPr sz="1800" dirty="0"/>
              <a:t>your </a:t>
            </a:r>
            <a:r>
              <a:rPr sz="1800" spc="-10" dirty="0"/>
              <a:t>own </a:t>
            </a:r>
            <a:r>
              <a:rPr sz="1800" spc="-5" dirty="0"/>
              <a:t>definition </a:t>
            </a:r>
            <a:r>
              <a:rPr sz="1800" spc="10" dirty="0"/>
              <a:t>of </a:t>
            </a:r>
            <a:r>
              <a:rPr sz="1800" dirty="0"/>
              <a:t>“burnout”, </a:t>
            </a:r>
            <a:r>
              <a:rPr sz="1800" spc="-10" dirty="0"/>
              <a:t>which </a:t>
            </a:r>
            <a:r>
              <a:rPr sz="1800" spc="-5" dirty="0"/>
              <a:t>statement </a:t>
            </a:r>
            <a:r>
              <a:rPr sz="1800" spc="-10" dirty="0"/>
              <a:t>best </a:t>
            </a:r>
            <a:r>
              <a:rPr sz="1800" dirty="0"/>
              <a:t>describes </a:t>
            </a:r>
            <a:r>
              <a:rPr sz="1800" spc="5" dirty="0"/>
              <a:t>your </a:t>
            </a:r>
            <a:r>
              <a:rPr sz="1800" spc="-5" dirty="0"/>
              <a:t>situation </a:t>
            </a:r>
            <a:r>
              <a:rPr sz="1800" spc="-15" dirty="0"/>
              <a:t>at </a:t>
            </a:r>
            <a:r>
              <a:rPr sz="1800" spc="-5" dirty="0"/>
              <a:t>work?</a:t>
            </a:r>
            <a:r>
              <a:rPr sz="1800" spc="130" dirty="0"/>
              <a:t> </a:t>
            </a:r>
            <a:r>
              <a:rPr sz="1800" dirty="0"/>
              <a:t>F1</a:t>
            </a:r>
            <a:endParaRPr sz="1800"/>
          </a:p>
        </p:txBody>
      </p:sp>
      <p:sp>
        <p:nvSpPr>
          <p:cNvPr id="4" name="object 4"/>
          <p:cNvSpPr/>
          <p:nvPr/>
        </p:nvSpPr>
        <p:spPr>
          <a:xfrm>
            <a:off x="6824726" y="4938648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9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10151" y="4938648"/>
            <a:ext cx="352425" cy="0"/>
          </a:xfrm>
          <a:custGeom>
            <a:avLst/>
            <a:gdLst/>
            <a:ahLst/>
            <a:cxnLst/>
            <a:rect l="l" t="t" r="r" b="b"/>
            <a:pathLst>
              <a:path w="352425">
                <a:moveTo>
                  <a:pt x="0" y="0"/>
                </a:moveTo>
                <a:lnTo>
                  <a:pt x="3524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76551" y="4938648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24726" y="4062348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9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10151" y="4062348"/>
            <a:ext cx="352425" cy="0"/>
          </a:xfrm>
          <a:custGeom>
            <a:avLst/>
            <a:gdLst/>
            <a:ahLst/>
            <a:cxnLst/>
            <a:rect l="l" t="t" r="r" b="b"/>
            <a:pathLst>
              <a:path w="352425">
                <a:moveTo>
                  <a:pt x="0" y="0"/>
                </a:moveTo>
                <a:lnTo>
                  <a:pt x="3524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76551" y="4062348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10151" y="3186048"/>
            <a:ext cx="2495550" cy="0"/>
          </a:xfrm>
          <a:custGeom>
            <a:avLst/>
            <a:gdLst/>
            <a:ahLst/>
            <a:cxnLst/>
            <a:rect l="l" t="t" r="r" b="b"/>
            <a:pathLst>
              <a:path w="2495550">
                <a:moveTo>
                  <a:pt x="0" y="0"/>
                </a:moveTo>
                <a:lnTo>
                  <a:pt x="24955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76551" y="3186048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24726" y="2309876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9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10151" y="2309876"/>
            <a:ext cx="352425" cy="0"/>
          </a:xfrm>
          <a:custGeom>
            <a:avLst/>
            <a:gdLst/>
            <a:ahLst/>
            <a:cxnLst/>
            <a:rect l="l" t="t" r="r" b="b"/>
            <a:pathLst>
              <a:path w="352425">
                <a:moveTo>
                  <a:pt x="0" y="0"/>
                </a:moveTo>
                <a:lnTo>
                  <a:pt x="3524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76551" y="2309876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76551" y="1433575"/>
            <a:ext cx="4629150" cy="0"/>
          </a:xfrm>
          <a:custGeom>
            <a:avLst/>
            <a:gdLst/>
            <a:ahLst/>
            <a:cxnLst/>
            <a:rect l="l" t="t" r="r" b="b"/>
            <a:pathLst>
              <a:path w="4629150">
                <a:moveTo>
                  <a:pt x="0" y="0"/>
                </a:moveTo>
                <a:lnTo>
                  <a:pt x="46291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48001" y="5567362"/>
            <a:ext cx="1962150" cy="247650"/>
          </a:xfrm>
          <a:custGeom>
            <a:avLst/>
            <a:gdLst/>
            <a:ahLst/>
            <a:cxnLst/>
            <a:rect l="l" t="t" r="r" b="b"/>
            <a:pathLst>
              <a:path w="1962150" h="247650">
                <a:moveTo>
                  <a:pt x="0" y="247650"/>
                </a:moveTo>
                <a:lnTo>
                  <a:pt x="1962150" y="247650"/>
                </a:lnTo>
                <a:lnTo>
                  <a:pt x="1962150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48001" y="5567362"/>
            <a:ext cx="1962150" cy="247650"/>
          </a:xfrm>
          <a:custGeom>
            <a:avLst/>
            <a:gdLst/>
            <a:ahLst/>
            <a:cxnLst/>
            <a:rect l="l" t="t" r="r" b="b"/>
            <a:pathLst>
              <a:path w="1962150" h="247650">
                <a:moveTo>
                  <a:pt x="0" y="247650"/>
                </a:moveTo>
                <a:lnTo>
                  <a:pt x="1962150" y="247650"/>
                </a:lnTo>
                <a:lnTo>
                  <a:pt x="1962150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62576" y="5233987"/>
            <a:ext cx="1962150" cy="581025"/>
          </a:xfrm>
          <a:custGeom>
            <a:avLst/>
            <a:gdLst/>
            <a:ahLst/>
            <a:cxnLst/>
            <a:rect l="l" t="t" r="r" b="b"/>
            <a:pathLst>
              <a:path w="1962150" h="581025">
                <a:moveTo>
                  <a:pt x="0" y="581025"/>
                </a:moveTo>
                <a:lnTo>
                  <a:pt x="1962150" y="581025"/>
                </a:lnTo>
                <a:lnTo>
                  <a:pt x="1962150" y="0"/>
                </a:lnTo>
                <a:lnTo>
                  <a:pt x="0" y="0"/>
                </a:lnTo>
                <a:lnTo>
                  <a:pt x="0" y="581025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62576" y="5233987"/>
            <a:ext cx="1962150" cy="581025"/>
          </a:xfrm>
          <a:custGeom>
            <a:avLst/>
            <a:gdLst/>
            <a:ahLst/>
            <a:cxnLst/>
            <a:rect l="l" t="t" r="r" b="b"/>
            <a:pathLst>
              <a:path w="1962150" h="581025">
                <a:moveTo>
                  <a:pt x="0" y="581025"/>
                </a:moveTo>
                <a:lnTo>
                  <a:pt x="1962150" y="581025"/>
                </a:lnTo>
                <a:lnTo>
                  <a:pt x="1962150" y="0"/>
                </a:lnTo>
                <a:lnTo>
                  <a:pt x="0" y="0"/>
                </a:lnTo>
                <a:lnTo>
                  <a:pt x="0" y="581025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48001" y="5176901"/>
            <a:ext cx="1962150" cy="390525"/>
          </a:xfrm>
          <a:custGeom>
            <a:avLst/>
            <a:gdLst/>
            <a:ahLst/>
            <a:cxnLst/>
            <a:rect l="l" t="t" r="r" b="b"/>
            <a:pathLst>
              <a:path w="1962150" h="390525">
                <a:moveTo>
                  <a:pt x="0" y="390525"/>
                </a:moveTo>
                <a:lnTo>
                  <a:pt x="1962150" y="390525"/>
                </a:lnTo>
                <a:lnTo>
                  <a:pt x="1962150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48001" y="5176901"/>
            <a:ext cx="1962150" cy="390525"/>
          </a:xfrm>
          <a:custGeom>
            <a:avLst/>
            <a:gdLst/>
            <a:ahLst/>
            <a:cxnLst/>
            <a:rect l="l" t="t" r="r" b="b"/>
            <a:pathLst>
              <a:path w="1962150" h="390525">
                <a:moveTo>
                  <a:pt x="0" y="390525"/>
                </a:moveTo>
                <a:lnTo>
                  <a:pt x="1962150" y="390525"/>
                </a:lnTo>
                <a:lnTo>
                  <a:pt x="1962150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62576" y="4643501"/>
            <a:ext cx="1962150" cy="590550"/>
          </a:xfrm>
          <a:custGeom>
            <a:avLst/>
            <a:gdLst/>
            <a:ahLst/>
            <a:cxnLst/>
            <a:rect l="l" t="t" r="r" b="b"/>
            <a:pathLst>
              <a:path w="1962150" h="590550">
                <a:moveTo>
                  <a:pt x="0" y="590550"/>
                </a:moveTo>
                <a:lnTo>
                  <a:pt x="1962150" y="590550"/>
                </a:lnTo>
                <a:lnTo>
                  <a:pt x="1962150" y="0"/>
                </a:lnTo>
                <a:lnTo>
                  <a:pt x="0" y="0"/>
                </a:lnTo>
                <a:lnTo>
                  <a:pt x="0" y="59055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62576" y="4643501"/>
            <a:ext cx="1962150" cy="590550"/>
          </a:xfrm>
          <a:custGeom>
            <a:avLst/>
            <a:gdLst/>
            <a:ahLst/>
            <a:cxnLst/>
            <a:rect l="l" t="t" r="r" b="b"/>
            <a:pathLst>
              <a:path w="1962150" h="590550">
                <a:moveTo>
                  <a:pt x="0" y="590550"/>
                </a:moveTo>
                <a:lnTo>
                  <a:pt x="1962150" y="590550"/>
                </a:lnTo>
                <a:lnTo>
                  <a:pt x="1962150" y="0"/>
                </a:lnTo>
                <a:lnTo>
                  <a:pt x="0" y="0"/>
                </a:lnTo>
                <a:lnTo>
                  <a:pt x="0" y="590550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48001" y="3871976"/>
            <a:ext cx="1962150" cy="1304925"/>
          </a:xfrm>
          <a:custGeom>
            <a:avLst/>
            <a:gdLst/>
            <a:ahLst/>
            <a:cxnLst/>
            <a:rect l="l" t="t" r="r" b="b"/>
            <a:pathLst>
              <a:path w="1962150" h="1304925">
                <a:moveTo>
                  <a:pt x="0" y="1304925"/>
                </a:moveTo>
                <a:lnTo>
                  <a:pt x="1962150" y="1304925"/>
                </a:lnTo>
                <a:lnTo>
                  <a:pt x="1962150" y="0"/>
                </a:lnTo>
                <a:lnTo>
                  <a:pt x="0" y="0"/>
                </a:lnTo>
                <a:lnTo>
                  <a:pt x="0" y="130492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48001" y="3871976"/>
            <a:ext cx="1962150" cy="1304925"/>
          </a:xfrm>
          <a:custGeom>
            <a:avLst/>
            <a:gdLst/>
            <a:ahLst/>
            <a:cxnLst/>
            <a:rect l="l" t="t" r="r" b="b"/>
            <a:pathLst>
              <a:path w="1962150" h="1304925">
                <a:moveTo>
                  <a:pt x="0" y="1304925"/>
                </a:moveTo>
                <a:lnTo>
                  <a:pt x="1962150" y="1304925"/>
                </a:lnTo>
                <a:lnTo>
                  <a:pt x="1962150" y="0"/>
                </a:lnTo>
                <a:lnTo>
                  <a:pt x="0" y="0"/>
                </a:lnTo>
                <a:lnTo>
                  <a:pt x="0" y="130492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62576" y="3186176"/>
            <a:ext cx="1962150" cy="1457325"/>
          </a:xfrm>
          <a:custGeom>
            <a:avLst/>
            <a:gdLst/>
            <a:ahLst/>
            <a:cxnLst/>
            <a:rect l="l" t="t" r="r" b="b"/>
            <a:pathLst>
              <a:path w="1962150" h="1457325">
                <a:moveTo>
                  <a:pt x="0" y="1457325"/>
                </a:moveTo>
                <a:lnTo>
                  <a:pt x="1962150" y="1457325"/>
                </a:lnTo>
                <a:lnTo>
                  <a:pt x="1962150" y="0"/>
                </a:lnTo>
                <a:lnTo>
                  <a:pt x="0" y="0"/>
                </a:lnTo>
                <a:lnTo>
                  <a:pt x="0" y="145732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62576" y="3186176"/>
            <a:ext cx="1962150" cy="1457325"/>
          </a:xfrm>
          <a:custGeom>
            <a:avLst/>
            <a:gdLst/>
            <a:ahLst/>
            <a:cxnLst/>
            <a:rect l="l" t="t" r="r" b="b"/>
            <a:pathLst>
              <a:path w="1962150" h="1457325">
                <a:moveTo>
                  <a:pt x="0" y="1457325"/>
                </a:moveTo>
                <a:lnTo>
                  <a:pt x="1962150" y="1457325"/>
                </a:lnTo>
                <a:lnTo>
                  <a:pt x="1962150" y="0"/>
                </a:lnTo>
                <a:lnTo>
                  <a:pt x="0" y="0"/>
                </a:lnTo>
                <a:lnTo>
                  <a:pt x="0" y="145732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48001" y="1890776"/>
            <a:ext cx="1962150" cy="1981200"/>
          </a:xfrm>
          <a:custGeom>
            <a:avLst/>
            <a:gdLst/>
            <a:ahLst/>
            <a:cxnLst/>
            <a:rect l="l" t="t" r="r" b="b"/>
            <a:pathLst>
              <a:path w="1962150" h="1981200">
                <a:moveTo>
                  <a:pt x="0" y="1981200"/>
                </a:moveTo>
                <a:lnTo>
                  <a:pt x="1962150" y="1981200"/>
                </a:lnTo>
                <a:lnTo>
                  <a:pt x="1962150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48001" y="1890776"/>
            <a:ext cx="1962150" cy="1981200"/>
          </a:xfrm>
          <a:custGeom>
            <a:avLst/>
            <a:gdLst/>
            <a:ahLst/>
            <a:cxnLst/>
            <a:rect l="l" t="t" r="r" b="b"/>
            <a:pathLst>
              <a:path w="1962150" h="1981200">
                <a:moveTo>
                  <a:pt x="0" y="1981200"/>
                </a:moveTo>
                <a:lnTo>
                  <a:pt x="1962150" y="1981200"/>
                </a:lnTo>
                <a:lnTo>
                  <a:pt x="1962150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62576" y="1728851"/>
            <a:ext cx="1962150" cy="1457325"/>
          </a:xfrm>
          <a:custGeom>
            <a:avLst/>
            <a:gdLst/>
            <a:ahLst/>
            <a:cxnLst/>
            <a:rect l="l" t="t" r="r" b="b"/>
            <a:pathLst>
              <a:path w="1962150" h="1457325">
                <a:moveTo>
                  <a:pt x="0" y="1457325"/>
                </a:moveTo>
                <a:lnTo>
                  <a:pt x="1962150" y="1457325"/>
                </a:lnTo>
                <a:lnTo>
                  <a:pt x="1962150" y="0"/>
                </a:lnTo>
                <a:lnTo>
                  <a:pt x="0" y="0"/>
                </a:lnTo>
                <a:lnTo>
                  <a:pt x="0" y="1457325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62576" y="1728851"/>
            <a:ext cx="1962150" cy="1457325"/>
          </a:xfrm>
          <a:custGeom>
            <a:avLst/>
            <a:gdLst/>
            <a:ahLst/>
            <a:cxnLst/>
            <a:rect l="l" t="t" r="r" b="b"/>
            <a:pathLst>
              <a:path w="1962150" h="1457325">
                <a:moveTo>
                  <a:pt x="0" y="1457325"/>
                </a:moveTo>
                <a:lnTo>
                  <a:pt x="1962150" y="1457325"/>
                </a:lnTo>
                <a:lnTo>
                  <a:pt x="1962150" y="0"/>
                </a:lnTo>
                <a:lnTo>
                  <a:pt x="0" y="0"/>
                </a:lnTo>
                <a:lnTo>
                  <a:pt x="0" y="1457325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48001" y="1433575"/>
            <a:ext cx="1962150" cy="457200"/>
          </a:xfrm>
          <a:custGeom>
            <a:avLst/>
            <a:gdLst/>
            <a:ahLst/>
            <a:cxnLst/>
            <a:rect l="l" t="t" r="r" b="b"/>
            <a:pathLst>
              <a:path w="1962150" h="457200">
                <a:moveTo>
                  <a:pt x="0" y="457200"/>
                </a:moveTo>
                <a:lnTo>
                  <a:pt x="1962150" y="457200"/>
                </a:lnTo>
                <a:lnTo>
                  <a:pt x="196215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48001" y="1433575"/>
            <a:ext cx="1962150" cy="457200"/>
          </a:xfrm>
          <a:custGeom>
            <a:avLst/>
            <a:gdLst/>
            <a:ahLst/>
            <a:cxnLst/>
            <a:rect l="l" t="t" r="r" b="b"/>
            <a:pathLst>
              <a:path w="1962150" h="457200">
                <a:moveTo>
                  <a:pt x="0" y="457200"/>
                </a:moveTo>
                <a:lnTo>
                  <a:pt x="1962150" y="457200"/>
                </a:lnTo>
                <a:lnTo>
                  <a:pt x="196215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62576" y="1433575"/>
            <a:ext cx="1962150" cy="295275"/>
          </a:xfrm>
          <a:custGeom>
            <a:avLst/>
            <a:gdLst/>
            <a:ahLst/>
            <a:cxnLst/>
            <a:rect l="l" t="t" r="r" b="b"/>
            <a:pathLst>
              <a:path w="1962150" h="295275">
                <a:moveTo>
                  <a:pt x="0" y="295275"/>
                </a:moveTo>
                <a:lnTo>
                  <a:pt x="1962150" y="295275"/>
                </a:lnTo>
                <a:lnTo>
                  <a:pt x="1962150" y="0"/>
                </a:lnTo>
                <a:lnTo>
                  <a:pt x="0" y="0"/>
                </a:lnTo>
                <a:lnTo>
                  <a:pt x="0" y="29527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62576" y="1433575"/>
            <a:ext cx="1962150" cy="295275"/>
          </a:xfrm>
          <a:custGeom>
            <a:avLst/>
            <a:gdLst/>
            <a:ahLst/>
            <a:cxnLst/>
            <a:rect l="l" t="t" r="r" b="b"/>
            <a:pathLst>
              <a:path w="1962150" h="295275">
                <a:moveTo>
                  <a:pt x="0" y="295275"/>
                </a:moveTo>
                <a:lnTo>
                  <a:pt x="1962150" y="295275"/>
                </a:lnTo>
                <a:lnTo>
                  <a:pt x="1962150" y="0"/>
                </a:lnTo>
                <a:lnTo>
                  <a:pt x="0" y="0"/>
                </a:lnTo>
                <a:lnTo>
                  <a:pt x="0" y="29527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76551" y="5815012"/>
            <a:ext cx="4629150" cy="0"/>
          </a:xfrm>
          <a:custGeom>
            <a:avLst/>
            <a:gdLst/>
            <a:ahLst/>
            <a:cxnLst/>
            <a:rect l="l" t="t" r="r" b="b"/>
            <a:pathLst>
              <a:path w="4629150">
                <a:moveTo>
                  <a:pt x="0" y="0"/>
                </a:moveTo>
                <a:lnTo>
                  <a:pt x="46291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48050" y="2743136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62625" y="3086036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95675" y="2752661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10250" y="3095561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317240" y="2537142"/>
            <a:ext cx="2184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3</a:t>
            </a:r>
            <a:r>
              <a:rPr sz="1200" spc="-35" dirty="0">
                <a:latin typeface="Arial"/>
                <a:cs typeface="Arial"/>
              </a:rPr>
              <a:t>.</a:t>
            </a:r>
            <a:r>
              <a:rPr sz="1200" spc="-25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653404" y="2850197"/>
            <a:ext cx="2184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3</a:t>
            </a:r>
            <a:r>
              <a:rPr sz="1200" spc="-35" dirty="0">
                <a:latin typeface="Arial"/>
                <a:cs typeface="Arial"/>
              </a:rPr>
              <a:t>.</a:t>
            </a:r>
            <a:r>
              <a:rPr sz="1200" spc="-2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139051" y="5701982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139051" y="4823714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139051" y="3945318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139051" y="3066986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139051" y="2188781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139051" y="1310703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013585" y="5701982"/>
            <a:ext cx="241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932304" y="4823714"/>
            <a:ext cx="313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932304" y="3945318"/>
            <a:ext cx="313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932304" y="3066986"/>
            <a:ext cx="313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6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932304" y="2188781"/>
            <a:ext cx="313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8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851025" y="1310703"/>
            <a:ext cx="3994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997835" y="5898832"/>
            <a:ext cx="1073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Women</a:t>
            </a:r>
            <a:r>
              <a:rPr sz="1200" spc="-1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(n=124)</a:t>
            </a:r>
            <a:endParaRPr sz="12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472429" y="5898832"/>
            <a:ext cx="755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sz="1200" spc="-1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(n=15)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383786" y="3164123"/>
            <a:ext cx="235585" cy="93091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350" b="1" spc="15" dirty="0">
                <a:solidFill>
                  <a:srgbClr val="585858"/>
                </a:solidFill>
                <a:latin typeface="Calibri"/>
                <a:cs typeface="Calibri"/>
              </a:rPr>
              <a:t>Mean</a:t>
            </a:r>
            <a:r>
              <a:rPr sz="1350" b="1" spc="-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b="1" spc="85" dirty="0">
                <a:solidFill>
                  <a:srgbClr val="585858"/>
                </a:solidFill>
                <a:latin typeface="Calibri"/>
                <a:cs typeface="Calibri"/>
              </a:rPr>
              <a:t>Score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607743" y="3140983"/>
            <a:ext cx="234950" cy="97218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350" b="1" spc="75" dirty="0">
                <a:solidFill>
                  <a:srgbClr val="585858"/>
                </a:solidFill>
                <a:latin typeface="Calibri"/>
                <a:cs typeface="Calibri"/>
              </a:rPr>
              <a:t>Response</a:t>
            </a:r>
            <a:r>
              <a:rPr sz="1350" b="1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b="1" spc="15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7767701" y="160502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767701" y="160502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880095" y="1528381"/>
            <a:ext cx="31388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2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enjoy</a:t>
            </a:r>
            <a:r>
              <a:rPr sz="12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my</a:t>
            </a:r>
            <a:r>
              <a:rPr sz="12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work;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2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sz="1200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no</a:t>
            </a:r>
            <a:r>
              <a:rPr sz="12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symptoms</a:t>
            </a:r>
            <a:r>
              <a:rPr sz="1200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12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burnout</a:t>
            </a:r>
            <a:endParaRPr sz="12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767701" y="2328926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767701" y="2328926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7880095" y="2250376"/>
            <a:ext cx="3121660" cy="5816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75"/>
              </a:spcBef>
            </a:pP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Occasionally,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 am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under stress,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and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sz="1200" spc="10" dirty="0">
                <a:solidFill>
                  <a:srgbClr val="585858"/>
                </a:solidFill>
                <a:latin typeface="Arial"/>
                <a:cs typeface="Arial"/>
              </a:rPr>
              <a:t>don't  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always</a:t>
            </a:r>
            <a:r>
              <a:rPr sz="12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sz="1200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as</a:t>
            </a:r>
            <a:r>
              <a:rPr sz="1200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585858"/>
                </a:solidFill>
                <a:latin typeface="Arial"/>
                <a:cs typeface="Arial"/>
              </a:rPr>
              <a:t>much</a:t>
            </a:r>
            <a:r>
              <a:rPr sz="12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energy</a:t>
            </a:r>
            <a:r>
              <a:rPr sz="12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as</a:t>
            </a:r>
            <a:r>
              <a:rPr sz="1200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2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once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did,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585858"/>
                </a:solidFill>
                <a:latin typeface="Arial"/>
                <a:cs typeface="Arial"/>
              </a:rPr>
              <a:t>but</a:t>
            </a: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  </a:t>
            </a:r>
            <a:r>
              <a:rPr sz="1200" spc="10" dirty="0">
                <a:solidFill>
                  <a:srgbClr val="585858"/>
                </a:solidFill>
                <a:latin typeface="Arial"/>
                <a:cs typeface="Arial"/>
              </a:rPr>
              <a:t>don't</a:t>
            </a:r>
            <a:r>
              <a:rPr sz="1200" spc="-2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feel 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burned </a:t>
            </a:r>
            <a:r>
              <a:rPr sz="1200" spc="20" dirty="0">
                <a:solidFill>
                  <a:srgbClr val="585858"/>
                </a:solidFill>
                <a:latin typeface="Arial"/>
                <a:cs typeface="Arial"/>
              </a:rPr>
              <a:t>out</a:t>
            </a:r>
            <a:endParaRPr sz="12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7767701" y="3052826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767701" y="3052826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7880095" y="2972815"/>
            <a:ext cx="3181350" cy="5810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75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200" spc="-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585858"/>
                </a:solidFill>
                <a:latin typeface="Arial"/>
                <a:cs typeface="Arial"/>
              </a:rPr>
              <a:t>am</a:t>
            </a:r>
            <a:r>
              <a:rPr sz="1200" spc="-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definitely</a:t>
            </a:r>
            <a:r>
              <a:rPr sz="12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burning</a:t>
            </a:r>
            <a:r>
              <a:rPr sz="1200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585858"/>
                </a:solidFill>
                <a:latin typeface="Arial"/>
                <a:cs typeface="Arial"/>
              </a:rPr>
              <a:t>out</a:t>
            </a:r>
            <a:r>
              <a:rPr sz="12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12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sz="1200" spc="-1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one</a:t>
            </a:r>
            <a:r>
              <a:rPr sz="1200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sz="12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more  symptoms </a:t>
            </a:r>
            <a:r>
              <a:rPr sz="1200" spc="15" dirty="0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burnout,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such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as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physical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and  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emotional</a:t>
            </a:r>
            <a:r>
              <a:rPr sz="1200" spc="-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exhaustion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7767701" y="376720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67701" y="376720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767701" y="449110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767701" y="449110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772400" y="5219700"/>
            <a:ext cx="66675" cy="66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880095" y="3694112"/>
            <a:ext cx="3183255" cy="16522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43180" algn="just">
              <a:lnSpc>
                <a:spcPct val="101899"/>
              </a:lnSpc>
              <a:spcBef>
                <a:spcPts val="75"/>
              </a:spcBef>
            </a:pP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The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symptoms </a:t>
            </a:r>
            <a:r>
              <a:rPr sz="1200" spc="15" dirty="0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burnout that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I'm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experiencing  </a:t>
            </a:r>
            <a:r>
              <a:rPr sz="1200" spc="15" dirty="0">
                <a:solidFill>
                  <a:srgbClr val="585858"/>
                </a:solidFill>
                <a:latin typeface="Arial"/>
                <a:cs typeface="Arial"/>
              </a:rPr>
              <a:t>won't</a:t>
            </a:r>
            <a:r>
              <a:rPr sz="12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go</a:t>
            </a:r>
            <a:r>
              <a:rPr sz="12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away.</a:t>
            </a:r>
            <a:r>
              <a:rPr sz="1200" spc="-1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think</a:t>
            </a:r>
            <a:r>
              <a:rPr sz="1200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585858"/>
                </a:solidFill>
                <a:latin typeface="Arial"/>
                <a:cs typeface="Arial"/>
              </a:rPr>
              <a:t>about</a:t>
            </a:r>
            <a:r>
              <a:rPr sz="12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frustrations</a:t>
            </a:r>
            <a:r>
              <a:rPr sz="1200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work  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585858"/>
                </a:solidFill>
                <a:latin typeface="Arial"/>
                <a:cs typeface="Arial"/>
              </a:rPr>
              <a:t>lot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1899"/>
              </a:lnSpc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2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feel</a:t>
            </a:r>
            <a:r>
              <a:rPr sz="12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completely</a:t>
            </a:r>
            <a:r>
              <a:rPr sz="12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burned</a:t>
            </a:r>
            <a:r>
              <a:rPr sz="12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585858"/>
                </a:solidFill>
                <a:latin typeface="Arial"/>
                <a:cs typeface="Arial"/>
              </a:rPr>
              <a:t>out</a:t>
            </a:r>
            <a:r>
              <a:rPr sz="1200" spc="-114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often</a:t>
            </a:r>
            <a:r>
              <a:rPr sz="1200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wonder</a:t>
            </a:r>
            <a:r>
              <a:rPr sz="12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Arial"/>
                <a:cs typeface="Arial"/>
              </a:rPr>
              <a:t>if 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can 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go 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on.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sz="1200" spc="10" dirty="0">
                <a:solidFill>
                  <a:srgbClr val="585858"/>
                </a:solidFill>
                <a:latin typeface="Arial"/>
                <a:cs typeface="Arial"/>
              </a:rPr>
              <a:t>am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the </a:t>
            </a:r>
            <a:r>
              <a:rPr sz="1200" spc="20" dirty="0">
                <a:solidFill>
                  <a:srgbClr val="585858"/>
                </a:solidFill>
                <a:latin typeface="Arial"/>
                <a:cs typeface="Arial"/>
              </a:rPr>
              <a:t>point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where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may 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need  some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changes</a:t>
            </a:r>
            <a:r>
              <a:rPr sz="12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sz="12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may</a:t>
            </a:r>
            <a:r>
              <a:rPr sz="1200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need </a:t>
            </a:r>
            <a:r>
              <a:rPr sz="1200" spc="15" dirty="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sz="12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seek</a:t>
            </a:r>
            <a:r>
              <a:rPr sz="12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some</a:t>
            </a:r>
            <a:r>
              <a:rPr sz="1200" spc="-1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sort</a:t>
            </a:r>
            <a:r>
              <a:rPr sz="12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585858"/>
                </a:solidFill>
                <a:latin typeface="Arial"/>
                <a:cs typeface="Arial"/>
              </a:rPr>
              <a:t>of 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help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80"/>
              </a:lnSpc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Mean</a:t>
            </a:r>
            <a:r>
              <a:rPr sz="12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Score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4" name="object 7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51</a:t>
            </a:fld>
            <a:endParaRPr spc="-5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0264" y="7619"/>
            <a:ext cx="795972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0" dirty="0"/>
              <a:t>Care </a:t>
            </a:r>
            <a:r>
              <a:rPr spc="15" dirty="0"/>
              <a:t>Coordination – </a:t>
            </a:r>
            <a:r>
              <a:rPr spc="40" dirty="0"/>
              <a:t>By </a:t>
            </a:r>
            <a:r>
              <a:rPr spc="20" dirty="0"/>
              <a:t>Ethnicity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6865" y="780478"/>
            <a:ext cx="5121275" cy="7524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02899"/>
              </a:lnSpc>
              <a:spcBef>
                <a:spcPts val="70"/>
              </a:spcBef>
            </a:pP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How often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do </a:t>
            </a:r>
            <a:r>
              <a:rPr sz="1550" b="1" spc="25" dirty="0">
                <a:solidFill>
                  <a:srgbClr val="091A30"/>
                </a:solidFill>
                <a:latin typeface="Arial"/>
                <a:cs typeface="Arial"/>
              </a:rPr>
              <a:t>you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receive timely </a:t>
            </a:r>
            <a:r>
              <a:rPr sz="1550" b="1" spc="30" dirty="0">
                <a:solidFill>
                  <a:srgbClr val="091A30"/>
                </a:solidFill>
                <a:latin typeface="Arial"/>
                <a:cs typeface="Arial"/>
              </a:rPr>
              <a:t>AND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accurate  information that you </a:t>
            </a:r>
            <a:r>
              <a:rPr sz="1550" b="1" spc="25" dirty="0">
                <a:solidFill>
                  <a:srgbClr val="091A30"/>
                </a:solidFill>
                <a:latin typeface="Arial"/>
                <a:cs typeface="Arial"/>
              </a:rPr>
              <a:t>need </a:t>
            </a:r>
            <a:r>
              <a:rPr sz="1550" b="1" spc="10" dirty="0">
                <a:solidFill>
                  <a:srgbClr val="091A30"/>
                </a:solidFill>
                <a:latin typeface="Arial"/>
                <a:cs typeface="Arial"/>
              </a:rPr>
              <a:t>to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deliver care </a:t>
            </a:r>
            <a:r>
              <a:rPr sz="1550" b="1" spc="30" dirty="0">
                <a:solidFill>
                  <a:srgbClr val="091A30"/>
                </a:solidFill>
                <a:latin typeface="Arial"/>
                <a:cs typeface="Arial"/>
              </a:rPr>
              <a:t>from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other  providers?</a:t>
            </a:r>
            <a:r>
              <a:rPr sz="1550" b="1" spc="5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B6</a:t>
            </a:r>
            <a:endParaRPr sz="15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67226" y="457669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05201" y="4576698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43112" y="4576698"/>
            <a:ext cx="143510" cy="0"/>
          </a:xfrm>
          <a:custGeom>
            <a:avLst/>
            <a:gdLst/>
            <a:ahLst/>
            <a:cxnLst/>
            <a:rect l="l" t="t" r="r" b="b"/>
            <a:pathLst>
              <a:path w="143510">
                <a:moveTo>
                  <a:pt x="0" y="0"/>
                </a:moveTo>
                <a:lnTo>
                  <a:pt x="14293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7762" y="457669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67226" y="3919473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05201" y="3919473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3112" y="3919473"/>
            <a:ext cx="143510" cy="0"/>
          </a:xfrm>
          <a:custGeom>
            <a:avLst/>
            <a:gdLst/>
            <a:ahLst/>
            <a:cxnLst/>
            <a:rect l="l" t="t" r="r" b="b"/>
            <a:pathLst>
              <a:path w="143510">
                <a:moveTo>
                  <a:pt x="0" y="0"/>
                </a:moveTo>
                <a:lnTo>
                  <a:pt x="14293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7762" y="3919473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7226" y="325285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05201" y="3252851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43112" y="3252851"/>
            <a:ext cx="143510" cy="0"/>
          </a:xfrm>
          <a:custGeom>
            <a:avLst/>
            <a:gdLst/>
            <a:ahLst/>
            <a:cxnLst/>
            <a:rect l="l" t="t" r="r" b="b"/>
            <a:pathLst>
              <a:path w="143510">
                <a:moveTo>
                  <a:pt x="0" y="0"/>
                </a:moveTo>
                <a:lnTo>
                  <a:pt x="14293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7762" y="325285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7226" y="258610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05201" y="2586101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43112" y="2586101"/>
            <a:ext cx="143510" cy="0"/>
          </a:xfrm>
          <a:custGeom>
            <a:avLst/>
            <a:gdLst/>
            <a:ahLst/>
            <a:cxnLst/>
            <a:rect l="l" t="t" r="r" b="b"/>
            <a:pathLst>
              <a:path w="143510">
                <a:moveTo>
                  <a:pt x="0" y="0"/>
                </a:moveTo>
                <a:lnTo>
                  <a:pt x="14293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7762" y="258610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7762" y="1928876"/>
            <a:ext cx="2896235" cy="0"/>
          </a:xfrm>
          <a:custGeom>
            <a:avLst/>
            <a:gdLst/>
            <a:ahLst/>
            <a:cxnLst/>
            <a:rect l="l" t="t" r="r" b="b"/>
            <a:pathLst>
              <a:path w="2896235">
                <a:moveTo>
                  <a:pt x="0" y="0"/>
                </a:moveTo>
                <a:lnTo>
                  <a:pt x="289566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86051" y="5205476"/>
            <a:ext cx="819150" cy="38100"/>
          </a:xfrm>
          <a:custGeom>
            <a:avLst/>
            <a:gdLst/>
            <a:ahLst/>
            <a:cxnLst/>
            <a:rect l="l" t="t" r="r" b="b"/>
            <a:pathLst>
              <a:path w="819150" h="38100">
                <a:moveTo>
                  <a:pt x="0" y="38100"/>
                </a:moveTo>
                <a:lnTo>
                  <a:pt x="819150" y="38100"/>
                </a:lnTo>
                <a:lnTo>
                  <a:pt x="81915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86051" y="5205476"/>
            <a:ext cx="819150" cy="38100"/>
          </a:xfrm>
          <a:custGeom>
            <a:avLst/>
            <a:gdLst/>
            <a:ahLst/>
            <a:cxnLst/>
            <a:rect l="l" t="t" r="r" b="b"/>
            <a:pathLst>
              <a:path w="819150" h="38100">
                <a:moveTo>
                  <a:pt x="0" y="38100"/>
                </a:moveTo>
                <a:lnTo>
                  <a:pt x="819150" y="38100"/>
                </a:lnTo>
                <a:lnTo>
                  <a:pt x="81915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23962" y="5072126"/>
            <a:ext cx="819150" cy="171450"/>
          </a:xfrm>
          <a:custGeom>
            <a:avLst/>
            <a:gdLst/>
            <a:ahLst/>
            <a:cxnLst/>
            <a:rect l="l" t="t" r="r" b="b"/>
            <a:pathLst>
              <a:path w="819150" h="171450">
                <a:moveTo>
                  <a:pt x="0" y="171450"/>
                </a:moveTo>
                <a:lnTo>
                  <a:pt x="819150" y="171450"/>
                </a:lnTo>
                <a:lnTo>
                  <a:pt x="819150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23962" y="5072126"/>
            <a:ext cx="819150" cy="171450"/>
          </a:xfrm>
          <a:custGeom>
            <a:avLst/>
            <a:gdLst/>
            <a:ahLst/>
            <a:cxnLst/>
            <a:rect l="l" t="t" r="r" b="b"/>
            <a:pathLst>
              <a:path w="819150" h="171450">
                <a:moveTo>
                  <a:pt x="0" y="171450"/>
                </a:moveTo>
                <a:lnTo>
                  <a:pt x="819150" y="171450"/>
                </a:lnTo>
                <a:lnTo>
                  <a:pt x="819150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86051" y="4719701"/>
            <a:ext cx="819150" cy="485775"/>
          </a:xfrm>
          <a:custGeom>
            <a:avLst/>
            <a:gdLst/>
            <a:ahLst/>
            <a:cxnLst/>
            <a:rect l="l" t="t" r="r" b="b"/>
            <a:pathLst>
              <a:path w="819150" h="485775">
                <a:moveTo>
                  <a:pt x="0" y="485775"/>
                </a:moveTo>
                <a:lnTo>
                  <a:pt x="819150" y="485775"/>
                </a:lnTo>
                <a:lnTo>
                  <a:pt x="819150" y="0"/>
                </a:lnTo>
                <a:lnTo>
                  <a:pt x="0" y="0"/>
                </a:lnTo>
                <a:lnTo>
                  <a:pt x="0" y="48577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86051" y="4719701"/>
            <a:ext cx="819150" cy="485775"/>
          </a:xfrm>
          <a:custGeom>
            <a:avLst/>
            <a:gdLst/>
            <a:ahLst/>
            <a:cxnLst/>
            <a:rect l="l" t="t" r="r" b="b"/>
            <a:pathLst>
              <a:path w="819150" h="485775">
                <a:moveTo>
                  <a:pt x="0" y="485775"/>
                </a:moveTo>
                <a:lnTo>
                  <a:pt x="819150" y="485775"/>
                </a:lnTo>
                <a:lnTo>
                  <a:pt x="819150" y="0"/>
                </a:lnTo>
                <a:lnTo>
                  <a:pt x="0" y="0"/>
                </a:lnTo>
                <a:lnTo>
                  <a:pt x="0" y="48577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57601" y="4938776"/>
            <a:ext cx="809625" cy="304800"/>
          </a:xfrm>
          <a:custGeom>
            <a:avLst/>
            <a:gdLst/>
            <a:ahLst/>
            <a:cxnLst/>
            <a:rect l="l" t="t" r="r" b="b"/>
            <a:pathLst>
              <a:path w="809625" h="304800">
                <a:moveTo>
                  <a:pt x="0" y="304800"/>
                </a:moveTo>
                <a:lnTo>
                  <a:pt x="809625" y="304800"/>
                </a:lnTo>
                <a:lnTo>
                  <a:pt x="80962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57601" y="4938776"/>
            <a:ext cx="809625" cy="304800"/>
          </a:xfrm>
          <a:custGeom>
            <a:avLst/>
            <a:gdLst/>
            <a:ahLst/>
            <a:cxnLst/>
            <a:rect l="l" t="t" r="r" b="b"/>
            <a:pathLst>
              <a:path w="809625" h="304800">
                <a:moveTo>
                  <a:pt x="0" y="304800"/>
                </a:moveTo>
                <a:lnTo>
                  <a:pt x="809625" y="304800"/>
                </a:lnTo>
                <a:lnTo>
                  <a:pt x="80962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23962" y="3090926"/>
            <a:ext cx="819150" cy="1981200"/>
          </a:xfrm>
          <a:custGeom>
            <a:avLst/>
            <a:gdLst/>
            <a:ahLst/>
            <a:cxnLst/>
            <a:rect l="l" t="t" r="r" b="b"/>
            <a:pathLst>
              <a:path w="819150" h="1981200">
                <a:moveTo>
                  <a:pt x="0" y="1981200"/>
                </a:moveTo>
                <a:lnTo>
                  <a:pt x="819150" y="1981200"/>
                </a:lnTo>
                <a:lnTo>
                  <a:pt x="819150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23962" y="3090926"/>
            <a:ext cx="819150" cy="1981200"/>
          </a:xfrm>
          <a:custGeom>
            <a:avLst/>
            <a:gdLst/>
            <a:ahLst/>
            <a:cxnLst/>
            <a:rect l="l" t="t" r="r" b="b"/>
            <a:pathLst>
              <a:path w="819150" h="1981200">
                <a:moveTo>
                  <a:pt x="0" y="1981200"/>
                </a:moveTo>
                <a:lnTo>
                  <a:pt x="819150" y="1981200"/>
                </a:lnTo>
                <a:lnTo>
                  <a:pt x="819150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86051" y="3005201"/>
            <a:ext cx="819150" cy="1714500"/>
          </a:xfrm>
          <a:custGeom>
            <a:avLst/>
            <a:gdLst/>
            <a:ahLst/>
            <a:cxnLst/>
            <a:rect l="l" t="t" r="r" b="b"/>
            <a:pathLst>
              <a:path w="819150" h="1714500">
                <a:moveTo>
                  <a:pt x="0" y="1714500"/>
                </a:moveTo>
                <a:lnTo>
                  <a:pt x="819150" y="1714500"/>
                </a:lnTo>
                <a:lnTo>
                  <a:pt x="819150" y="0"/>
                </a:lnTo>
                <a:lnTo>
                  <a:pt x="0" y="0"/>
                </a:lnTo>
                <a:lnTo>
                  <a:pt x="0" y="1714500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86051" y="3005201"/>
            <a:ext cx="819150" cy="1714500"/>
          </a:xfrm>
          <a:custGeom>
            <a:avLst/>
            <a:gdLst/>
            <a:ahLst/>
            <a:cxnLst/>
            <a:rect l="l" t="t" r="r" b="b"/>
            <a:pathLst>
              <a:path w="819150" h="1714500">
                <a:moveTo>
                  <a:pt x="0" y="1714500"/>
                </a:moveTo>
                <a:lnTo>
                  <a:pt x="819150" y="1714500"/>
                </a:lnTo>
                <a:lnTo>
                  <a:pt x="819150" y="0"/>
                </a:lnTo>
                <a:lnTo>
                  <a:pt x="0" y="0"/>
                </a:lnTo>
                <a:lnTo>
                  <a:pt x="0" y="1714500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7601" y="3738626"/>
            <a:ext cx="809625" cy="1200150"/>
          </a:xfrm>
          <a:custGeom>
            <a:avLst/>
            <a:gdLst/>
            <a:ahLst/>
            <a:cxnLst/>
            <a:rect l="l" t="t" r="r" b="b"/>
            <a:pathLst>
              <a:path w="809625" h="1200150">
                <a:moveTo>
                  <a:pt x="0" y="1200150"/>
                </a:moveTo>
                <a:lnTo>
                  <a:pt x="809625" y="1200150"/>
                </a:lnTo>
                <a:lnTo>
                  <a:pt x="809625" y="0"/>
                </a:lnTo>
                <a:lnTo>
                  <a:pt x="0" y="0"/>
                </a:lnTo>
                <a:lnTo>
                  <a:pt x="0" y="1200150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57601" y="3738626"/>
            <a:ext cx="809625" cy="1200150"/>
          </a:xfrm>
          <a:custGeom>
            <a:avLst/>
            <a:gdLst/>
            <a:ahLst/>
            <a:cxnLst/>
            <a:rect l="l" t="t" r="r" b="b"/>
            <a:pathLst>
              <a:path w="809625" h="1200150">
                <a:moveTo>
                  <a:pt x="0" y="1200150"/>
                </a:moveTo>
                <a:lnTo>
                  <a:pt x="809625" y="1200150"/>
                </a:lnTo>
                <a:lnTo>
                  <a:pt x="809625" y="0"/>
                </a:lnTo>
                <a:lnTo>
                  <a:pt x="0" y="0"/>
                </a:lnTo>
                <a:lnTo>
                  <a:pt x="0" y="1200150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23962" y="2424176"/>
            <a:ext cx="819150" cy="666750"/>
          </a:xfrm>
          <a:custGeom>
            <a:avLst/>
            <a:gdLst/>
            <a:ahLst/>
            <a:cxnLst/>
            <a:rect l="l" t="t" r="r" b="b"/>
            <a:pathLst>
              <a:path w="819150" h="666750">
                <a:moveTo>
                  <a:pt x="0" y="666750"/>
                </a:moveTo>
                <a:lnTo>
                  <a:pt x="819150" y="666750"/>
                </a:lnTo>
                <a:lnTo>
                  <a:pt x="819150" y="0"/>
                </a:lnTo>
                <a:lnTo>
                  <a:pt x="0" y="0"/>
                </a:lnTo>
                <a:lnTo>
                  <a:pt x="0" y="666750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23962" y="2424176"/>
            <a:ext cx="819150" cy="666750"/>
          </a:xfrm>
          <a:custGeom>
            <a:avLst/>
            <a:gdLst/>
            <a:ahLst/>
            <a:cxnLst/>
            <a:rect l="l" t="t" r="r" b="b"/>
            <a:pathLst>
              <a:path w="819150" h="666750">
                <a:moveTo>
                  <a:pt x="0" y="666750"/>
                </a:moveTo>
                <a:lnTo>
                  <a:pt x="819150" y="666750"/>
                </a:lnTo>
                <a:lnTo>
                  <a:pt x="819150" y="0"/>
                </a:lnTo>
                <a:lnTo>
                  <a:pt x="0" y="0"/>
                </a:lnTo>
                <a:lnTo>
                  <a:pt x="0" y="666750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86051" y="1995551"/>
            <a:ext cx="819150" cy="1009650"/>
          </a:xfrm>
          <a:custGeom>
            <a:avLst/>
            <a:gdLst/>
            <a:ahLst/>
            <a:cxnLst/>
            <a:rect l="l" t="t" r="r" b="b"/>
            <a:pathLst>
              <a:path w="819150" h="1009650">
                <a:moveTo>
                  <a:pt x="0" y="1009650"/>
                </a:moveTo>
                <a:lnTo>
                  <a:pt x="819150" y="1009650"/>
                </a:lnTo>
                <a:lnTo>
                  <a:pt x="819150" y="0"/>
                </a:lnTo>
                <a:lnTo>
                  <a:pt x="0" y="0"/>
                </a:lnTo>
                <a:lnTo>
                  <a:pt x="0" y="1009650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86051" y="1995551"/>
            <a:ext cx="819150" cy="1009650"/>
          </a:xfrm>
          <a:custGeom>
            <a:avLst/>
            <a:gdLst/>
            <a:ahLst/>
            <a:cxnLst/>
            <a:rect l="l" t="t" r="r" b="b"/>
            <a:pathLst>
              <a:path w="819150" h="1009650">
                <a:moveTo>
                  <a:pt x="0" y="1009650"/>
                </a:moveTo>
                <a:lnTo>
                  <a:pt x="819150" y="1009650"/>
                </a:lnTo>
                <a:lnTo>
                  <a:pt x="819150" y="0"/>
                </a:lnTo>
                <a:lnTo>
                  <a:pt x="0" y="0"/>
                </a:lnTo>
                <a:lnTo>
                  <a:pt x="0" y="1009650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57601" y="2224151"/>
            <a:ext cx="809625" cy="1514475"/>
          </a:xfrm>
          <a:custGeom>
            <a:avLst/>
            <a:gdLst/>
            <a:ahLst/>
            <a:cxnLst/>
            <a:rect l="l" t="t" r="r" b="b"/>
            <a:pathLst>
              <a:path w="809625" h="1514475">
                <a:moveTo>
                  <a:pt x="0" y="1514475"/>
                </a:moveTo>
                <a:lnTo>
                  <a:pt x="809625" y="1514475"/>
                </a:lnTo>
                <a:lnTo>
                  <a:pt x="809625" y="0"/>
                </a:lnTo>
                <a:lnTo>
                  <a:pt x="0" y="0"/>
                </a:lnTo>
                <a:lnTo>
                  <a:pt x="0" y="1514475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57601" y="2224151"/>
            <a:ext cx="809625" cy="1514475"/>
          </a:xfrm>
          <a:custGeom>
            <a:avLst/>
            <a:gdLst/>
            <a:ahLst/>
            <a:cxnLst/>
            <a:rect l="l" t="t" r="r" b="b"/>
            <a:pathLst>
              <a:path w="809625" h="1514475">
                <a:moveTo>
                  <a:pt x="0" y="1514475"/>
                </a:moveTo>
                <a:lnTo>
                  <a:pt x="809625" y="1514475"/>
                </a:lnTo>
                <a:lnTo>
                  <a:pt x="809625" y="0"/>
                </a:lnTo>
                <a:lnTo>
                  <a:pt x="0" y="0"/>
                </a:lnTo>
                <a:lnTo>
                  <a:pt x="0" y="1514475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23962" y="1928876"/>
            <a:ext cx="819150" cy="495300"/>
          </a:xfrm>
          <a:custGeom>
            <a:avLst/>
            <a:gdLst/>
            <a:ahLst/>
            <a:cxnLst/>
            <a:rect l="l" t="t" r="r" b="b"/>
            <a:pathLst>
              <a:path w="819150" h="495300">
                <a:moveTo>
                  <a:pt x="0" y="495300"/>
                </a:moveTo>
                <a:lnTo>
                  <a:pt x="819150" y="495300"/>
                </a:lnTo>
                <a:lnTo>
                  <a:pt x="819150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23962" y="1928876"/>
            <a:ext cx="819150" cy="495300"/>
          </a:xfrm>
          <a:custGeom>
            <a:avLst/>
            <a:gdLst/>
            <a:ahLst/>
            <a:cxnLst/>
            <a:rect l="l" t="t" r="r" b="b"/>
            <a:pathLst>
              <a:path w="819150" h="495300">
                <a:moveTo>
                  <a:pt x="0" y="495300"/>
                </a:moveTo>
                <a:lnTo>
                  <a:pt x="819150" y="495300"/>
                </a:lnTo>
                <a:lnTo>
                  <a:pt x="819150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86051" y="1928876"/>
            <a:ext cx="819150" cy="66675"/>
          </a:xfrm>
          <a:custGeom>
            <a:avLst/>
            <a:gdLst/>
            <a:ahLst/>
            <a:cxnLst/>
            <a:rect l="l" t="t" r="r" b="b"/>
            <a:pathLst>
              <a:path w="819150" h="66675">
                <a:moveTo>
                  <a:pt x="0" y="66675"/>
                </a:moveTo>
                <a:lnTo>
                  <a:pt x="819150" y="66675"/>
                </a:lnTo>
                <a:lnTo>
                  <a:pt x="819150" y="0"/>
                </a:lnTo>
                <a:lnTo>
                  <a:pt x="0" y="0"/>
                </a:lnTo>
                <a:lnTo>
                  <a:pt x="0" y="6667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86051" y="1928876"/>
            <a:ext cx="819150" cy="66675"/>
          </a:xfrm>
          <a:custGeom>
            <a:avLst/>
            <a:gdLst/>
            <a:ahLst/>
            <a:cxnLst/>
            <a:rect l="l" t="t" r="r" b="b"/>
            <a:pathLst>
              <a:path w="819150" h="66675">
                <a:moveTo>
                  <a:pt x="0" y="66675"/>
                </a:moveTo>
                <a:lnTo>
                  <a:pt x="819150" y="66675"/>
                </a:lnTo>
                <a:lnTo>
                  <a:pt x="819150" y="0"/>
                </a:lnTo>
                <a:lnTo>
                  <a:pt x="0" y="0"/>
                </a:lnTo>
                <a:lnTo>
                  <a:pt x="0" y="6667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57601" y="1928876"/>
            <a:ext cx="809625" cy="295275"/>
          </a:xfrm>
          <a:custGeom>
            <a:avLst/>
            <a:gdLst/>
            <a:ahLst/>
            <a:cxnLst/>
            <a:rect l="l" t="t" r="r" b="b"/>
            <a:pathLst>
              <a:path w="809625" h="295275">
                <a:moveTo>
                  <a:pt x="0" y="295275"/>
                </a:moveTo>
                <a:lnTo>
                  <a:pt x="809625" y="295275"/>
                </a:lnTo>
                <a:lnTo>
                  <a:pt x="809625" y="0"/>
                </a:lnTo>
                <a:lnTo>
                  <a:pt x="0" y="0"/>
                </a:lnTo>
                <a:lnTo>
                  <a:pt x="0" y="29527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57601" y="1928876"/>
            <a:ext cx="809625" cy="295275"/>
          </a:xfrm>
          <a:custGeom>
            <a:avLst/>
            <a:gdLst/>
            <a:ahLst/>
            <a:cxnLst/>
            <a:rect l="l" t="t" r="r" b="b"/>
            <a:pathLst>
              <a:path w="809625" h="295275">
                <a:moveTo>
                  <a:pt x="0" y="295275"/>
                </a:moveTo>
                <a:lnTo>
                  <a:pt x="809625" y="295275"/>
                </a:lnTo>
                <a:lnTo>
                  <a:pt x="809625" y="0"/>
                </a:lnTo>
                <a:lnTo>
                  <a:pt x="0" y="0"/>
                </a:lnTo>
                <a:lnTo>
                  <a:pt x="0" y="29527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7762" y="5243576"/>
            <a:ext cx="2896235" cy="0"/>
          </a:xfrm>
          <a:custGeom>
            <a:avLst/>
            <a:gdLst/>
            <a:ahLst/>
            <a:cxnLst/>
            <a:rect l="l" t="t" r="r" b="b"/>
            <a:pathLst>
              <a:path w="2896235">
                <a:moveTo>
                  <a:pt x="0" y="0"/>
                </a:moveTo>
                <a:lnTo>
                  <a:pt x="289566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43050" y="2905061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05075" y="3086036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76625" y="2838386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90675" y="2914586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52700" y="3095561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24250" y="2847911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518285" y="2660967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471166" y="2808541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449320" y="2601277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175759" y="5123497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175759" y="4460620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175759" y="3796601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175759" y="3133153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175759" y="2469578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175759" y="1806575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91209" y="5123497"/>
            <a:ext cx="2419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09930" y="4460620"/>
            <a:ext cx="313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09930" y="3796601"/>
            <a:ext cx="313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09930" y="3133153"/>
            <a:ext cx="313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6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09930" y="2469578"/>
            <a:ext cx="313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8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28650" y="1806575"/>
            <a:ext cx="399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420622" y="3123192"/>
            <a:ext cx="235585" cy="93027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350" b="1" spc="15" dirty="0">
                <a:solidFill>
                  <a:srgbClr val="585858"/>
                </a:solidFill>
                <a:latin typeface="Calibri"/>
                <a:cs typeface="Calibri"/>
              </a:rPr>
              <a:t>Mean</a:t>
            </a:r>
            <a:r>
              <a:rPr sz="1350" b="1" spc="-10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b="1" spc="85" dirty="0">
                <a:solidFill>
                  <a:srgbClr val="585858"/>
                </a:solidFill>
                <a:latin typeface="Calibri"/>
                <a:cs typeface="Calibri"/>
              </a:rPr>
              <a:t>Score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84816" y="3099329"/>
            <a:ext cx="235585" cy="972819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350" b="1" spc="75" dirty="0">
                <a:solidFill>
                  <a:srgbClr val="585858"/>
                </a:solidFill>
                <a:latin typeface="Calibri"/>
                <a:cs typeface="Calibri"/>
              </a:rPr>
              <a:t>Response</a:t>
            </a:r>
            <a:r>
              <a:rPr sz="1350" b="1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b="1" spc="15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147762" y="562451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47762" y="562451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090801" y="562451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090801" y="562451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043301" y="5624512"/>
            <a:ext cx="76200" cy="85725"/>
          </a:xfrm>
          <a:custGeom>
            <a:avLst/>
            <a:gdLst/>
            <a:ahLst/>
            <a:cxnLst/>
            <a:rect l="l" t="t" r="r" b="b"/>
            <a:pathLst>
              <a:path w="76200" h="85725">
                <a:moveTo>
                  <a:pt x="0" y="85725"/>
                </a:moveTo>
                <a:lnTo>
                  <a:pt x="76200" y="85725"/>
                </a:lnTo>
                <a:lnTo>
                  <a:pt x="76200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043301" y="5624512"/>
            <a:ext cx="76200" cy="85725"/>
          </a:xfrm>
          <a:custGeom>
            <a:avLst/>
            <a:gdLst/>
            <a:ahLst/>
            <a:cxnLst/>
            <a:rect l="l" t="t" r="r" b="b"/>
            <a:pathLst>
              <a:path w="76200" h="85725">
                <a:moveTo>
                  <a:pt x="0" y="85725"/>
                </a:moveTo>
                <a:lnTo>
                  <a:pt x="76200" y="85725"/>
                </a:lnTo>
                <a:lnTo>
                  <a:pt x="76200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47762" y="588168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47762" y="588168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1257935" y="5296916"/>
            <a:ext cx="697230" cy="720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Asian</a:t>
            </a:r>
            <a:r>
              <a:rPr sz="9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(n=20)</a:t>
            </a:r>
            <a:endParaRPr sz="900">
              <a:latin typeface="Arial"/>
              <a:cs typeface="Arial"/>
            </a:endParaRPr>
          </a:p>
          <a:p>
            <a:pPr marL="12700" marR="292100">
              <a:lnSpc>
                <a:spcPct val="142500"/>
              </a:lnSpc>
              <a:spcBef>
                <a:spcPts val="284"/>
              </a:spcBef>
            </a:pP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v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r 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Often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090801" y="588168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090801" y="588168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2204466" y="5296916"/>
            <a:ext cx="720090" cy="720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White</a:t>
            </a:r>
            <a:r>
              <a:rPr sz="900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585858"/>
                </a:solidFill>
                <a:latin typeface="Arial"/>
                <a:cs typeface="Arial"/>
              </a:rPr>
              <a:t>(n=95)</a:t>
            </a:r>
            <a:endParaRPr sz="900">
              <a:latin typeface="Arial"/>
              <a:cs typeface="Arial"/>
            </a:endParaRPr>
          </a:p>
          <a:p>
            <a:pPr marL="12700" marR="234950">
              <a:lnSpc>
                <a:spcPct val="142500"/>
              </a:lnSpc>
              <a:spcBef>
                <a:spcPts val="284"/>
              </a:spcBef>
            </a:pP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Rarely  </a:t>
            </a:r>
            <a:r>
              <a:rPr sz="1200" spc="-13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200" spc="105" dirty="0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w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y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3052762" y="5891212"/>
            <a:ext cx="66675" cy="66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3150616" y="5296916"/>
            <a:ext cx="803275" cy="720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Others</a:t>
            </a:r>
            <a:r>
              <a:rPr sz="900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585858"/>
                </a:solidFill>
                <a:latin typeface="Arial"/>
                <a:cs typeface="Arial"/>
              </a:rPr>
              <a:t>(n=11)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42500"/>
              </a:lnSpc>
              <a:spcBef>
                <a:spcPts val="284"/>
              </a:spcBef>
            </a:pP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Sometimes 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Mean</a:t>
            </a:r>
            <a:r>
              <a:rPr sz="1200" spc="-1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Score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8986901" y="4700523"/>
            <a:ext cx="1104900" cy="0"/>
          </a:xfrm>
          <a:custGeom>
            <a:avLst/>
            <a:gdLst/>
            <a:ahLst/>
            <a:cxnLst/>
            <a:rect l="l" t="t" r="r" b="b"/>
            <a:pathLst>
              <a:path w="1104900">
                <a:moveTo>
                  <a:pt x="0" y="0"/>
                </a:moveTo>
                <a:lnTo>
                  <a:pt x="11049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958201" y="4700523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005701" y="4700523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7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986901" y="3995673"/>
            <a:ext cx="1104900" cy="0"/>
          </a:xfrm>
          <a:custGeom>
            <a:avLst/>
            <a:gdLst/>
            <a:ahLst/>
            <a:cxnLst/>
            <a:rect l="l" t="t" r="r" b="b"/>
            <a:pathLst>
              <a:path w="1104900">
                <a:moveTo>
                  <a:pt x="0" y="0"/>
                </a:moveTo>
                <a:lnTo>
                  <a:pt x="11049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958201" y="3995673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005701" y="3995673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7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015601" y="329095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986901" y="3290951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958201" y="3290951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005701" y="3290951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7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015601" y="258610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986901" y="2586101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958201" y="2586101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005701" y="2586101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7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005701" y="1881251"/>
            <a:ext cx="3086100" cy="0"/>
          </a:xfrm>
          <a:custGeom>
            <a:avLst/>
            <a:gdLst/>
            <a:ahLst/>
            <a:cxnLst/>
            <a:rect l="l" t="t" r="r" b="b"/>
            <a:pathLst>
              <a:path w="3086100">
                <a:moveTo>
                  <a:pt x="0" y="0"/>
                </a:moveTo>
                <a:lnTo>
                  <a:pt x="30861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110601" y="5205476"/>
            <a:ext cx="876300" cy="200025"/>
          </a:xfrm>
          <a:custGeom>
            <a:avLst/>
            <a:gdLst/>
            <a:ahLst/>
            <a:cxnLst/>
            <a:rect l="l" t="t" r="r" b="b"/>
            <a:pathLst>
              <a:path w="876300" h="200025">
                <a:moveTo>
                  <a:pt x="0" y="200025"/>
                </a:moveTo>
                <a:lnTo>
                  <a:pt x="876300" y="200025"/>
                </a:lnTo>
                <a:lnTo>
                  <a:pt x="876300" y="0"/>
                </a:lnTo>
                <a:lnTo>
                  <a:pt x="0" y="0"/>
                </a:lnTo>
                <a:lnTo>
                  <a:pt x="0" y="200025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110601" y="5205476"/>
            <a:ext cx="876300" cy="200025"/>
          </a:xfrm>
          <a:custGeom>
            <a:avLst/>
            <a:gdLst/>
            <a:ahLst/>
            <a:cxnLst/>
            <a:rect l="l" t="t" r="r" b="b"/>
            <a:pathLst>
              <a:path w="876300" h="200025">
                <a:moveTo>
                  <a:pt x="0" y="200025"/>
                </a:moveTo>
                <a:lnTo>
                  <a:pt x="876300" y="200025"/>
                </a:lnTo>
                <a:lnTo>
                  <a:pt x="876300" y="0"/>
                </a:lnTo>
                <a:lnTo>
                  <a:pt x="0" y="0"/>
                </a:lnTo>
                <a:lnTo>
                  <a:pt x="0" y="200025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139301" y="4700651"/>
            <a:ext cx="876300" cy="704850"/>
          </a:xfrm>
          <a:custGeom>
            <a:avLst/>
            <a:gdLst/>
            <a:ahLst/>
            <a:cxnLst/>
            <a:rect l="l" t="t" r="r" b="b"/>
            <a:pathLst>
              <a:path w="876300" h="704850">
                <a:moveTo>
                  <a:pt x="0" y="704850"/>
                </a:moveTo>
                <a:lnTo>
                  <a:pt x="876300" y="704850"/>
                </a:lnTo>
                <a:lnTo>
                  <a:pt x="876300" y="0"/>
                </a:lnTo>
                <a:lnTo>
                  <a:pt x="0" y="0"/>
                </a:lnTo>
                <a:lnTo>
                  <a:pt x="0" y="704850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139301" y="4700651"/>
            <a:ext cx="876300" cy="704850"/>
          </a:xfrm>
          <a:custGeom>
            <a:avLst/>
            <a:gdLst/>
            <a:ahLst/>
            <a:cxnLst/>
            <a:rect l="l" t="t" r="r" b="b"/>
            <a:pathLst>
              <a:path w="876300" h="704850">
                <a:moveTo>
                  <a:pt x="0" y="704850"/>
                </a:moveTo>
                <a:lnTo>
                  <a:pt x="876300" y="704850"/>
                </a:lnTo>
                <a:lnTo>
                  <a:pt x="876300" y="0"/>
                </a:lnTo>
                <a:lnTo>
                  <a:pt x="0" y="0"/>
                </a:lnTo>
                <a:lnTo>
                  <a:pt x="0" y="704850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091426" y="5053076"/>
            <a:ext cx="866775" cy="352425"/>
          </a:xfrm>
          <a:custGeom>
            <a:avLst/>
            <a:gdLst/>
            <a:ahLst/>
            <a:cxnLst/>
            <a:rect l="l" t="t" r="r" b="b"/>
            <a:pathLst>
              <a:path w="866775" h="352425">
                <a:moveTo>
                  <a:pt x="0" y="352425"/>
                </a:moveTo>
                <a:lnTo>
                  <a:pt x="866775" y="352425"/>
                </a:lnTo>
                <a:lnTo>
                  <a:pt x="866775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091426" y="5053076"/>
            <a:ext cx="866775" cy="352425"/>
          </a:xfrm>
          <a:custGeom>
            <a:avLst/>
            <a:gdLst/>
            <a:ahLst/>
            <a:cxnLst/>
            <a:rect l="l" t="t" r="r" b="b"/>
            <a:pathLst>
              <a:path w="866775" h="352425">
                <a:moveTo>
                  <a:pt x="0" y="352425"/>
                </a:moveTo>
                <a:lnTo>
                  <a:pt x="866775" y="352425"/>
                </a:lnTo>
                <a:lnTo>
                  <a:pt x="866775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110601" y="4538726"/>
            <a:ext cx="876300" cy="666750"/>
          </a:xfrm>
          <a:custGeom>
            <a:avLst/>
            <a:gdLst/>
            <a:ahLst/>
            <a:cxnLst/>
            <a:rect l="l" t="t" r="r" b="b"/>
            <a:pathLst>
              <a:path w="876300" h="666750">
                <a:moveTo>
                  <a:pt x="0" y="666750"/>
                </a:moveTo>
                <a:lnTo>
                  <a:pt x="876300" y="666750"/>
                </a:lnTo>
                <a:lnTo>
                  <a:pt x="876300" y="0"/>
                </a:lnTo>
                <a:lnTo>
                  <a:pt x="0" y="0"/>
                </a:lnTo>
                <a:lnTo>
                  <a:pt x="0" y="66675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110601" y="4538726"/>
            <a:ext cx="876300" cy="666750"/>
          </a:xfrm>
          <a:custGeom>
            <a:avLst/>
            <a:gdLst/>
            <a:ahLst/>
            <a:cxnLst/>
            <a:rect l="l" t="t" r="r" b="b"/>
            <a:pathLst>
              <a:path w="876300" h="666750">
                <a:moveTo>
                  <a:pt x="0" y="666750"/>
                </a:moveTo>
                <a:lnTo>
                  <a:pt x="876300" y="666750"/>
                </a:lnTo>
                <a:lnTo>
                  <a:pt x="876300" y="0"/>
                </a:lnTo>
                <a:lnTo>
                  <a:pt x="0" y="0"/>
                </a:lnTo>
                <a:lnTo>
                  <a:pt x="0" y="666750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091426" y="4167251"/>
            <a:ext cx="866775" cy="885825"/>
          </a:xfrm>
          <a:custGeom>
            <a:avLst/>
            <a:gdLst/>
            <a:ahLst/>
            <a:cxnLst/>
            <a:rect l="l" t="t" r="r" b="b"/>
            <a:pathLst>
              <a:path w="866775" h="885825">
                <a:moveTo>
                  <a:pt x="0" y="885825"/>
                </a:moveTo>
                <a:lnTo>
                  <a:pt x="866775" y="885825"/>
                </a:lnTo>
                <a:lnTo>
                  <a:pt x="866775" y="0"/>
                </a:lnTo>
                <a:lnTo>
                  <a:pt x="0" y="0"/>
                </a:lnTo>
                <a:lnTo>
                  <a:pt x="0" y="88582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091426" y="4167251"/>
            <a:ext cx="866775" cy="885825"/>
          </a:xfrm>
          <a:custGeom>
            <a:avLst/>
            <a:gdLst/>
            <a:ahLst/>
            <a:cxnLst/>
            <a:rect l="l" t="t" r="r" b="b"/>
            <a:pathLst>
              <a:path w="866775" h="885825">
                <a:moveTo>
                  <a:pt x="0" y="885825"/>
                </a:moveTo>
                <a:lnTo>
                  <a:pt x="866775" y="885825"/>
                </a:lnTo>
                <a:lnTo>
                  <a:pt x="866775" y="0"/>
                </a:lnTo>
                <a:lnTo>
                  <a:pt x="0" y="0"/>
                </a:lnTo>
                <a:lnTo>
                  <a:pt x="0" y="88582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110601" y="3367151"/>
            <a:ext cx="876300" cy="1171575"/>
          </a:xfrm>
          <a:custGeom>
            <a:avLst/>
            <a:gdLst/>
            <a:ahLst/>
            <a:cxnLst/>
            <a:rect l="l" t="t" r="r" b="b"/>
            <a:pathLst>
              <a:path w="876300" h="1171575">
                <a:moveTo>
                  <a:pt x="0" y="1171575"/>
                </a:moveTo>
                <a:lnTo>
                  <a:pt x="876300" y="1171575"/>
                </a:lnTo>
                <a:lnTo>
                  <a:pt x="876300" y="0"/>
                </a:lnTo>
                <a:lnTo>
                  <a:pt x="0" y="0"/>
                </a:lnTo>
                <a:lnTo>
                  <a:pt x="0" y="117157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110601" y="3367151"/>
            <a:ext cx="876300" cy="1171575"/>
          </a:xfrm>
          <a:custGeom>
            <a:avLst/>
            <a:gdLst/>
            <a:ahLst/>
            <a:cxnLst/>
            <a:rect l="l" t="t" r="r" b="b"/>
            <a:pathLst>
              <a:path w="876300" h="1171575">
                <a:moveTo>
                  <a:pt x="0" y="1171575"/>
                </a:moveTo>
                <a:lnTo>
                  <a:pt x="876300" y="1171575"/>
                </a:lnTo>
                <a:lnTo>
                  <a:pt x="876300" y="0"/>
                </a:lnTo>
                <a:lnTo>
                  <a:pt x="0" y="0"/>
                </a:lnTo>
                <a:lnTo>
                  <a:pt x="0" y="117157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139301" y="3995801"/>
            <a:ext cx="876300" cy="704850"/>
          </a:xfrm>
          <a:custGeom>
            <a:avLst/>
            <a:gdLst/>
            <a:ahLst/>
            <a:cxnLst/>
            <a:rect l="l" t="t" r="r" b="b"/>
            <a:pathLst>
              <a:path w="876300" h="704850">
                <a:moveTo>
                  <a:pt x="0" y="704850"/>
                </a:moveTo>
                <a:lnTo>
                  <a:pt x="876300" y="704850"/>
                </a:lnTo>
                <a:lnTo>
                  <a:pt x="876300" y="0"/>
                </a:lnTo>
                <a:lnTo>
                  <a:pt x="0" y="0"/>
                </a:lnTo>
                <a:lnTo>
                  <a:pt x="0" y="704850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139301" y="3995801"/>
            <a:ext cx="876300" cy="704850"/>
          </a:xfrm>
          <a:custGeom>
            <a:avLst/>
            <a:gdLst/>
            <a:ahLst/>
            <a:cxnLst/>
            <a:rect l="l" t="t" r="r" b="b"/>
            <a:pathLst>
              <a:path w="876300" h="704850">
                <a:moveTo>
                  <a:pt x="0" y="704850"/>
                </a:moveTo>
                <a:lnTo>
                  <a:pt x="876300" y="704850"/>
                </a:lnTo>
                <a:lnTo>
                  <a:pt x="876300" y="0"/>
                </a:lnTo>
                <a:lnTo>
                  <a:pt x="0" y="0"/>
                </a:lnTo>
                <a:lnTo>
                  <a:pt x="0" y="704850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091426" y="2233548"/>
            <a:ext cx="866775" cy="1933575"/>
          </a:xfrm>
          <a:custGeom>
            <a:avLst/>
            <a:gdLst/>
            <a:ahLst/>
            <a:cxnLst/>
            <a:rect l="l" t="t" r="r" b="b"/>
            <a:pathLst>
              <a:path w="866775" h="1933575">
                <a:moveTo>
                  <a:pt x="0" y="1933575"/>
                </a:moveTo>
                <a:lnTo>
                  <a:pt x="866775" y="1933575"/>
                </a:lnTo>
                <a:lnTo>
                  <a:pt x="866775" y="0"/>
                </a:lnTo>
                <a:lnTo>
                  <a:pt x="0" y="0"/>
                </a:lnTo>
                <a:lnTo>
                  <a:pt x="0" y="1933575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091426" y="2233548"/>
            <a:ext cx="866775" cy="1933575"/>
          </a:xfrm>
          <a:custGeom>
            <a:avLst/>
            <a:gdLst/>
            <a:ahLst/>
            <a:cxnLst/>
            <a:rect l="l" t="t" r="r" b="b"/>
            <a:pathLst>
              <a:path w="866775" h="1933575">
                <a:moveTo>
                  <a:pt x="0" y="1933575"/>
                </a:moveTo>
                <a:lnTo>
                  <a:pt x="866775" y="1933575"/>
                </a:lnTo>
                <a:lnTo>
                  <a:pt x="866775" y="0"/>
                </a:lnTo>
                <a:lnTo>
                  <a:pt x="0" y="0"/>
                </a:lnTo>
                <a:lnTo>
                  <a:pt x="0" y="1933575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110601" y="2157476"/>
            <a:ext cx="876300" cy="1209675"/>
          </a:xfrm>
          <a:custGeom>
            <a:avLst/>
            <a:gdLst/>
            <a:ahLst/>
            <a:cxnLst/>
            <a:rect l="l" t="t" r="r" b="b"/>
            <a:pathLst>
              <a:path w="876300" h="1209675">
                <a:moveTo>
                  <a:pt x="0" y="1209675"/>
                </a:moveTo>
                <a:lnTo>
                  <a:pt x="876300" y="1209675"/>
                </a:lnTo>
                <a:lnTo>
                  <a:pt x="876300" y="0"/>
                </a:lnTo>
                <a:lnTo>
                  <a:pt x="0" y="0"/>
                </a:lnTo>
                <a:lnTo>
                  <a:pt x="0" y="1209675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110601" y="2157476"/>
            <a:ext cx="876300" cy="1209675"/>
          </a:xfrm>
          <a:custGeom>
            <a:avLst/>
            <a:gdLst/>
            <a:ahLst/>
            <a:cxnLst/>
            <a:rect l="l" t="t" r="r" b="b"/>
            <a:pathLst>
              <a:path w="876300" h="1209675">
                <a:moveTo>
                  <a:pt x="0" y="1209675"/>
                </a:moveTo>
                <a:lnTo>
                  <a:pt x="876300" y="1209675"/>
                </a:lnTo>
                <a:lnTo>
                  <a:pt x="876300" y="0"/>
                </a:lnTo>
                <a:lnTo>
                  <a:pt x="0" y="0"/>
                </a:lnTo>
                <a:lnTo>
                  <a:pt x="0" y="1209675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139301" y="1881123"/>
            <a:ext cx="876300" cy="2114550"/>
          </a:xfrm>
          <a:custGeom>
            <a:avLst/>
            <a:gdLst/>
            <a:ahLst/>
            <a:cxnLst/>
            <a:rect l="l" t="t" r="r" b="b"/>
            <a:pathLst>
              <a:path w="876300" h="2114550">
                <a:moveTo>
                  <a:pt x="0" y="2114550"/>
                </a:moveTo>
                <a:lnTo>
                  <a:pt x="876300" y="2114550"/>
                </a:lnTo>
                <a:lnTo>
                  <a:pt x="876300" y="0"/>
                </a:lnTo>
                <a:lnTo>
                  <a:pt x="0" y="0"/>
                </a:lnTo>
                <a:lnTo>
                  <a:pt x="0" y="2114550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139301" y="1881123"/>
            <a:ext cx="876300" cy="2114550"/>
          </a:xfrm>
          <a:custGeom>
            <a:avLst/>
            <a:gdLst/>
            <a:ahLst/>
            <a:cxnLst/>
            <a:rect l="l" t="t" r="r" b="b"/>
            <a:pathLst>
              <a:path w="876300" h="2114550">
                <a:moveTo>
                  <a:pt x="0" y="2114550"/>
                </a:moveTo>
                <a:lnTo>
                  <a:pt x="876300" y="2114550"/>
                </a:lnTo>
                <a:lnTo>
                  <a:pt x="876300" y="0"/>
                </a:lnTo>
                <a:lnTo>
                  <a:pt x="0" y="0"/>
                </a:lnTo>
                <a:lnTo>
                  <a:pt x="0" y="2114550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091426" y="1881251"/>
            <a:ext cx="866775" cy="352425"/>
          </a:xfrm>
          <a:custGeom>
            <a:avLst/>
            <a:gdLst/>
            <a:ahLst/>
            <a:cxnLst/>
            <a:rect l="l" t="t" r="r" b="b"/>
            <a:pathLst>
              <a:path w="866775" h="352425">
                <a:moveTo>
                  <a:pt x="0" y="352425"/>
                </a:moveTo>
                <a:lnTo>
                  <a:pt x="866775" y="352425"/>
                </a:lnTo>
                <a:lnTo>
                  <a:pt x="866775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091426" y="1881251"/>
            <a:ext cx="866775" cy="352425"/>
          </a:xfrm>
          <a:custGeom>
            <a:avLst/>
            <a:gdLst/>
            <a:ahLst/>
            <a:cxnLst/>
            <a:rect l="l" t="t" r="r" b="b"/>
            <a:pathLst>
              <a:path w="866775" h="352425">
                <a:moveTo>
                  <a:pt x="0" y="352425"/>
                </a:moveTo>
                <a:lnTo>
                  <a:pt x="866775" y="352425"/>
                </a:lnTo>
                <a:lnTo>
                  <a:pt x="866775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110601" y="1881251"/>
            <a:ext cx="876300" cy="276225"/>
          </a:xfrm>
          <a:custGeom>
            <a:avLst/>
            <a:gdLst/>
            <a:ahLst/>
            <a:cxnLst/>
            <a:rect l="l" t="t" r="r" b="b"/>
            <a:pathLst>
              <a:path w="876300" h="276225">
                <a:moveTo>
                  <a:pt x="0" y="276225"/>
                </a:moveTo>
                <a:lnTo>
                  <a:pt x="876300" y="276225"/>
                </a:lnTo>
                <a:lnTo>
                  <a:pt x="876300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110601" y="1881251"/>
            <a:ext cx="876300" cy="276225"/>
          </a:xfrm>
          <a:custGeom>
            <a:avLst/>
            <a:gdLst/>
            <a:ahLst/>
            <a:cxnLst/>
            <a:rect l="l" t="t" r="r" b="b"/>
            <a:pathLst>
              <a:path w="876300" h="276225">
                <a:moveTo>
                  <a:pt x="0" y="276225"/>
                </a:moveTo>
                <a:lnTo>
                  <a:pt x="876300" y="276225"/>
                </a:lnTo>
                <a:lnTo>
                  <a:pt x="876300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005701" y="5405501"/>
            <a:ext cx="3086100" cy="0"/>
          </a:xfrm>
          <a:custGeom>
            <a:avLst/>
            <a:gdLst/>
            <a:ahLst/>
            <a:cxnLst/>
            <a:rect l="l" t="t" r="r" b="b"/>
            <a:pathLst>
              <a:path w="3086100">
                <a:moveTo>
                  <a:pt x="0" y="0"/>
                </a:moveTo>
                <a:lnTo>
                  <a:pt x="30861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429500" y="2781236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458200" y="3095561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486900" y="3028886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477125" y="2790761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505825" y="3105086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534525" y="3038411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7412355" y="2540698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8440801" y="2857817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9468739" y="2787332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0226420" y="5286692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0226420" y="4581842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0226420" y="3877691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0226420" y="3172523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0226420" y="2467673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653783" y="5286692"/>
            <a:ext cx="2419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6572504" y="4581842"/>
            <a:ext cx="313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6572504" y="3877691"/>
            <a:ext cx="313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6572504" y="3172523"/>
            <a:ext cx="313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6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6572504" y="2467673"/>
            <a:ext cx="313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8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10471156" y="3181133"/>
            <a:ext cx="235585" cy="93218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350" b="1" spc="20" dirty="0">
                <a:solidFill>
                  <a:srgbClr val="585858"/>
                </a:solidFill>
                <a:latin typeface="Calibri"/>
                <a:cs typeface="Calibri"/>
              </a:rPr>
              <a:t>Mean</a:t>
            </a:r>
            <a:r>
              <a:rPr sz="1350" b="1" spc="-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b="1" spc="85" dirty="0">
                <a:solidFill>
                  <a:srgbClr val="585858"/>
                </a:solidFill>
                <a:latin typeface="Calibri"/>
                <a:cs typeface="Calibri"/>
              </a:rPr>
              <a:t>Score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6248069" y="3161798"/>
            <a:ext cx="234950" cy="969644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350" b="1" spc="75" dirty="0">
                <a:solidFill>
                  <a:srgbClr val="585858"/>
                </a:solidFill>
                <a:latin typeface="Calibri"/>
                <a:cs typeface="Calibri"/>
              </a:rPr>
              <a:t>Response</a:t>
            </a:r>
            <a:r>
              <a:rPr sz="1350" b="1" spc="-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b="1" spc="15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6396101" y="5824537"/>
            <a:ext cx="85725" cy="76200"/>
          </a:xfrm>
          <a:custGeom>
            <a:avLst/>
            <a:gdLst/>
            <a:ahLst/>
            <a:cxnLst/>
            <a:rect l="l" t="t" r="r" b="b"/>
            <a:pathLst>
              <a:path w="85725" h="76200">
                <a:moveTo>
                  <a:pt x="0" y="76200"/>
                </a:moveTo>
                <a:lnTo>
                  <a:pt x="85725" y="76200"/>
                </a:lnTo>
                <a:lnTo>
                  <a:pt x="8572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396101" y="5824537"/>
            <a:ext cx="85725" cy="76200"/>
          </a:xfrm>
          <a:custGeom>
            <a:avLst/>
            <a:gdLst/>
            <a:ahLst/>
            <a:cxnLst/>
            <a:rect l="l" t="t" r="r" b="b"/>
            <a:pathLst>
              <a:path w="85725" h="76200">
                <a:moveTo>
                  <a:pt x="0" y="76200"/>
                </a:moveTo>
                <a:lnTo>
                  <a:pt x="85725" y="76200"/>
                </a:lnTo>
                <a:lnTo>
                  <a:pt x="8572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6512306" y="5746115"/>
            <a:ext cx="41020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v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6967601" y="5824537"/>
            <a:ext cx="85725" cy="76200"/>
          </a:xfrm>
          <a:custGeom>
            <a:avLst/>
            <a:gdLst/>
            <a:ahLst/>
            <a:cxnLst/>
            <a:rect l="l" t="t" r="r" b="b"/>
            <a:pathLst>
              <a:path w="85725" h="76200">
                <a:moveTo>
                  <a:pt x="0" y="76200"/>
                </a:moveTo>
                <a:lnTo>
                  <a:pt x="85725" y="76200"/>
                </a:lnTo>
                <a:lnTo>
                  <a:pt x="8572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967601" y="5824537"/>
            <a:ext cx="85725" cy="76200"/>
          </a:xfrm>
          <a:custGeom>
            <a:avLst/>
            <a:gdLst/>
            <a:ahLst/>
            <a:cxnLst/>
            <a:rect l="l" t="t" r="r" b="b"/>
            <a:pathLst>
              <a:path w="85725" h="76200">
                <a:moveTo>
                  <a:pt x="0" y="76200"/>
                </a:moveTo>
                <a:lnTo>
                  <a:pt x="85725" y="76200"/>
                </a:lnTo>
                <a:lnTo>
                  <a:pt x="8572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567676" y="582453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567676" y="582453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491601" y="5824537"/>
            <a:ext cx="85725" cy="76200"/>
          </a:xfrm>
          <a:custGeom>
            <a:avLst/>
            <a:gdLst/>
            <a:ahLst/>
            <a:cxnLst/>
            <a:rect l="l" t="t" r="r" b="b"/>
            <a:pathLst>
              <a:path w="85725" h="76200">
                <a:moveTo>
                  <a:pt x="0" y="76200"/>
                </a:moveTo>
                <a:lnTo>
                  <a:pt x="85725" y="76200"/>
                </a:lnTo>
                <a:lnTo>
                  <a:pt x="8572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491601" y="5824537"/>
            <a:ext cx="85725" cy="76200"/>
          </a:xfrm>
          <a:custGeom>
            <a:avLst/>
            <a:gdLst/>
            <a:ahLst/>
            <a:cxnLst/>
            <a:rect l="l" t="t" r="r" b="b"/>
            <a:pathLst>
              <a:path w="85725" h="76200">
                <a:moveTo>
                  <a:pt x="0" y="76200"/>
                </a:moveTo>
                <a:lnTo>
                  <a:pt x="85725" y="76200"/>
                </a:lnTo>
                <a:lnTo>
                  <a:pt x="8572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 txBox="1"/>
          <p:nvPr/>
        </p:nvSpPr>
        <p:spPr>
          <a:xfrm>
            <a:off x="7082408" y="5471477"/>
            <a:ext cx="1924050" cy="48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  <a:tabLst>
                <a:tab pos="1108075" algn="l"/>
              </a:tabLst>
            </a:pPr>
            <a:r>
              <a:rPr sz="1050" spc="-25" dirty="0">
                <a:solidFill>
                  <a:srgbClr val="585858"/>
                </a:solidFill>
                <a:latin typeface="Arial"/>
                <a:cs typeface="Arial"/>
              </a:rPr>
              <a:t>Asian</a:t>
            </a:r>
            <a:r>
              <a:rPr sz="105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585858"/>
                </a:solidFill>
                <a:latin typeface="Arial"/>
                <a:cs typeface="Arial"/>
              </a:rPr>
              <a:t>(n=20)	</a:t>
            </a:r>
            <a:r>
              <a:rPr sz="1050" spc="-10" dirty="0">
                <a:solidFill>
                  <a:srgbClr val="585858"/>
                </a:solidFill>
                <a:latin typeface="Arial"/>
                <a:cs typeface="Arial"/>
              </a:rPr>
              <a:t>White</a:t>
            </a:r>
            <a:r>
              <a:rPr sz="1050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585858"/>
                </a:solidFill>
                <a:latin typeface="Arial"/>
                <a:cs typeface="Arial"/>
              </a:rPr>
              <a:t>(n=90)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  <a:tabLst>
                <a:tab pos="607695" algn="l"/>
                <a:tab pos="1540510" algn="l"/>
              </a:tabLst>
            </a:pPr>
            <a:r>
              <a:rPr sz="1200" spc="-120" dirty="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200" spc="45" dirty="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200" spc="30" dirty="0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sz="1200" spc="-60" dirty="0">
                <a:solidFill>
                  <a:srgbClr val="585858"/>
                </a:solidFill>
                <a:latin typeface="Arial"/>
                <a:cs typeface="Arial"/>
              </a:rPr>
              <a:t>y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sz="1200" spc="-55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1200" spc="50" dirty="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200" spc="40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sz="1200" spc="30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200" spc="50" dirty="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1200" spc="35" dirty="0">
                <a:solidFill>
                  <a:srgbClr val="585858"/>
                </a:solidFill>
                <a:latin typeface="Arial"/>
                <a:cs typeface="Arial"/>
              </a:rPr>
              <a:t>f</a:t>
            </a:r>
            <a:r>
              <a:rPr sz="1200" spc="40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9053576" y="582453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053576" y="582453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710737" y="5834062"/>
            <a:ext cx="66675" cy="66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 txBox="1"/>
          <p:nvPr/>
        </p:nvSpPr>
        <p:spPr>
          <a:xfrm>
            <a:off x="9164319" y="5471477"/>
            <a:ext cx="1448435" cy="48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00"/>
              </a:spcBef>
            </a:pPr>
            <a:r>
              <a:rPr sz="1050" spc="-10" dirty="0">
                <a:solidFill>
                  <a:srgbClr val="585858"/>
                </a:solidFill>
                <a:latin typeface="Arial"/>
                <a:cs typeface="Arial"/>
              </a:rPr>
              <a:t>Others</a:t>
            </a:r>
            <a:r>
              <a:rPr sz="105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50" spc="-40" dirty="0">
                <a:solidFill>
                  <a:srgbClr val="585858"/>
                </a:solidFill>
                <a:latin typeface="Arial"/>
                <a:cs typeface="Arial"/>
              </a:rPr>
              <a:t>(n=10)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  <a:tabLst>
                <a:tab pos="657860" algn="l"/>
              </a:tabLst>
            </a:pP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Always	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Mean</a:t>
            </a:r>
            <a:r>
              <a:rPr sz="1200" spc="-1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Score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2" name="object 16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52</a:t>
            </a:fld>
            <a:endParaRPr spc="-5" dirty="0"/>
          </a:p>
        </p:txBody>
      </p:sp>
      <p:sp>
        <p:nvSpPr>
          <p:cNvPr id="161" name="object 161"/>
          <p:cNvSpPr txBox="1"/>
          <p:nvPr/>
        </p:nvSpPr>
        <p:spPr>
          <a:xfrm>
            <a:off x="6427215" y="780478"/>
            <a:ext cx="5112385" cy="119126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02899"/>
              </a:lnSpc>
              <a:spcBef>
                <a:spcPts val="70"/>
              </a:spcBef>
            </a:pPr>
            <a:r>
              <a:rPr sz="1550" b="1" spc="25" dirty="0">
                <a:solidFill>
                  <a:srgbClr val="091A30"/>
                </a:solidFill>
                <a:latin typeface="Arial"/>
                <a:cs typeface="Arial"/>
              </a:rPr>
              <a:t>When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clinically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appropriate, </a:t>
            </a:r>
            <a:r>
              <a:rPr sz="1550" b="1" spc="25" dirty="0">
                <a:solidFill>
                  <a:srgbClr val="091A30"/>
                </a:solidFill>
                <a:latin typeface="Arial"/>
                <a:cs typeface="Arial"/>
              </a:rPr>
              <a:t>how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often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is </a:t>
            </a:r>
            <a:r>
              <a:rPr sz="1550" b="1" spc="10" dirty="0">
                <a:solidFill>
                  <a:srgbClr val="091A30"/>
                </a:solidFill>
                <a:latin typeface="Arial"/>
                <a:cs typeface="Arial"/>
              </a:rPr>
              <a:t>it </a:t>
            </a:r>
            <a:r>
              <a:rPr sz="1550" b="1" spc="30" dirty="0">
                <a:solidFill>
                  <a:srgbClr val="091A30"/>
                </a:solidFill>
                <a:latin typeface="Arial"/>
                <a:cs typeface="Arial"/>
              </a:rPr>
              <a:t>easy </a:t>
            </a:r>
            <a:r>
              <a:rPr sz="1550" b="1" spc="5" dirty="0">
                <a:solidFill>
                  <a:srgbClr val="091A30"/>
                </a:solidFill>
                <a:latin typeface="Arial"/>
                <a:cs typeface="Arial"/>
              </a:rPr>
              <a:t>to 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obtain a (“curbside”)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consult </a:t>
            </a:r>
            <a:r>
              <a:rPr sz="1550" b="1" spc="30" dirty="0">
                <a:solidFill>
                  <a:srgbClr val="091A30"/>
                </a:solidFill>
                <a:latin typeface="Arial"/>
                <a:cs typeface="Arial"/>
              </a:rPr>
              <a:t>from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peers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or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other 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providers in lieu of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referring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the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patient?</a:t>
            </a:r>
            <a:r>
              <a:rPr sz="1550" b="1" spc="16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B7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Arial"/>
              <a:cs typeface="Arial"/>
            </a:endParaRPr>
          </a:p>
          <a:p>
            <a:pPr marL="76835" algn="just">
              <a:lnSpc>
                <a:spcPct val="100000"/>
              </a:lnSpc>
              <a:tabLst>
                <a:tab pos="3811270" algn="l"/>
              </a:tabLst>
            </a:pP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100%	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5.0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80" rIns="0" bIns="0" rtlCol="0">
            <a:spAutoFit/>
          </a:bodyPr>
          <a:lstStyle/>
          <a:p>
            <a:pPr marL="1303020">
              <a:lnSpc>
                <a:spcPct val="100000"/>
              </a:lnSpc>
              <a:spcBef>
                <a:spcPts val="2140"/>
              </a:spcBef>
            </a:pPr>
            <a:r>
              <a:rPr spc="15" dirty="0"/>
              <a:t>Burnout </a:t>
            </a:r>
            <a:r>
              <a:rPr spc="20" dirty="0"/>
              <a:t>&amp; Satisfaction </a:t>
            </a:r>
            <a:r>
              <a:rPr spc="5" dirty="0"/>
              <a:t>By</a:t>
            </a:r>
            <a:r>
              <a:rPr spc="114" dirty="0"/>
              <a:t> </a:t>
            </a:r>
            <a:r>
              <a:rPr spc="10" dirty="0"/>
              <a:t>Ethnicity</a:t>
            </a:r>
          </a:p>
          <a:p>
            <a:pPr marL="429259">
              <a:lnSpc>
                <a:spcPct val="100000"/>
              </a:lnSpc>
              <a:spcBef>
                <a:spcPts val="919"/>
              </a:spcBef>
            </a:pPr>
            <a:r>
              <a:rPr sz="1800" spc="-5" dirty="0"/>
              <a:t>Using </a:t>
            </a:r>
            <a:r>
              <a:rPr sz="1800" dirty="0"/>
              <a:t>your </a:t>
            </a:r>
            <a:r>
              <a:rPr sz="1800" spc="-10" dirty="0"/>
              <a:t>own </a:t>
            </a:r>
            <a:r>
              <a:rPr sz="1800" spc="-5" dirty="0"/>
              <a:t>definition </a:t>
            </a:r>
            <a:r>
              <a:rPr sz="1800" spc="10" dirty="0"/>
              <a:t>of </a:t>
            </a:r>
            <a:r>
              <a:rPr sz="1800" dirty="0"/>
              <a:t>“burnout”, </a:t>
            </a:r>
            <a:r>
              <a:rPr sz="1800" spc="-10" dirty="0"/>
              <a:t>which </a:t>
            </a:r>
            <a:r>
              <a:rPr sz="1800" spc="-5" dirty="0"/>
              <a:t>statement </a:t>
            </a:r>
            <a:r>
              <a:rPr sz="1800" spc="-10" dirty="0"/>
              <a:t>best </a:t>
            </a:r>
            <a:r>
              <a:rPr sz="1800" dirty="0"/>
              <a:t>describes </a:t>
            </a:r>
            <a:r>
              <a:rPr sz="1800" spc="5" dirty="0"/>
              <a:t>your </a:t>
            </a:r>
            <a:r>
              <a:rPr sz="1800" spc="-5" dirty="0"/>
              <a:t>situation </a:t>
            </a:r>
            <a:r>
              <a:rPr sz="1800" spc="-15" dirty="0"/>
              <a:t>at </a:t>
            </a:r>
            <a:r>
              <a:rPr sz="1800" spc="-5" dirty="0"/>
              <a:t>work?</a:t>
            </a:r>
            <a:r>
              <a:rPr sz="1800" spc="130" dirty="0"/>
              <a:t> </a:t>
            </a:r>
            <a:r>
              <a:rPr sz="1800" dirty="0"/>
              <a:t>F1</a:t>
            </a:r>
            <a:endParaRPr sz="1800"/>
          </a:p>
        </p:txBody>
      </p:sp>
      <p:sp>
        <p:nvSpPr>
          <p:cNvPr id="4" name="object 4"/>
          <p:cNvSpPr/>
          <p:nvPr/>
        </p:nvSpPr>
        <p:spPr>
          <a:xfrm>
            <a:off x="6700901" y="5005323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6901" y="5005323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81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62426" y="50053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52726" y="5005323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00901" y="4129023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76901" y="4129023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81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2426" y="41290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52726" y="4129023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00901" y="3252723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76901" y="3252723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81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62426" y="32527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52726" y="3252723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00901" y="2376551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76901" y="2376551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812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62426" y="2376551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52726" y="2376551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52726" y="1500250"/>
            <a:ext cx="4562475" cy="0"/>
          </a:xfrm>
          <a:custGeom>
            <a:avLst/>
            <a:gdLst/>
            <a:ahLst/>
            <a:cxnLst/>
            <a:rect l="l" t="t" r="r" b="b"/>
            <a:pathLst>
              <a:path w="4562475">
                <a:moveTo>
                  <a:pt x="0" y="0"/>
                </a:moveTo>
                <a:lnTo>
                  <a:pt x="45624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91026" y="5538787"/>
            <a:ext cx="1285875" cy="342900"/>
          </a:xfrm>
          <a:custGeom>
            <a:avLst/>
            <a:gdLst/>
            <a:ahLst/>
            <a:cxnLst/>
            <a:rect l="l" t="t" r="r" b="b"/>
            <a:pathLst>
              <a:path w="1285875" h="342900">
                <a:moveTo>
                  <a:pt x="0" y="342900"/>
                </a:moveTo>
                <a:lnTo>
                  <a:pt x="1285875" y="342900"/>
                </a:lnTo>
                <a:lnTo>
                  <a:pt x="1285875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91026" y="5538787"/>
            <a:ext cx="1285875" cy="342900"/>
          </a:xfrm>
          <a:custGeom>
            <a:avLst/>
            <a:gdLst/>
            <a:ahLst/>
            <a:cxnLst/>
            <a:rect l="l" t="t" r="r" b="b"/>
            <a:pathLst>
              <a:path w="1285875" h="342900">
                <a:moveTo>
                  <a:pt x="0" y="342900"/>
                </a:moveTo>
                <a:lnTo>
                  <a:pt x="1285875" y="342900"/>
                </a:lnTo>
                <a:lnTo>
                  <a:pt x="1285875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15026" y="5519737"/>
            <a:ext cx="1285875" cy="361950"/>
          </a:xfrm>
          <a:custGeom>
            <a:avLst/>
            <a:gdLst/>
            <a:ahLst/>
            <a:cxnLst/>
            <a:rect l="l" t="t" r="r" b="b"/>
            <a:pathLst>
              <a:path w="1285875" h="361950">
                <a:moveTo>
                  <a:pt x="0" y="361950"/>
                </a:moveTo>
                <a:lnTo>
                  <a:pt x="1285875" y="361950"/>
                </a:lnTo>
                <a:lnTo>
                  <a:pt x="12858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15026" y="5519737"/>
            <a:ext cx="1285875" cy="361950"/>
          </a:xfrm>
          <a:custGeom>
            <a:avLst/>
            <a:gdLst/>
            <a:ahLst/>
            <a:cxnLst/>
            <a:rect l="l" t="t" r="r" b="b"/>
            <a:pathLst>
              <a:path w="1285875" h="361950">
                <a:moveTo>
                  <a:pt x="0" y="361950"/>
                </a:moveTo>
                <a:lnTo>
                  <a:pt x="1285875" y="361950"/>
                </a:lnTo>
                <a:lnTo>
                  <a:pt x="12858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67026" y="5662612"/>
            <a:ext cx="1295400" cy="219075"/>
          </a:xfrm>
          <a:custGeom>
            <a:avLst/>
            <a:gdLst/>
            <a:ahLst/>
            <a:cxnLst/>
            <a:rect l="l" t="t" r="r" b="b"/>
            <a:pathLst>
              <a:path w="1295400" h="219075">
                <a:moveTo>
                  <a:pt x="0" y="219075"/>
                </a:moveTo>
                <a:lnTo>
                  <a:pt x="1295400" y="219075"/>
                </a:lnTo>
                <a:lnTo>
                  <a:pt x="1295400" y="0"/>
                </a:lnTo>
                <a:lnTo>
                  <a:pt x="0" y="0"/>
                </a:lnTo>
                <a:lnTo>
                  <a:pt x="0" y="21907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67026" y="5662612"/>
            <a:ext cx="1295400" cy="219075"/>
          </a:xfrm>
          <a:custGeom>
            <a:avLst/>
            <a:gdLst/>
            <a:ahLst/>
            <a:cxnLst/>
            <a:rect l="l" t="t" r="r" b="b"/>
            <a:pathLst>
              <a:path w="1295400" h="219075">
                <a:moveTo>
                  <a:pt x="0" y="219075"/>
                </a:moveTo>
                <a:lnTo>
                  <a:pt x="1295400" y="219075"/>
                </a:lnTo>
                <a:lnTo>
                  <a:pt x="1295400" y="0"/>
                </a:lnTo>
                <a:lnTo>
                  <a:pt x="0" y="0"/>
                </a:lnTo>
                <a:lnTo>
                  <a:pt x="0" y="21907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91026" y="5072126"/>
            <a:ext cx="1285875" cy="466725"/>
          </a:xfrm>
          <a:custGeom>
            <a:avLst/>
            <a:gdLst/>
            <a:ahLst/>
            <a:cxnLst/>
            <a:rect l="l" t="t" r="r" b="b"/>
            <a:pathLst>
              <a:path w="1285875" h="466725">
                <a:moveTo>
                  <a:pt x="0" y="466725"/>
                </a:moveTo>
                <a:lnTo>
                  <a:pt x="1285875" y="466725"/>
                </a:lnTo>
                <a:lnTo>
                  <a:pt x="1285875" y="0"/>
                </a:lnTo>
                <a:lnTo>
                  <a:pt x="0" y="0"/>
                </a:lnTo>
                <a:lnTo>
                  <a:pt x="0" y="46672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91026" y="5072126"/>
            <a:ext cx="1285875" cy="466725"/>
          </a:xfrm>
          <a:custGeom>
            <a:avLst/>
            <a:gdLst/>
            <a:ahLst/>
            <a:cxnLst/>
            <a:rect l="l" t="t" r="r" b="b"/>
            <a:pathLst>
              <a:path w="1285875" h="466725">
                <a:moveTo>
                  <a:pt x="0" y="466725"/>
                </a:moveTo>
                <a:lnTo>
                  <a:pt x="1285875" y="466725"/>
                </a:lnTo>
                <a:lnTo>
                  <a:pt x="1285875" y="0"/>
                </a:lnTo>
                <a:lnTo>
                  <a:pt x="0" y="0"/>
                </a:lnTo>
                <a:lnTo>
                  <a:pt x="0" y="46672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15026" y="5157851"/>
            <a:ext cx="1285875" cy="361950"/>
          </a:xfrm>
          <a:custGeom>
            <a:avLst/>
            <a:gdLst/>
            <a:ahLst/>
            <a:cxnLst/>
            <a:rect l="l" t="t" r="r" b="b"/>
            <a:pathLst>
              <a:path w="1285875" h="361950">
                <a:moveTo>
                  <a:pt x="0" y="361950"/>
                </a:moveTo>
                <a:lnTo>
                  <a:pt x="1285875" y="361950"/>
                </a:lnTo>
                <a:lnTo>
                  <a:pt x="12858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15026" y="5157851"/>
            <a:ext cx="1285875" cy="361950"/>
          </a:xfrm>
          <a:custGeom>
            <a:avLst/>
            <a:gdLst/>
            <a:ahLst/>
            <a:cxnLst/>
            <a:rect l="l" t="t" r="r" b="b"/>
            <a:pathLst>
              <a:path w="1285875" h="361950">
                <a:moveTo>
                  <a:pt x="0" y="361950"/>
                </a:moveTo>
                <a:lnTo>
                  <a:pt x="1285875" y="361950"/>
                </a:lnTo>
                <a:lnTo>
                  <a:pt x="12858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67026" y="4786312"/>
            <a:ext cx="1295400" cy="876300"/>
          </a:xfrm>
          <a:custGeom>
            <a:avLst/>
            <a:gdLst/>
            <a:ahLst/>
            <a:cxnLst/>
            <a:rect l="l" t="t" r="r" b="b"/>
            <a:pathLst>
              <a:path w="1295400" h="876300">
                <a:moveTo>
                  <a:pt x="0" y="876300"/>
                </a:moveTo>
                <a:lnTo>
                  <a:pt x="1295400" y="876300"/>
                </a:lnTo>
                <a:lnTo>
                  <a:pt x="1295400" y="0"/>
                </a:lnTo>
                <a:lnTo>
                  <a:pt x="0" y="0"/>
                </a:lnTo>
                <a:lnTo>
                  <a:pt x="0" y="876300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67026" y="4786312"/>
            <a:ext cx="1295400" cy="876300"/>
          </a:xfrm>
          <a:custGeom>
            <a:avLst/>
            <a:gdLst/>
            <a:ahLst/>
            <a:cxnLst/>
            <a:rect l="l" t="t" r="r" b="b"/>
            <a:pathLst>
              <a:path w="1295400" h="876300">
                <a:moveTo>
                  <a:pt x="0" y="876300"/>
                </a:moveTo>
                <a:lnTo>
                  <a:pt x="1295400" y="876300"/>
                </a:lnTo>
                <a:lnTo>
                  <a:pt x="1295400" y="0"/>
                </a:lnTo>
                <a:lnTo>
                  <a:pt x="0" y="0"/>
                </a:lnTo>
                <a:lnTo>
                  <a:pt x="0" y="876300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91026" y="3605276"/>
            <a:ext cx="1285875" cy="1466850"/>
          </a:xfrm>
          <a:custGeom>
            <a:avLst/>
            <a:gdLst/>
            <a:ahLst/>
            <a:cxnLst/>
            <a:rect l="l" t="t" r="r" b="b"/>
            <a:pathLst>
              <a:path w="1285875" h="1466850">
                <a:moveTo>
                  <a:pt x="0" y="1466850"/>
                </a:moveTo>
                <a:lnTo>
                  <a:pt x="1285875" y="1466850"/>
                </a:lnTo>
                <a:lnTo>
                  <a:pt x="1285875" y="0"/>
                </a:lnTo>
                <a:lnTo>
                  <a:pt x="0" y="0"/>
                </a:lnTo>
                <a:lnTo>
                  <a:pt x="0" y="1466850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91026" y="3605276"/>
            <a:ext cx="1285875" cy="1466850"/>
          </a:xfrm>
          <a:custGeom>
            <a:avLst/>
            <a:gdLst/>
            <a:ahLst/>
            <a:cxnLst/>
            <a:rect l="l" t="t" r="r" b="b"/>
            <a:pathLst>
              <a:path w="1285875" h="1466850">
                <a:moveTo>
                  <a:pt x="0" y="1466850"/>
                </a:moveTo>
                <a:lnTo>
                  <a:pt x="1285875" y="1466850"/>
                </a:lnTo>
                <a:lnTo>
                  <a:pt x="1285875" y="0"/>
                </a:lnTo>
                <a:lnTo>
                  <a:pt x="0" y="0"/>
                </a:lnTo>
                <a:lnTo>
                  <a:pt x="0" y="1466850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15026" y="4424426"/>
            <a:ext cx="1285875" cy="733425"/>
          </a:xfrm>
          <a:custGeom>
            <a:avLst/>
            <a:gdLst/>
            <a:ahLst/>
            <a:cxnLst/>
            <a:rect l="l" t="t" r="r" b="b"/>
            <a:pathLst>
              <a:path w="1285875" h="733425">
                <a:moveTo>
                  <a:pt x="0" y="733425"/>
                </a:moveTo>
                <a:lnTo>
                  <a:pt x="1285875" y="733425"/>
                </a:lnTo>
                <a:lnTo>
                  <a:pt x="1285875" y="0"/>
                </a:lnTo>
                <a:lnTo>
                  <a:pt x="0" y="0"/>
                </a:lnTo>
                <a:lnTo>
                  <a:pt x="0" y="73342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15026" y="4424426"/>
            <a:ext cx="1285875" cy="733425"/>
          </a:xfrm>
          <a:custGeom>
            <a:avLst/>
            <a:gdLst/>
            <a:ahLst/>
            <a:cxnLst/>
            <a:rect l="l" t="t" r="r" b="b"/>
            <a:pathLst>
              <a:path w="1285875" h="733425">
                <a:moveTo>
                  <a:pt x="0" y="733425"/>
                </a:moveTo>
                <a:lnTo>
                  <a:pt x="1285875" y="733425"/>
                </a:lnTo>
                <a:lnTo>
                  <a:pt x="1285875" y="0"/>
                </a:lnTo>
                <a:lnTo>
                  <a:pt x="0" y="0"/>
                </a:lnTo>
                <a:lnTo>
                  <a:pt x="0" y="73342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67026" y="1938273"/>
            <a:ext cx="1295400" cy="2847975"/>
          </a:xfrm>
          <a:custGeom>
            <a:avLst/>
            <a:gdLst/>
            <a:ahLst/>
            <a:cxnLst/>
            <a:rect l="l" t="t" r="r" b="b"/>
            <a:pathLst>
              <a:path w="1295400" h="2847975">
                <a:moveTo>
                  <a:pt x="0" y="2847975"/>
                </a:moveTo>
                <a:lnTo>
                  <a:pt x="1295400" y="2847975"/>
                </a:lnTo>
                <a:lnTo>
                  <a:pt x="1295400" y="0"/>
                </a:lnTo>
                <a:lnTo>
                  <a:pt x="0" y="0"/>
                </a:lnTo>
                <a:lnTo>
                  <a:pt x="0" y="2847975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67026" y="1938273"/>
            <a:ext cx="1295400" cy="2847975"/>
          </a:xfrm>
          <a:custGeom>
            <a:avLst/>
            <a:gdLst/>
            <a:ahLst/>
            <a:cxnLst/>
            <a:rect l="l" t="t" r="r" b="b"/>
            <a:pathLst>
              <a:path w="1295400" h="2847975">
                <a:moveTo>
                  <a:pt x="0" y="2847975"/>
                </a:moveTo>
                <a:lnTo>
                  <a:pt x="1295400" y="2847975"/>
                </a:lnTo>
                <a:lnTo>
                  <a:pt x="1295400" y="0"/>
                </a:lnTo>
                <a:lnTo>
                  <a:pt x="0" y="0"/>
                </a:lnTo>
                <a:lnTo>
                  <a:pt x="0" y="2847975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91026" y="1843023"/>
            <a:ext cx="1285875" cy="1762125"/>
          </a:xfrm>
          <a:custGeom>
            <a:avLst/>
            <a:gdLst/>
            <a:ahLst/>
            <a:cxnLst/>
            <a:rect l="l" t="t" r="r" b="b"/>
            <a:pathLst>
              <a:path w="1285875" h="1762125">
                <a:moveTo>
                  <a:pt x="0" y="1762125"/>
                </a:moveTo>
                <a:lnTo>
                  <a:pt x="1285875" y="1762125"/>
                </a:lnTo>
                <a:lnTo>
                  <a:pt x="1285875" y="0"/>
                </a:lnTo>
                <a:lnTo>
                  <a:pt x="0" y="0"/>
                </a:lnTo>
                <a:lnTo>
                  <a:pt x="0" y="1762125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91026" y="1843023"/>
            <a:ext cx="1285875" cy="1762125"/>
          </a:xfrm>
          <a:custGeom>
            <a:avLst/>
            <a:gdLst/>
            <a:ahLst/>
            <a:cxnLst/>
            <a:rect l="l" t="t" r="r" b="b"/>
            <a:pathLst>
              <a:path w="1285875" h="1762125">
                <a:moveTo>
                  <a:pt x="0" y="1762125"/>
                </a:moveTo>
                <a:lnTo>
                  <a:pt x="1285875" y="1762125"/>
                </a:lnTo>
                <a:lnTo>
                  <a:pt x="1285875" y="0"/>
                </a:lnTo>
                <a:lnTo>
                  <a:pt x="0" y="0"/>
                </a:lnTo>
                <a:lnTo>
                  <a:pt x="0" y="1762125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15026" y="2957576"/>
            <a:ext cx="1285875" cy="1466850"/>
          </a:xfrm>
          <a:custGeom>
            <a:avLst/>
            <a:gdLst/>
            <a:ahLst/>
            <a:cxnLst/>
            <a:rect l="l" t="t" r="r" b="b"/>
            <a:pathLst>
              <a:path w="1285875" h="1466850">
                <a:moveTo>
                  <a:pt x="0" y="1466850"/>
                </a:moveTo>
                <a:lnTo>
                  <a:pt x="1285875" y="1466850"/>
                </a:lnTo>
                <a:lnTo>
                  <a:pt x="1285875" y="0"/>
                </a:lnTo>
                <a:lnTo>
                  <a:pt x="0" y="0"/>
                </a:lnTo>
                <a:lnTo>
                  <a:pt x="0" y="1466850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15026" y="2957576"/>
            <a:ext cx="1285875" cy="1466850"/>
          </a:xfrm>
          <a:custGeom>
            <a:avLst/>
            <a:gdLst/>
            <a:ahLst/>
            <a:cxnLst/>
            <a:rect l="l" t="t" r="r" b="b"/>
            <a:pathLst>
              <a:path w="1285875" h="1466850">
                <a:moveTo>
                  <a:pt x="0" y="1466850"/>
                </a:moveTo>
                <a:lnTo>
                  <a:pt x="1285875" y="1466850"/>
                </a:lnTo>
                <a:lnTo>
                  <a:pt x="1285875" y="0"/>
                </a:lnTo>
                <a:lnTo>
                  <a:pt x="0" y="0"/>
                </a:lnTo>
                <a:lnTo>
                  <a:pt x="0" y="1466850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67026" y="1500250"/>
            <a:ext cx="1295400" cy="438150"/>
          </a:xfrm>
          <a:custGeom>
            <a:avLst/>
            <a:gdLst/>
            <a:ahLst/>
            <a:cxnLst/>
            <a:rect l="l" t="t" r="r" b="b"/>
            <a:pathLst>
              <a:path w="1295400" h="438150">
                <a:moveTo>
                  <a:pt x="0" y="438150"/>
                </a:moveTo>
                <a:lnTo>
                  <a:pt x="1295400" y="438150"/>
                </a:lnTo>
                <a:lnTo>
                  <a:pt x="1295400" y="0"/>
                </a:lnTo>
                <a:lnTo>
                  <a:pt x="0" y="0"/>
                </a:lnTo>
                <a:lnTo>
                  <a:pt x="0" y="43815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67026" y="1500250"/>
            <a:ext cx="1295400" cy="438150"/>
          </a:xfrm>
          <a:custGeom>
            <a:avLst/>
            <a:gdLst/>
            <a:ahLst/>
            <a:cxnLst/>
            <a:rect l="l" t="t" r="r" b="b"/>
            <a:pathLst>
              <a:path w="1295400" h="438150">
                <a:moveTo>
                  <a:pt x="0" y="438150"/>
                </a:moveTo>
                <a:lnTo>
                  <a:pt x="1295400" y="438150"/>
                </a:lnTo>
                <a:lnTo>
                  <a:pt x="1295400" y="0"/>
                </a:lnTo>
                <a:lnTo>
                  <a:pt x="0" y="0"/>
                </a:lnTo>
                <a:lnTo>
                  <a:pt x="0" y="438150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91026" y="1500250"/>
            <a:ext cx="1285875" cy="342900"/>
          </a:xfrm>
          <a:custGeom>
            <a:avLst/>
            <a:gdLst/>
            <a:ahLst/>
            <a:cxnLst/>
            <a:rect l="l" t="t" r="r" b="b"/>
            <a:pathLst>
              <a:path w="1285875" h="342900">
                <a:moveTo>
                  <a:pt x="0" y="342900"/>
                </a:moveTo>
                <a:lnTo>
                  <a:pt x="1285875" y="342900"/>
                </a:lnTo>
                <a:lnTo>
                  <a:pt x="1285875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91026" y="1500250"/>
            <a:ext cx="1285875" cy="342900"/>
          </a:xfrm>
          <a:custGeom>
            <a:avLst/>
            <a:gdLst/>
            <a:ahLst/>
            <a:cxnLst/>
            <a:rect l="l" t="t" r="r" b="b"/>
            <a:pathLst>
              <a:path w="1285875" h="342900">
                <a:moveTo>
                  <a:pt x="0" y="342900"/>
                </a:moveTo>
                <a:lnTo>
                  <a:pt x="1285875" y="342900"/>
                </a:lnTo>
                <a:lnTo>
                  <a:pt x="1285875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15026" y="1500250"/>
            <a:ext cx="1285875" cy="1457325"/>
          </a:xfrm>
          <a:custGeom>
            <a:avLst/>
            <a:gdLst/>
            <a:ahLst/>
            <a:cxnLst/>
            <a:rect l="l" t="t" r="r" b="b"/>
            <a:pathLst>
              <a:path w="1285875" h="1457325">
                <a:moveTo>
                  <a:pt x="0" y="1457325"/>
                </a:moveTo>
                <a:lnTo>
                  <a:pt x="1285875" y="1457325"/>
                </a:lnTo>
                <a:lnTo>
                  <a:pt x="1285875" y="0"/>
                </a:lnTo>
                <a:lnTo>
                  <a:pt x="0" y="0"/>
                </a:lnTo>
                <a:lnTo>
                  <a:pt x="0" y="145732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415026" y="1500250"/>
            <a:ext cx="1285875" cy="1457325"/>
          </a:xfrm>
          <a:custGeom>
            <a:avLst/>
            <a:gdLst/>
            <a:ahLst/>
            <a:cxnLst/>
            <a:rect l="l" t="t" r="r" b="b"/>
            <a:pathLst>
              <a:path w="1285875" h="1457325">
                <a:moveTo>
                  <a:pt x="0" y="1457325"/>
                </a:moveTo>
                <a:lnTo>
                  <a:pt x="1285875" y="1457325"/>
                </a:lnTo>
                <a:lnTo>
                  <a:pt x="1285875" y="0"/>
                </a:lnTo>
                <a:lnTo>
                  <a:pt x="0" y="0"/>
                </a:lnTo>
                <a:lnTo>
                  <a:pt x="0" y="145732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52726" y="5881687"/>
            <a:ext cx="4562475" cy="0"/>
          </a:xfrm>
          <a:custGeom>
            <a:avLst/>
            <a:gdLst/>
            <a:ahLst/>
            <a:cxnLst/>
            <a:rect l="l" t="t" r="r" b="b"/>
            <a:pathLst>
              <a:path w="4562475">
                <a:moveTo>
                  <a:pt x="0" y="0"/>
                </a:moveTo>
                <a:lnTo>
                  <a:pt x="45624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24175" y="2505011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48175" y="2952686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72175" y="2552636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971800" y="2514536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95800" y="2962211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019800" y="2562161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2898775" y="2196147"/>
            <a:ext cx="2184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384421" y="2615184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824854" y="2243454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951091" y="5769609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951091" y="4892040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951091" y="4013834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951091" y="3135312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951091" y="2257107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951091" y="1378902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893570" y="5769609"/>
            <a:ext cx="2419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812289" y="4892040"/>
            <a:ext cx="313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812289" y="4013834"/>
            <a:ext cx="313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812289" y="3135312"/>
            <a:ext cx="313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6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812289" y="2257107"/>
            <a:ext cx="313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8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731010" y="1378902"/>
            <a:ext cx="3994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595626" y="5966459"/>
            <a:ext cx="8407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Asian</a:t>
            </a:r>
            <a:r>
              <a:rPr sz="1200" spc="-1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(n=20)</a:t>
            </a:r>
            <a:endParaRPr sz="12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067555" y="5966459"/>
            <a:ext cx="9359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White</a:t>
            </a:r>
            <a:r>
              <a:rPr sz="1200" spc="-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(n=102)</a:t>
            </a:r>
            <a:endParaRPr sz="12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599176" y="5966459"/>
            <a:ext cx="9302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Others</a:t>
            </a:r>
            <a:r>
              <a:rPr sz="1200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(n=12)</a:t>
            </a:r>
            <a:endParaRPr sz="12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195826" y="3230790"/>
            <a:ext cx="235585" cy="93218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350" b="1" spc="20" dirty="0">
                <a:solidFill>
                  <a:srgbClr val="585858"/>
                </a:solidFill>
                <a:latin typeface="Calibri"/>
                <a:cs typeface="Calibri"/>
              </a:rPr>
              <a:t>Mean</a:t>
            </a:r>
            <a:r>
              <a:rPr sz="1350" b="1" spc="-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b="1" spc="85" dirty="0">
                <a:solidFill>
                  <a:srgbClr val="585858"/>
                </a:solidFill>
                <a:latin typeface="Calibri"/>
                <a:cs typeface="Calibri"/>
              </a:rPr>
              <a:t>Score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487176" y="3211125"/>
            <a:ext cx="235585" cy="97028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350" b="1" spc="75" dirty="0">
                <a:solidFill>
                  <a:srgbClr val="585858"/>
                </a:solidFill>
                <a:latin typeface="Calibri"/>
                <a:cs typeface="Calibri"/>
              </a:rPr>
              <a:t>Response</a:t>
            </a:r>
            <a:r>
              <a:rPr sz="1350" b="1" spc="-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b="1" spc="15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7672451" y="1700276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672451" y="1700276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7786369" y="1618932"/>
            <a:ext cx="2573655" cy="3949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75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200" spc="-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enjoy</a:t>
            </a:r>
            <a:r>
              <a:rPr sz="1200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my</a:t>
            </a:r>
            <a:r>
              <a:rPr sz="1200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work;</a:t>
            </a:r>
            <a:r>
              <a:rPr sz="1200" spc="-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2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no</a:t>
            </a:r>
            <a:r>
              <a:rPr sz="12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symptoms</a:t>
            </a:r>
            <a:r>
              <a:rPr sz="12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585858"/>
                </a:solidFill>
                <a:latin typeface="Arial"/>
                <a:cs typeface="Arial"/>
              </a:rPr>
              <a:t>of  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burnout</a:t>
            </a:r>
            <a:endParaRPr sz="120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7672451" y="2443226"/>
            <a:ext cx="85725" cy="76200"/>
          </a:xfrm>
          <a:custGeom>
            <a:avLst/>
            <a:gdLst/>
            <a:ahLst/>
            <a:cxnLst/>
            <a:rect l="l" t="t" r="r" b="b"/>
            <a:pathLst>
              <a:path w="85725" h="76200">
                <a:moveTo>
                  <a:pt x="0" y="76200"/>
                </a:moveTo>
                <a:lnTo>
                  <a:pt x="85725" y="76200"/>
                </a:lnTo>
                <a:lnTo>
                  <a:pt x="8572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672451" y="2443226"/>
            <a:ext cx="85725" cy="76200"/>
          </a:xfrm>
          <a:custGeom>
            <a:avLst/>
            <a:gdLst/>
            <a:ahLst/>
            <a:cxnLst/>
            <a:rect l="l" t="t" r="r" b="b"/>
            <a:pathLst>
              <a:path w="85725" h="76200">
                <a:moveTo>
                  <a:pt x="0" y="76200"/>
                </a:moveTo>
                <a:lnTo>
                  <a:pt x="85725" y="76200"/>
                </a:lnTo>
                <a:lnTo>
                  <a:pt x="8572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7786369" y="2359977"/>
            <a:ext cx="3034665" cy="5810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75"/>
              </a:spcBef>
            </a:pP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Occasionally,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 am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under stress,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and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sz="1200" spc="10" dirty="0">
                <a:solidFill>
                  <a:srgbClr val="585858"/>
                </a:solidFill>
                <a:latin typeface="Arial"/>
                <a:cs typeface="Arial"/>
              </a:rPr>
              <a:t>don't 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always</a:t>
            </a:r>
            <a:r>
              <a:rPr sz="12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sz="1200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as</a:t>
            </a:r>
            <a:r>
              <a:rPr sz="12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585858"/>
                </a:solidFill>
                <a:latin typeface="Arial"/>
                <a:cs typeface="Arial"/>
              </a:rPr>
              <a:t>much</a:t>
            </a:r>
            <a:r>
              <a:rPr sz="12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energy</a:t>
            </a:r>
            <a:r>
              <a:rPr sz="12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as</a:t>
            </a:r>
            <a:r>
              <a:rPr sz="12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2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once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did,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585858"/>
                </a:solidFill>
                <a:latin typeface="Arial"/>
                <a:cs typeface="Arial"/>
              </a:rPr>
              <a:t>but 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200" spc="-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585858"/>
                </a:solidFill>
                <a:latin typeface="Arial"/>
                <a:cs typeface="Arial"/>
              </a:rPr>
              <a:t>don't</a:t>
            </a:r>
            <a:r>
              <a:rPr sz="12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feel</a:t>
            </a:r>
            <a:r>
              <a:rPr sz="12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burned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out</a:t>
            </a:r>
            <a:endParaRPr sz="120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7672451" y="317665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672451" y="317665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7786369" y="3101340"/>
            <a:ext cx="2976880" cy="5810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75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sz="1200" spc="10" dirty="0">
                <a:solidFill>
                  <a:srgbClr val="585858"/>
                </a:solidFill>
                <a:latin typeface="Arial"/>
                <a:cs typeface="Arial"/>
              </a:rPr>
              <a:t>am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definitely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burning </a:t>
            </a:r>
            <a:r>
              <a:rPr sz="1200" spc="20" dirty="0">
                <a:solidFill>
                  <a:srgbClr val="585858"/>
                </a:solidFill>
                <a:latin typeface="Arial"/>
                <a:cs typeface="Arial"/>
              </a:rPr>
              <a:t>out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and 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have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one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or 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more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symptoms</a:t>
            </a:r>
            <a:r>
              <a:rPr sz="12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1200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burnout,</a:t>
            </a:r>
            <a:r>
              <a:rPr sz="1200" spc="-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such</a:t>
            </a:r>
            <a:r>
              <a:rPr sz="1200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as</a:t>
            </a:r>
            <a:r>
              <a:rPr sz="12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physical 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and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emotional</a:t>
            </a:r>
            <a:r>
              <a:rPr sz="1200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exhaustion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7672451" y="391960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672451" y="391960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7786369" y="3841813"/>
            <a:ext cx="2700020" cy="581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symptoms</a:t>
            </a:r>
            <a:r>
              <a:rPr sz="12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12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burnout</a:t>
            </a:r>
            <a:r>
              <a:rPr sz="12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that</a:t>
            </a:r>
            <a:r>
              <a:rPr sz="12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I'm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1899"/>
              </a:lnSpc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experiencing</a:t>
            </a:r>
            <a:r>
              <a:rPr sz="12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585858"/>
                </a:solidFill>
                <a:latin typeface="Arial"/>
                <a:cs typeface="Arial"/>
              </a:rPr>
              <a:t>won't</a:t>
            </a:r>
            <a:r>
              <a:rPr sz="12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go</a:t>
            </a:r>
            <a:r>
              <a:rPr sz="12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away.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2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585858"/>
                </a:solidFill>
                <a:latin typeface="Arial"/>
                <a:cs typeface="Arial"/>
              </a:rPr>
              <a:t>think</a:t>
            </a:r>
            <a:r>
              <a:rPr sz="12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about  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frustrations</a:t>
            </a:r>
            <a:r>
              <a:rPr sz="1200" spc="-2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work 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sz="1200" spc="25" dirty="0">
                <a:solidFill>
                  <a:srgbClr val="585858"/>
                </a:solidFill>
                <a:latin typeface="Arial"/>
                <a:cs typeface="Arial"/>
              </a:rPr>
              <a:t>lot</a:t>
            </a:r>
            <a:endParaRPr sz="12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7672451" y="4662551"/>
            <a:ext cx="85725" cy="76200"/>
          </a:xfrm>
          <a:custGeom>
            <a:avLst/>
            <a:gdLst/>
            <a:ahLst/>
            <a:cxnLst/>
            <a:rect l="l" t="t" r="r" b="b"/>
            <a:pathLst>
              <a:path w="85725" h="76200">
                <a:moveTo>
                  <a:pt x="0" y="76200"/>
                </a:moveTo>
                <a:lnTo>
                  <a:pt x="85725" y="76200"/>
                </a:lnTo>
                <a:lnTo>
                  <a:pt x="8572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672451" y="4662551"/>
            <a:ext cx="85725" cy="76200"/>
          </a:xfrm>
          <a:custGeom>
            <a:avLst/>
            <a:gdLst/>
            <a:ahLst/>
            <a:cxnLst/>
            <a:rect l="l" t="t" r="r" b="b"/>
            <a:pathLst>
              <a:path w="85725" h="76200">
                <a:moveTo>
                  <a:pt x="0" y="76200"/>
                </a:moveTo>
                <a:lnTo>
                  <a:pt x="85725" y="76200"/>
                </a:lnTo>
                <a:lnTo>
                  <a:pt x="8572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677150" y="5410200"/>
            <a:ext cx="66675" cy="66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7786369" y="4582731"/>
            <a:ext cx="3045460" cy="9499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75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200" spc="-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feel</a:t>
            </a:r>
            <a:r>
              <a:rPr sz="12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completely</a:t>
            </a:r>
            <a:r>
              <a:rPr sz="12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burned</a:t>
            </a:r>
            <a:r>
              <a:rPr sz="1200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585858"/>
                </a:solidFill>
                <a:latin typeface="Arial"/>
                <a:cs typeface="Arial"/>
              </a:rPr>
              <a:t>out</a:t>
            </a:r>
            <a:r>
              <a:rPr sz="12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often</a:t>
            </a:r>
            <a:r>
              <a:rPr sz="12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wonder  </a:t>
            </a:r>
            <a:r>
              <a:rPr sz="1200" spc="25" dirty="0">
                <a:solidFill>
                  <a:srgbClr val="585858"/>
                </a:solidFill>
                <a:latin typeface="Arial"/>
                <a:cs typeface="Arial"/>
              </a:rPr>
              <a:t>if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can 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go 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on.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sz="1200" spc="10" dirty="0">
                <a:solidFill>
                  <a:srgbClr val="585858"/>
                </a:solidFill>
                <a:latin typeface="Arial"/>
                <a:cs typeface="Arial"/>
              </a:rPr>
              <a:t>am </a:t>
            </a:r>
            <a:r>
              <a:rPr sz="1200" spc="25" dirty="0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the point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where I 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may  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need some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changes 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or 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may 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need </a:t>
            </a:r>
            <a:r>
              <a:rPr sz="1200" spc="15" dirty="0">
                <a:solidFill>
                  <a:srgbClr val="585858"/>
                </a:solidFill>
                <a:latin typeface="Arial"/>
                <a:cs typeface="Arial"/>
              </a:rPr>
              <a:t>to 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seek 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some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sort</a:t>
            </a:r>
            <a:r>
              <a:rPr sz="12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12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585858"/>
                </a:solidFill>
                <a:latin typeface="Arial"/>
                <a:cs typeface="Arial"/>
              </a:rPr>
              <a:t>help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Mean</a:t>
            </a:r>
            <a:r>
              <a:rPr sz="12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Score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92" name="object 9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53</a:t>
            </a:fld>
            <a:endParaRPr spc="-5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2870" y="7619"/>
            <a:ext cx="691451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0" dirty="0"/>
              <a:t>Care Coordination </a:t>
            </a:r>
            <a:r>
              <a:rPr spc="15" dirty="0"/>
              <a:t>– </a:t>
            </a:r>
            <a:r>
              <a:rPr spc="40" dirty="0"/>
              <a:t>By</a:t>
            </a:r>
            <a:r>
              <a:rPr spc="-40" dirty="0"/>
              <a:t> </a:t>
            </a:r>
            <a:r>
              <a:rPr spc="25" dirty="0"/>
              <a:t>Role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6865" y="780478"/>
            <a:ext cx="5121275" cy="7524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02899"/>
              </a:lnSpc>
              <a:spcBef>
                <a:spcPts val="70"/>
              </a:spcBef>
            </a:pP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How often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do </a:t>
            </a:r>
            <a:r>
              <a:rPr sz="1550" b="1" spc="25" dirty="0">
                <a:solidFill>
                  <a:srgbClr val="091A30"/>
                </a:solidFill>
                <a:latin typeface="Arial"/>
                <a:cs typeface="Arial"/>
              </a:rPr>
              <a:t>you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receive timely </a:t>
            </a:r>
            <a:r>
              <a:rPr sz="1550" b="1" spc="30" dirty="0">
                <a:solidFill>
                  <a:srgbClr val="091A30"/>
                </a:solidFill>
                <a:latin typeface="Arial"/>
                <a:cs typeface="Arial"/>
              </a:rPr>
              <a:t>AND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accurate  information that you </a:t>
            </a:r>
            <a:r>
              <a:rPr sz="1550" b="1" spc="25" dirty="0">
                <a:solidFill>
                  <a:srgbClr val="091A30"/>
                </a:solidFill>
                <a:latin typeface="Arial"/>
                <a:cs typeface="Arial"/>
              </a:rPr>
              <a:t>need </a:t>
            </a:r>
            <a:r>
              <a:rPr sz="1550" b="1" spc="10" dirty="0">
                <a:solidFill>
                  <a:srgbClr val="091A30"/>
                </a:solidFill>
                <a:latin typeface="Arial"/>
                <a:cs typeface="Arial"/>
              </a:rPr>
              <a:t>to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deliver care </a:t>
            </a:r>
            <a:r>
              <a:rPr sz="1550" b="1" spc="30" dirty="0">
                <a:solidFill>
                  <a:srgbClr val="091A30"/>
                </a:solidFill>
                <a:latin typeface="Arial"/>
                <a:cs typeface="Arial"/>
              </a:rPr>
              <a:t>from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other  providers?</a:t>
            </a:r>
            <a:r>
              <a:rPr sz="1550" b="1" spc="5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B6</a:t>
            </a:r>
            <a:endParaRPr sz="15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05326" y="390042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9076" y="3900423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3301" y="3900423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57526" y="3900423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81276" y="3900423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95437" y="3900423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>
                <a:moveTo>
                  <a:pt x="0" y="0"/>
                </a:moveTo>
                <a:lnTo>
                  <a:pt x="7626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7762" y="390042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05326" y="340525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29076" y="3405251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3301" y="340525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57526" y="340525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81276" y="3405251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95437" y="3405251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>
                <a:moveTo>
                  <a:pt x="0" y="0"/>
                </a:moveTo>
                <a:lnTo>
                  <a:pt x="7626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47762" y="340525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05326" y="290995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29076" y="2909951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57526" y="2909951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>
                <a:moveTo>
                  <a:pt x="0" y="0"/>
                </a:moveTo>
                <a:lnTo>
                  <a:pt x="5619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81276" y="2909951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95437" y="2909951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>
                <a:moveTo>
                  <a:pt x="0" y="0"/>
                </a:moveTo>
                <a:lnTo>
                  <a:pt x="7626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47762" y="290995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05326" y="242417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9076" y="2424176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43301" y="2424176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57526" y="2424176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81276" y="2424176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95437" y="2424176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>
                <a:moveTo>
                  <a:pt x="0" y="0"/>
                </a:moveTo>
                <a:lnTo>
                  <a:pt x="7626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47762" y="242417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47762" y="1928876"/>
            <a:ext cx="2896235" cy="0"/>
          </a:xfrm>
          <a:custGeom>
            <a:avLst/>
            <a:gdLst/>
            <a:ahLst/>
            <a:cxnLst/>
            <a:rect l="l" t="t" r="r" b="b"/>
            <a:pathLst>
              <a:path w="2896235">
                <a:moveTo>
                  <a:pt x="0" y="0"/>
                </a:moveTo>
                <a:lnTo>
                  <a:pt x="289566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19501" y="4291076"/>
            <a:ext cx="409575" cy="104775"/>
          </a:xfrm>
          <a:custGeom>
            <a:avLst/>
            <a:gdLst/>
            <a:ahLst/>
            <a:cxnLst/>
            <a:rect l="l" t="t" r="r" b="b"/>
            <a:pathLst>
              <a:path w="409575" h="104775">
                <a:moveTo>
                  <a:pt x="0" y="104775"/>
                </a:moveTo>
                <a:lnTo>
                  <a:pt x="409575" y="104775"/>
                </a:lnTo>
                <a:lnTo>
                  <a:pt x="40957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19501" y="4291076"/>
            <a:ext cx="409575" cy="104775"/>
          </a:xfrm>
          <a:custGeom>
            <a:avLst/>
            <a:gdLst/>
            <a:ahLst/>
            <a:cxnLst/>
            <a:rect l="l" t="t" r="r" b="b"/>
            <a:pathLst>
              <a:path w="409575" h="104775">
                <a:moveTo>
                  <a:pt x="0" y="104775"/>
                </a:moveTo>
                <a:lnTo>
                  <a:pt x="409575" y="104775"/>
                </a:lnTo>
                <a:lnTo>
                  <a:pt x="40957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85862" y="3995801"/>
            <a:ext cx="409575" cy="400050"/>
          </a:xfrm>
          <a:custGeom>
            <a:avLst/>
            <a:gdLst/>
            <a:ahLst/>
            <a:cxnLst/>
            <a:rect l="l" t="t" r="r" b="b"/>
            <a:pathLst>
              <a:path w="409575" h="400050">
                <a:moveTo>
                  <a:pt x="0" y="400050"/>
                </a:moveTo>
                <a:lnTo>
                  <a:pt x="409575" y="400050"/>
                </a:lnTo>
                <a:lnTo>
                  <a:pt x="409575" y="0"/>
                </a:lnTo>
                <a:lnTo>
                  <a:pt x="0" y="0"/>
                </a:lnTo>
                <a:lnTo>
                  <a:pt x="0" y="40005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85862" y="3995801"/>
            <a:ext cx="409575" cy="400050"/>
          </a:xfrm>
          <a:custGeom>
            <a:avLst/>
            <a:gdLst/>
            <a:ahLst/>
            <a:cxnLst/>
            <a:rect l="l" t="t" r="r" b="b"/>
            <a:pathLst>
              <a:path w="409575" h="400050">
                <a:moveTo>
                  <a:pt x="0" y="400050"/>
                </a:moveTo>
                <a:lnTo>
                  <a:pt x="409575" y="400050"/>
                </a:lnTo>
                <a:lnTo>
                  <a:pt x="409575" y="0"/>
                </a:lnTo>
                <a:lnTo>
                  <a:pt x="0" y="0"/>
                </a:lnTo>
                <a:lnTo>
                  <a:pt x="0" y="400050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71701" y="4014851"/>
            <a:ext cx="409575" cy="381000"/>
          </a:xfrm>
          <a:custGeom>
            <a:avLst/>
            <a:gdLst/>
            <a:ahLst/>
            <a:cxnLst/>
            <a:rect l="l" t="t" r="r" b="b"/>
            <a:pathLst>
              <a:path w="409575" h="381000">
                <a:moveTo>
                  <a:pt x="0" y="381000"/>
                </a:moveTo>
                <a:lnTo>
                  <a:pt x="409575" y="381000"/>
                </a:lnTo>
                <a:lnTo>
                  <a:pt x="409575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71701" y="4014851"/>
            <a:ext cx="409575" cy="381000"/>
          </a:xfrm>
          <a:custGeom>
            <a:avLst/>
            <a:gdLst/>
            <a:ahLst/>
            <a:cxnLst/>
            <a:rect l="l" t="t" r="r" b="b"/>
            <a:pathLst>
              <a:path w="409575" h="381000">
                <a:moveTo>
                  <a:pt x="0" y="381000"/>
                </a:moveTo>
                <a:lnTo>
                  <a:pt x="409575" y="381000"/>
                </a:lnTo>
                <a:lnTo>
                  <a:pt x="409575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47951" y="4176776"/>
            <a:ext cx="409575" cy="219075"/>
          </a:xfrm>
          <a:custGeom>
            <a:avLst/>
            <a:gdLst/>
            <a:ahLst/>
            <a:cxnLst/>
            <a:rect l="l" t="t" r="r" b="b"/>
            <a:pathLst>
              <a:path w="409575" h="219075">
                <a:moveTo>
                  <a:pt x="0" y="219075"/>
                </a:moveTo>
                <a:lnTo>
                  <a:pt x="409575" y="219075"/>
                </a:lnTo>
                <a:lnTo>
                  <a:pt x="409575" y="0"/>
                </a:lnTo>
                <a:lnTo>
                  <a:pt x="0" y="0"/>
                </a:lnTo>
                <a:lnTo>
                  <a:pt x="0" y="21907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47951" y="4176776"/>
            <a:ext cx="409575" cy="219075"/>
          </a:xfrm>
          <a:custGeom>
            <a:avLst/>
            <a:gdLst/>
            <a:ahLst/>
            <a:cxnLst/>
            <a:rect l="l" t="t" r="r" b="b"/>
            <a:pathLst>
              <a:path w="409575" h="219075">
                <a:moveTo>
                  <a:pt x="0" y="219075"/>
                </a:moveTo>
                <a:lnTo>
                  <a:pt x="409575" y="219075"/>
                </a:lnTo>
                <a:lnTo>
                  <a:pt x="409575" y="0"/>
                </a:lnTo>
                <a:lnTo>
                  <a:pt x="0" y="0"/>
                </a:lnTo>
                <a:lnTo>
                  <a:pt x="0" y="21907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33726" y="4148201"/>
            <a:ext cx="409575" cy="247650"/>
          </a:xfrm>
          <a:custGeom>
            <a:avLst/>
            <a:gdLst/>
            <a:ahLst/>
            <a:cxnLst/>
            <a:rect l="l" t="t" r="r" b="b"/>
            <a:pathLst>
              <a:path w="409575" h="247650">
                <a:moveTo>
                  <a:pt x="0" y="247650"/>
                </a:moveTo>
                <a:lnTo>
                  <a:pt x="409575" y="247650"/>
                </a:lnTo>
                <a:lnTo>
                  <a:pt x="409575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33726" y="4148201"/>
            <a:ext cx="409575" cy="247650"/>
          </a:xfrm>
          <a:custGeom>
            <a:avLst/>
            <a:gdLst/>
            <a:ahLst/>
            <a:cxnLst/>
            <a:rect l="l" t="t" r="r" b="b"/>
            <a:pathLst>
              <a:path w="409575" h="247650">
                <a:moveTo>
                  <a:pt x="0" y="247650"/>
                </a:moveTo>
                <a:lnTo>
                  <a:pt x="409575" y="247650"/>
                </a:lnTo>
                <a:lnTo>
                  <a:pt x="409575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19501" y="3995801"/>
            <a:ext cx="409575" cy="295275"/>
          </a:xfrm>
          <a:custGeom>
            <a:avLst/>
            <a:gdLst/>
            <a:ahLst/>
            <a:cxnLst/>
            <a:rect l="l" t="t" r="r" b="b"/>
            <a:pathLst>
              <a:path w="409575" h="295275">
                <a:moveTo>
                  <a:pt x="0" y="295275"/>
                </a:moveTo>
                <a:lnTo>
                  <a:pt x="409575" y="295275"/>
                </a:lnTo>
                <a:lnTo>
                  <a:pt x="409575" y="0"/>
                </a:lnTo>
                <a:lnTo>
                  <a:pt x="0" y="0"/>
                </a:lnTo>
                <a:lnTo>
                  <a:pt x="0" y="29527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19501" y="3995801"/>
            <a:ext cx="409575" cy="295275"/>
          </a:xfrm>
          <a:custGeom>
            <a:avLst/>
            <a:gdLst/>
            <a:ahLst/>
            <a:cxnLst/>
            <a:rect l="l" t="t" r="r" b="b"/>
            <a:pathLst>
              <a:path w="409575" h="295275">
                <a:moveTo>
                  <a:pt x="0" y="295275"/>
                </a:moveTo>
                <a:lnTo>
                  <a:pt x="409575" y="295275"/>
                </a:lnTo>
                <a:lnTo>
                  <a:pt x="409575" y="0"/>
                </a:lnTo>
                <a:lnTo>
                  <a:pt x="0" y="0"/>
                </a:lnTo>
                <a:lnTo>
                  <a:pt x="0" y="29527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95751" y="4252976"/>
            <a:ext cx="409575" cy="142875"/>
          </a:xfrm>
          <a:custGeom>
            <a:avLst/>
            <a:gdLst/>
            <a:ahLst/>
            <a:cxnLst/>
            <a:rect l="l" t="t" r="r" b="b"/>
            <a:pathLst>
              <a:path w="409575" h="142875">
                <a:moveTo>
                  <a:pt x="0" y="142875"/>
                </a:moveTo>
                <a:lnTo>
                  <a:pt x="409575" y="142875"/>
                </a:lnTo>
                <a:lnTo>
                  <a:pt x="409575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95751" y="4252976"/>
            <a:ext cx="409575" cy="142875"/>
          </a:xfrm>
          <a:custGeom>
            <a:avLst/>
            <a:gdLst/>
            <a:ahLst/>
            <a:cxnLst/>
            <a:rect l="l" t="t" r="r" b="b"/>
            <a:pathLst>
              <a:path w="409575" h="142875">
                <a:moveTo>
                  <a:pt x="0" y="142875"/>
                </a:moveTo>
                <a:lnTo>
                  <a:pt x="409575" y="142875"/>
                </a:lnTo>
                <a:lnTo>
                  <a:pt x="409575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85862" y="2805176"/>
            <a:ext cx="409575" cy="1190625"/>
          </a:xfrm>
          <a:custGeom>
            <a:avLst/>
            <a:gdLst/>
            <a:ahLst/>
            <a:cxnLst/>
            <a:rect l="l" t="t" r="r" b="b"/>
            <a:pathLst>
              <a:path w="409575" h="1190625">
                <a:moveTo>
                  <a:pt x="0" y="1190625"/>
                </a:moveTo>
                <a:lnTo>
                  <a:pt x="409575" y="1190625"/>
                </a:lnTo>
                <a:lnTo>
                  <a:pt x="409575" y="0"/>
                </a:lnTo>
                <a:lnTo>
                  <a:pt x="0" y="0"/>
                </a:lnTo>
                <a:lnTo>
                  <a:pt x="0" y="119062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85862" y="2805176"/>
            <a:ext cx="409575" cy="1190625"/>
          </a:xfrm>
          <a:custGeom>
            <a:avLst/>
            <a:gdLst/>
            <a:ahLst/>
            <a:cxnLst/>
            <a:rect l="l" t="t" r="r" b="b"/>
            <a:pathLst>
              <a:path w="409575" h="1190625">
                <a:moveTo>
                  <a:pt x="0" y="1190625"/>
                </a:moveTo>
                <a:lnTo>
                  <a:pt x="409575" y="1190625"/>
                </a:lnTo>
                <a:lnTo>
                  <a:pt x="409575" y="0"/>
                </a:lnTo>
                <a:lnTo>
                  <a:pt x="0" y="0"/>
                </a:lnTo>
                <a:lnTo>
                  <a:pt x="0" y="119062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71701" y="2671826"/>
            <a:ext cx="409575" cy="1343025"/>
          </a:xfrm>
          <a:custGeom>
            <a:avLst/>
            <a:gdLst/>
            <a:ahLst/>
            <a:cxnLst/>
            <a:rect l="l" t="t" r="r" b="b"/>
            <a:pathLst>
              <a:path w="409575" h="1343025">
                <a:moveTo>
                  <a:pt x="0" y="1343025"/>
                </a:moveTo>
                <a:lnTo>
                  <a:pt x="409575" y="1343025"/>
                </a:lnTo>
                <a:lnTo>
                  <a:pt x="409575" y="0"/>
                </a:lnTo>
                <a:lnTo>
                  <a:pt x="0" y="0"/>
                </a:lnTo>
                <a:lnTo>
                  <a:pt x="0" y="134302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71701" y="2671826"/>
            <a:ext cx="409575" cy="1343025"/>
          </a:xfrm>
          <a:custGeom>
            <a:avLst/>
            <a:gdLst/>
            <a:ahLst/>
            <a:cxnLst/>
            <a:rect l="l" t="t" r="r" b="b"/>
            <a:pathLst>
              <a:path w="409575" h="1343025">
                <a:moveTo>
                  <a:pt x="0" y="1343025"/>
                </a:moveTo>
                <a:lnTo>
                  <a:pt x="409575" y="1343025"/>
                </a:lnTo>
                <a:lnTo>
                  <a:pt x="409575" y="0"/>
                </a:lnTo>
                <a:lnTo>
                  <a:pt x="0" y="0"/>
                </a:lnTo>
                <a:lnTo>
                  <a:pt x="0" y="134302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47951" y="3014726"/>
            <a:ext cx="409575" cy="1162050"/>
          </a:xfrm>
          <a:custGeom>
            <a:avLst/>
            <a:gdLst/>
            <a:ahLst/>
            <a:cxnLst/>
            <a:rect l="l" t="t" r="r" b="b"/>
            <a:pathLst>
              <a:path w="409575" h="1162050">
                <a:moveTo>
                  <a:pt x="0" y="1162050"/>
                </a:moveTo>
                <a:lnTo>
                  <a:pt x="409575" y="1162050"/>
                </a:lnTo>
                <a:lnTo>
                  <a:pt x="409575" y="0"/>
                </a:lnTo>
                <a:lnTo>
                  <a:pt x="0" y="0"/>
                </a:lnTo>
                <a:lnTo>
                  <a:pt x="0" y="1162050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147951" y="3014726"/>
            <a:ext cx="409575" cy="1162050"/>
          </a:xfrm>
          <a:custGeom>
            <a:avLst/>
            <a:gdLst/>
            <a:ahLst/>
            <a:cxnLst/>
            <a:rect l="l" t="t" r="r" b="b"/>
            <a:pathLst>
              <a:path w="409575" h="1162050">
                <a:moveTo>
                  <a:pt x="0" y="1162050"/>
                </a:moveTo>
                <a:lnTo>
                  <a:pt x="409575" y="1162050"/>
                </a:lnTo>
                <a:lnTo>
                  <a:pt x="409575" y="0"/>
                </a:lnTo>
                <a:lnTo>
                  <a:pt x="0" y="0"/>
                </a:lnTo>
                <a:lnTo>
                  <a:pt x="0" y="1162050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33726" y="2909951"/>
            <a:ext cx="409575" cy="1238250"/>
          </a:xfrm>
          <a:custGeom>
            <a:avLst/>
            <a:gdLst/>
            <a:ahLst/>
            <a:cxnLst/>
            <a:rect l="l" t="t" r="r" b="b"/>
            <a:pathLst>
              <a:path w="409575" h="1238250">
                <a:moveTo>
                  <a:pt x="0" y="1238250"/>
                </a:moveTo>
                <a:lnTo>
                  <a:pt x="409575" y="1238250"/>
                </a:lnTo>
                <a:lnTo>
                  <a:pt x="409575" y="0"/>
                </a:lnTo>
                <a:lnTo>
                  <a:pt x="0" y="0"/>
                </a:lnTo>
                <a:lnTo>
                  <a:pt x="0" y="1238250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33726" y="2909951"/>
            <a:ext cx="409575" cy="1238250"/>
          </a:xfrm>
          <a:custGeom>
            <a:avLst/>
            <a:gdLst/>
            <a:ahLst/>
            <a:cxnLst/>
            <a:rect l="l" t="t" r="r" b="b"/>
            <a:pathLst>
              <a:path w="409575" h="1238250">
                <a:moveTo>
                  <a:pt x="0" y="1238250"/>
                </a:moveTo>
                <a:lnTo>
                  <a:pt x="409575" y="1238250"/>
                </a:lnTo>
                <a:lnTo>
                  <a:pt x="409575" y="0"/>
                </a:lnTo>
                <a:lnTo>
                  <a:pt x="0" y="0"/>
                </a:lnTo>
                <a:lnTo>
                  <a:pt x="0" y="1238250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19501" y="2614676"/>
            <a:ext cx="409575" cy="1381125"/>
          </a:xfrm>
          <a:custGeom>
            <a:avLst/>
            <a:gdLst/>
            <a:ahLst/>
            <a:cxnLst/>
            <a:rect l="l" t="t" r="r" b="b"/>
            <a:pathLst>
              <a:path w="409575" h="1381125">
                <a:moveTo>
                  <a:pt x="0" y="1381125"/>
                </a:moveTo>
                <a:lnTo>
                  <a:pt x="409575" y="1381125"/>
                </a:lnTo>
                <a:lnTo>
                  <a:pt x="409575" y="0"/>
                </a:lnTo>
                <a:lnTo>
                  <a:pt x="0" y="0"/>
                </a:lnTo>
                <a:lnTo>
                  <a:pt x="0" y="138112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119501" y="2614676"/>
            <a:ext cx="409575" cy="1381125"/>
          </a:xfrm>
          <a:custGeom>
            <a:avLst/>
            <a:gdLst/>
            <a:ahLst/>
            <a:cxnLst/>
            <a:rect l="l" t="t" r="r" b="b"/>
            <a:pathLst>
              <a:path w="409575" h="1381125">
                <a:moveTo>
                  <a:pt x="0" y="1381125"/>
                </a:moveTo>
                <a:lnTo>
                  <a:pt x="409575" y="1381125"/>
                </a:lnTo>
                <a:lnTo>
                  <a:pt x="409575" y="0"/>
                </a:lnTo>
                <a:lnTo>
                  <a:pt x="0" y="0"/>
                </a:lnTo>
                <a:lnTo>
                  <a:pt x="0" y="138112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95751" y="2614676"/>
            <a:ext cx="409575" cy="1638300"/>
          </a:xfrm>
          <a:custGeom>
            <a:avLst/>
            <a:gdLst/>
            <a:ahLst/>
            <a:cxnLst/>
            <a:rect l="l" t="t" r="r" b="b"/>
            <a:pathLst>
              <a:path w="409575" h="1638300">
                <a:moveTo>
                  <a:pt x="0" y="1638300"/>
                </a:moveTo>
                <a:lnTo>
                  <a:pt x="409575" y="1638300"/>
                </a:lnTo>
                <a:lnTo>
                  <a:pt x="409575" y="0"/>
                </a:lnTo>
                <a:lnTo>
                  <a:pt x="0" y="0"/>
                </a:lnTo>
                <a:lnTo>
                  <a:pt x="0" y="1638300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95751" y="2614676"/>
            <a:ext cx="409575" cy="1638300"/>
          </a:xfrm>
          <a:custGeom>
            <a:avLst/>
            <a:gdLst/>
            <a:ahLst/>
            <a:cxnLst/>
            <a:rect l="l" t="t" r="r" b="b"/>
            <a:pathLst>
              <a:path w="409575" h="1638300">
                <a:moveTo>
                  <a:pt x="0" y="1638300"/>
                </a:moveTo>
                <a:lnTo>
                  <a:pt x="409575" y="1638300"/>
                </a:lnTo>
                <a:lnTo>
                  <a:pt x="409575" y="0"/>
                </a:lnTo>
                <a:lnTo>
                  <a:pt x="0" y="0"/>
                </a:lnTo>
                <a:lnTo>
                  <a:pt x="0" y="1638300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85862" y="1928876"/>
            <a:ext cx="409575" cy="876300"/>
          </a:xfrm>
          <a:custGeom>
            <a:avLst/>
            <a:gdLst/>
            <a:ahLst/>
            <a:cxnLst/>
            <a:rect l="l" t="t" r="r" b="b"/>
            <a:pathLst>
              <a:path w="409575" h="876300">
                <a:moveTo>
                  <a:pt x="0" y="876300"/>
                </a:moveTo>
                <a:lnTo>
                  <a:pt x="409575" y="876300"/>
                </a:lnTo>
                <a:lnTo>
                  <a:pt x="409575" y="0"/>
                </a:lnTo>
                <a:lnTo>
                  <a:pt x="0" y="0"/>
                </a:lnTo>
                <a:lnTo>
                  <a:pt x="0" y="876300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85862" y="1928876"/>
            <a:ext cx="409575" cy="876300"/>
          </a:xfrm>
          <a:custGeom>
            <a:avLst/>
            <a:gdLst/>
            <a:ahLst/>
            <a:cxnLst/>
            <a:rect l="l" t="t" r="r" b="b"/>
            <a:pathLst>
              <a:path w="409575" h="876300">
                <a:moveTo>
                  <a:pt x="0" y="876300"/>
                </a:moveTo>
                <a:lnTo>
                  <a:pt x="409575" y="876300"/>
                </a:lnTo>
                <a:lnTo>
                  <a:pt x="409575" y="0"/>
                </a:lnTo>
                <a:lnTo>
                  <a:pt x="0" y="0"/>
                </a:lnTo>
                <a:lnTo>
                  <a:pt x="0" y="876300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71701" y="2005076"/>
            <a:ext cx="409575" cy="666750"/>
          </a:xfrm>
          <a:custGeom>
            <a:avLst/>
            <a:gdLst/>
            <a:ahLst/>
            <a:cxnLst/>
            <a:rect l="l" t="t" r="r" b="b"/>
            <a:pathLst>
              <a:path w="409575" h="666750">
                <a:moveTo>
                  <a:pt x="0" y="666750"/>
                </a:moveTo>
                <a:lnTo>
                  <a:pt x="409575" y="666750"/>
                </a:lnTo>
                <a:lnTo>
                  <a:pt x="409575" y="0"/>
                </a:lnTo>
                <a:lnTo>
                  <a:pt x="0" y="0"/>
                </a:lnTo>
                <a:lnTo>
                  <a:pt x="0" y="666750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71701" y="2005076"/>
            <a:ext cx="409575" cy="666750"/>
          </a:xfrm>
          <a:custGeom>
            <a:avLst/>
            <a:gdLst/>
            <a:ahLst/>
            <a:cxnLst/>
            <a:rect l="l" t="t" r="r" b="b"/>
            <a:pathLst>
              <a:path w="409575" h="666750">
                <a:moveTo>
                  <a:pt x="0" y="666750"/>
                </a:moveTo>
                <a:lnTo>
                  <a:pt x="409575" y="666750"/>
                </a:lnTo>
                <a:lnTo>
                  <a:pt x="409575" y="0"/>
                </a:lnTo>
                <a:lnTo>
                  <a:pt x="0" y="0"/>
                </a:lnTo>
                <a:lnTo>
                  <a:pt x="0" y="666750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47951" y="2071751"/>
            <a:ext cx="409575" cy="942975"/>
          </a:xfrm>
          <a:custGeom>
            <a:avLst/>
            <a:gdLst/>
            <a:ahLst/>
            <a:cxnLst/>
            <a:rect l="l" t="t" r="r" b="b"/>
            <a:pathLst>
              <a:path w="409575" h="942975">
                <a:moveTo>
                  <a:pt x="0" y="942975"/>
                </a:moveTo>
                <a:lnTo>
                  <a:pt x="409575" y="942975"/>
                </a:lnTo>
                <a:lnTo>
                  <a:pt x="409575" y="0"/>
                </a:lnTo>
                <a:lnTo>
                  <a:pt x="0" y="0"/>
                </a:lnTo>
                <a:lnTo>
                  <a:pt x="0" y="942975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47951" y="2071751"/>
            <a:ext cx="409575" cy="942975"/>
          </a:xfrm>
          <a:custGeom>
            <a:avLst/>
            <a:gdLst/>
            <a:ahLst/>
            <a:cxnLst/>
            <a:rect l="l" t="t" r="r" b="b"/>
            <a:pathLst>
              <a:path w="409575" h="942975">
                <a:moveTo>
                  <a:pt x="0" y="942975"/>
                </a:moveTo>
                <a:lnTo>
                  <a:pt x="409575" y="942975"/>
                </a:lnTo>
                <a:lnTo>
                  <a:pt x="409575" y="0"/>
                </a:lnTo>
                <a:lnTo>
                  <a:pt x="0" y="0"/>
                </a:lnTo>
                <a:lnTo>
                  <a:pt x="0" y="942975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33726" y="1928876"/>
            <a:ext cx="409575" cy="981075"/>
          </a:xfrm>
          <a:custGeom>
            <a:avLst/>
            <a:gdLst/>
            <a:ahLst/>
            <a:cxnLst/>
            <a:rect l="l" t="t" r="r" b="b"/>
            <a:pathLst>
              <a:path w="409575" h="981075">
                <a:moveTo>
                  <a:pt x="0" y="981075"/>
                </a:moveTo>
                <a:lnTo>
                  <a:pt x="409575" y="981075"/>
                </a:lnTo>
                <a:lnTo>
                  <a:pt x="409575" y="0"/>
                </a:lnTo>
                <a:lnTo>
                  <a:pt x="0" y="0"/>
                </a:lnTo>
                <a:lnTo>
                  <a:pt x="0" y="981075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633726" y="1928876"/>
            <a:ext cx="409575" cy="981075"/>
          </a:xfrm>
          <a:custGeom>
            <a:avLst/>
            <a:gdLst/>
            <a:ahLst/>
            <a:cxnLst/>
            <a:rect l="l" t="t" r="r" b="b"/>
            <a:pathLst>
              <a:path w="409575" h="981075">
                <a:moveTo>
                  <a:pt x="0" y="981075"/>
                </a:moveTo>
                <a:lnTo>
                  <a:pt x="409575" y="981075"/>
                </a:lnTo>
                <a:lnTo>
                  <a:pt x="409575" y="0"/>
                </a:lnTo>
                <a:lnTo>
                  <a:pt x="0" y="0"/>
                </a:lnTo>
                <a:lnTo>
                  <a:pt x="0" y="981075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119501" y="2319401"/>
            <a:ext cx="409575" cy="295275"/>
          </a:xfrm>
          <a:custGeom>
            <a:avLst/>
            <a:gdLst/>
            <a:ahLst/>
            <a:cxnLst/>
            <a:rect l="l" t="t" r="r" b="b"/>
            <a:pathLst>
              <a:path w="409575" h="295275">
                <a:moveTo>
                  <a:pt x="0" y="295275"/>
                </a:moveTo>
                <a:lnTo>
                  <a:pt x="409575" y="295275"/>
                </a:lnTo>
                <a:lnTo>
                  <a:pt x="409575" y="0"/>
                </a:lnTo>
                <a:lnTo>
                  <a:pt x="0" y="0"/>
                </a:lnTo>
                <a:lnTo>
                  <a:pt x="0" y="295275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119501" y="2319401"/>
            <a:ext cx="409575" cy="295275"/>
          </a:xfrm>
          <a:custGeom>
            <a:avLst/>
            <a:gdLst/>
            <a:ahLst/>
            <a:cxnLst/>
            <a:rect l="l" t="t" r="r" b="b"/>
            <a:pathLst>
              <a:path w="409575" h="295275">
                <a:moveTo>
                  <a:pt x="0" y="295275"/>
                </a:moveTo>
                <a:lnTo>
                  <a:pt x="409575" y="295275"/>
                </a:lnTo>
                <a:lnTo>
                  <a:pt x="409575" y="0"/>
                </a:lnTo>
                <a:lnTo>
                  <a:pt x="0" y="0"/>
                </a:lnTo>
                <a:lnTo>
                  <a:pt x="0" y="295275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95751" y="2062226"/>
            <a:ext cx="409575" cy="552450"/>
          </a:xfrm>
          <a:custGeom>
            <a:avLst/>
            <a:gdLst/>
            <a:ahLst/>
            <a:cxnLst/>
            <a:rect l="l" t="t" r="r" b="b"/>
            <a:pathLst>
              <a:path w="409575" h="552450">
                <a:moveTo>
                  <a:pt x="0" y="552450"/>
                </a:moveTo>
                <a:lnTo>
                  <a:pt x="409575" y="552450"/>
                </a:lnTo>
                <a:lnTo>
                  <a:pt x="409575" y="0"/>
                </a:lnTo>
                <a:lnTo>
                  <a:pt x="0" y="0"/>
                </a:lnTo>
                <a:lnTo>
                  <a:pt x="0" y="552450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95751" y="2062226"/>
            <a:ext cx="409575" cy="552450"/>
          </a:xfrm>
          <a:custGeom>
            <a:avLst/>
            <a:gdLst/>
            <a:ahLst/>
            <a:cxnLst/>
            <a:rect l="l" t="t" r="r" b="b"/>
            <a:pathLst>
              <a:path w="409575" h="552450">
                <a:moveTo>
                  <a:pt x="0" y="552450"/>
                </a:moveTo>
                <a:lnTo>
                  <a:pt x="409575" y="552450"/>
                </a:lnTo>
                <a:lnTo>
                  <a:pt x="409575" y="0"/>
                </a:lnTo>
                <a:lnTo>
                  <a:pt x="0" y="0"/>
                </a:lnTo>
                <a:lnTo>
                  <a:pt x="0" y="552450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71701" y="1928876"/>
            <a:ext cx="409575" cy="76200"/>
          </a:xfrm>
          <a:custGeom>
            <a:avLst/>
            <a:gdLst/>
            <a:ahLst/>
            <a:cxnLst/>
            <a:rect l="l" t="t" r="r" b="b"/>
            <a:pathLst>
              <a:path w="409575" h="76200">
                <a:moveTo>
                  <a:pt x="0" y="76200"/>
                </a:moveTo>
                <a:lnTo>
                  <a:pt x="409575" y="76200"/>
                </a:lnTo>
                <a:lnTo>
                  <a:pt x="4095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671701" y="1928876"/>
            <a:ext cx="409575" cy="76200"/>
          </a:xfrm>
          <a:custGeom>
            <a:avLst/>
            <a:gdLst/>
            <a:ahLst/>
            <a:cxnLst/>
            <a:rect l="l" t="t" r="r" b="b"/>
            <a:pathLst>
              <a:path w="409575" h="76200">
                <a:moveTo>
                  <a:pt x="0" y="76200"/>
                </a:moveTo>
                <a:lnTo>
                  <a:pt x="409575" y="76200"/>
                </a:lnTo>
                <a:lnTo>
                  <a:pt x="4095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47951" y="1928876"/>
            <a:ext cx="409575" cy="142875"/>
          </a:xfrm>
          <a:custGeom>
            <a:avLst/>
            <a:gdLst/>
            <a:ahLst/>
            <a:cxnLst/>
            <a:rect l="l" t="t" r="r" b="b"/>
            <a:pathLst>
              <a:path w="409575" h="142875">
                <a:moveTo>
                  <a:pt x="0" y="142875"/>
                </a:moveTo>
                <a:lnTo>
                  <a:pt x="409575" y="142875"/>
                </a:lnTo>
                <a:lnTo>
                  <a:pt x="409575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147951" y="1928876"/>
            <a:ext cx="409575" cy="142875"/>
          </a:xfrm>
          <a:custGeom>
            <a:avLst/>
            <a:gdLst/>
            <a:ahLst/>
            <a:cxnLst/>
            <a:rect l="l" t="t" r="r" b="b"/>
            <a:pathLst>
              <a:path w="409575" h="142875">
                <a:moveTo>
                  <a:pt x="0" y="142875"/>
                </a:moveTo>
                <a:lnTo>
                  <a:pt x="409575" y="142875"/>
                </a:lnTo>
                <a:lnTo>
                  <a:pt x="409575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119501" y="1928876"/>
            <a:ext cx="409575" cy="390525"/>
          </a:xfrm>
          <a:custGeom>
            <a:avLst/>
            <a:gdLst/>
            <a:ahLst/>
            <a:cxnLst/>
            <a:rect l="l" t="t" r="r" b="b"/>
            <a:pathLst>
              <a:path w="409575" h="390525">
                <a:moveTo>
                  <a:pt x="0" y="390525"/>
                </a:moveTo>
                <a:lnTo>
                  <a:pt x="409575" y="390525"/>
                </a:lnTo>
                <a:lnTo>
                  <a:pt x="409575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119501" y="1928876"/>
            <a:ext cx="409575" cy="390525"/>
          </a:xfrm>
          <a:custGeom>
            <a:avLst/>
            <a:gdLst/>
            <a:ahLst/>
            <a:cxnLst/>
            <a:rect l="l" t="t" r="r" b="b"/>
            <a:pathLst>
              <a:path w="409575" h="390525">
                <a:moveTo>
                  <a:pt x="0" y="390525"/>
                </a:moveTo>
                <a:lnTo>
                  <a:pt x="409575" y="390525"/>
                </a:lnTo>
                <a:lnTo>
                  <a:pt x="409575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95751" y="1928876"/>
            <a:ext cx="409575" cy="133350"/>
          </a:xfrm>
          <a:custGeom>
            <a:avLst/>
            <a:gdLst/>
            <a:ahLst/>
            <a:cxnLst/>
            <a:rect l="l" t="t" r="r" b="b"/>
            <a:pathLst>
              <a:path w="409575" h="133350">
                <a:moveTo>
                  <a:pt x="0" y="133350"/>
                </a:moveTo>
                <a:lnTo>
                  <a:pt x="409575" y="133350"/>
                </a:lnTo>
                <a:lnTo>
                  <a:pt x="409575" y="0"/>
                </a:lnTo>
                <a:lnTo>
                  <a:pt x="0" y="0"/>
                </a:lnTo>
                <a:lnTo>
                  <a:pt x="0" y="13335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95751" y="1928876"/>
            <a:ext cx="409575" cy="133350"/>
          </a:xfrm>
          <a:custGeom>
            <a:avLst/>
            <a:gdLst/>
            <a:ahLst/>
            <a:cxnLst/>
            <a:rect l="l" t="t" r="r" b="b"/>
            <a:pathLst>
              <a:path w="409575" h="133350">
                <a:moveTo>
                  <a:pt x="0" y="133350"/>
                </a:moveTo>
                <a:lnTo>
                  <a:pt x="409575" y="133350"/>
                </a:lnTo>
                <a:lnTo>
                  <a:pt x="409575" y="0"/>
                </a:lnTo>
                <a:lnTo>
                  <a:pt x="0" y="0"/>
                </a:lnTo>
                <a:lnTo>
                  <a:pt x="0" y="133350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47762" y="4395851"/>
            <a:ext cx="2896235" cy="0"/>
          </a:xfrm>
          <a:custGeom>
            <a:avLst/>
            <a:gdLst/>
            <a:ahLst/>
            <a:cxnLst/>
            <a:rect l="l" t="t" r="r" b="b"/>
            <a:pathLst>
              <a:path w="2896235">
                <a:moveTo>
                  <a:pt x="0" y="0"/>
                </a:moveTo>
                <a:lnTo>
                  <a:pt x="289566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04925" y="2762186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781175" y="2771711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266950" y="2657411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52725" y="2714561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228975" y="2743136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714750" y="2724086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352550" y="2771711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828800" y="2781236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314575" y="2666936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800350" y="2724086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276600" y="2752661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762375" y="2733611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1276985" y="2526284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746885" y="2492692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242566" y="2417698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725420" y="2472054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182620" y="2399347"/>
            <a:ext cx="739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0700" algn="l"/>
              </a:tabLst>
            </a:pP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	3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175759" y="4273613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175759" y="3780091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175759" y="3287140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175759" y="2793047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175759" y="2299652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175759" y="1806575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791209" y="4273613"/>
            <a:ext cx="2419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709930" y="3780091"/>
            <a:ext cx="313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709930" y="3287140"/>
            <a:ext cx="313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709930" y="2793047"/>
            <a:ext cx="313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6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709930" y="2299652"/>
            <a:ext cx="313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8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628650" y="1806575"/>
            <a:ext cx="399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480542" y="4496308"/>
            <a:ext cx="3344824" cy="9232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4420622" y="2695687"/>
            <a:ext cx="235585" cy="93281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350" b="1" spc="20" dirty="0">
                <a:solidFill>
                  <a:srgbClr val="585858"/>
                </a:solidFill>
                <a:latin typeface="Calibri"/>
                <a:cs typeface="Calibri"/>
              </a:rPr>
              <a:t>Mean</a:t>
            </a:r>
            <a:r>
              <a:rPr sz="1350" b="1" spc="-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b="1" spc="85" dirty="0">
                <a:solidFill>
                  <a:srgbClr val="585858"/>
                </a:solidFill>
                <a:latin typeface="Calibri"/>
                <a:cs typeface="Calibri"/>
              </a:rPr>
              <a:t>Score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384816" y="2676710"/>
            <a:ext cx="235585" cy="97028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350" b="1" spc="75" dirty="0">
                <a:solidFill>
                  <a:srgbClr val="585858"/>
                </a:solidFill>
                <a:latin typeface="Calibri"/>
                <a:cs typeface="Calibri"/>
              </a:rPr>
              <a:t>Response</a:t>
            </a:r>
            <a:r>
              <a:rPr sz="1350" b="1" spc="-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b="1" spc="15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1147762" y="562451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147762" y="562451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090801" y="562451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090801" y="562451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043301" y="5624512"/>
            <a:ext cx="76200" cy="85725"/>
          </a:xfrm>
          <a:custGeom>
            <a:avLst/>
            <a:gdLst/>
            <a:ahLst/>
            <a:cxnLst/>
            <a:rect l="l" t="t" r="r" b="b"/>
            <a:pathLst>
              <a:path w="76200" h="85725">
                <a:moveTo>
                  <a:pt x="0" y="85725"/>
                </a:moveTo>
                <a:lnTo>
                  <a:pt x="76200" y="85725"/>
                </a:lnTo>
                <a:lnTo>
                  <a:pt x="76200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043301" y="5624512"/>
            <a:ext cx="76200" cy="85725"/>
          </a:xfrm>
          <a:custGeom>
            <a:avLst/>
            <a:gdLst/>
            <a:ahLst/>
            <a:cxnLst/>
            <a:rect l="l" t="t" r="r" b="b"/>
            <a:pathLst>
              <a:path w="76200" h="85725">
                <a:moveTo>
                  <a:pt x="0" y="85725"/>
                </a:moveTo>
                <a:lnTo>
                  <a:pt x="76200" y="85725"/>
                </a:lnTo>
                <a:lnTo>
                  <a:pt x="76200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47762" y="588168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147762" y="588168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1257935" y="5470271"/>
            <a:ext cx="410209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2500"/>
              </a:lnSpc>
              <a:spcBef>
                <a:spcPts val="100"/>
              </a:spcBef>
            </a:pP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v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r 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Often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2090801" y="588168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090801" y="588168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2204466" y="5470271"/>
            <a:ext cx="490220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2500"/>
              </a:lnSpc>
              <a:spcBef>
                <a:spcPts val="100"/>
              </a:spcBef>
            </a:pP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Rarely  </a:t>
            </a:r>
            <a:r>
              <a:rPr sz="1200" spc="-13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200" spc="105" dirty="0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w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y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3052762" y="5891212"/>
            <a:ext cx="66675" cy="666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3150616" y="5470271"/>
            <a:ext cx="803275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2500"/>
              </a:lnSpc>
              <a:spcBef>
                <a:spcPts val="100"/>
              </a:spcBef>
            </a:pP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Sometimes 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Mean</a:t>
            </a:r>
            <a:r>
              <a:rPr sz="1200" spc="-1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Score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10053701" y="390994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539351" y="390994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025001" y="390994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510651" y="390994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996301" y="390994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481951" y="390994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005701" y="390994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0053701" y="340525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539351" y="340525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025001" y="340525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510651" y="340525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996301" y="340525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481951" y="340525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005701" y="340525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0053701" y="289090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539351" y="289090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025001" y="289090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510651" y="289090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996301" y="289090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481951" y="289090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005701" y="289090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0053701" y="238607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539351" y="2386076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025001" y="2386076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510651" y="2386076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996301" y="2386076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481951" y="2386076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005701" y="238607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005701" y="1881251"/>
            <a:ext cx="3086100" cy="0"/>
          </a:xfrm>
          <a:custGeom>
            <a:avLst/>
            <a:gdLst/>
            <a:ahLst/>
            <a:cxnLst/>
            <a:rect l="l" t="t" r="r" b="b"/>
            <a:pathLst>
              <a:path w="3086100">
                <a:moveTo>
                  <a:pt x="0" y="0"/>
                </a:moveTo>
                <a:lnTo>
                  <a:pt x="30861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043801" y="4329176"/>
            <a:ext cx="438150" cy="85725"/>
          </a:xfrm>
          <a:custGeom>
            <a:avLst/>
            <a:gdLst/>
            <a:ahLst/>
            <a:cxnLst/>
            <a:rect l="l" t="t" r="r" b="b"/>
            <a:pathLst>
              <a:path w="438150" h="85725">
                <a:moveTo>
                  <a:pt x="0" y="85725"/>
                </a:moveTo>
                <a:lnTo>
                  <a:pt x="438150" y="85725"/>
                </a:lnTo>
                <a:lnTo>
                  <a:pt x="438150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043801" y="4329176"/>
            <a:ext cx="438150" cy="85725"/>
          </a:xfrm>
          <a:custGeom>
            <a:avLst/>
            <a:gdLst/>
            <a:ahLst/>
            <a:cxnLst/>
            <a:rect l="l" t="t" r="r" b="b"/>
            <a:pathLst>
              <a:path w="438150" h="85725">
                <a:moveTo>
                  <a:pt x="0" y="85725"/>
                </a:moveTo>
                <a:lnTo>
                  <a:pt x="438150" y="85725"/>
                </a:lnTo>
                <a:lnTo>
                  <a:pt x="438150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072501" y="4176776"/>
            <a:ext cx="438150" cy="238125"/>
          </a:xfrm>
          <a:custGeom>
            <a:avLst/>
            <a:gdLst/>
            <a:ahLst/>
            <a:cxnLst/>
            <a:rect l="l" t="t" r="r" b="b"/>
            <a:pathLst>
              <a:path w="438150" h="238125">
                <a:moveTo>
                  <a:pt x="0" y="238125"/>
                </a:moveTo>
                <a:lnTo>
                  <a:pt x="438150" y="238125"/>
                </a:lnTo>
                <a:lnTo>
                  <a:pt x="43815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072501" y="4176776"/>
            <a:ext cx="438150" cy="238125"/>
          </a:xfrm>
          <a:custGeom>
            <a:avLst/>
            <a:gdLst/>
            <a:ahLst/>
            <a:cxnLst/>
            <a:rect l="l" t="t" r="r" b="b"/>
            <a:pathLst>
              <a:path w="438150" h="238125">
                <a:moveTo>
                  <a:pt x="0" y="238125"/>
                </a:moveTo>
                <a:lnTo>
                  <a:pt x="438150" y="238125"/>
                </a:lnTo>
                <a:lnTo>
                  <a:pt x="43815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586851" y="4129151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285750"/>
                </a:moveTo>
                <a:lnTo>
                  <a:pt x="438150" y="285750"/>
                </a:lnTo>
                <a:lnTo>
                  <a:pt x="438150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586851" y="4129151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285750"/>
                </a:moveTo>
                <a:lnTo>
                  <a:pt x="438150" y="285750"/>
                </a:lnTo>
                <a:lnTo>
                  <a:pt x="438150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101201" y="4024376"/>
            <a:ext cx="438150" cy="390525"/>
          </a:xfrm>
          <a:custGeom>
            <a:avLst/>
            <a:gdLst/>
            <a:ahLst/>
            <a:cxnLst/>
            <a:rect l="l" t="t" r="r" b="b"/>
            <a:pathLst>
              <a:path w="438150" h="390525">
                <a:moveTo>
                  <a:pt x="0" y="390525"/>
                </a:moveTo>
                <a:lnTo>
                  <a:pt x="438150" y="390525"/>
                </a:lnTo>
                <a:lnTo>
                  <a:pt x="438150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101201" y="4024376"/>
            <a:ext cx="438150" cy="390525"/>
          </a:xfrm>
          <a:custGeom>
            <a:avLst/>
            <a:gdLst/>
            <a:ahLst/>
            <a:cxnLst/>
            <a:rect l="l" t="t" r="r" b="b"/>
            <a:pathLst>
              <a:path w="438150" h="390525">
                <a:moveTo>
                  <a:pt x="0" y="390525"/>
                </a:moveTo>
                <a:lnTo>
                  <a:pt x="438150" y="390525"/>
                </a:lnTo>
                <a:lnTo>
                  <a:pt x="438150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615551" y="4262501"/>
            <a:ext cx="438150" cy="152400"/>
          </a:xfrm>
          <a:custGeom>
            <a:avLst/>
            <a:gdLst/>
            <a:ahLst/>
            <a:cxnLst/>
            <a:rect l="l" t="t" r="r" b="b"/>
            <a:pathLst>
              <a:path w="438150" h="152400">
                <a:moveTo>
                  <a:pt x="0" y="152400"/>
                </a:moveTo>
                <a:lnTo>
                  <a:pt x="438150" y="152400"/>
                </a:lnTo>
                <a:lnTo>
                  <a:pt x="43815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615551" y="4262501"/>
            <a:ext cx="438150" cy="152400"/>
          </a:xfrm>
          <a:custGeom>
            <a:avLst/>
            <a:gdLst/>
            <a:ahLst/>
            <a:cxnLst/>
            <a:rect l="l" t="t" r="r" b="b"/>
            <a:pathLst>
              <a:path w="438150" h="152400">
                <a:moveTo>
                  <a:pt x="0" y="152400"/>
                </a:moveTo>
                <a:lnTo>
                  <a:pt x="438150" y="152400"/>
                </a:lnTo>
                <a:lnTo>
                  <a:pt x="43815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043801" y="3891026"/>
            <a:ext cx="438150" cy="438150"/>
          </a:xfrm>
          <a:custGeom>
            <a:avLst/>
            <a:gdLst/>
            <a:ahLst/>
            <a:cxnLst/>
            <a:rect l="l" t="t" r="r" b="b"/>
            <a:pathLst>
              <a:path w="438150" h="438150">
                <a:moveTo>
                  <a:pt x="0" y="438150"/>
                </a:moveTo>
                <a:lnTo>
                  <a:pt x="438150" y="438150"/>
                </a:lnTo>
                <a:lnTo>
                  <a:pt x="438150" y="0"/>
                </a:lnTo>
                <a:lnTo>
                  <a:pt x="0" y="0"/>
                </a:lnTo>
                <a:lnTo>
                  <a:pt x="0" y="43815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043801" y="3891026"/>
            <a:ext cx="438150" cy="438150"/>
          </a:xfrm>
          <a:custGeom>
            <a:avLst/>
            <a:gdLst/>
            <a:ahLst/>
            <a:cxnLst/>
            <a:rect l="l" t="t" r="r" b="b"/>
            <a:pathLst>
              <a:path w="438150" h="438150">
                <a:moveTo>
                  <a:pt x="0" y="438150"/>
                </a:moveTo>
                <a:lnTo>
                  <a:pt x="438150" y="438150"/>
                </a:lnTo>
                <a:lnTo>
                  <a:pt x="438150" y="0"/>
                </a:lnTo>
                <a:lnTo>
                  <a:pt x="0" y="0"/>
                </a:lnTo>
                <a:lnTo>
                  <a:pt x="0" y="438150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558151" y="4091051"/>
            <a:ext cx="438150" cy="323850"/>
          </a:xfrm>
          <a:custGeom>
            <a:avLst/>
            <a:gdLst/>
            <a:ahLst/>
            <a:cxnLst/>
            <a:rect l="l" t="t" r="r" b="b"/>
            <a:pathLst>
              <a:path w="438150" h="323850">
                <a:moveTo>
                  <a:pt x="0" y="323850"/>
                </a:moveTo>
                <a:lnTo>
                  <a:pt x="438150" y="323850"/>
                </a:lnTo>
                <a:lnTo>
                  <a:pt x="438150" y="0"/>
                </a:lnTo>
                <a:lnTo>
                  <a:pt x="0" y="0"/>
                </a:lnTo>
                <a:lnTo>
                  <a:pt x="0" y="32385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558151" y="4091051"/>
            <a:ext cx="438150" cy="323850"/>
          </a:xfrm>
          <a:custGeom>
            <a:avLst/>
            <a:gdLst/>
            <a:ahLst/>
            <a:cxnLst/>
            <a:rect l="l" t="t" r="r" b="b"/>
            <a:pathLst>
              <a:path w="438150" h="323850">
                <a:moveTo>
                  <a:pt x="0" y="323850"/>
                </a:moveTo>
                <a:lnTo>
                  <a:pt x="438150" y="323850"/>
                </a:lnTo>
                <a:lnTo>
                  <a:pt x="438150" y="0"/>
                </a:lnTo>
                <a:lnTo>
                  <a:pt x="0" y="0"/>
                </a:lnTo>
                <a:lnTo>
                  <a:pt x="0" y="323850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072501" y="3862451"/>
            <a:ext cx="438150" cy="314325"/>
          </a:xfrm>
          <a:custGeom>
            <a:avLst/>
            <a:gdLst/>
            <a:ahLst/>
            <a:cxnLst/>
            <a:rect l="l" t="t" r="r" b="b"/>
            <a:pathLst>
              <a:path w="438150" h="314325">
                <a:moveTo>
                  <a:pt x="0" y="314325"/>
                </a:moveTo>
                <a:lnTo>
                  <a:pt x="438150" y="314325"/>
                </a:lnTo>
                <a:lnTo>
                  <a:pt x="438150" y="0"/>
                </a:lnTo>
                <a:lnTo>
                  <a:pt x="0" y="0"/>
                </a:lnTo>
                <a:lnTo>
                  <a:pt x="0" y="31432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072501" y="3862451"/>
            <a:ext cx="438150" cy="314325"/>
          </a:xfrm>
          <a:custGeom>
            <a:avLst/>
            <a:gdLst/>
            <a:ahLst/>
            <a:cxnLst/>
            <a:rect l="l" t="t" r="r" b="b"/>
            <a:pathLst>
              <a:path w="438150" h="314325">
                <a:moveTo>
                  <a:pt x="0" y="314325"/>
                </a:moveTo>
                <a:lnTo>
                  <a:pt x="438150" y="314325"/>
                </a:lnTo>
                <a:lnTo>
                  <a:pt x="438150" y="0"/>
                </a:lnTo>
                <a:lnTo>
                  <a:pt x="0" y="0"/>
                </a:lnTo>
                <a:lnTo>
                  <a:pt x="0" y="31432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586851" y="3290951"/>
            <a:ext cx="438150" cy="838200"/>
          </a:xfrm>
          <a:custGeom>
            <a:avLst/>
            <a:gdLst/>
            <a:ahLst/>
            <a:cxnLst/>
            <a:rect l="l" t="t" r="r" b="b"/>
            <a:pathLst>
              <a:path w="438150" h="838200">
                <a:moveTo>
                  <a:pt x="0" y="838200"/>
                </a:moveTo>
                <a:lnTo>
                  <a:pt x="438150" y="838200"/>
                </a:lnTo>
                <a:lnTo>
                  <a:pt x="43815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586851" y="3290951"/>
            <a:ext cx="438150" cy="838200"/>
          </a:xfrm>
          <a:custGeom>
            <a:avLst/>
            <a:gdLst/>
            <a:ahLst/>
            <a:cxnLst/>
            <a:rect l="l" t="t" r="r" b="b"/>
            <a:pathLst>
              <a:path w="438150" h="838200">
                <a:moveTo>
                  <a:pt x="0" y="838200"/>
                </a:moveTo>
                <a:lnTo>
                  <a:pt x="438150" y="838200"/>
                </a:lnTo>
                <a:lnTo>
                  <a:pt x="43815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9101201" y="3729101"/>
            <a:ext cx="438150" cy="295275"/>
          </a:xfrm>
          <a:custGeom>
            <a:avLst/>
            <a:gdLst/>
            <a:ahLst/>
            <a:cxnLst/>
            <a:rect l="l" t="t" r="r" b="b"/>
            <a:pathLst>
              <a:path w="438150" h="295275">
                <a:moveTo>
                  <a:pt x="0" y="295275"/>
                </a:moveTo>
                <a:lnTo>
                  <a:pt x="438150" y="295275"/>
                </a:lnTo>
                <a:lnTo>
                  <a:pt x="438150" y="0"/>
                </a:lnTo>
                <a:lnTo>
                  <a:pt x="0" y="0"/>
                </a:lnTo>
                <a:lnTo>
                  <a:pt x="0" y="29527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9101201" y="3729101"/>
            <a:ext cx="438150" cy="295275"/>
          </a:xfrm>
          <a:custGeom>
            <a:avLst/>
            <a:gdLst/>
            <a:ahLst/>
            <a:cxnLst/>
            <a:rect l="l" t="t" r="r" b="b"/>
            <a:pathLst>
              <a:path w="438150" h="295275">
                <a:moveTo>
                  <a:pt x="0" y="295275"/>
                </a:moveTo>
                <a:lnTo>
                  <a:pt x="438150" y="295275"/>
                </a:lnTo>
                <a:lnTo>
                  <a:pt x="438150" y="0"/>
                </a:lnTo>
                <a:lnTo>
                  <a:pt x="0" y="0"/>
                </a:lnTo>
                <a:lnTo>
                  <a:pt x="0" y="29527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9615551" y="3967226"/>
            <a:ext cx="438150" cy="295275"/>
          </a:xfrm>
          <a:custGeom>
            <a:avLst/>
            <a:gdLst/>
            <a:ahLst/>
            <a:cxnLst/>
            <a:rect l="l" t="t" r="r" b="b"/>
            <a:pathLst>
              <a:path w="438150" h="295275">
                <a:moveTo>
                  <a:pt x="0" y="295275"/>
                </a:moveTo>
                <a:lnTo>
                  <a:pt x="438150" y="295275"/>
                </a:lnTo>
                <a:lnTo>
                  <a:pt x="438150" y="0"/>
                </a:lnTo>
                <a:lnTo>
                  <a:pt x="0" y="0"/>
                </a:lnTo>
                <a:lnTo>
                  <a:pt x="0" y="29527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9615551" y="3967226"/>
            <a:ext cx="438150" cy="295275"/>
          </a:xfrm>
          <a:custGeom>
            <a:avLst/>
            <a:gdLst/>
            <a:ahLst/>
            <a:cxnLst/>
            <a:rect l="l" t="t" r="r" b="b"/>
            <a:pathLst>
              <a:path w="438150" h="295275">
                <a:moveTo>
                  <a:pt x="0" y="295275"/>
                </a:moveTo>
                <a:lnTo>
                  <a:pt x="438150" y="295275"/>
                </a:lnTo>
                <a:lnTo>
                  <a:pt x="438150" y="0"/>
                </a:lnTo>
                <a:lnTo>
                  <a:pt x="0" y="0"/>
                </a:lnTo>
                <a:lnTo>
                  <a:pt x="0" y="29527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043801" y="2843276"/>
            <a:ext cx="438150" cy="1047750"/>
          </a:xfrm>
          <a:custGeom>
            <a:avLst/>
            <a:gdLst/>
            <a:ahLst/>
            <a:cxnLst/>
            <a:rect l="l" t="t" r="r" b="b"/>
            <a:pathLst>
              <a:path w="438150" h="1047750">
                <a:moveTo>
                  <a:pt x="0" y="1047750"/>
                </a:moveTo>
                <a:lnTo>
                  <a:pt x="438150" y="1047750"/>
                </a:lnTo>
                <a:lnTo>
                  <a:pt x="438150" y="0"/>
                </a:lnTo>
                <a:lnTo>
                  <a:pt x="0" y="0"/>
                </a:lnTo>
                <a:lnTo>
                  <a:pt x="0" y="1047750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043801" y="2843276"/>
            <a:ext cx="438150" cy="1047750"/>
          </a:xfrm>
          <a:custGeom>
            <a:avLst/>
            <a:gdLst/>
            <a:ahLst/>
            <a:cxnLst/>
            <a:rect l="l" t="t" r="r" b="b"/>
            <a:pathLst>
              <a:path w="438150" h="1047750">
                <a:moveTo>
                  <a:pt x="0" y="1047750"/>
                </a:moveTo>
                <a:lnTo>
                  <a:pt x="438150" y="1047750"/>
                </a:lnTo>
                <a:lnTo>
                  <a:pt x="438150" y="0"/>
                </a:lnTo>
                <a:lnTo>
                  <a:pt x="0" y="0"/>
                </a:lnTo>
                <a:lnTo>
                  <a:pt x="0" y="1047750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558151" y="3186176"/>
            <a:ext cx="438150" cy="904875"/>
          </a:xfrm>
          <a:custGeom>
            <a:avLst/>
            <a:gdLst/>
            <a:ahLst/>
            <a:cxnLst/>
            <a:rect l="l" t="t" r="r" b="b"/>
            <a:pathLst>
              <a:path w="438150" h="904875">
                <a:moveTo>
                  <a:pt x="0" y="904875"/>
                </a:moveTo>
                <a:lnTo>
                  <a:pt x="438150" y="904875"/>
                </a:lnTo>
                <a:lnTo>
                  <a:pt x="438150" y="0"/>
                </a:lnTo>
                <a:lnTo>
                  <a:pt x="0" y="0"/>
                </a:lnTo>
                <a:lnTo>
                  <a:pt x="0" y="90487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558151" y="3186176"/>
            <a:ext cx="438150" cy="904875"/>
          </a:xfrm>
          <a:custGeom>
            <a:avLst/>
            <a:gdLst/>
            <a:ahLst/>
            <a:cxnLst/>
            <a:rect l="l" t="t" r="r" b="b"/>
            <a:pathLst>
              <a:path w="438150" h="904875">
                <a:moveTo>
                  <a:pt x="0" y="904875"/>
                </a:moveTo>
                <a:lnTo>
                  <a:pt x="438150" y="904875"/>
                </a:lnTo>
                <a:lnTo>
                  <a:pt x="438150" y="0"/>
                </a:lnTo>
                <a:lnTo>
                  <a:pt x="0" y="0"/>
                </a:lnTo>
                <a:lnTo>
                  <a:pt x="0" y="90487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072501" y="3071876"/>
            <a:ext cx="438150" cy="790575"/>
          </a:xfrm>
          <a:custGeom>
            <a:avLst/>
            <a:gdLst/>
            <a:ahLst/>
            <a:cxnLst/>
            <a:rect l="l" t="t" r="r" b="b"/>
            <a:pathLst>
              <a:path w="438150" h="790575">
                <a:moveTo>
                  <a:pt x="0" y="790575"/>
                </a:moveTo>
                <a:lnTo>
                  <a:pt x="438150" y="790575"/>
                </a:lnTo>
                <a:lnTo>
                  <a:pt x="438150" y="0"/>
                </a:lnTo>
                <a:lnTo>
                  <a:pt x="0" y="0"/>
                </a:lnTo>
                <a:lnTo>
                  <a:pt x="0" y="79057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072501" y="3071876"/>
            <a:ext cx="438150" cy="790575"/>
          </a:xfrm>
          <a:custGeom>
            <a:avLst/>
            <a:gdLst/>
            <a:ahLst/>
            <a:cxnLst/>
            <a:rect l="l" t="t" r="r" b="b"/>
            <a:pathLst>
              <a:path w="438150" h="790575">
                <a:moveTo>
                  <a:pt x="0" y="790575"/>
                </a:moveTo>
                <a:lnTo>
                  <a:pt x="438150" y="790575"/>
                </a:lnTo>
                <a:lnTo>
                  <a:pt x="438150" y="0"/>
                </a:lnTo>
                <a:lnTo>
                  <a:pt x="0" y="0"/>
                </a:lnTo>
                <a:lnTo>
                  <a:pt x="0" y="79057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586851" y="3005201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285750"/>
                </a:moveTo>
                <a:lnTo>
                  <a:pt x="438150" y="285750"/>
                </a:lnTo>
                <a:lnTo>
                  <a:pt x="438150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586851" y="3005201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285750"/>
                </a:moveTo>
                <a:lnTo>
                  <a:pt x="438150" y="285750"/>
                </a:lnTo>
                <a:lnTo>
                  <a:pt x="438150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9101201" y="2567051"/>
            <a:ext cx="438150" cy="1162050"/>
          </a:xfrm>
          <a:custGeom>
            <a:avLst/>
            <a:gdLst/>
            <a:ahLst/>
            <a:cxnLst/>
            <a:rect l="l" t="t" r="r" b="b"/>
            <a:pathLst>
              <a:path w="438150" h="1162050">
                <a:moveTo>
                  <a:pt x="0" y="1162050"/>
                </a:moveTo>
                <a:lnTo>
                  <a:pt x="438150" y="1162050"/>
                </a:lnTo>
                <a:lnTo>
                  <a:pt x="438150" y="0"/>
                </a:lnTo>
                <a:lnTo>
                  <a:pt x="0" y="0"/>
                </a:lnTo>
                <a:lnTo>
                  <a:pt x="0" y="1162050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101201" y="2567051"/>
            <a:ext cx="438150" cy="1162050"/>
          </a:xfrm>
          <a:custGeom>
            <a:avLst/>
            <a:gdLst/>
            <a:ahLst/>
            <a:cxnLst/>
            <a:rect l="l" t="t" r="r" b="b"/>
            <a:pathLst>
              <a:path w="438150" h="1162050">
                <a:moveTo>
                  <a:pt x="0" y="1162050"/>
                </a:moveTo>
                <a:lnTo>
                  <a:pt x="438150" y="1162050"/>
                </a:lnTo>
                <a:lnTo>
                  <a:pt x="438150" y="0"/>
                </a:lnTo>
                <a:lnTo>
                  <a:pt x="0" y="0"/>
                </a:lnTo>
                <a:lnTo>
                  <a:pt x="0" y="1162050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615551" y="3367151"/>
            <a:ext cx="438150" cy="600075"/>
          </a:xfrm>
          <a:custGeom>
            <a:avLst/>
            <a:gdLst/>
            <a:ahLst/>
            <a:cxnLst/>
            <a:rect l="l" t="t" r="r" b="b"/>
            <a:pathLst>
              <a:path w="438150" h="600075">
                <a:moveTo>
                  <a:pt x="0" y="600075"/>
                </a:moveTo>
                <a:lnTo>
                  <a:pt x="438150" y="600075"/>
                </a:lnTo>
                <a:lnTo>
                  <a:pt x="438150" y="0"/>
                </a:lnTo>
                <a:lnTo>
                  <a:pt x="0" y="0"/>
                </a:lnTo>
                <a:lnTo>
                  <a:pt x="0" y="60007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9615551" y="3367151"/>
            <a:ext cx="438150" cy="600075"/>
          </a:xfrm>
          <a:custGeom>
            <a:avLst/>
            <a:gdLst/>
            <a:ahLst/>
            <a:cxnLst/>
            <a:rect l="l" t="t" r="r" b="b"/>
            <a:pathLst>
              <a:path w="438150" h="600075">
                <a:moveTo>
                  <a:pt x="0" y="600075"/>
                </a:moveTo>
                <a:lnTo>
                  <a:pt x="438150" y="600075"/>
                </a:lnTo>
                <a:lnTo>
                  <a:pt x="438150" y="0"/>
                </a:lnTo>
                <a:lnTo>
                  <a:pt x="0" y="0"/>
                </a:lnTo>
                <a:lnTo>
                  <a:pt x="0" y="60007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043801" y="1966976"/>
            <a:ext cx="438150" cy="876300"/>
          </a:xfrm>
          <a:custGeom>
            <a:avLst/>
            <a:gdLst/>
            <a:ahLst/>
            <a:cxnLst/>
            <a:rect l="l" t="t" r="r" b="b"/>
            <a:pathLst>
              <a:path w="438150" h="876300">
                <a:moveTo>
                  <a:pt x="0" y="876300"/>
                </a:moveTo>
                <a:lnTo>
                  <a:pt x="438150" y="876300"/>
                </a:lnTo>
                <a:lnTo>
                  <a:pt x="438150" y="0"/>
                </a:lnTo>
                <a:lnTo>
                  <a:pt x="0" y="0"/>
                </a:lnTo>
                <a:lnTo>
                  <a:pt x="0" y="876300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043801" y="1966976"/>
            <a:ext cx="438150" cy="876300"/>
          </a:xfrm>
          <a:custGeom>
            <a:avLst/>
            <a:gdLst/>
            <a:ahLst/>
            <a:cxnLst/>
            <a:rect l="l" t="t" r="r" b="b"/>
            <a:pathLst>
              <a:path w="438150" h="876300">
                <a:moveTo>
                  <a:pt x="0" y="876300"/>
                </a:moveTo>
                <a:lnTo>
                  <a:pt x="438150" y="876300"/>
                </a:lnTo>
                <a:lnTo>
                  <a:pt x="438150" y="0"/>
                </a:lnTo>
                <a:lnTo>
                  <a:pt x="0" y="0"/>
                </a:lnTo>
                <a:lnTo>
                  <a:pt x="0" y="876300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558151" y="2214626"/>
            <a:ext cx="438150" cy="971550"/>
          </a:xfrm>
          <a:custGeom>
            <a:avLst/>
            <a:gdLst/>
            <a:ahLst/>
            <a:cxnLst/>
            <a:rect l="l" t="t" r="r" b="b"/>
            <a:pathLst>
              <a:path w="438150" h="971550">
                <a:moveTo>
                  <a:pt x="0" y="971550"/>
                </a:moveTo>
                <a:lnTo>
                  <a:pt x="438150" y="971550"/>
                </a:lnTo>
                <a:lnTo>
                  <a:pt x="438150" y="0"/>
                </a:lnTo>
                <a:lnTo>
                  <a:pt x="0" y="0"/>
                </a:lnTo>
                <a:lnTo>
                  <a:pt x="0" y="971550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558151" y="2214626"/>
            <a:ext cx="438150" cy="971550"/>
          </a:xfrm>
          <a:custGeom>
            <a:avLst/>
            <a:gdLst/>
            <a:ahLst/>
            <a:cxnLst/>
            <a:rect l="l" t="t" r="r" b="b"/>
            <a:pathLst>
              <a:path w="438150" h="971550">
                <a:moveTo>
                  <a:pt x="0" y="971550"/>
                </a:moveTo>
                <a:lnTo>
                  <a:pt x="438150" y="971550"/>
                </a:lnTo>
                <a:lnTo>
                  <a:pt x="438150" y="0"/>
                </a:lnTo>
                <a:lnTo>
                  <a:pt x="0" y="0"/>
                </a:lnTo>
                <a:lnTo>
                  <a:pt x="0" y="971550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072501" y="2195576"/>
            <a:ext cx="438150" cy="876300"/>
          </a:xfrm>
          <a:custGeom>
            <a:avLst/>
            <a:gdLst/>
            <a:ahLst/>
            <a:cxnLst/>
            <a:rect l="l" t="t" r="r" b="b"/>
            <a:pathLst>
              <a:path w="438150" h="876300">
                <a:moveTo>
                  <a:pt x="0" y="876300"/>
                </a:moveTo>
                <a:lnTo>
                  <a:pt x="438150" y="876300"/>
                </a:lnTo>
                <a:lnTo>
                  <a:pt x="438150" y="0"/>
                </a:lnTo>
                <a:lnTo>
                  <a:pt x="0" y="0"/>
                </a:lnTo>
                <a:lnTo>
                  <a:pt x="0" y="876300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072501" y="2195576"/>
            <a:ext cx="438150" cy="876300"/>
          </a:xfrm>
          <a:custGeom>
            <a:avLst/>
            <a:gdLst/>
            <a:ahLst/>
            <a:cxnLst/>
            <a:rect l="l" t="t" r="r" b="b"/>
            <a:pathLst>
              <a:path w="438150" h="876300">
                <a:moveTo>
                  <a:pt x="0" y="876300"/>
                </a:moveTo>
                <a:lnTo>
                  <a:pt x="438150" y="876300"/>
                </a:lnTo>
                <a:lnTo>
                  <a:pt x="438150" y="0"/>
                </a:lnTo>
                <a:lnTo>
                  <a:pt x="0" y="0"/>
                </a:lnTo>
                <a:lnTo>
                  <a:pt x="0" y="876300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586851" y="1881251"/>
            <a:ext cx="438150" cy="1123950"/>
          </a:xfrm>
          <a:custGeom>
            <a:avLst/>
            <a:gdLst/>
            <a:ahLst/>
            <a:cxnLst/>
            <a:rect l="l" t="t" r="r" b="b"/>
            <a:pathLst>
              <a:path w="438150" h="1123950">
                <a:moveTo>
                  <a:pt x="0" y="1123950"/>
                </a:moveTo>
                <a:lnTo>
                  <a:pt x="438150" y="1123950"/>
                </a:lnTo>
                <a:lnTo>
                  <a:pt x="438150" y="0"/>
                </a:lnTo>
                <a:lnTo>
                  <a:pt x="0" y="0"/>
                </a:lnTo>
                <a:lnTo>
                  <a:pt x="0" y="1123950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586851" y="1881251"/>
            <a:ext cx="438150" cy="1123950"/>
          </a:xfrm>
          <a:custGeom>
            <a:avLst/>
            <a:gdLst/>
            <a:ahLst/>
            <a:cxnLst/>
            <a:rect l="l" t="t" r="r" b="b"/>
            <a:pathLst>
              <a:path w="438150" h="1123950">
                <a:moveTo>
                  <a:pt x="0" y="1123950"/>
                </a:moveTo>
                <a:lnTo>
                  <a:pt x="438150" y="1123950"/>
                </a:lnTo>
                <a:lnTo>
                  <a:pt x="438150" y="0"/>
                </a:lnTo>
                <a:lnTo>
                  <a:pt x="0" y="0"/>
                </a:lnTo>
                <a:lnTo>
                  <a:pt x="0" y="1123950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9101201" y="1881251"/>
            <a:ext cx="438150" cy="685800"/>
          </a:xfrm>
          <a:custGeom>
            <a:avLst/>
            <a:gdLst/>
            <a:ahLst/>
            <a:cxnLst/>
            <a:rect l="l" t="t" r="r" b="b"/>
            <a:pathLst>
              <a:path w="438150" h="685800">
                <a:moveTo>
                  <a:pt x="0" y="685800"/>
                </a:moveTo>
                <a:lnTo>
                  <a:pt x="438150" y="685800"/>
                </a:lnTo>
                <a:lnTo>
                  <a:pt x="43815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9101201" y="1881251"/>
            <a:ext cx="438150" cy="685800"/>
          </a:xfrm>
          <a:custGeom>
            <a:avLst/>
            <a:gdLst/>
            <a:ahLst/>
            <a:cxnLst/>
            <a:rect l="l" t="t" r="r" b="b"/>
            <a:pathLst>
              <a:path w="438150" h="685800">
                <a:moveTo>
                  <a:pt x="0" y="685800"/>
                </a:moveTo>
                <a:lnTo>
                  <a:pt x="438150" y="685800"/>
                </a:lnTo>
                <a:lnTo>
                  <a:pt x="43815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9615551" y="2033651"/>
            <a:ext cx="438150" cy="1333500"/>
          </a:xfrm>
          <a:custGeom>
            <a:avLst/>
            <a:gdLst/>
            <a:ahLst/>
            <a:cxnLst/>
            <a:rect l="l" t="t" r="r" b="b"/>
            <a:pathLst>
              <a:path w="438150" h="1333500">
                <a:moveTo>
                  <a:pt x="0" y="1333500"/>
                </a:moveTo>
                <a:lnTo>
                  <a:pt x="438150" y="1333500"/>
                </a:lnTo>
                <a:lnTo>
                  <a:pt x="438150" y="0"/>
                </a:lnTo>
                <a:lnTo>
                  <a:pt x="0" y="0"/>
                </a:lnTo>
                <a:lnTo>
                  <a:pt x="0" y="1333500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9615551" y="2033651"/>
            <a:ext cx="438150" cy="1333500"/>
          </a:xfrm>
          <a:custGeom>
            <a:avLst/>
            <a:gdLst/>
            <a:ahLst/>
            <a:cxnLst/>
            <a:rect l="l" t="t" r="r" b="b"/>
            <a:pathLst>
              <a:path w="438150" h="1333500">
                <a:moveTo>
                  <a:pt x="0" y="1333500"/>
                </a:moveTo>
                <a:lnTo>
                  <a:pt x="438150" y="1333500"/>
                </a:lnTo>
                <a:lnTo>
                  <a:pt x="438150" y="0"/>
                </a:lnTo>
                <a:lnTo>
                  <a:pt x="0" y="0"/>
                </a:lnTo>
                <a:lnTo>
                  <a:pt x="0" y="1333500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043801" y="1881251"/>
            <a:ext cx="438150" cy="85725"/>
          </a:xfrm>
          <a:custGeom>
            <a:avLst/>
            <a:gdLst/>
            <a:ahLst/>
            <a:cxnLst/>
            <a:rect l="l" t="t" r="r" b="b"/>
            <a:pathLst>
              <a:path w="438150" h="85725">
                <a:moveTo>
                  <a:pt x="0" y="85725"/>
                </a:moveTo>
                <a:lnTo>
                  <a:pt x="438150" y="85725"/>
                </a:lnTo>
                <a:lnTo>
                  <a:pt x="438150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043801" y="1881251"/>
            <a:ext cx="438150" cy="85725"/>
          </a:xfrm>
          <a:custGeom>
            <a:avLst/>
            <a:gdLst/>
            <a:ahLst/>
            <a:cxnLst/>
            <a:rect l="l" t="t" r="r" b="b"/>
            <a:pathLst>
              <a:path w="438150" h="85725">
                <a:moveTo>
                  <a:pt x="0" y="85725"/>
                </a:moveTo>
                <a:lnTo>
                  <a:pt x="438150" y="85725"/>
                </a:lnTo>
                <a:lnTo>
                  <a:pt x="438150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558151" y="1881251"/>
            <a:ext cx="438150" cy="333375"/>
          </a:xfrm>
          <a:custGeom>
            <a:avLst/>
            <a:gdLst/>
            <a:ahLst/>
            <a:cxnLst/>
            <a:rect l="l" t="t" r="r" b="b"/>
            <a:pathLst>
              <a:path w="438150" h="333375">
                <a:moveTo>
                  <a:pt x="0" y="333375"/>
                </a:moveTo>
                <a:lnTo>
                  <a:pt x="438150" y="333375"/>
                </a:lnTo>
                <a:lnTo>
                  <a:pt x="43815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558151" y="1881251"/>
            <a:ext cx="438150" cy="333375"/>
          </a:xfrm>
          <a:custGeom>
            <a:avLst/>
            <a:gdLst/>
            <a:ahLst/>
            <a:cxnLst/>
            <a:rect l="l" t="t" r="r" b="b"/>
            <a:pathLst>
              <a:path w="438150" h="333375">
                <a:moveTo>
                  <a:pt x="0" y="333375"/>
                </a:moveTo>
                <a:lnTo>
                  <a:pt x="438150" y="333375"/>
                </a:lnTo>
                <a:lnTo>
                  <a:pt x="43815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072501" y="1881251"/>
            <a:ext cx="438150" cy="314325"/>
          </a:xfrm>
          <a:custGeom>
            <a:avLst/>
            <a:gdLst/>
            <a:ahLst/>
            <a:cxnLst/>
            <a:rect l="l" t="t" r="r" b="b"/>
            <a:pathLst>
              <a:path w="438150" h="314325">
                <a:moveTo>
                  <a:pt x="0" y="314325"/>
                </a:moveTo>
                <a:lnTo>
                  <a:pt x="438150" y="314325"/>
                </a:lnTo>
                <a:lnTo>
                  <a:pt x="438150" y="0"/>
                </a:lnTo>
                <a:lnTo>
                  <a:pt x="0" y="0"/>
                </a:lnTo>
                <a:lnTo>
                  <a:pt x="0" y="31432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072501" y="1881251"/>
            <a:ext cx="438150" cy="314325"/>
          </a:xfrm>
          <a:custGeom>
            <a:avLst/>
            <a:gdLst/>
            <a:ahLst/>
            <a:cxnLst/>
            <a:rect l="l" t="t" r="r" b="b"/>
            <a:pathLst>
              <a:path w="438150" h="314325">
                <a:moveTo>
                  <a:pt x="0" y="314325"/>
                </a:moveTo>
                <a:lnTo>
                  <a:pt x="438150" y="314325"/>
                </a:lnTo>
                <a:lnTo>
                  <a:pt x="438150" y="0"/>
                </a:lnTo>
                <a:lnTo>
                  <a:pt x="0" y="0"/>
                </a:lnTo>
                <a:lnTo>
                  <a:pt x="0" y="31432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9615551" y="1881251"/>
            <a:ext cx="438150" cy="152400"/>
          </a:xfrm>
          <a:custGeom>
            <a:avLst/>
            <a:gdLst/>
            <a:ahLst/>
            <a:cxnLst/>
            <a:rect l="l" t="t" r="r" b="b"/>
            <a:pathLst>
              <a:path w="438150" h="152400">
                <a:moveTo>
                  <a:pt x="0" y="152400"/>
                </a:moveTo>
                <a:lnTo>
                  <a:pt x="438150" y="152400"/>
                </a:lnTo>
                <a:lnTo>
                  <a:pt x="43815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9615551" y="1881251"/>
            <a:ext cx="438150" cy="152400"/>
          </a:xfrm>
          <a:custGeom>
            <a:avLst/>
            <a:gdLst/>
            <a:ahLst/>
            <a:cxnLst/>
            <a:rect l="l" t="t" r="r" b="b"/>
            <a:pathLst>
              <a:path w="438150" h="152400">
                <a:moveTo>
                  <a:pt x="0" y="152400"/>
                </a:moveTo>
                <a:lnTo>
                  <a:pt x="438150" y="152400"/>
                </a:lnTo>
                <a:lnTo>
                  <a:pt x="43815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005701" y="4414901"/>
            <a:ext cx="3086100" cy="0"/>
          </a:xfrm>
          <a:custGeom>
            <a:avLst/>
            <a:gdLst/>
            <a:ahLst/>
            <a:cxnLst/>
            <a:rect l="l" t="t" r="r" b="b"/>
            <a:pathLst>
              <a:path w="3086100">
                <a:moveTo>
                  <a:pt x="0" y="0"/>
                </a:moveTo>
                <a:lnTo>
                  <a:pt x="30861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172325" y="2752661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686675" y="2581211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201025" y="2705036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715375" y="2905061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9229725" y="2924111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9744075" y="2638361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219950" y="2762186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734300" y="2590736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248650" y="2714561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763000" y="2914586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9277350" y="2933636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9791700" y="2647886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 txBox="1"/>
          <p:nvPr/>
        </p:nvSpPr>
        <p:spPr>
          <a:xfrm>
            <a:off x="7155433" y="2516187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7669530" y="2344420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8183626" y="2460307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8697594" y="2662872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9211564" y="3077527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35" dirty="0">
                <a:latin typeface="Arial"/>
                <a:cs typeface="Arial"/>
              </a:rPr>
              <a:t>.</a:t>
            </a:r>
            <a:r>
              <a:rPr sz="1200" spc="-25" dirty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9725914" y="2394648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10226420" y="4295203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10226420" y="3788727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10226420" y="3282696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10226420" y="2776220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10226420" y="2269172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6653783" y="4295203"/>
            <a:ext cx="2419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6572504" y="3788727"/>
            <a:ext cx="313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6572504" y="3282696"/>
            <a:ext cx="313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6572504" y="2776220"/>
            <a:ext cx="313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6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6572504" y="2269172"/>
            <a:ext cx="313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8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6203696" y="4538090"/>
            <a:ext cx="3655695" cy="10754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 txBox="1"/>
          <p:nvPr/>
        </p:nvSpPr>
        <p:spPr>
          <a:xfrm>
            <a:off x="10471156" y="2687328"/>
            <a:ext cx="235585" cy="93027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350" b="1" spc="15" dirty="0">
                <a:solidFill>
                  <a:srgbClr val="585858"/>
                </a:solidFill>
                <a:latin typeface="Calibri"/>
                <a:cs typeface="Calibri"/>
              </a:rPr>
              <a:t>Mean</a:t>
            </a:r>
            <a:r>
              <a:rPr sz="1350" b="1" spc="-10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b="1" spc="85" dirty="0">
                <a:solidFill>
                  <a:srgbClr val="585858"/>
                </a:solidFill>
                <a:latin typeface="Calibri"/>
                <a:cs typeface="Calibri"/>
              </a:rPr>
              <a:t>Score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6248069" y="2663888"/>
            <a:ext cx="234950" cy="97218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350" b="1" spc="75" dirty="0">
                <a:solidFill>
                  <a:srgbClr val="585858"/>
                </a:solidFill>
                <a:latin typeface="Calibri"/>
                <a:cs typeface="Calibri"/>
              </a:rPr>
              <a:t>Response</a:t>
            </a:r>
            <a:r>
              <a:rPr sz="1350" b="1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b="1" spc="15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6396101" y="5824537"/>
            <a:ext cx="85725" cy="76200"/>
          </a:xfrm>
          <a:custGeom>
            <a:avLst/>
            <a:gdLst/>
            <a:ahLst/>
            <a:cxnLst/>
            <a:rect l="l" t="t" r="r" b="b"/>
            <a:pathLst>
              <a:path w="85725" h="76200">
                <a:moveTo>
                  <a:pt x="0" y="76200"/>
                </a:moveTo>
                <a:lnTo>
                  <a:pt x="85725" y="76200"/>
                </a:lnTo>
                <a:lnTo>
                  <a:pt x="8572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396101" y="5824537"/>
            <a:ext cx="85725" cy="76200"/>
          </a:xfrm>
          <a:custGeom>
            <a:avLst/>
            <a:gdLst/>
            <a:ahLst/>
            <a:cxnLst/>
            <a:rect l="l" t="t" r="r" b="b"/>
            <a:pathLst>
              <a:path w="85725" h="76200">
                <a:moveTo>
                  <a:pt x="0" y="76200"/>
                </a:moveTo>
                <a:lnTo>
                  <a:pt x="85725" y="76200"/>
                </a:lnTo>
                <a:lnTo>
                  <a:pt x="8572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 txBox="1"/>
          <p:nvPr/>
        </p:nvSpPr>
        <p:spPr>
          <a:xfrm>
            <a:off x="6512306" y="5746115"/>
            <a:ext cx="41020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v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6967601" y="5824537"/>
            <a:ext cx="85725" cy="76200"/>
          </a:xfrm>
          <a:custGeom>
            <a:avLst/>
            <a:gdLst/>
            <a:ahLst/>
            <a:cxnLst/>
            <a:rect l="l" t="t" r="r" b="b"/>
            <a:pathLst>
              <a:path w="85725" h="76200">
                <a:moveTo>
                  <a:pt x="0" y="76200"/>
                </a:moveTo>
                <a:lnTo>
                  <a:pt x="85725" y="76200"/>
                </a:lnTo>
                <a:lnTo>
                  <a:pt x="8572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967601" y="5824537"/>
            <a:ext cx="85725" cy="76200"/>
          </a:xfrm>
          <a:custGeom>
            <a:avLst/>
            <a:gdLst/>
            <a:ahLst/>
            <a:cxnLst/>
            <a:rect l="l" t="t" r="r" b="b"/>
            <a:pathLst>
              <a:path w="85725" h="76200">
                <a:moveTo>
                  <a:pt x="0" y="76200"/>
                </a:moveTo>
                <a:lnTo>
                  <a:pt x="85725" y="76200"/>
                </a:lnTo>
                <a:lnTo>
                  <a:pt x="8572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 txBox="1"/>
          <p:nvPr/>
        </p:nvSpPr>
        <p:spPr>
          <a:xfrm>
            <a:off x="7082408" y="5746115"/>
            <a:ext cx="4375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20" dirty="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200" spc="45" dirty="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200" spc="30" dirty="0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sz="1200" spc="-60" dirty="0">
                <a:solidFill>
                  <a:srgbClr val="585858"/>
                </a:solidFill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7567676" y="582453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567676" y="582453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 txBox="1"/>
          <p:nvPr/>
        </p:nvSpPr>
        <p:spPr>
          <a:xfrm>
            <a:off x="7677784" y="5746115"/>
            <a:ext cx="7778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Sometimes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8491601" y="5824537"/>
            <a:ext cx="85725" cy="76200"/>
          </a:xfrm>
          <a:custGeom>
            <a:avLst/>
            <a:gdLst/>
            <a:ahLst/>
            <a:cxnLst/>
            <a:rect l="l" t="t" r="r" b="b"/>
            <a:pathLst>
              <a:path w="85725" h="76200">
                <a:moveTo>
                  <a:pt x="0" y="76200"/>
                </a:moveTo>
                <a:lnTo>
                  <a:pt x="85725" y="76200"/>
                </a:lnTo>
                <a:lnTo>
                  <a:pt x="8572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491601" y="5824537"/>
            <a:ext cx="85725" cy="76200"/>
          </a:xfrm>
          <a:custGeom>
            <a:avLst/>
            <a:gdLst/>
            <a:ahLst/>
            <a:cxnLst/>
            <a:rect l="l" t="t" r="r" b="b"/>
            <a:pathLst>
              <a:path w="85725" h="76200">
                <a:moveTo>
                  <a:pt x="0" y="76200"/>
                </a:moveTo>
                <a:lnTo>
                  <a:pt x="85725" y="76200"/>
                </a:lnTo>
                <a:lnTo>
                  <a:pt x="8572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 txBox="1"/>
          <p:nvPr/>
        </p:nvSpPr>
        <p:spPr>
          <a:xfrm>
            <a:off x="8610854" y="5746115"/>
            <a:ext cx="3956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1200" spc="35" dirty="0">
                <a:solidFill>
                  <a:srgbClr val="585858"/>
                </a:solidFill>
                <a:latin typeface="Arial"/>
                <a:cs typeface="Arial"/>
              </a:rPr>
              <a:t>f</a:t>
            </a:r>
            <a:r>
              <a:rPr sz="1200" spc="40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9053576" y="582453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9053576" y="582453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 txBox="1"/>
          <p:nvPr/>
        </p:nvSpPr>
        <p:spPr>
          <a:xfrm>
            <a:off x="9164319" y="5746115"/>
            <a:ext cx="4902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Always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9710737" y="5834062"/>
            <a:ext cx="66675" cy="666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 txBox="1"/>
          <p:nvPr/>
        </p:nvSpPr>
        <p:spPr>
          <a:xfrm>
            <a:off x="9809733" y="5746115"/>
            <a:ext cx="8032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Mean</a:t>
            </a:r>
            <a:r>
              <a:rPr sz="1200" spc="-1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Score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9" name="object 25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54</a:t>
            </a:fld>
            <a:endParaRPr spc="-5" dirty="0"/>
          </a:p>
        </p:txBody>
      </p:sp>
      <p:sp>
        <p:nvSpPr>
          <p:cNvPr id="258" name="object 258"/>
          <p:cNvSpPr txBox="1"/>
          <p:nvPr/>
        </p:nvSpPr>
        <p:spPr>
          <a:xfrm>
            <a:off x="6427215" y="780478"/>
            <a:ext cx="5112385" cy="119126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02899"/>
              </a:lnSpc>
              <a:spcBef>
                <a:spcPts val="70"/>
              </a:spcBef>
            </a:pPr>
            <a:r>
              <a:rPr sz="1550" b="1" spc="25" dirty="0">
                <a:solidFill>
                  <a:srgbClr val="091A30"/>
                </a:solidFill>
                <a:latin typeface="Arial"/>
                <a:cs typeface="Arial"/>
              </a:rPr>
              <a:t>When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clinically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appropriate, </a:t>
            </a:r>
            <a:r>
              <a:rPr sz="1550" b="1" spc="25" dirty="0">
                <a:solidFill>
                  <a:srgbClr val="091A30"/>
                </a:solidFill>
                <a:latin typeface="Arial"/>
                <a:cs typeface="Arial"/>
              </a:rPr>
              <a:t>how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often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is </a:t>
            </a:r>
            <a:r>
              <a:rPr sz="1550" b="1" spc="10" dirty="0">
                <a:solidFill>
                  <a:srgbClr val="091A30"/>
                </a:solidFill>
                <a:latin typeface="Arial"/>
                <a:cs typeface="Arial"/>
              </a:rPr>
              <a:t>it </a:t>
            </a:r>
            <a:r>
              <a:rPr sz="1550" b="1" spc="30" dirty="0">
                <a:solidFill>
                  <a:srgbClr val="091A30"/>
                </a:solidFill>
                <a:latin typeface="Arial"/>
                <a:cs typeface="Arial"/>
              </a:rPr>
              <a:t>easy </a:t>
            </a:r>
            <a:r>
              <a:rPr sz="1550" b="1" spc="5" dirty="0">
                <a:solidFill>
                  <a:srgbClr val="091A30"/>
                </a:solidFill>
                <a:latin typeface="Arial"/>
                <a:cs typeface="Arial"/>
              </a:rPr>
              <a:t>to 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obtain a (“curbside”)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consult </a:t>
            </a:r>
            <a:r>
              <a:rPr sz="1550" b="1" spc="30" dirty="0">
                <a:solidFill>
                  <a:srgbClr val="091A30"/>
                </a:solidFill>
                <a:latin typeface="Arial"/>
                <a:cs typeface="Arial"/>
              </a:rPr>
              <a:t>from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peers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or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other 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providers in lieu of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referring </a:t>
            </a:r>
            <a:r>
              <a:rPr sz="1550" b="1" spc="15" dirty="0">
                <a:solidFill>
                  <a:srgbClr val="091A30"/>
                </a:solidFill>
                <a:latin typeface="Arial"/>
                <a:cs typeface="Arial"/>
              </a:rPr>
              <a:t>the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patient?</a:t>
            </a:r>
            <a:r>
              <a:rPr sz="1550" b="1" spc="16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1550" b="1" spc="20" dirty="0">
                <a:solidFill>
                  <a:srgbClr val="091A30"/>
                </a:solidFill>
                <a:latin typeface="Arial"/>
                <a:cs typeface="Arial"/>
              </a:rPr>
              <a:t>B7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Arial"/>
              <a:cs typeface="Arial"/>
            </a:endParaRPr>
          </a:p>
          <a:p>
            <a:pPr marL="76835" algn="just">
              <a:lnSpc>
                <a:spcPct val="100000"/>
              </a:lnSpc>
              <a:tabLst>
                <a:tab pos="3811270" algn="l"/>
              </a:tabLst>
            </a:pP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100%	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5.0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80" rIns="0" bIns="0" rtlCol="0">
            <a:spAutoFit/>
          </a:bodyPr>
          <a:lstStyle/>
          <a:p>
            <a:pPr marL="416559" marR="417195" algn="ctr">
              <a:lnSpc>
                <a:spcPct val="100000"/>
              </a:lnSpc>
              <a:spcBef>
                <a:spcPts val="2140"/>
              </a:spcBef>
            </a:pPr>
            <a:r>
              <a:rPr spc="15" dirty="0"/>
              <a:t>Burnout </a:t>
            </a:r>
            <a:r>
              <a:rPr spc="20" dirty="0"/>
              <a:t>&amp; </a:t>
            </a:r>
            <a:r>
              <a:rPr spc="15" dirty="0"/>
              <a:t>Satisfaction </a:t>
            </a:r>
            <a:r>
              <a:rPr spc="5" dirty="0"/>
              <a:t>By</a:t>
            </a:r>
            <a:r>
              <a:rPr spc="100" dirty="0"/>
              <a:t> </a:t>
            </a:r>
            <a:r>
              <a:rPr spc="5" dirty="0"/>
              <a:t>Role</a:t>
            </a:r>
          </a:p>
          <a:p>
            <a:pPr marL="429259">
              <a:lnSpc>
                <a:spcPct val="100000"/>
              </a:lnSpc>
              <a:spcBef>
                <a:spcPts val="919"/>
              </a:spcBef>
            </a:pPr>
            <a:r>
              <a:rPr sz="1800" spc="-5" dirty="0"/>
              <a:t>Using </a:t>
            </a:r>
            <a:r>
              <a:rPr sz="1800" dirty="0"/>
              <a:t>your </a:t>
            </a:r>
            <a:r>
              <a:rPr sz="1800" spc="-10" dirty="0"/>
              <a:t>own </a:t>
            </a:r>
            <a:r>
              <a:rPr sz="1800" spc="-5" dirty="0"/>
              <a:t>definition </a:t>
            </a:r>
            <a:r>
              <a:rPr sz="1800" spc="10" dirty="0"/>
              <a:t>of </a:t>
            </a:r>
            <a:r>
              <a:rPr sz="1800" dirty="0"/>
              <a:t>“burnout”, </a:t>
            </a:r>
            <a:r>
              <a:rPr sz="1800" spc="-10" dirty="0"/>
              <a:t>which </a:t>
            </a:r>
            <a:r>
              <a:rPr sz="1800" spc="-5" dirty="0"/>
              <a:t>statement </a:t>
            </a:r>
            <a:r>
              <a:rPr sz="1800" spc="-10" dirty="0"/>
              <a:t>best </a:t>
            </a:r>
            <a:r>
              <a:rPr sz="1800" dirty="0"/>
              <a:t>describes </a:t>
            </a:r>
            <a:r>
              <a:rPr sz="1800" spc="5" dirty="0"/>
              <a:t>your </a:t>
            </a:r>
            <a:r>
              <a:rPr sz="1800" spc="-5" dirty="0"/>
              <a:t>situation </a:t>
            </a:r>
            <a:r>
              <a:rPr sz="1800" spc="-15" dirty="0"/>
              <a:t>at </a:t>
            </a:r>
            <a:r>
              <a:rPr sz="1800" spc="-5" dirty="0"/>
              <a:t>work?</a:t>
            </a:r>
            <a:r>
              <a:rPr sz="1800" spc="130" dirty="0"/>
              <a:t> </a:t>
            </a:r>
            <a:r>
              <a:rPr sz="1800" dirty="0"/>
              <a:t>F1</a:t>
            </a:r>
            <a:endParaRPr sz="1800"/>
          </a:p>
        </p:txBody>
      </p:sp>
      <p:sp>
        <p:nvSpPr>
          <p:cNvPr id="4" name="object 4"/>
          <p:cNvSpPr/>
          <p:nvPr/>
        </p:nvSpPr>
        <p:spPr>
          <a:xfrm>
            <a:off x="6872351" y="4005198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57951" y="4005198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8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43551" y="4005198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8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9151" y="4005198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8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24276" y="4005198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9876" y="4005198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62150" y="400519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72351" y="3357498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57951" y="3357498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8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29151" y="3357498"/>
            <a:ext cx="1057275" cy="0"/>
          </a:xfrm>
          <a:custGeom>
            <a:avLst/>
            <a:gdLst/>
            <a:ahLst/>
            <a:cxnLst/>
            <a:rect l="l" t="t" r="r" b="b"/>
            <a:pathLst>
              <a:path w="1057275">
                <a:moveTo>
                  <a:pt x="0" y="0"/>
                </a:moveTo>
                <a:lnTo>
                  <a:pt x="10572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24276" y="3357498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09876" y="3357498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2150" y="335749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72351" y="2709926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57951" y="2709926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8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43551" y="2709926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8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29151" y="2709926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8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09876" y="2709926"/>
            <a:ext cx="1047750" cy="0"/>
          </a:xfrm>
          <a:custGeom>
            <a:avLst/>
            <a:gdLst/>
            <a:ahLst/>
            <a:cxnLst/>
            <a:rect l="l" t="t" r="r" b="b"/>
            <a:pathLst>
              <a:path w="1047750">
                <a:moveTo>
                  <a:pt x="0" y="0"/>
                </a:moveTo>
                <a:lnTo>
                  <a:pt x="10477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62150" y="2709926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72351" y="2052701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57951" y="2052701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8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29151" y="2052701"/>
            <a:ext cx="1057275" cy="0"/>
          </a:xfrm>
          <a:custGeom>
            <a:avLst/>
            <a:gdLst/>
            <a:ahLst/>
            <a:cxnLst/>
            <a:rect l="l" t="t" r="r" b="b"/>
            <a:pathLst>
              <a:path w="1057275">
                <a:moveTo>
                  <a:pt x="0" y="0"/>
                </a:moveTo>
                <a:lnTo>
                  <a:pt x="10572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24276" y="205270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09876" y="205270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62150" y="205270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62150" y="1405000"/>
            <a:ext cx="5476875" cy="0"/>
          </a:xfrm>
          <a:custGeom>
            <a:avLst/>
            <a:gdLst/>
            <a:ahLst/>
            <a:cxnLst/>
            <a:rect l="l" t="t" r="r" b="b"/>
            <a:pathLst>
              <a:path w="5476875">
                <a:moveTo>
                  <a:pt x="0" y="0"/>
                </a:moveTo>
                <a:lnTo>
                  <a:pt x="54768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38350" y="4395851"/>
            <a:ext cx="771525" cy="257175"/>
          </a:xfrm>
          <a:custGeom>
            <a:avLst/>
            <a:gdLst/>
            <a:ahLst/>
            <a:cxnLst/>
            <a:rect l="l" t="t" r="r" b="b"/>
            <a:pathLst>
              <a:path w="771525" h="257175">
                <a:moveTo>
                  <a:pt x="0" y="257175"/>
                </a:moveTo>
                <a:lnTo>
                  <a:pt x="771525" y="257175"/>
                </a:lnTo>
                <a:lnTo>
                  <a:pt x="771525" y="0"/>
                </a:lnTo>
                <a:lnTo>
                  <a:pt x="0" y="0"/>
                </a:lnTo>
                <a:lnTo>
                  <a:pt x="0" y="257175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38350" y="4395851"/>
            <a:ext cx="771525" cy="257175"/>
          </a:xfrm>
          <a:custGeom>
            <a:avLst/>
            <a:gdLst/>
            <a:ahLst/>
            <a:cxnLst/>
            <a:rect l="l" t="t" r="r" b="b"/>
            <a:pathLst>
              <a:path w="771525" h="257175">
                <a:moveTo>
                  <a:pt x="0" y="257175"/>
                </a:moveTo>
                <a:lnTo>
                  <a:pt x="771525" y="257175"/>
                </a:lnTo>
                <a:lnTo>
                  <a:pt x="771525" y="0"/>
                </a:lnTo>
                <a:lnTo>
                  <a:pt x="0" y="0"/>
                </a:lnTo>
                <a:lnTo>
                  <a:pt x="0" y="257175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43226" y="4472051"/>
            <a:ext cx="781050" cy="180975"/>
          </a:xfrm>
          <a:custGeom>
            <a:avLst/>
            <a:gdLst/>
            <a:ahLst/>
            <a:cxnLst/>
            <a:rect l="l" t="t" r="r" b="b"/>
            <a:pathLst>
              <a:path w="781050" h="180975">
                <a:moveTo>
                  <a:pt x="0" y="180975"/>
                </a:moveTo>
                <a:lnTo>
                  <a:pt x="781050" y="180975"/>
                </a:lnTo>
                <a:lnTo>
                  <a:pt x="7810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43226" y="4472051"/>
            <a:ext cx="781050" cy="180975"/>
          </a:xfrm>
          <a:custGeom>
            <a:avLst/>
            <a:gdLst/>
            <a:ahLst/>
            <a:cxnLst/>
            <a:rect l="l" t="t" r="r" b="b"/>
            <a:pathLst>
              <a:path w="781050" h="180975">
                <a:moveTo>
                  <a:pt x="0" y="180975"/>
                </a:moveTo>
                <a:lnTo>
                  <a:pt x="781050" y="180975"/>
                </a:lnTo>
                <a:lnTo>
                  <a:pt x="7810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57626" y="4043426"/>
            <a:ext cx="771525" cy="609600"/>
          </a:xfrm>
          <a:custGeom>
            <a:avLst/>
            <a:gdLst/>
            <a:ahLst/>
            <a:cxnLst/>
            <a:rect l="l" t="t" r="r" b="b"/>
            <a:pathLst>
              <a:path w="771525" h="609600">
                <a:moveTo>
                  <a:pt x="0" y="609600"/>
                </a:moveTo>
                <a:lnTo>
                  <a:pt x="771525" y="609600"/>
                </a:lnTo>
                <a:lnTo>
                  <a:pt x="771525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57626" y="4043426"/>
            <a:ext cx="771525" cy="609600"/>
          </a:xfrm>
          <a:custGeom>
            <a:avLst/>
            <a:gdLst/>
            <a:ahLst/>
            <a:cxnLst/>
            <a:rect l="l" t="t" r="r" b="b"/>
            <a:pathLst>
              <a:path w="771525" h="609600">
                <a:moveTo>
                  <a:pt x="0" y="609600"/>
                </a:moveTo>
                <a:lnTo>
                  <a:pt x="771525" y="609600"/>
                </a:lnTo>
                <a:lnTo>
                  <a:pt x="771525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38350" y="4138676"/>
            <a:ext cx="771525" cy="257175"/>
          </a:xfrm>
          <a:custGeom>
            <a:avLst/>
            <a:gdLst/>
            <a:ahLst/>
            <a:cxnLst/>
            <a:rect l="l" t="t" r="r" b="b"/>
            <a:pathLst>
              <a:path w="771525" h="257175">
                <a:moveTo>
                  <a:pt x="0" y="257175"/>
                </a:moveTo>
                <a:lnTo>
                  <a:pt x="771525" y="257175"/>
                </a:lnTo>
                <a:lnTo>
                  <a:pt x="771525" y="0"/>
                </a:lnTo>
                <a:lnTo>
                  <a:pt x="0" y="0"/>
                </a:lnTo>
                <a:lnTo>
                  <a:pt x="0" y="25717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38350" y="4138676"/>
            <a:ext cx="771525" cy="257175"/>
          </a:xfrm>
          <a:custGeom>
            <a:avLst/>
            <a:gdLst/>
            <a:ahLst/>
            <a:cxnLst/>
            <a:rect l="l" t="t" r="r" b="b"/>
            <a:pathLst>
              <a:path w="771525" h="257175">
                <a:moveTo>
                  <a:pt x="0" y="257175"/>
                </a:moveTo>
                <a:lnTo>
                  <a:pt x="771525" y="257175"/>
                </a:lnTo>
                <a:lnTo>
                  <a:pt x="771525" y="0"/>
                </a:lnTo>
                <a:lnTo>
                  <a:pt x="0" y="0"/>
                </a:lnTo>
                <a:lnTo>
                  <a:pt x="0" y="25717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43226" y="4100576"/>
            <a:ext cx="781050" cy="371475"/>
          </a:xfrm>
          <a:custGeom>
            <a:avLst/>
            <a:gdLst/>
            <a:ahLst/>
            <a:cxnLst/>
            <a:rect l="l" t="t" r="r" b="b"/>
            <a:pathLst>
              <a:path w="781050" h="371475">
                <a:moveTo>
                  <a:pt x="0" y="371475"/>
                </a:moveTo>
                <a:lnTo>
                  <a:pt x="781050" y="371475"/>
                </a:lnTo>
                <a:lnTo>
                  <a:pt x="781050" y="0"/>
                </a:lnTo>
                <a:lnTo>
                  <a:pt x="0" y="0"/>
                </a:lnTo>
                <a:lnTo>
                  <a:pt x="0" y="37147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43226" y="4100576"/>
            <a:ext cx="781050" cy="371475"/>
          </a:xfrm>
          <a:custGeom>
            <a:avLst/>
            <a:gdLst/>
            <a:ahLst/>
            <a:cxnLst/>
            <a:rect l="l" t="t" r="r" b="b"/>
            <a:pathLst>
              <a:path w="781050" h="371475">
                <a:moveTo>
                  <a:pt x="0" y="371475"/>
                </a:moveTo>
                <a:lnTo>
                  <a:pt x="781050" y="371475"/>
                </a:lnTo>
                <a:lnTo>
                  <a:pt x="781050" y="0"/>
                </a:lnTo>
                <a:lnTo>
                  <a:pt x="0" y="0"/>
                </a:lnTo>
                <a:lnTo>
                  <a:pt x="0" y="37147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57626" y="3738626"/>
            <a:ext cx="771525" cy="304800"/>
          </a:xfrm>
          <a:custGeom>
            <a:avLst/>
            <a:gdLst/>
            <a:ahLst/>
            <a:cxnLst/>
            <a:rect l="l" t="t" r="r" b="b"/>
            <a:pathLst>
              <a:path w="771525" h="304800">
                <a:moveTo>
                  <a:pt x="0" y="304800"/>
                </a:moveTo>
                <a:lnTo>
                  <a:pt x="771525" y="304800"/>
                </a:lnTo>
                <a:lnTo>
                  <a:pt x="77152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57626" y="3738626"/>
            <a:ext cx="771525" cy="304800"/>
          </a:xfrm>
          <a:custGeom>
            <a:avLst/>
            <a:gdLst/>
            <a:ahLst/>
            <a:cxnLst/>
            <a:rect l="l" t="t" r="r" b="b"/>
            <a:pathLst>
              <a:path w="771525" h="304800">
                <a:moveTo>
                  <a:pt x="0" y="304800"/>
                </a:moveTo>
                <a:lnTo>
                  <a:pt x="771525" y="304800"/>
                </a:lnTo>
                <a:lnTo>
                  <a:pt x="77152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72026" y="4329176"/>
            <a:ext cx="771525" cy="323850"/>
          </a:xfrm>
          <a:custGeom>
            <a:avLst/>
            <a:gdLst/>
            <a:ahLst/>
            <a:cxnLst/>
            <a:rect l="l" t="t" r="r" b="b"/>
            <a:pathLst>
              <a:path w="771525" h="323850">
                <a:moveTo>
                  <a:pt x="0" y="323850"/>
                </a:moveTo>
                <a:lnTo>
                  <a:pt x="771525" y="323850"/>
                </a:lnTo>
                <a:lnTo>
                  <a:pt x="771525" y="0"/>
                </a:lnTo>
                <a:lnTo>
                  <a:pt x="0" y="0"/>
                </a:lnTo>
                <a:lnTo>
                  <a:pt x="0" y="32385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272026" y="4329176"/>
            <a:ext cx="771525" cy="323850"/>
          </a:xfrm>
          <a:custGeom>
            <a:avLst/>
            <a:gdLst/>
            <a:ahLst/>
            <a:cxnLst/>
            <a:rect l="l" t="t" r="r" b="b"/>
            <a:pathLst>
              <a:path w="771525" h="323850">
                <a:moveTo>
                  <a:pt x="0" y="323850"/>
                </a:moveTo>
                <a:lnTo>
                  <a:pt x="771525" y="323850"/>
                </a:lnTo>
                <a:lnTo>
                  <a:pt x="771525" y="0"/>
                </a:lnTo>
                <a:lnTo>
                  <a:pt x="0" y="0"/>
                </a:lnTo>
                <a:lnTo>
                  <a:pt x="0" y="323850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86426" y="4348226"/>
            <a:ext cx="771525" cy="304800"/>
          </a:xfrm>
          <a:custGeom>
            <a:avLst/>
            <a:gdLst/>
            <a:ahLst/>
            <a:cxnLst/>
            <a:rect l="l" t="t" r="r" b="b"/>
            <a:pathLst>
              <a:path w="771525" h="304800">
                <a:moveTo>
                  <a:pt x="0" y="304800"/>
                </a:moveTo>
                <a:lnTo>
                  <a:pt x="771525" y="304800"/>
                </a:lnTo>
                <a:lnTo>
                  <a:pt x="77152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86426" y="4348226"/>
            <a:ext cx="771525" cy="304800"/>
          </a:xfrm>
          <a:custGeom>
            <a:avLst/>
            <a:gdLst/>
            <a:ahLst/>
            <a:cxnLst/>
            <a:rect l="l" t="t" r="r" b="b"/>
            <a:pathLst>
              <a:path w="771525" h="304800">
                <a:moveTo>
                  <a:pt x="0" y="304800"/>
                </a:moveTo>
                <a:lnTo>
                  <a:pt x="771525" y="304800"/>
                </a:lnTo>
                <a:lnTo>
                  <a:pt x="77152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00826" y="4481576"/>
            <a:ext cx="771525" cy="171450"/>
          </a:xfrm>
          <a:custGeom>
            <a:avLst/>
            <a:gdLst/>
            <a:ahLst/>
            <a:cxnLst/>
            <a:rect l="l" t="t" r="r" b="b"/>
            <a:pathLst>
              <a:path w="771525" h="171450">
                <a:moveTo>
                  <a:pt x="0" y="171450"/>
                </a:moveTo>
                <a:lnTo>
                  <a:pt x="771525" y="171450"/>
                </a:lnTo>
                <a:lnTo>
                  <a:pt x="771525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00826" y="4481576"/>
            <a:ext cx="771525" cy="171450"/>
          </a:xfrm>
          <a:custGeom>
            <a:avLst/>
            <a:gdLst/>
            <a:ahLst/>
            <a:cxnLst/>
            <a:rect l="l" t="t" r="r" b="b"/>
            <a:pathLst>
              <a:path w="771525" h="171450">
                <a:moveTo>
                  <a:pt x="0" y="171450"/>
                </a:moveTo>
                <a:lnTo>
                  <a:pt x="771525" y="171450"/>
                </a:lnTo>
                <a:lnTo>
                  <a:pt x="771525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38350" y="2976626"/>
            <a:ext cx="771525" cy="1162050"/>
          </a:xfrm>
          <a:custGeom>
            <a:avLst/>
            <a:gdLst/>
            <a:ahLst/>
            <a:cxnLst/>
            <a:rect l="l" t="t" r="r" b="b"/>
            <a:pathLst>
              <a:path w="771525" h="1162050">
                <a:moveTo>
                  <a:pt x="0" y="1162050"/>
                </a:moveTo>
                <a:lnTo>
                  <a:pt x="771525" y="1162050"/>
                </a:lnTo>
                <a:lnTo>
                  <a:pt x="771525" y="0"/>
                </a:lnTo>
                <a:lnTo>
                  <a:pt x="0" y="0"/>
                </a:lnTo>
                <a:lnTo>
                  <a:pt x="0" y="1162050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38350" y="2976626"/>
            <a:ext cx="771525" cy="1162050"/>
          </a:xfrm>
          <a:custGeom>
            <a:avLst/>
            <a:gdLst/>
            <a:ahLst/>
            <a:cxnLst/>
            <a:rect l="l" t="t" r="r" b="b"/>
            <a:pathLst>
              <a:path w="771525" h="1162050">
                <a:moveTo>
                  <a:pt x="0" y="1162050"/>
                </a:moveTo>
                <a:lnTo>
                  <a:pt x="771525" y="1162050"/>
                </a:lnTo>
                <a:lnTo>
                  <a:pt x="771525" y="0"/>
                </a:lnTo>
                <a:lnTo>
                  <a:pt x="0" y="0"/>
                </a:lnTo>
                <a:lnTo>
                  <a:pt x="0" y="1162050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43226" y="2709926"/>
            <a:ext cx="781050" cy="1390650"/>
          </a:xfrm>
          <a:custGeom>
            <a:avLst/>
            <a:gdLst/>
            <a:ahLst/>
            <a:cxnLst/>
            <a:rect l="l" t="t" r="r" b="b"/>
            <a:pathLst>
              <a:path w="781050" h="1390650">
                <a:moveTo>
                  <a:pt x="0" y="1390650"/>
                </a:moveTo>
                <a:lnTo>
                  <a:pt x="781050" y="1390650"/>
                </a:lnTo>
                <a:lnTo>
                  <a:pt x="781050" y="0"/>
                </a:lnTo>
                <a:lnTo>
                  <a:pt x="0" y="0"/>
                </a:lnTo>
                <a:lnTo>
                  <a:pt x="0" y="1390650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43226" y="2709926"/>
            <a:ext cx="781050" cy="1390650"/>
          </a:xfrm>
          <a:custGeom>
            <a:avLst/>
            <a:gdLst/>
            <a:ahLst/>
            <a:cxnLst/>
            <a:rect l="l" t="t" r="r" b="b"/>
            <a:pathLst>
              <a:path w="781050" h="1390650">
                <a:moveTo>
                  <a:pt x="0" y="1390650"/>
                </a:moveTo>
                <a:lnTo>
                  <a:pt x="781050" y="1390650"/>
                </a:lnTo>
                <a:lnTo>
                  <a:pt x="781050" y="0"/>
                </a:lnTo>
                <a:lnTo>
                  <a:pt x="0" y="0"/>
                </a:lnTo>
                <a:lnTo>
                  <a:pt x="0" y="1390650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357626" y="2929001"/>
            <a:ext cx="771525" cy="809625"/>
          </a:xfrm>
          <a:custGeom>
            <a:avLst/>
            <a:gdLst/>
            <a:ahLst/>
            <a:cxnLst/>
            <a:rect l="l" t="t" r="r" b="b"/>
            <a:pathLst>
              <a:path w="771525" h="809625">
                <a:moveTo>
                  <a:pt x="0" y="809625"/>
                </a:moveTo>
                <a:lnTo>
                  <a:pt x="771525" y="809625"/>
                </a:lnTo>
                <a:lnTo>
                  <a:pt x="771525" y="0"/>
                </a:lnTo>
                <a:lnTo>
                  <a:pt x="0" y="0"/>
                </a:lnTo>
                <a:lnTo>
                  <a:pt x="0" y="80962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357626" y="2929001"/>
            <a:ext cx="771525" cy="809625"/>
          </a:xfrm>
          <a:custGeom>
            <a:avLst/>
            <a:gdLst/>
            <a:ahLst/>
            <a:cxnLst/>
            <a:rect l="l" t="t" r="r" b="b"/>
            <a:pathLst>
              <a:path w="771525" h="809625">
                <a:moveTo>
                  <a:pt x="0" y="809625"/>
                </a:moveTo>
                <a:lnTo>
                  <a:pt x="771525" y="809625"/>
                </a:lnTo>
                <a:lnTo>
                  <a:pt x="771525" y="0"/>
                </a:lnTo>
                <a:lnTo>
                  <a:pt x="0" y="0"/>
                </a:lnTo>
                <a:lnTo>
                  <a:pt x="0" y="80962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272026" y="3357626"/>
            <a:ext cx="771525" cy="971550"/>
          </a:xfrm>
          <a:custGeom>
            <a:avLst/>
            <a:gdLst/>
            <a:ahLst/>
            <a:cxnLst/>
            <a:rect l="l" t="t" r="r" b="b"/>
            <a:pathLst>
              <a:path w="771525" h="971550">
                <a:moveTo>
                  <a:pt x="0" y="971550"/>
                </a:moveTo>
                <a:lnTo>
                  <a:pt x="771525" y="971550"/>
                </a:lnTo>
                <a:lnTo>
                  <a:pt x="771525" y="0"/>
                </a:lnTo>
                <a:lnTo>
                  <a:pt x="0" y="0"/>
                </a:lnTo>
                <a:lnTo>
                  <a:pt x="0" y="971550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272026" y="3357626"/>
            <a:ext cx="771525" cy="971550"/>
          </a:xfrm>
          <a:custGeom>
            <a:avLst/>
            <a:gdLst/>
            <a:ahLst/>
            <a:cxnLst/>
            <a:rect l="l" t="t" r="r" b="b"/>
            <a:pathLst>
              <a:path w="771525" h="971550">
                <a:moveTo>
                  <a:pt x="0" y="971550"/>
                </a:moveTo>
                <a:lnTo>
                  <a:pt x="771525" y="971550"/>
                </a:lnTo>
                <a:lnTo>
                  <a:pt x="771525" y="0"/>
                </a:lnTo>
                <a:lnTo>
                  <a:pt x="0" y="0"/>
                </a:lnTo>
                <a:lnTo>
                  <a:pt x="0" y="971550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86426" y="3576701"/>
            <a:ext cx="771525" cy="771525"/>
          </a:xfrm>
          <a:custGeom>
            <a:avLst/>
            <a:gdLst/>
            <a:ahLst/>
            <a:cxnLst/>
            <a:rect l="l" t="t" r="r" b="b"/>
            <a:pathLst>
              <a:path w="771525" h="771525">
                <a:moveTo>
                  <a:pt x="0" y="771525"/>
                </a:moveTo>
                <a:lnTo>
                  <a:pt x="771525" y="771525"/>
                </a:lnTo>
                <a:lnTo>
                  <a:pt x="771525" y="0"/>
                </a:lnTo>
                <a:lnTo>
                  <a:pt x="0" y="0"/>
                </a:lnTo>
                <a:lnTo>
                  <a:pt x="0" y="77152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86426" y="3576701"/>
            <a:ext cx="771525" cy="771525"/>
          </a:xfrm>
          <a:custGeom>
            <a:avLst/>
            <a:gdLst/>
            <a:ahLst/>
            <a:cxnLst/>
            <a:rect l="l" t="t" r="r" b="b"/>
            <a:pathLst>
              <a:path w="771525" h="771525">
                <a:moveTo>
                  <a:pt x="0" y="771525"/>
                </a:moveTo>
                <a:lnTo>
                  <a:pt x="771525" y="771525"/>
                </a:lnTo>
                <a:lnTo>
                  <a:pt x="771525" y="0"/>
                </a:lnTo>
                <a:lnTo>
                  <a:pt x="0" y="0"/>
                </a:lnTo>
                <a:lnTo>
                  <a:pt x="0" y="77152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100826" y="3633851"/>
            <a:ext cx="771525" cy="847725"/>
          </a:xfrm>
          <a:custGeom>
            <a:avLst/>
            <a:gdLst/>
            <a:ahLst/>
            <a:cxnLst/>
            <a:rect l="l" t="t" r="r" b="b"/>
            <a:pathLst>
              <a:path w="771525" h="847725">
                <a:moveTo>
                  <a:pt x="0" y="847725"/>
                </a:moveTo>
                <a:lnTo>
                  <a:pt x="771525" y="847725"/>
                </a:lnTo>
                <a:lnTo>
                  <a:pt x="771525" y="0"/>
                </a:lnTo>
                <a:lnTo>
                  <a:pt x="0" y="0"/>
                </a:lnTo>
                <a:lnTo>
                  <a:pt x="0" y="84772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100826" y="3633851"/>
            <a:ext cx="771525" cy="847725"/>
          </a:xfrm>
          <a:custGeom>
            <a:avLst/>
            <a:gdLst/>
            <a:ahLst/>
            <a:cxnLst/>
            <a:rect l="l" t="t" r="r" b="b"/>
            <a:pathLst>
              <a:path w="771525" h="847725">
                <a:moveTo>
                  <a:pt x="0" y="847725"/>
                </a:moveTo>
                <a:lnTo>
                  <a:pt x="771525" y="847725"/>
                </a:lnTo>
                <a:lnTo>
                  <a:pt x="771525" y="0"/>
                </a:lnTo>
                <a:lnTo>
                  <a:pt x="0" y="0"/>
                </a:lnTo>
                <a:lnTo>
                  <a:pt x="0" y="84772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38350" y="1919351"/>
            <a:ext cx="771525" cy="1057275"/>
          </a:xfrm>
          <a:custGeom>
            <a:avLst/>
            <a:gdLst/>
            <a:ahLst/>
            <a:cxnLst/>
            <a:rect l="l" t="t" r="r" b="b"/>
            <a:pathLst>
              <a:path w="771525" h="1057275">
                <a:moveTo>
                  <a:pt x="0" y="1057275"/>
                </a:moveTo>
                <a:lnTo>
                  <a:pt x="771525" y="1057275"/>
                </a:lnTo>
                <a:lnTo>
                  <a:pt x="771525" y="0"/>
                </a:lnTo>
                <a:lnTo>
                  <a:pt x="0" y="0"/>
                </a:lnTo>
                <a:lnTo>
                  <a:pt x="0" y="1057275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38350" y="1919351"/>
            <a:ext cx="771525" cy="1057275"/>
          </a:xfrm>
          <a:custGeom>
            <a:avLst/>
            <a:gdLst/>
            <a:ahLst/>
            <a:cxnLst/>
            <a:rect l="l" t="t" r="r" b="b"/>
            <a:pathLst>
              <a:path w="771525" h="1057275">
                <a:moveTo>
                  <a:pt x="0" y="1057275"/>
                </a:moveTo>
                <a:lnTo>
                  <a:pt x="771525" y="1057275"/>
                </a:lnTo>
                <a:lnTo>
                  <a:pt x="771525" y="0"/>
                </a:lnTo>
                <a:lnTo>
                  <a:pt x="0" y="0"/>
                </a:lnTo>
                <a:lnTo>
                  <a:pt x="0" y="1057275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43226" y="1681226"/>
            <a:ext cx="781050" cy="1028700"/>
          </a:xfrm>
          <a:custGeom>
            <a:avLst/>
            <a:gdLst/>
            <a:ahLst/>
            <a:cxnLst/>
            <a:rect l="l" t="t" r="r" b="b"/>
            <a:pathLst>
              <a:path w="781050" h="1028700">
                <a:moveTo>
                  <a:pt x="0" y="1028700"/>
                </a:moveTo>
                <a:lnTo>
                  <a:pt x="781050" y="1028700"/>
                </a:lnTo>
                <a:lnTo>
                  <a:pt x="78105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443226" y="1681226"/>
            <a:ext cx="781050" cy="1028700"/>
          </a:xfrm>
          <a:custGeom>
            <a:avLst/>
            <a:gdLst/>
            <a:ahLst/>
            <a:cxnLst/>
            <a:rect l="l" t="t" r="r" b="b"/>
            <a:pathLst>
              <a:path w="781050" h="1028700">
                <a:moveTo>
                  <a:pt x="0" y="1028700"/>
                </a:moveTo>
                <a:lnTo>
                  <a:pt x="781050" y="1028700"/>
                </a:lnTo>
                <a:lnTo>
                  <a:pt x="78105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357626" y="1509775"/>
            <a:ext cx="771525" cy="1419225"/>
          </a:xfrm>
          <a:custGeom>
            <a:avLst/>
            <a:gdLst/>
            <a:ahLst/>
            <a:cxnLst/>
            <a:rect l="l" t="t" r="r" b="b"/>
            <a:pathLst>
              <a:path w="771525" h="1419225">
                <a:moveTo>
                  <a:pt x="0" y="1419225"/>
                </a:moveTo>
                <a:lnTo>
                  <a:pt x="771525" y="1419225"/>
                </a:lnTo>
                <a:lnTo>
                  <a:pt x="771525" y="0"/>
                </a:lnTo>
                <a:lnTo>
                  <a:pt x="0" y="0"/>
                </a:lnTo>
                <a:lnTo>
                  <a:pt x="0" y="1419225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357626" y="1509775"/>
            <a:ext cx="771525" cy="1419225"/>
          </a:xfrm>
          <a:custGeom>
            <a:avLst/>
            <a:gdLst/>
            <a:ahLst/>
            <a:cxnLst/>
            <a:rect l="l" t="t" r="r" b="b"/>
            <a:pathLst>
              <a:path w="771525" h="1419225">
                <a:moveTo>
                  <a:pt x="0" y="1419225"/>
                </a:moveTo>
                <a:lnTo>
                  <a:pt x="771525" y="1419225"/>
                </a:lnTo>
                <a:lnTo>
                  <a:pt x="771525" y="0"/>
                </a:lnTo>
                <a:lnTo>
                  <a:pt x="0" y="0"/>
                </a:lnTo>
                <a:lnTo>
                  <a:pt x="0" y="1419225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272026" y="2052701"/>
            <a:ext cx="771525" cy="1304925"/>
          </a:xfrm>
          <a:custGeom>
            <a:avLst/>
            <a:gdLst/>
            <a:ahLst/>
            <a:cxnLst/>
            <a:rect l="l" t="t" r="r" b="b"/>
            <a:pathLst>
              <a:path w="771525" h="1304925">
                <a:moveTo>
                  <a:pt x="0" y="1304925"/>
                </a:moveTo>
                <a:lnTo>
                  <a:pt x="771525" y="1304925"/>
                </a:lnTo>
                <a:lnTo>
                  <a:pt x="771525" y="0"/>
                </a:lnTo>
                <a:lnTo>
                  <a:pt x="0" y="0"/>
                </a:lnTo>
                <a:lnTo>
                  <a:pt x="0" y="1304925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272026" y="2052701"/>
            <a:ext cx="771525" cy="1304925"/>
          </a:xfrm>
          <a:custGeom>
            <a:avLst/>
            <a:gdLst/>
            <a:ahLst/>
            <a:cxnLst/>
            <a:rect l="l" t="t" r="r" b="b"/>
            <a:pathLst>
              <a:path w="771525" h="1304925">
                <a:moveTo>
                  <a:pt x="0" y="1304925"/>
                </a:moveTo>
                <a:lnTo>
                  <a:pt x="771525" y="1304925"/>
                </a:lnTo>
                <a:lnTo>
                  <a:pt x="771525" y="0"/>
                </a:lnTo>
                <a:lnTo>
                  <a:pt x="0" y="0"/>
                </a:lnTo>
                <a:lnTo>
                  <a:pt x="0" y="1304925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186426" y="1871598"/>
            <a:ext cx="771525" cy="1704975"/>
          </a:xfrm>
          <a:custGeom>
            <a:avLst/>
            <a:gdLst/>
            <a:ahLst/>
            <a:cxnLst/>
            <a:rect l="l" t="t" r="r" b="b"/>
            <a:pathLst>
              <a:path w="771525" h="1704975">
                <a:moveTo>
                  <a:pt x="0" y="1704975"/>
                </a:moveTo>
                <a:lnTo>
                  <a:pt x="771525" y="1704975"/>
                </a:lnTo>
                <a:lnTo>
                  <a:pt x="771525" y="0"/>
                </a:lnTo>
                <a:lnTo>
                  <a:pt x="0" y="0"/>
                </a:lnTo>
                <a:lnTo>
                  <a:pt x="0" y="1704975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186426" y="1871598"/>
            <a:ext cx="771525" cy="1704975"/>
          </a:xfrm>
          <a:custGeom>
            <a:avLst/>
            <a:gdLst/>
            <a:ahLst/>
            <a:cxnLst/>
            <a:rect l="l" t="t" r="r" b="b"/>
            <a:pathLst>
              <a:path w="771525" h="1704975">
                <a:moveTo>
                  <a:pt x="0" y="1704975"/>
                </a:moveTo>
                <a:lnTo>
                  <a:pt x="771525" y="1704975"/>
                </a:lnTo>
                <a:lnTo>
                  <a:pt x="771525" y="0"/>
                </a:lnTo>
                <a:lnTo>
                  <a:pt x="0" y="0"/>
                </a:lnTo>
                <a:lnTo>
                  <a:pt x="0" y="1704975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100826" y="1747773"/>
            <a:ext cx="771525" cy="1885950"/>
          </a:xfrm>
          <a:custGeom>
            <a:avLst/>
            <a:gdLst/>
            <a:ahLst/>
            <a:cxnLst/>
            <a:rect l="l" t="t" r="r" b="b"/>
            <a:pathLst>
              <a:path w="771525" h="1885950">
                <a:moveTo>
                  <a:pt x="0" y="1885950"/>
                </a:moveTo>
                <a:lnTo>
                  <a:pt x="771525" y="1885950"/>
                </a:lnTo>
                <a:lnTo>
                  <a:pt x="771525" y="0"/>
                </a:lnTo>
                <a:lnTo>
                  <a:pt x="0" y="0"/>
                </a:lnTo>
                <a:lnTo>
                  <a:pt x="0" y="1885950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100826" y="1747773"/>
            <a:ext cx="771525" cy="1885950"/>
          </a:xfrm>
          <a:custGeom>
            <a:avLst/>
            <a:gdLst/>
            <a:ahLst/>
            <a:cxnLst/>
            <a:rect l="l" t="t" r="r" b="b"/>
            <a:pathLst>
              <a:path w="771525" h="1885950">
                <a:moveTo>
                  <a:pt x="0" y="1885950"/>
                </a:moveTo>
                <a:lnTo>
                  <a:pt x="771525" y="1885950"/>
                </a:lnTo>
                <a:lnTo>
                  <a:pt x="771525" y="0"/>
                </a:lnTo>
                <a:lnTo>
                  <a:pt x="0" y="0"/>
                </a:lnTo>
                <a:lnTo>
                  <a:pt x="0" y="1885950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38350" y="1405000"/>
            <a:ext cx="771525" cy="514350"/>
          </a:xfrm>
          <a:custGeom>
            <a:avLst/>
            <a:gdLst/>
            <a:ahLst/>
            <a:cxnLst/>
            <a:rect l="l" t="t" r="r" b="b"/>
            <a:pathLst>
              <a:path w="771525" h="514350">
                <a:moveTo>
                  <a:pt x="0" y="514350"/>
                </a:moveTo>
                <a:lnTo>
                  <a:pt x="771525" y="514350"/>
                </a:lnTo>
                <a:lnTo>
                  <a:pt x="771525" y="0"/>
                </a:lnTo>
                <a:lnTo>
                  <a:pt x="0" y="0"/>
                </a:lnTo>
                <a:lnTo>
                  <a:pt x="0" y="51435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538350" y="1405000"/>
            <a:ext cx="771525" cy="514350"/>
          </a:xfrm>
          <a:custGeom>
            <a:avLst/>
            <a:gdLst/>
            <a:ahLst/>
            <a:cxnLst/>
            <a:rect l="l" t="t" r="r" b="b"/>
            <a:pathLst>
              <a:path w="771525" h="514350">
                <a:moveTo>
                  <a:pt x="0" y="514350"/>
                </a:moveTo>
                <a:lnTo>
                  <a:pt x="771525" y="514350"/>
                </a:lnTo>
                <a:lnTo>
                  <a:pt x="771525" y="0"/>
                </a:lnTo>
                <a:lnTo>
                  <a:pt x="0" y="0"/>
                </a:lnTo>
                <a:lnTo>
                  <a:pt x="0" y="514350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443226" y="1405000"/>
            <a:ext cx="781050" cy="276225"/>
          </a:xfrm>
          <a:custGeom>
            <a:avLst/>
            <a:gdLst/>
            <a:ahLst/>
            <a:cxnLst/>
            <a:rect l="l" t="t" r="r" b="b"/>
            <a:pathLst>
              <a:path w="781050" h="276225">
                <a:moveTo>
                  <a:pt x="0" y="276225"/>
                </a:moveTo>
                <a:lnTo>
                  <a:pt x="781050" y="276225"/>
                </a:lnTo>
                <a:lnTo>
                  <a:pt x="781050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443226" y="1405000"/>
            <a:ext cx="781050" cy="276225"/>
          </a:xfrm>
          <a:custGeom>
            <a:avLst/>
            <a:gdLst/>
            <a:ahLst/>
            <a:cxnLst/>
            <a:rect l="l" t="t" r="r" b="b"/>
            <a:pathLst>
              <a:path w="781050" h="276225">
                <a:moveTo>
                  <a:pt x="0" y="276225"/>
                </a:moveTo>
                <a:lnTo>
                  <a:pt x="781050" y="276225"/>
                </a:lnTo>
                <a:lnTo>
                  <a:pt x="781050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357626" y="1405000"/>
            <a:ext cx="771525" cy="104775"/>
          </a:xfrm>
          <a:custGeom>
            <a:avLst/>
            <a:gdLst/>
            <a:ahLst/>
            <a:cxnLst/>
            <a:rect l="l" t="t" r="r" b="b"/>
            <a:pathLst>
              <a:path w="771525" h="104775">
                <a:moveTo>
                  <a:pt x="0" y="104775"/>
                </a:moveTo>
                <a:lnTo>
                  <a:pt x="771525" y="104775"/>
                </a:lnTo>
                <a:lnTo>
                  <a:pt x="77152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357626" y="1405000"/>
            <a:ext cx="771525" cy="104775"/>
          </a:xfrm>
          <a:custGeom>
            <a:avLst/>
            <a:gdLst/>
            <a:ahLst/>
            <a:cxnLst/>
            <a:rect l="l" t="t" r="r" b="b"/>
            <a:pathLst>
              <a:path w="771525" h="104775">
                <a:moveTo>
                  <a:pt x="0" y="104775"/>
                </a:moveTo>
                <a:lnTo>
                  <a:pt x="771525" y="104775"/>
                </a:lnTo>
                <a:lnTo>
                  <a:pt x="77152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272026" y="1405000"/>
            <a:ext cx="771525" cy="647700"/>
          </a:xfrm>
          <a:custGeom>
            <a:avLst/>
            <a:gdLst/>
            <a:ahLst/>
            <a:cxnLst/>
            <a:rect l="l" t="t" r="r" b="b"/>
            <a:pathLst>
              <a:path w="771525" h="647700">
                <a:moveTo>
                  <a:pt x="0" y="647700"/>
                </a:moveTo>
                <a:lnTo>
                  <a:pt x="771525" y="647700"/>
                </a:lnTo>
                <a:lnTo>
                  <a:pt x="771525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272026" y="1405000"/>
            <a:ext cx="771525" cy="647700"/>
          </a:xfrm>
          <a:custGeom>
            <a:avLst/>
            <a:gdLst/>
            <a:ahLst/>
            <a:cxnLst/>
            <a:rect l="l" t="t" r="r" b="b"/>
            <a:pathLst>
              <a:path w="771525" h="647700">
                <a:moveTo>
                  <a:pt x="0" y="647700"/>
                </a:moveTo>
                <a:lnTo>
                  <a:pt x="771525" y="647700"/>
                </a:lnTo>
                <a:lnTo>
                  <a:pt x="771525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186426" y="1405000"/>
            <a:ext cx="771525" cy="466725"/>
          </a:xfrm>
          <a:custGeom>
            <a:avLst/>
            <a:gdLst/>
            <a:ahLst/>
            <a:cxnLst/>
            <a:rect l="l" t="t" r="r" b="b"/>
            <a:pathLst>
              <a:path w="771525" h="466725">
                <a:moveTo>
                  <a:pt x="0" y="466725"/>
                </a:moveTo>
                <a:lnTo>
                  <a:pt x="771525" y="466725"/>
                </a:lnTo>
                <a:lnTo>
                  <a:pt x="771525" y="0"/>
                </a:lnTo>
                <a:lnTo>
                  <a:pt x="0" y="0"/>
                </a:lnTo>
                <a:lnTo>
                  <a:pt x="0" y="46672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186426" y="1405000"/>
            <a:ext cx="771525" cy="466725"/>
          </a:xfrm>
          <a:custGeom>
            <a:avLst/>
            <a:gdLst/>
            <a:ahLst/>
            <a:cxnLst/>
            <a:rect l="l" t="t" r="r" b="b"/>
            <a:pathLst>
              <a:path w="771525" h="466725">
                <a:moveTo>
                  <a:pt x="0" y="466725"/>
                </a:moveTo>
                <a:lnTo>
                  <a:pt x="771525" y="466725"/>
                </a:lnTo>
                <a:lnTo>
                  <a:pt x="771525" y="0"/>
                </a:lnTo>
                <a:lnTo>
                  <a:pt x="0" y="0"/>
                </a:lnTo>
                <a:lnTo>
                  <a:pt x="0" y="46672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100826" y="1405000"/>
            <a:ext cx="771525" cy="342900"/>
          </a:xfrm>
          <a:custGeom>
            <a:avLst/>
            <a:gdLst/>
            <a:ahLst/>
            <a:cxnLst/>
            <a:rect l="l" t="t" r="r" b="b"/>
            <a:pathLst>
              <a:path w="771525" h="342900">
                <a:moveTo>
                  <a:pt x="0" y="342900"/>
                </a:moveTo>
                <a:lnTo>
                  <a:pt x="771525" y="342900"/>
                </a:lnTo>
                <a:lnTo>
                  <a:pt x="771525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100826" y="1405000"/>
            <a:ext cx="771525" cy="342900"/>
          </a:xfrm>
          <a:custGeom>
            <a:avLst/>
            <a:gdLst/>
            <a:ahLst/>
            <a:cxnLst/>
            <a:rect l="l" t="t" r="r" b="b"/>
            <a:pathLst>
              <a:path w="771525" h="342900">
                <a:moveTo>
                  <a:pt x="0" y="342900"/>
                </a:moveTo>
                <a:lnTo>
                  <a:pt x="771525" y="342900"/>
                </a:lnTo>
                <a:lnTo>
                  <a:pt x="771525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462150" y="4653026"/>
            <a:ext cx="5476875" cy="0"/>
          </a:xfrm>
          <a:custGeom>
            <a:avLst/>
            <a:gdLst/>
            <a:ahLst/>
            <a:cxnLst/>
            <a:rect l="l" t="t" r="r" b="b"/>
            <a:pathLst>
              <a:path w="5476875">
                <a:moveTo>
                  <a:pt x="0" y="0"/>
                </a:moveTo>
                <a:lnTo>
                  <a:pt x="54768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838325" y="2362136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743200" y="2495486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657600" y="2638361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572000" y="2200211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486400" y="2200211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400800" y="2181161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885950" y="2371661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790825" y="2505011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705225" y="2647886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19625" y="2209736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534025" y="2209736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448425" y="2190686"/>
            <a:ext cx="80962" cy="8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1653285" y="2150681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633345" y="2157095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515359" y="2396109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436745" y="1811273"/>
            <a:ext cx="231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460746" y="2312987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374129" y="2299906"/>
            <a:ext cx="231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7074534" y="4540250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7074534" y="3888740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7074534" y="3237229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7074534" y="2585720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7074534" y="1934209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104900" y="4540250"/>
            <a:ext cx="241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023619" y="3888740"/>
            <a:ext cx="313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023619" y="3237229"/>
            <a:ext cx="313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023619" y="2585720"/>
            <a:ext cx="313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6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023619" y="1934209"/>
            <a:ext cx="313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8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707999" y="4806086"/>
            <a:ext cx="1243101" cy="12242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208402" y="4800003"/>
            <a:ext cx="1574292" cy="11572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824223" y="4802238"/>
            <a:ext cx="1783079" cy="11366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836539" y="4800980"/>
            <a:ext cx="684149" cy="665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7319397" y="2567469"/>
            <a:ext cx="235585" cy="93218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350" b="1" spc="20" dirty="0">
                <a:solidFill>
                  <a:srgbClr val="585858"/>
                </a:solidFill>
                <a:latin typeface="Calibri"/>
                <a:cs typeface="Calibri"/>
              </a:rPr>
              <a:t>Mean</a:t>
            </a:r>
            <a:r>
              <a:rPr sz="1350" b="1" spc="-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b="1" spc="85" dirty="0">
                <a:solidFill>
                  <a:srgbClr val="585858"/>
                </a:solidFill>
                <a:latin typeface="Calibri"/>
                <a:cs typeface="Calibri"/>
              </a:rPr>
              <a:t>Score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699121" y="2548134"/>
            <a:ext cx="234950" cy="969644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350" b="1" spc="75" dirty="0">
                <a:solidFill>
                  <a:srgbClr val="585858"/>
                </a:solidFill>
                <a:latin typeface="Calibri"/>
                <a:cs typeface="Calibri"/>
              </a:rPr>
              <a:t>Response</a:t>
            </a:r>
            <a:r>
              <a:rPr sz="1350" b="1" spc="-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b="1" spc="15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7729601" y="169075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729601" y="169075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2D8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942339" y="1282700"/>
            <a:ext cx="10027285" cy="541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44260" algn="l"/>
              </a:tabLst>
            </a:pP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100%	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5.0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75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200" spc="-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enjoy</a:t>
            </a:r>
            <a:r>
              <a:rPr sz="12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my</a:t>
            </a:r>
            <a:r>
              <a:rPr sz="1200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work;</a:t>
            </a:r>
            <a:r>
              <a:rPr sz="1200" spc="-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2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no</a:t>
            </a:r>
            <a:r>
              <a:rPr sz="12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symptoms</a:t>
            </a:r>
            <a:r>
              <a:rPr sz="12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12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burnout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7729601" y="243370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6E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729601" y="243370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6EA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7840980" y="2355532"/>
            <a:ext cx="3335020" cy="5816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75"/>
              </a:spcBef>
            </a:pP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Occasionally,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2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am</a:t>
            </a:r>
            <a:r>
              <a:rPr sz="1200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under</a:t>
            </a:r>
            <a:r>
              <a:rPr sz="1200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stress,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1200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585858"/>
                </a:solidFill>
                <a:latin typeface="Arial"/>
                <a:cs typeface="Arial"/>
              </a:rPr>
              <a:t>don't</a:t>
            </a:r>
            <a:r>
              <a:rPr sz="12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always  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sz="1200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as</a:t>
            </a:r>
            <a:r>
              <a:rPr sz="12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585858"/>
                </a:solidFill>
                <a:latin typeface="Arial"/>
                <a:cs typeface="Arial"/>
              </a:rPr>
              <a:t>much</a:t>
            </a:r>
            <a:r>
              <a:rPr sz="12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energy</a:t>
            </a:r>
            <a:r>
              <a:rPr sz="12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as</a:t>
            </a:r>
            <a:r>
              <a:rPr sz="12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2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once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585858"/>
                </a:solidFill>
                <a:latin typeface="Arial"/>
                <a:cs typeface="Arial"/>
              </a:rPr>
              <a:t>did,</a:t>
            </a:r>
            <a:r>
              <a:rPr sz="1200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585858"/>
                </a:solidFill>
                <a:latin typeface="Arial"/>
                <a:cs typeface="Arial"/>
              </a:rPr>
              <a:t>but</a:t>
            </a:r>
            <a:r>
              <a:rPr sz="12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2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585858"/>
                </a:solidFill>
                <a:latin typeface="Arial"/>
                <a:cs typeface="Arial"/>
              </a:rPr>
              <a:t>don't</a:t>
            </a:r>
            <a:r>
              <a:rPr sz="12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feel 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burned</a:t>
            </a:r>
            <a:r>
              <a:rPr sz="1200" spc="-114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585858"/>
                </a:solidFill>
                <a:latin typeface="Arial"/>
                <a:cs typeface="Arial"/>
              </a:rPr>
              <a:t>out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7729601" y="317665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B6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729601" y="317665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7840980" y="3096895"/>
            <a:ext cx="3170555" cy="5810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75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2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585858"/>
                </a:solidFill>
                <a:latin typeface="Arial"/>
                <a:cs typeface="Arial"/>
              </a:rPr>
              <a:t>am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definitely</a:t>
            </a:r>
            <a:r>
              <a:rPr sz="12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burning</a:t>
            </a:r>
            <a:r>
              <a:rPr sz="1200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585858"/>
                </a:solidFill>
                <a:latin typeface="Arial"/>
                <a:cs typeface="Arial"/>
              </a:rPr>
              <a:t>out</a:t>
            </a: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1200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sz="12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one</a:t>
            </a:r>
            <a:r>
              <a:rPr sz="1200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sz="12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more  symptoms </a:t>
            </a:r>
            <a:r>
              <a:rPr sz="1200" spc="15" dirty="0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burnout,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such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as physical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and 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emotional</a:t>
            </a:r>
            <a:r>
              <a:rPr sz="1200" spc="-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exhaustion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7729601" y="3910076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729601" y="3910076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>
            <a:off x="7840980" y="3837241"/>
            <a:ext cx="3490595" cy="395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75"/>
              </a:spcBef>
            </a:pPr>
            <a:r>
              <a:rPr sz="1200" spc="-85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symptoms</a:t>
            </a:r>
            <a:r>
              <a:rPr sz="1200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12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burnout</a:t>
            </a: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that</a:t>
            </a: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I'm</a:t>
            </a:r>
            <a:r>
              <a:rPr sz="1200" spc="-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experiencing</a:t>
            </a:r>
            <a:r>
              <a:rPr sz="1200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585858"/>
                </a:solidFill>
                <a:latin typeface="Arial"/>
                <a:cs typeface="Arial"/>
              </a:rPr>
              <a:t>won't  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go</a:t>
            </a:r>
            <a:r>
              <a:rPr sz="12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away.</a:t>
            </a:r>
            <a:r>
              <a:rPr sz="1200" spc="-1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2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think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about</a:t>
            </a:r>
            <a:r>
              <a:rPr sz="12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frustrations</a:t>
            </a:r>
            <a:r>
              <a:rPr sz="12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sz="12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work</a:t>
            </a:r>
            <a:r>
              <a:rPr sz="12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Arial"/>
                <a:cs typeface="Arial"/>
              </a:rPr>
              <a:t>lot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7729601" y="4653026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729601" y="4653026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F5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7840980" y="4578286"/>
            <a:ext cx="3496945" cy="5816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75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2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feel</a:t>
            </a:r>
            <a:r>
              <a:rPr sz="12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completely</a:t>
            </a:r>
            <a:r>
              <a:rPr sz="1200" spc="-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burned</a:t>
            </a:r>
            <a:r>
              <a:rPr sz="1200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585858"/>
                </a:solidFill>
                <a:latin typeface="Arial"/>
                <a:cs typeface="Arial"/>
              </a:rPr>
              <a:t>out</a:t>
            </a:r>
            <a:r>
              <a:rPr sz="12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often</a:t>
            </a:r>
            <a:r>
              <a:rPr sz="12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wonder</a:t>
            </a:r>
            <a:r>
              <a:rPr sz="1200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Arial"/>
                <a:cs typeface="Arial"/>
              </a:rPr>
              <a:t>if</a:t>
            </a:r>
            <a:r>
              <a:rPr sz="12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2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can  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go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on.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I am </a:t>
            </a:r>
            <a:r>
              <a:rPr sz="1200" spc="25" dirty="0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the point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where I 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may 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need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some 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changes</a:t>
            </a:r>
            <a:r>
              <a:rPr sz="12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sz="12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may</a:t>
            </a:r>
            <a:r>
              <a:rPr sz="12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need </a:t>
            </a:r>
            <a:r>
              <a:rPr sz="1200" spc="15" dirty="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sz="12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seek</a:t>
            </a:r>
            <a:r>
              <a:rPr sz="12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some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sort</a:t>
            </a:r>
            <a:r>
              <a:rPr sz="12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12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help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7734300" y="5400675"/>
            <a:ext cx="66675" cy="666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7840980" y="5319776"/>
            <a:ext cx="800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Mean</a:t>
            </a:r>
            <a:r>
              <a:rPr sz="1200" spc="-1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Score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6" name="object 1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55</a:t>
            </a:fld>
            <a:endParaRPr spc="-5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1082" y="160274"/>
            <a:ext cx="1011301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-5" dirty="0"/>
              <a:t>ATTENTION </a:t>
            </a:r>
            <a:r>
              <a:rPr sz="3200" spc="-30" dirty="0"/>
              <a:t>TO </a:t>
            </a:r>
            <a:r>
              <a:rPr sz="3200" spc="25" dirty="0"/>
              <a:t>CLIENT+CAREGIVER</a:t>
            </a:r>
            <a:r>
              <a:rPr sz="3200" spc="245" dirty="0"/>
              <a:t> </a:t>
            </a:r>
            <a:r>
              <a:rPr sz="3200" spc="25" dirty="0"/>
              <a:t>EXPERIENCE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8587993" y="6597332"/>
            <a:ext cx="17843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3E5F75"/>
                </a:solidFill>
                <a:latin typeface="Calibri"/>
                <a:cs typeface="Calibri"/>
              </a:rPr>
              <a:t>56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10451" y="4643501"/>
            <a:ext cx="2238375" cy="1447800"/>
          </a:xfrm>
          <a:custGeom>
            <a:avLst/>
            <a:gdLst/>
            <a:ahLst/>
            <a:cxnLst/>
            <a:rect l="l" t="t" r="r" b="b"/>
            <a:pathLst>
              <a:path w="2238375" h="1447800">
                <a:moveTo>
                  <a:pt x="0" y="144780"/>
                </a:moveTo>
                <a:lnTo>
                  <a:pt x="7375" y="98999"/>
                </a:lnTo>
                <a:lnTo>
                  <a:pt x="27911" y="59253"/>
                </a:lnTo>
                <a:lnTo>
                  <a:pt x="59225" y="27919"/>
                </a:lnTo>
                <a:lnTo>
                  <a:pt x="98934" y="7376"/>
                </a:lnTo>
                <a:lnTo>
                  <a:pt x="144652" y="0"/>
                </a:lnTo>
                <a:lnTo>
                  <a:pt x="2093595" y="0"/>
                </a:lnTo>
                <a:lnTo>
                  <a:pt x="2139327" y="7376"/>
                </a:lnTo>
                <a:lnTo>
                  <a:pt x="2179067" y="27919"/>
                </a:lnTo>
                <a:lnTo>
                  <a:pt x="2210418" y="59253"/>
                </a:lnTo>
                <a:lnTo>
                  <a:pt x="2230986" y="98999"/>
                </a:lnTo>
                <a:lnTo>
                  <a:pt x="2238375" y="144780"/>
                </a:lnTo>
                <a:lnTo>
                  <a:pt x="2238375" y="1302956"/>
                </a:lnTo>
                <a:lnTo>
                  <a:pt x="2230986" y="1348717"/>
                </a:lnTo>
                <a:lnTo>
                  <a:pt x="2210418" y="1388461"/>
                </a:lnTo>
                <a:lnTo>
                  <a:pt x="2179067" y="1419802"/>
                </a:lnTo>
                <a:lnTo>
                  <a:pt x="2139327" y="1440355"/>
                </a:lnTo>
                <a:lnTo>
                  <a:pt x="2093595" y="1447736"/>
                </a:lnTo>
                <a:lnTo>
                  <a:pt x="144652" y="1447736"/>
                </a:lnTo>
                <a:lnTo>
                  <a:pt x="98934" y="1440355"/>
                </a:lnTo>
                <a:lnTo>
                  <a:pt x="59225" y="1419802"/>
                </a:lnTo>
                <a:lnTo>
                  <a:pt x="27911" y="1388461"/>
                </a:lnTo>
                <a:lnTo>
                  <a:pt x="7375" y="1348717"/>
                </a:lnTo>
                <a:lnTo>
                  <a:pt x="0" y="1302956"/>
                </a:lnTo>
                <a:lnTo>
                  <a:pt x="0" y="144780"/>
                </a:lnTo>
                <a:close/>
              </a:path>
            </a:pathLst>
          </a:custGeom>
          <a:ln w="12700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76515" y="5069141"/>
            <a:ext cx="1127125" cy="46482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0" marR="5080" indent="-114935">
              <a:lnSpc>
                <a:spcPts val="1650"/>
              </a:lnSpc>
              <a:spcBef>
                <a:spcPts val="280"/>
              </a:spcBef>
              <a:buChar char="•"/>
              <a:tabLst>
                <a:tab pos="127635" algn="l"/>
              </a:tabLst>
            </a:pPr>
            <a:r>
              <a:rPr sz="1500" spc="-5" dirty="0">
                <a:solidFill>
                  <a:srgbClr val="091A30"/>
                </a:solidFill>
                <a:latin typeface="Calibri"/>
                <a:cs typeface="Calibri"/>
              </a:rPr>
              <a:t>Cost  </a:t>
            </a:r>
            <a:r>
              <a:rPr sz="1500" spc="-40" dirty="0">
                <a:solidFill>
                  <a:srgbClr val="091A30"/>
                </a:solidFill>
                <a:latin typeface="Calibri"/>
                <a:cs typeface="Calibri"/>
              </a:rPr>
              <a:t>c</a:t>
            </a:r>
            <a:r>
              <a:rPr sz="1500" spc="30" dirty="0">
                <a:solidFill>
                  <a:srgbClr val="091A30"/>
                </a:solidFill>
                <a:latin typeface="Calibri"/>
                <a:cs typeface="Calibri"/>
              </a:rPr>
              <a:t>o</a:t>
            </a:r>
            <a:r>
              <a:rPr sz="1500" spc="-40" dirty="0">
                <a:solidFill>
                  <a:srgbClr val="091A30"/>
                </a:solidFill>
                <a:latin typeface="Calibri"/>
                <a:cs typeface="Calibri"/>
              </a:rPr>
              <a:t>n</a:t>
            </a:r>
            <a:r>
              <a:rPr sz="1500" spc="15" dirty="0">
                <a:solidFill>
                  <a:srgbClr val="091A30"/>
                </a:solidFill>
                <a:latin typeface="Calibri"/>
                <a:cs typeface="Calibri"/>
              </a:rPr>
              <a:t>t</a:t>
            </a:r>
            <a:r>
              <a:rPr sz="1500" spc="-50" dirty="0">
                <a:solidFill>
                  <a:srgbClr val="091A30"/>
                </a:solidFill>
                <a:latin typeface="Calibri"/>
                <a:cs typeface="Calibri"/>
              </a:rPr>
              <a:t>a</a:t>
            </a:r>
            <a:r>
              <a:rPr sz="1500" spc="25" dirty="0">
                <a:solidFill>
                  <a:srgbClr val="091A30"/>
                </a:solidFill>
                <a:latin typeface="Calibri"/>
                <a:cs typeface="Calibri"/>
              </a:rPr>
              <a:t>i</a:t>
            </a:r>
            <a:r>
              <a:rPr sz="1500" spc="-40" dirty="0">
                <a:solidFill>
                  <a:srgbClr val="091A30"/>
                </a:solidFill>
                <a:latin typeface="Calibri"/>
                <a:cs typeface="Calibri"/>
              </a:rPr>
              <a:t>n</a:t>
            </a:r>
            <a:r>
              <a:rPr sz="1500" dirty="0">
                <a:solidFill>
                  <a:srgbClr val="091A30"/>
                </a:solidFill>
                <a:latin typeface="Calibri"/>
                <a:cs typeface="Calibri"/>
              </a:rPr>
              <a:t>me</a:t>
            </a:r>
            <a:r>
              <a:rPr sz="1500" spc="35" dirty="0">
                <a:solidFill>
                  <a:srgbClr val="091A30"/>
                </a:solidFill>
                <a:latin typeface="Calibri"/>
                <a:cs typeface="Calibri"/>
              </a:rPr>
              <a:t>n</a:t>
            </a:r>
            <a:r>
              <a:rPr sz="1500" dirty="0">
                <a:solidFill>
                  <a:srgbClr val="091A30"/>
                </a:solidFill>
                <a:latin typeface="Calibri"/>
                <a:cs typeface="Calibri"/>
              </a:rPr>
              <a:t>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57601" y="4643501"/>
            <a:ext cx="2238375" cy="1447800"/>
          </a:xfrm>
          <a:custGeom>
            <a:avLst/>
            <a:gdLst/>
            <a:ahLst/>
            <a:cxnLst/>
            <a:rect l="l" t="t" r="r" b="b"/>
            <a:pathLst>
              <a:path w="2238375" h="1447800">
                <a:moveTo>
                  <a:pt x="0" y="144780"/>
                </a:moveTo>
                <a:lnTo>
                  <a:pt x="7376" y="98999"/>
                </a:lnTo>
                <a:lnTo>
                  <a:pt x="27919" y="59253"/>
                </a:lnTo>
                <a:lnTo>
                  <a:pt x="59253" y="27919"/>
                </a:lnTo>
                <a:lnTo>
                  <a:pt x="98999" y="7376"/>
                </a:lnTo>
                <a:lnTo>
                  <a:pt x="144779" y="0"/>
                </a:lnTo>
                <a:lnTo>
                  <a:pt x="2093595" y="0"/>
                </a:lnTo>
                <a:lnTo>
                  <a:pt x="2139327" y="7376"/>
                </a:lnTo>
                <a:lnTo>
                  <a:pt x="2179067" y="27919"/>
                </a:lnTo>
                <a:lnTo>
                  <a:pt x="2210418" y="59253"/>
                </a:lnTo>
                <a:lnTo>
                  <a:pt x="2230986" y="98999"/>
                </a:lnTo>
                <a:lnTo>
                  <a:pt x="2238375" y="144780"/>
                </a:lnTo>
                <a:lnTo>
                  <a:pt x="2238375" y="1302956"/>
                </a:lnTo>
                <a:lnTo>
                  <a:pt x="2230986" y="1348717"/>
                </a:lnTo>
                <a:lnTo>
                  <a:pt x="2210418" y="1388461"/>
                </a:lnTo>
                <a:lnTo>
                  <a:pt x="2179067" y="1419802"/>
                </a:lnTo>
                <a:lnTo>
                  <a:pt x="2139327" y="1440355"/>
                </a:lnTo>
                <a:lnTo>
                  <a:pt x="2093595" y="1447736"/>
                </a:lnTo>
                <a:lnTo>
                  <a:pt x="144779" y="1447736"/>
                </a:lnTo>
                <a:lnTo>
                  <a:pt x="98999" y="1440355"/>
                </a:lnTo>
                <a:lnTo>
                  <a:pt x="59253" y="1419802"/>
                </a:lnTo>
                <a:lnTo>
                  <a:pt x="27919" y="1388461"/>
                </a:lnTo>
                <a:lnTo>
                  <a:pt x="7376" y="1348717"/>
                </a:lnTo>
                <a:lnTo>
                  <a:pt x="0" y="1302956"/>
                </a:lnTo>
                <a:lnTo>
                  <a:pt x="0" y="144780"/>
                </a:lnTo>
                <a:close/>
              </a:path>
            </a:pathLst>
          </a:custGeom>
          <a:ln w="12700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48025" y="5069141"/>
            <a:ext cx="1193165" cy="88455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0" marR="5080" indent="-114935" algn="just">
              <a:lnSpc>
                <a:spcPts val="1650"/>
              </a:lnSpc>
              <a:spcBef>
                <a:spcPts val="280"/>
              </a:spcBef>
              <a:buChar char="•"/>
              <a:tabLst>
                <a:tab pos="127635" algn="l"/>
              </a:tabLst>
            </a:pPr>
            <a:r>
              <a:rPr sz="1500" spc="-10" dirty="0">
                <a:solidFill>
                  <a:srgbClr val="091A30"/>
                </a:solidFill>
                <a:latin typeface="Calibri"/>
                <a:cs typeface="Calibri"/>
              </a:rPr>
              <a:t>Providers </a:t>
            </a:r>
            <a:r>
              <a:rPr sz="1500" spc="-25" dirty="0">
                <a:solidFill>
                  <a:srgbClr val="091A30"/>
                </a:solidFill>
                <a:latin typeface="Calibri"/>
                <a:cs typeface="Calibri"/>
              </a:rPr>
              <a:t>feel  </a:t>
            </a:r>
            <a:r>
              <a:rPr sz="1500" spc="-10" dirty="0">
                <a:solidFill>
                  <a:srgbClr val="091A30"/>
                </a:solidFill>
                <a:latin typeface="Calibri"/>
                <a:cs typeface="Calibri"/>
              </a:rPr>
              <a:t>supported </a:t>
            </a:r>
            <a:r>
              <a:rPr sz="1500" spc="5" dirty="0">
                <a:solidFill>
                  <a:srgbClr val="091A30"/>
                </a:solidFill>
                <a:latin typeface="Calibri"/>
                <a:cs typeface="Calibri"/>
              </a:rPr>
              <a:t>to  </a:t>
            </a:r>
            <a:r>
              <a:rPr sz="1500" spc="-20" dirty="0">
                <a:solidFill>
                  <a:srgbClr val="091A30"/>
                </a:solidFill>
                <a:latin typeface="Calibri"/>
                <a:cs typeface="Calibri"/>
              </a:rPr>
              <a:t>organize </a:t>
            </a:r>
            <a:r>
              <a:rPr sz="1500" spc="-25" dirty="0">
                <a:solidFill>
                  <a:srgbClr val="091A30"/>
                </a:solidFill>
                <a:latin typeface="Calibri"/>
                <a:cs typeface="Calibri"/>
              </a:rPr>
              <a:t>care  </a:t>
            </a:r>
            <a:r>
              <a:rPr sz="1500" spc="-20" dirty="0">
                <a:solidFill>
                  <a:srgbClr val="091A30"/>
                </a:solidFill>
                <a:latin typeface="Calibri"/>
                <a:cs typeface="Calibri"/>
              </a:rPr>
              <a:t>for</a:t>
            </a:r>
            <a:r>
              <a:rPr sz="1500" spc="15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91A30"/>
                </a:solidFill>
                <a:latin typeface="Calibri"/>
                <a:cs typeface="Calibri"/>
              </a:rPr>
              <a:t>patients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05676" y="1566925"/>
            <a:ext cx="2238375" cy="1447800"/>
          </a:xfrm>
          <a:custGeom>
            <a:avLst/>
            <a:gdLst/>
            <a:ahLst/>
            <a:cxnLst/>
            <a:rect l="l" t="t" r="r" b="b"/>
            <a:pathLst>
              <a:path w="2238375" h="1447800">
                <a:moveTo>
                  <a:pt x="0" y="144779"/>
                </a:moveTo>
                <a:lnTo>
                  <a:pt x="7375" y="98999"/>
                </a:lnTo>
                <a:lnTo>
                  <a:pt x="27911" y="59253"/>
                </a:lnTo>
                <a:lnTo>
                  <a:pt x="59225" y="27919"/>
                </a:lnTo>
                <a:lnTo>
                  <a:pt x="98934" y="7376"/>
                </a:lnTo>
                <a:lnTo>
                  <a:pt x="144652" y="0"/>
                </a:lnTo>
                <a:lnTo>
                  <a:pt x="2093595" y="0"/>
                </a:lnTo>
                <a:lnTo>
                  <a:pt x="2139327" y="7376"/>
                </a:lnTo>
                <a:lnTo>
                  <a:pt x="2179067" y="27919"/>
                </a:lnTo>
                <a:lnTo>
                  <a:pt x="2210418" y="59253"/>
                </a:lnTo>
                <a:lnTo>
                  <a:pt x="2230986" y="98999"/>
                </a:lnTo>
                <a:lnTo>
                  <a:pt x="2238375" y="144779"/>
                </a:lnTo>
                <a:lnTo>
                  <a:pt x="2238375" y="1303020"/>
                </a:lnTo>
                <a:lnTo>
                  <a:pt x="2230986" y="1348752"/>
                </a:lnTo>
                <a:lnTo>
                  <a:pt x="2210418" y="1388492"/>
                </a:lnTo>
                <a:lnTo>
                  <a:pt x="2179067" y="1419843"/>
                </a:lnTo>
                <a:lnTo>
                  <a:pt x="2139327" y="1440411"/>
                </a:lnTo>
                <a:lnTo>
                  <a:pt x="2093595" y="1447800"/>
                </a:lnTo>
                <a:lnTo>
                  <a:pt x="144652" y="1447800"/>
                </a:lnTo>
                <a:lnTo>
                  <a:pt x="98934" y="1440411"/>
                </a:lnTo>
                <a:lnTo>
                  <a:pt x="59225" y="1419843"/>
                </a:lnTo>
                <a:lnTo>
                  <a:pt x="27911" y="1388492"/>
                </a:lnTo>
                <a:lnTo>
                  <a:pt x="7375" y="1348752"/>
                </a:lnTo>
                <a:lnTo>
                  <a:pt x="0" y="1303020"/>
                </a:lnTo>
                <a:lnTo>
                  <a:pt x="0" y="144779"/>
                </a:lnTo>
                <a:close/>
              </a:path>
            </a:pathLst>
          </a:custGeom>
          <a:ln w="12700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570216" y="1624647"/>
            <a:ext cx="1306195" cy="67437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0" marR="5080" indent="-114300">
              <a:lnSpc>
                <a:spcPts val="1650"/>
              </a:lnSpc>
              <a:spcBef>
                <a:spcPts val="280"/>
              </a:spcBef>
              <a:buChar char="•"/>
              <a:tabLst>
                <a:tab pos="127000" algn="l"/>
              </a:tabLst>
            </a:pPr>
            <a:r>
              <a:rPr sz="1500" spc="-5" dirty="0">
                <a:solidFill>
                  <a:srgbClr val="091A30"/>
                </a:solidFill>
                <a:latin typeface="Calibri"/>
                <a:cs typeface="Calibri"/>
              </a:rPr>
              <a:t>Better </a:t>
            </a:r>
            <a:r>
              <a:rPr sz="1500" spc="-15" dirty="0">
                <a:solidFill>
                  <a:srgbClr val="091A30"/>
                </a:solidFill>
                <a:latin typeface="Calibri"/>
                <a:cs typeface="Calibri"/>
              </a:rPr>
              <a:t>Patient  </a:t>
            </a:r>
            <a:r>
              <a:rPr sz="1500" spc="-5" dirty="0">
                <a:solidFill>
                  <a:srgbClr val="091A30"/>
                </a:solidFill>
                <a:latin typeface="Calibri"/>
                <a:cs typeface="Calibri"/>
              </a:rPr>
              <a:t>and</a:t>
            </a:r>
            <a:r>
              <a:rPr sz="1500" spc="-90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91A30"/>
                </a:solidFill>
                <a:latin typeface="Calibri"/>
                <a:cs typeface="Calibri"/>
              </a:rPr>
              <a:t>Population  Health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57601" y="1566925"/>
            <a:ext cx="2238375" cy="1447800"/>
          </a:xfrm>
          <a:custGeom>
            <a:avLst/>
            <a:gdLst/>
            <a:ahLst/>
            <a:cxnLst/>
            <a:rect l="l" t="t" r="r" b="b"/>
            <a:pathLst>
              <a:path w="2238375" h="1447800">
                <a:moveTo>
                  <a:pt x="0" y="144779"/>
                </a:moveTo>
                <a:lnTo>
                  <a:pt x="7376" y="98999"/>
                </a:lnTo>
                <a:lnTo>
                  <a:pt x="27919" y="59253"/>
                </a:lnTo>
                <a:lnTo>
                  <a:pt x="59253" y="27919"/>
                </a:lnTo>
                <a:lnTo>
                  <a:pt x="98999" y="7376"/>
                </a:lnTo>
                <a:lnTo>
                  <a:pt x="144779" y="0"/>
                </a:lnTo>
                <a:lnTo>
                  <a:pt x="2093595" y="0"/>
                </a:lnTo>
                <a:lnTo>
                  <a:pt x="2139327" y="7376"/>
                </a:lnTo>
                <a:lnTo>
                  <a:pt x="2179067" y="27919"/>
                </a:lnTo>
                <a:lnTo>
                  <a:pt x="2210418" y="59253"/>
                </a:lnTo>
                <a:lnTo>
                  <a:pt x="2230986" y="98999"/>
                </a:lnTo>
                <a:lnTo>
                  <a:pt x="2238375" y="144779"/>
                </a:lnTo>
                <a:lnTo>
                  <a:pt x="2238375" y="1303020"/>
                </a:lnTo>
                <a:lnTo>
                  <a:pt x="2230986" y="1348752"/>
                </a:lnTo>
                <a:lnTo>
                  <a:pt x="2210418" y="1388492"/>
                </a:lnTo>
                <a:lnTo>
                  <a:pt x="2179067" y="1419843"/>
                </a:lnTo>
                <a:lnTo>
                  <a:pt x="2139327" y="1440411"/>
                </a:lnTo>
                <a:lnTo>
                  <a:pt x="2093595" y="1447800"/>
                </a:lnTo>
                <a:lnTo>
                  <a:pt x="144779" y="1447800"/>
                </a:lnTo>
                <a:lnTo>
                  <a:pt x="98999" y="1440411"/>
                </a:lnTo>
                <a:lnTo>
                  <a:pt x="59253" y="1419843"/>
                </a:lnTo>
                <a:lnTo>
                  <a:pt x="27919" y="1388492"/>
                </a:lnTo>
                <a:lnTo>
                  <a:pt x="7376" y="1348752"/>
                </a:lnTo>
                <a:lnTo>
                  <a:pt x="0" y="1303020"/>
                </a:lnTo>
                <a:lnTo>
                  <a:pt x="0" y="144779"/>
                </a:lnTo>
                <a:close/>
              </a:path>
            </a:pathLst>
          </a:custGeom>
          <a:ln w="12700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48025" y="1624647"/>
            <a:ext cx="1292225" cy="67437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0" marR="5080" indent="-114935">
              <a:lnSpc>
                <a:spcPts val="1650"/>
              </a:lnSpc>
              <a:spcBef>
                <a:spcPts val="280"/>
              </a:spcBef>
              <a:buChar char="•"/>
              <a:tabLst>
                <a:tab pos="127635" algn="l"/>
              </a:tabLst>
            </a:pPr>
            <a:r>
              <a:rPr sz="1500" spc="-15" dirty="0">
                <a:solidFill>
                  <a:srgbClr val="091A30"/>
                </a:solidFill>
                <a:latin typeface="Calibri"/>
                <a:cs typeface="Calibri"/>
              </a:rPr>
              <a:t>Organized</a:t>
            </a:r>
            <a:r>
              <a:rPr sz="1500" spc="-60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091A30"/>
                </a:solidFill>
                <a:latin typeface="Calibri"/>
                <a:cs typeface="Calibri"/>
              </a:rPr>
              <a:t>care  </a:t>
            </a:r>
            <a:r>
              <a:rPr sz="1500" dirty="0">
                <a:solidFill>
                  <a:srgbClr val="091A30"/>
                </a:solidFill>
                <a:latin typeface="Calibri"/>
                <a:cs typeface="Calibri"/>
              </a:rPr>
              <a:t>that </a:t>
            </a:r>
            <a:r>
              <a:rPr sz="1500" spc="-25" dirty="0">
                <a:solidFill>
                  <a:srgbClr val="091A30"/>
                </a:solidFill>
                <a:latin typeface="Calibri"/>
                <a:cs typeface="Calibri"/>
              </a:rPr>
              <a:t>is </a:t>
            </a:r>
            <a:r>
              <a:rPr sz="1500" spc="-10" dirty="0">
                <a:solidFill>
                  <a:srgbClr val="091A30"/>
                </a:solidFill>
                <a:latin typeface="Calibri"/>
                <a:cs typeface="Calibri"/>
              </a:rPr>
              <a:t>easy </a:t>
            </a:r>
            <a:r>
              <a:rPr sz="1500" spc="5" dirty="0">
                <a:solidFill>
                  <a:srgbClr val="091A30"/>
                </a:solidFill>
                <a:latin typeface="Calibri"/>
                <a:cs typeface="Calibri"/>
              </a:rPr>
              <a:t>to  </a:t>
            </a:r>
            <a:r>
              <a:rPr sz="1500" spc="-10" dirty="0">
                <a:solidFill>
                  <a:srgbClr val="091A30"/>
                </a:solidFill>
                <a:latin typeface="Calibri"/>
                <a:cs typeface="Calibri"/>
              </a:rPr>
              <a:t>access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00576" y="1824101"/>
            <a:ext cx="1952625" cy="1962150"/>
          </a:xfrm>
          <a:custGeom>
            <a:avLst/>
            <a:gdLst/>
            <a:ahLst/>
            <a:cxnLst/>
            <a:rect l="l" t="t" r="r" b="b"/>
            <a:pathLst>
              <a:path w="1952625" h="1962150">
                <a:moveTo>
                  <a:pt x="1952625" y="0"/>
                </a:moveTo>
                <a:lnTo>
                  <a:pt x="1904473" y="584"/>
                </a:lnTo>
                <a:lnTo>
                  <a:pt x="1856608" y="2330"/>
                </a:lnTo>
                <a:lnTo>
                  <a:pt x="1809043" y="5223"/>
                </a:lnTo>
                <a:lnTo>
                  <a:pt x="1761791" y="9249"/>
                </a:lnTo>
                <a:lnTo>
                  <a:pt x="1714865" y="14397"/>
                </a:lnTo>
                <a:lnTo>
                  <a:pt x="1668280" y="20651"/>
                </a:lnTo>
                <a:lnTo>
                  <a:pt x="1622048" y="27998"/>
                </a:lnTo>
                <a:lnTo>
                  <a:pt x="1576182" y="36426"/>
                </a:lnTo>
                <a:lnTo>
                  <a:pt x="1530697" y="45920"/>
                </a:lnTo>
                <a:lnTo>
                  <a:pt x="1485604" y="56468"/>
                </a:lnTo>
                <a:lnTo>
                  <a:pt x="1440919" y="68056"/>
                </a:lnTo>
                <a:lnTo>
                  <a:pt x="1396654" y="80670"/>
                </a:lnTo>
                <a:lnTo>
                  <a:pt x="1352822" y="94296"/>
                </a:lnTo>
                <a:lnTo>
                  <a:pt x="1309437" y="108923"/>
                </a:lnTo>
                <a:lnTo>
                  <a:pt x="1266512" y="124535"/>
                </a:lnTo>
                <a:lnTo>
                  <a:pt x="1224061" y="141120"/>
                </a:lnTo>
                <a:lnTo>
                  <a:pt x="1182097" y="158665"/>
                </a:lnTo>
                <a:lnTo>
                  <a:pt x="1140633" y="177155"/>
                </a:lnTo>
                <a:lnTo>
                  <a:pt x="1099682" y="196577"/>
                </a:lnTo>
                <a:lnTo>
                  <a:pt x="1059259" y="216919"/>
                </a:lnTo>
                <a:lnTo>
                  <a:pt x="1019376" y="238166"/>
                </a:lnTo>
                <a:lnTo>
                  <a:pt x="980047" y="260305"/>
                </a:lnTo>
                <a:lnTo>
                  <a:pt x="941284" y="283322"/>
                </a:lnTo>
                <a:lnTo>
                  <a:pt x="903103" y="307205"/>
                </a:lnTo>
                <a:lnTo>
                  <a:pt x="865515" y="331939"/>
                </a:lnTo>
                <a:lnTo>
                  <a:pt x="828534" y="357512"/>
                </a:lnTo>
                <a:lnTo>
                  <a:pt x="792174" y="383910"/>
                </a:lnTo>
                <a:lnTo>
                  <a:pt x="756447" y="411119"/>
                </a:lnTo>
                <a:lnTo>
                  <a:pt x="721368" y="439127"/>
                </a:lnTo>
                <a:lnTo>
                  <a:pt x="686950" y="467918"/>
                </a:lnTo>
                <a:lnTo>
                  <a:pt x="653205" y="497481"/>
                </a:lnTo>
                <a:lnTo>
                  <a:pt x="620148" y="527802"/>
                </a:lnTo>
                <a:lnTo>
                  <a:pt x="587792" y="558867"/>
                </a:lnTo>
                <a:lnTo>
                  <a:pt x="556149" y="590663"/>
                </a:lnTo>
                <a:lnTo>
                  <a:pt x="525235" y="623176"/>
                </a:lnTo>
                <a:lnTo>
                  <a:pt x="495060" y="656394"/>
                </a:lnTo>
                <a:lnTo>
                  <a:pt x="465640" y="690301"/>
                </a:lnTo>
                <a:lnTo>
                  <a:pt x="436988" y="724886"/>
                </a:lnTo>
                <a:lnTo>
                  <a:pt x="409116" y="760135"/>
                </a:lnTo>
                <a:lnTo>
                  <a:pt x="382039" y="796034"/>
                </a:lnTo>
                <a:lnTo>
                  <a:pt x="355769" y="832570"/>
                </a:lnTo>
                <a:lnTo>
                  <a:pt x="330321" y="869729"/>
                </a:lnTo>
                <a:lnTo>
                  <a:pt x="305706" y="907498"/>
                </a:lnTo>
                <a:lnTo>
                  <a:pt x="281939" y="945864"/>
                </a:lnTo>
                <a:lnTo>
                  <a:pt x="259034" y="984813"/>
                </a:lnTo>
                <a:lnTo>
                  <a:pt x="237002" y="1024331"/>
                </a:lnTo>
                <a:lnTo>
                  <a:pt x="215859" y="1064406"/>
                </a:lnTo>
                <a:lnTo>
                  <a:pt x="195617" y="1105023"/>
                </a:lnTo>
                <a:lnTo>
                  <a:pt x="176289" y="1146170"/>
                </a:lnTo>
                <a:lnTo>
                  <a:pt x="157889" y="1187833"/>
                </a:lnTo>
                <a:lnTo>
                  <a:pt x="140430" y="1229998"/>
                </a:lnTo>
                <a:lnTo>
                  <a:pt x="123926" y="1272653"/>
                </a:lnTo>
                <a:lnTo>
                  <a:pt x="108390" y="1315783"/>
                </a:lnTo>
                <a:lnTo>
                  <a:pt x="93835" y="1359375"/>
                </a:lnTo>
                <a:lnTo>
                  <a:pt x="80274" y="1403416"/>
                </a:lnTo>
                <a:lnTo>
                  <a:pt x="67722" y="1447892"/>
                </a:lnTo>
                <a:lnTo>
                  <a:pt x="56191" y="1492791"/>
                </a:lnTo>
                <a:lnTo>
                  <a:pt x="45695" y="1538097"/>
                </a:lnTo>
                <a:lnTo>
                  <a:pt x="36247" y="1583799"/>
                </a:lnTo>
                <a:lnTo>
                  <a:pt x="27861" y="1629882"/>
                </a:lnTo>
                <a:lnTo>
                  <a:pt x="20549" y="1676334"/>
                </a:lnTo>
                <a:lnTo>
                  <a:pt x="14326" y="1723140"/>
                </a:lnTo>
                <a:lnTo>
                  <a:pt x="9204" y="1770288"/>
                </a:lnTo>
                <a:lnTo>
                  <a:pt x="5197" y="1817763"/>
                </a:lnTo>
                <a:lnTo>
                  <a:pt x="2318" y="1865553"/>
                </a:lnTo>
                <a:lnTo>
                  <a:pt x="581" y="1913644"/>
                </a:lnTo>
                <a:lnTo>
                  <a:pt x="0" y="1962023"/>
                </a:lnTo>
                <a:lnTo>
                  <a:pt x="1952625" y="1962023"/>
                </a:lnTo>
                <a:lnTo>
                  <a:pt x="1952625" y="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00576" y="1824101"/>
            <a:ext cx="1952625" cy="1962150"/>
          </a:xfrm>
          <a:custGeom>
            <a:avLst/>
            <a:gdLst/>
            <a:ahLst/>
            <a:cxnLst/>
            <a:rect l="l" t="t" r="r" b="b"/>
            <a:pathLst>
              <a:path w="1952625" h="1962150">
                <a:moveTo>
                  <a:pt x="0" y="1962023"/>
                </a:moveTo>
                <a:lnTo>
                  <a:pt x="581" y="1913644"/>
                </a:lnTo>
                <a:lnTo>
                  <a:pt x="2318" y="1865553"/>
                </a:lnTo>
                <a:lnTo>
                  <a:pt x="5197" y="1817763"/>
                </a:lnTo>
                <a:lnTo>
                  <a:pt x="9204" y="1770288"/>
                </a:lnTo>
                <a:lnTo>
                  <a:pt x="14326" y="1723140"/>
                </a:lnTo>
                <a:lnTo>
                  <a:pt x="20549" y="1676334"/>
                </a:lnTo>
                <a:lnTo>
                  <a:pt x="27861" y="1629882"/>
                </a:lnTo>
                <a:lnTo>
                  <a:pt x="36247" y="1583799"/>
                </a:lnTo>
                <a:lnTo>
                  <a:pt x="45695" y="1538097"/>
                </a:lnTo>
                <a:lnTo>
                  <a:pt x="56191" y="1492791"/>
                </a:lnTo>
                <a:lnTo>
                  <a:pt x="67722" y="1447892"/>
                </a:lnTo>
                <a:lnTo>
                  <a:pt x="80274" y="1403416"/>
                </a:lnTo>
                <a:lnTo>
                  <a:pt x="93835" y="1359375"/>
                </a:lnTo>
                <a:lnTo>
                  <a:pt x="108390" y="1315783"/>
                </a:lnTo>
                <a:lnTo>
                  <a:pt x="123926" y="1272653"/>
                </a:lnTo>
                <a:lnTo>
                  <a:pt x="140430" y="1229998"/>
                </a:lnTo>
                <a:lnTo>
                  <a:pt x="157889" y="1187833"/>
                </a:lnTo>
                <a:lnTo>
                  <a:pt x="176289" y="1146170"/>
                </a:lnTo>
                <a:lnTo>
                  <a:pt x="195617" y="1105023"/>
                </a:lnTo>
                <a:lnTo>
                  <a:pt x="215859" y="1064406"/>
                </a:lnTo>
                <a:lnTo>
                  <a:pt x="237002" y="1024331"/>
                </a:lnTo>
                <a:lnTo>
                  <a:pt x="259034" y="984813"/>
                </a:lnTo>
                <a:lnTo>
                  <a:pt x="281939" y="945864"/>
                </a:lnTo>
                <a:lnTo>
                  <a:pt x="305706" y="907498"/>
                </a:lnTo>
                <a:lnTo>
                  <a:pt x="330321" y="869729"/>
                </a:lnTo>
                <a:lnTo>
                  <a:pt x="355769" y="832570"/>
                </a:lnTo>
                <a:lnTo>
                  <a:pt x="382039" y="796034"/>
                </a:lnTo>
                <a:lnTo>
                  <a:pt x="409116" y="760135"/>
                </a:lnTo>
                <a:lnTo>
                  <a:pt x="436988" y="724886"/>
                </a:lnTo>
                <a:lnTo>
                  <a:pt x="465640" y="690301"/>
                </a:lnTo>
                <a:lnTo>
                  <a:pt x="495060" y="656394"/>
                </a:lnTo>
                <a:lnTo>
                  <a:pt x="525235" y="623176"/>
                </a:lnTo>
                <a:lnTo>
                  <a:pt x="556149" y="590663"/>
                </a:lnTo>
                <a:lnTo>
                  <a:pt x="587792" y="558867"/>
                </a:lnTo>
                <a:lnTo>
                  <a:pt x="620148" y="527802"/>
                </a:lnTo>
                <a:lnTo>
                  <a:pt x="653205" y="497481"/>
                </a:lnTo>
                <a:lnTo>
                  <a:pt x="686950" y="467918"/>
                </a:lnTo>
                <a:lnTo>
                  <a:pt x="721368" y="439127"/>
                </a:lnTo>
                <a:lnTo>
                  <a:pt x="756447" y="411119"/>
                </a:lnTo>
                <a:lnTo>
                  <a:pt x="792174" y="383910"/>
                </a:lnTo>
                <a:lnTo>
                  <a:pt x="828534" y="357512"/>
                </a:lnTo>
                <a:lnTo>
                  <a:pt x="865515" y="331939"/>
                </a:lnTo>
                <a:lnTo>
                  <a:pt x="903103" y="307205"/>
                </a:lnTo>
                <a:lnTo>
                  <a:pt x="941284" y="283322"/>
                </a:lnTo>
                <a:lnTo>
                  <a:pt x="980047" y="260305"/>
                </a:lnTo>
                <a:lnTo>
                  <a:pt x="1019376" y="238166"/>
                </a:lnTo>
                <a:lnTo>
                  <a:pt x="1059259" y="216919"/>
                </a:lnTo>
                <a:lnTo>
                  <a:pt x="1099682" y="196577"/>
                </a:lnTo>
                <a:lnTo>
                  <a:pt x="1140633" y="177155"/>
                </a:lnTo>
                <a:lnTo>
                  <a:pt x="1182097" y="158665"/>
                </a:lnTo>
                <a:lnTo>
                  <a:pt x="1224061" y="141120"/>
                </a:lnTo>
                <a:lnTo>
                  <a:pt x="1266512" y="124535"/>
                </a:lnTo>
                <a:lnTo>
                  <a:pt x="1309437" y="108923"/>
                </a:lnTo>
                <a:lnTo>
                  <a:pt x="1352822" y="94296"/>
                </a:lnTo>
                <a:lnTo>
                  <a:pt x="1396654" y="80670"/>
                </a:lnTo>
                <a:lnTo>
                  <a:pt x="1440919" y="68056"/>
                </a:lnTo>
                <a:lnTo>
                  <a:pt x="1485604" y="56468"/>
                </a:lnTo>
                <a:lnTo>
                  <a:pt x="1530697" y="45920"/>
                </a:lnTo>
                <a:lnTo>
                  <a:pt x="1576182" y="36426"/>
                </a:lnTo>
                <a:lnTo>
                  <a:pt x="1622048" y="27998"/>
                </a:lnTo>
                <a:lnTo>
                  <a:pt x="1668280" y="20651"/>
                </a:lnTo>
                <a:lnTo>
                  <a:pt x="1714865" y="14397"/>
                </a:lnTo>
                <a:lnTo>
                  <a:pt x="1761791" y="9249"/>
                </a:lnTo>
                <a:lnTo>
                  <a:pt x="1809043" y="5223"/>
                </a:lnTo>
                <a:lnTo>
                  <a:pt x="1856608" y="2330"/>
                </a:lnTo>
                <a:lnTo>
                  <a:pt x="1904473" y="584"/>
                </a:lnTo>
                <a:lnTo>
                  <a:pt x="1952625" y="0"/>
                </a:lnTo>
                <a:lnTo>
                  <a:pt x="1952625" y="1962023"/>
                </a:lnTo>
                <a:lnTo>
                  <a:pt x="0" y="196202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10125" y="2772473"/>
            <a:ext cx="1104265" cy="57848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191770">
              <a:lnSpc>
                <a:spcPts val="2100"/>
              </a:lnSpc>
              <a:spcBef>
                <a:spcPts val="295"/>
              </a:spcBef>
            </a:pPr>
            <a:r>
              <a:rPr sz="1850" dirty="0">
                <a:solidFill>
                  <a:srgbClr val="091A30"/>
                </a:solidFill>
                <a:latin typeface="Calibri"/>
                <a:cs typeface="Calibri"/>
              </a:rPr>
              <a:t>Patient  </a:t>
            </a:r>
            <a:r>
              <a:rPr sz="1850" spc="-10" dirty="0">
                <a:solidFill>
                  <a:srgbClr val="091A30"/>
                </a:solidFill>
                <a:latin typeface="Calibri"/>
                <a:cs typeface="Calibri"/>
              </a:rPr>
              <a:t>E</a:t>
            </a:r>
            <a:r>
              <a:rPr sz="1850" spc="15" dirty="0">
                <a:solidFill>
                  <a:srgbClr val="091A30"/>
                </a:solidFill>
                <a:latin typeface="Calibri"/>
                <a:cs typeface="Calibri"/>
              </a:rPr>
              <a:t>x</a:t>
            </a:r>
            <a:r>
              <a:rPr sz="1850" spc="70" dirty="0">
                <a:solidFill>
                  <a:srgbClr val="091A30"/>
                </a:solidFill>
                <a:latin typeface="Calibri"/>
                <a:cs typeface="Calibri"/>
              </a:rPr>
              <a:t>p</a:t>
            </a:r>
            <a:r>
              <a:rPr sz="1850" spc="-25" dirty="0">
                <a:solidFill>
                  <a:srgbClr val="091A30"/>
                </a:solidFill>
                <a:latin typeface="Calibri"/>
                <a:cs typeface="Calibri"/>
              </a:rPr>
              <a:t>e</a:t>
            </a:r>
            <a:r>
              <a:rPr sz="1850" spc="20" dirty="0">
                <a:solidFill>
                  <a:srgbClr val="091A30"/>
                </a:solidFill>
                <a:latin typeface="Calibri"/>
                <a:cs typeface="Calibri"/>
              </a:rPr>
              <a:t>ri</a:t>
            </a:r>
            <a:r>
              <a:rPr sz="1850" spc="45" dirty="0">
                <a:solidFill>
                  <a:srgbClr val="091A30"/>
                </a:solidFill>
                <a:latin typeface="Calibri"/>
                <a:cs typeface="Calibri"/>
              </a:rPr>
              <a:t>e</a:t>
            </a:r>
            <a:r>
              <a:rPr sz="1850" spc="-5" dirty="0">
                <a:solidFill>
                  <a:srgbClr val="091A30"/>
                </a:solidFill>
                <a:latin typeface="Calibri"/>
                <a:cs typeface="Calibri"/>
              </a:rPr>
              <a:t>n</a:t>
            </a:r>
            <a:r>
              <a:rPr sz="1850" spc="35" dirty="0">
                <a:solidFill>
                  <a:srgbClr val="091A30"/>
                </a:solidFill>
                <a:latin typeface="Calibri"/>
                <a:cs typeface="Calibri"/>
              </a:rPr>
              <a:t>c</a:t>
            </a:r>
            <a:r>
              <a:rPr sz="1850" spc="10" dirty="0">
                <a:solidFill>
                  <a:srgbClr val="091A30"/>
                </a:solidFill>
                <a:latin typeface="Calibri"/>
                <a:cs typeface="Calibri"/>
              </a:rPr>
              <a:t>e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43625" y="1819275"/>
            <a:ext cx="1952625" cy="1962150"/>
          </a:xfrm>
          <a:custGeom>
            <a:avLst/>
            <a:gdLst/>
            <a:ahLst/>
            <a:cxnLst/>
            <a:rect l="l" t="t" r="r" b="b"/>
            <a:pathLst>
              <a:path w="1952625" h="1962150">
                <a:moveTo>
                  <a:pt x="0" y="0"/>
                </a:moveTo>
                <a:lnTo>
                  <a:pt x="0" y="1962150"/>
                </a:lnTo>
                <a:lnTo>
                  <a:pt x="1952625" y="1962150"/>
                </a:lnTo>
                <a:lnTo>
                  <a:pt x="1952042" y="1913765"/>
                </a:lnTo>
                <a:lnTo>
                  <a:pt x="1950305" y="1865669"/>
                </a:lnTo>
                <a:lnTo>
                  <a:pt x="1947426" y="1817874"/>
                </a:lnTo>
                <a:lnTo>
                  <a:pt x="1943419" y="1770393"/>
                </a:lnTo>
                <a:lnTo>
                  <a:pt x="1938296" y="1723241"/>
                </a:lnTo>
                <a:lnTo>
                  <a:pt x="1932072" y="1676430"/>
                </a:lnTo>
                <a:lnTo>
                  <a:pt x="1924759" y="1629974"/>
                </a:lnTo>
                <a:lnTo>
                  <a:pt x="1916372" y="1583886"/>
                </a:lnTo>
                <a:lnTo>
                  <a:pt x="1906923" y="1538180"/>
                </a:lnTo>
                <a:lnTo>
                  <a:pt x="1896425" y="1492869"/>
                </a:lnTo>
                <a:lnTo>
                  <a:pt x="1884893" y="1447967"/>
                </a:lnTo>
                <a:lnTo>
                  <a:pt x="1872340" y="1403486"/>
                </a:lnTo>
                <a:lnTo>
                  <a:pt x="1858778" y="1359442"/>
                </a:lnTo>
                <a:lnTo>
                  <a:pt x="1844221" y="1315846"/>
                </a:lnTo>
                <a:lnTo>
                  <a:pt x="1828683" y="1272712"/>
                </a:lnTo>
                <a:lnTo>
                  <a:pt x="1812177" y="1230054"/>
                </a:lnTo>
                <a:lnTo>
                  <a:pt x="1794717" y="1187886"/>
                </a:lnTo>
                <a:lnTo>
                  <a:pt x="1776315" y="1146220"/>
                </a:lnTo>
                <a:lnTo>
                  <a:pt x="1756985" y="1105070"/>
                </a:lnTo>
                <a:lnTo>
                  <a:pt x="1736741" y="1064450"/>
                </a:lnTo>
                <a:lnTo>
                  <a:pt x="1715596" y="1024372"/>
                </a:lnTo>
                <a:lnTo>
                  <a:pt x="1693563" y="984851"/>
                </a:lnTo>
                <a:lnTo>
                  <a:pt x="1670655" y="945900"/>
                </a:lnTo>
                <a:lnTo>
                  <a:pt x="1646886" y="907532"/>
                </a:lnTo>
                <a:lnTo>
                  <a:pt x="1622270" y="869760"/>
                </a:lnTo>
                <a:lnTo>
                  <a:pt x="1596820" y="832599"/>
                </a:lnTo>
                <a:lnTo>
                  <a:pt x="1570548" y="796061"/>
                </a:lnTo>
                <a:lnTo>
                  <a:pt x="1543469" y="760160"/>
                </a:lnTo>
                <a:lnTo>
                  <a:pt x="1515596" y="724910"/>
                </a:lnTo>
                <a:lnTo>
                  <a:pt x="1486941" y="690323"/>
                </a:lnTo>
                <a:lnTo>
                  <a:pt x="1457520" y="656413"/>
                </a:lnTo>
                <a:lnTo>
                  <a:pt x="1427344" y="623194"/>
                </a:lnTo>
                <a:lnTo>
                  <a:pt x="1396428" y="590680"/>
                </a:lnTo>
                <a:lnTo>
                  <a:pt x="1364784" y="558882"/>
                </a:lnTo>
                <a:lnTo>
                  <a:pt x="1332426" y="527816"/>
                </a:lnTo>
                <a:lnTo>
                  <a:pt x="1299368" y="497494"/>
                </a:lnTo>
                <a:lnTo>
                  <a:pt x="1265622" y="467930"/>
                </a:lnTo>
                <a:lnTo>
                  <a:pt x="1231203" y="439137"/>
                </a:lnTo>
                <a:lnTo>
                  <a:pt x="1196123" y="411129"/>
                </a:lnTo>
                <a:lnTo>
                  <a:pt x="1160396" y="383918"/>
                </a:lnTo>
                <a:lnTo>
                  <a:pt x="1124035" y="357520"/>
                </a:lnTo>
                <a:lnTo>
                  <a:pt x="1087053" y="331946"/>
                </a:lnTo>
                <a:lnTo>
                  <a:pt x="1049465" y="307211"/>
                </a:lnTo>
                <a:lnTo>
                  <a:pt x="1011283" y="283327"/>
                </a:lnTo>
                <a:lnTo>
                  <a:pt x="972521" y="260309"/>
                </a:lnTo>
                <a:lnTo>
                  <a:pt x="933192" y="238170"/>
                </a:lnTo>
                <a:lnTo>
                  <a:pt x="893309" y="216922"/>
                </a:lnTo>
                <a:lnTo>
                  <a:pt x="852886" y="196580"/>
                </a:lnTo>
                <a:lnTo>
                  <a:pt x="811937" y="177157"/>
                </a:lnTo>
                <a:lnTo>
                  <a:pt x="770473" y="158667"/>
                </a:lnTo>
                <a:lnTo>
                  <a:pt x="728510" y="141122"/>
                </a:lnTo>
                <a:lnTo>
                  <a:pt x="686060" y="124537"/>
                </a:lnTo>
                <a:lnTo>
                  <a:pt x="643137" y="108924"/>
                </a:lnTo>
                <a:lnTo>
                  <a:pt x="599754" y="94297"/>
                </a:lnTo>
                <a:lnTo>
                  <a:pt x="555924" y="80670"/>
                </a:lnTo>
                <a:lnTo>
                  <a:pt x="511661" y="68056"/>
                </a:lnTo>
                <a:lnTo>
                  <a:pt x="466978" y="56469"/>
                </a:lnTo>
                <a:lnTo>
                  <a:pt x="421889" y="45921"/>
                </a:lnTo>
                <a:lnTo>
                  <a:pt x="376407" y="36426"/>
                </a:lnTo>
                <a:lnTo>
                  <a:pt x="330544" y="27998"/>
                </a:lnTo>
                <a:lnTo>
                  <a:pt x="284316" y="20651"/>
                </a:lnTo>
                <a:lnTo>
                  <a:pt x="237734" y="14397"/>
                </a:lnTo>
                <a:lnTo>
                  <a:pt x="190813" y="9249"/>
                </a:lnTo>
                <a:lnTo>
                  <a:pt x="143566" y="5223"/>
                </a:lnTo>
                <a:lnTo>
                  <a:pt x="96005" y="2330"/>
                </a:lnTo>
                <a:lnTo>
                  <a:pt x="48146" y="584"/>
                </a:lnTo>
                <a:lnTo>
                  <a:pt x="0" y="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305550" y="2801048"/>
            <a:ext cx="1063625" cy="55816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190500">
              <a:lnSpc>
                <a:spcPts val="2030"/>
              </a:lnSpc>
              <a:spcBef>
                <a:spcPts val="27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Health  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48451" y="3871976"/>
            <a:ext cx="1952625" cy="1962150"/>
          </a:xfrm>
          <a:custGeom>
            <a:avLst/>
            <a:gdLst/>
            <a:ahLst/>
            <a:cxnLst/>
            <a:rect l="l" t="t" r="r" b="b"/>
            <a:pathLst>
              <a:path w="1952625" h="1962150">
                <a:moveTo>
                  <a:pt x="1952625" y="0"/>
                </a:moveTo>
                <a:lnTo>
                  <a:pt x="0" y="0"/>
                </a:lnTo>
                <a:lnTo>
                  <a:pt x="0" y="1962086"/>
                </a:lnTo>
                <a:lnTo>
                  <a:pt x="48146" y="1961501"/>
                </a:lnTo>
                <a:lnTo>
                  <a:pt x="96005" y="1959755"/>
                </a:lnTo>
                <a:lnTo>
                  <a:pt x="143566" y="1956862"/>
                </a:lnTo>
                <a:lnTo>
                  <a:pt x="190813" y="1952835"/>
                </a:lnTo>
                <a:lnTo>
                  <a:pt x="237734" y="1947688"/>
                </a:lnTo>
                <a:lnTo>
                  <a:pt x="284316" y="1941433"/>
                </a:lnTo>
                <a:lnTo>
                  <a:pt x="330544" y="1934085"/>
                </a:lnTo>
                <a:lnTo>
                  <a:pt x="376407" y="1925657"/>
                </a:lnTo>
                <a:lnTo>
                  <a:pt x="421889" y="1916162"/>
                </a:lnTo>
                <a:lnTo>
                  <a:pt x="466978" y="1905614"/>
                </a:lnTo>
                <a:lnTo>
                  <a:pt x="511661" y="1894025"/>
                </a:lnTo>
                <a:lnTo>
                  <a:pt x="555924" y="1881411"/>
                </a:lnTo>
                <a:lnTo>
                  <a:pt x="599754" y="1867783"/>
                </a:lnTo>
                <a:lnTo>
                  <a:pt x="643137" y="1853156"/>
                </a:lnTo>
                <a:lnTo>
                  <a:pt x="686060" y="1837542"/>
                </a:lnTo>
                <a:lnTo>
                  <a:pt x="728510" y="1820956"/>
                </a:lnTo>
                <a:lnTo>
                  <a:pt x="770473" y="1803411"/>
                </a:lnTo>
                <a:lnTo>
                  <a:pt x="811937" y="1784919"/>
                </a:lnTo>
                <a:lnTo>
                  <a:pt x="852886" y="1765496"/>
                </a:lnTo>
                <a:lnTo>
                  <a:pt x="893309" y="1745153"/>
                </a:lnTo>
                <a:lnTo>
                  <a:pt x="933192" y="1723905"/>
                </a:lnTo>
                <a:lnTo>
                  <a:pt x="972521" y="1701765"/>
                </a:lnTo>
                <a:lnTo>
                  <a:pt x="1011283" y="1678746"/>
                </a:lnTo>
                <a:lnTo>
                  <a:pt x="1049465" y="1654862"/>
                </a:lnTo>
                <a:lnTo>
                  <a:pt x="1087053" y="1630126"/>
                </a:lnTo>
                <a:lnTo>
                  <a:pt x="1124035" y="1604552"/>
                </a:lnTo>
                <a:lnTo>
                  <a:pt x="1160396" y="1578153"/>
                </a:lnTo>
                <a:lnTo>
                  <a:pt x="1196123" y="1550942"/>
                </a:lnTo>
                <a:lnTo>
                  <a:pt x="1231203" y="1522934"/>
                </a:lnTo>
                <a:lnTo>
                  <a:pt x="1265622" y="1494140"/>
                </a:lnTo>
                <a:lnTo>
                  <a:pt x="1299368" y="1464576"/>
                </a:lnTo>
                <a:lnTo>
                  <a:pt x="1332426" y="1434254"/>
                </a:lnTo>
                <a:lnTo>
                  <a:pt x="1364784" y="1403187"/>
                </a:lnTo>
                <a:lnTo>
                  <a:pt x="1396428" y="1371390"/>
                </a:lnTo>
                <a:lnTo>
                  <a:pt x="1427344" y="1338875"/>
                </a:lnTo>
                <a:lnTo>
                  <a:pt x="1457520" y="1305657"/>
                </a:lnTo>
                <a:lnTo>
                  <a:pt x="1486941" y="1271747"/>
                </a:lnTo>
                <a:lnTo>
                  <a:pt x="1515596" y="1237161"/>
                </a:lnTo>
                <a:lnTo>
                  <a:pt x="1543469" y="1201911"/>
                </a:lnTo>
                <a:lnTo>
                  <a:pt x="1570548" y="1166011"/>
                </a:lnTo>
                <a:lnTo>
                  <a:pt x="1596820" y="1129473"/>
                </a:lnTo>
                <a:lnTo>
                  <a:pt x="1622270" y="1092313"/>
                </a:lnTo>
                <a:lnTo>
                  <a:pt x="1646886" y="1054542"/>
                </a:lnTo>
                <a:lnTo>
                  <a:pt x="1670655" y="1016175"/>
                </a:lnTo>
                <a:lnTo>
                  <a:pt x="1693563" y="977225"/>
                </a:lnTo>
                <a:lnTo>
                  <a:pt x="1715596" y="937706"/>
                </a:lnTo>
                <a:lnTo>
                  <a:pt x="1736741" y="897630"/>
                </a:lnTo>
                <a:lnTo>
                  <a:pt x="1756985" y="857011"/>
                </a:lnTo>
                <a:lnTo>
                  <a:pt x="1776315" y="815863"/>
                </a:lnTo>
                <a:lnTo>
                  <a:pt x="1794717" y="774199"/>
                </a:lnTo>
                <a:lnTo>
                  <a:pt x="1812177" y="732033"/>
                </a:lnTo>
                <a:lnTo>
                  <a:pt x="1828683" y="689377"/>
                </a:lnTo>
                <a:lnTo>
                  <a:pt x="1844221" y="646246"/>
                </a:lnTo>
                <a:lnTo>
                  <a:pt x="1858778" y="602653"/>
                </a:lnTo>
                <a:lnTo>
                  <a:pt x="1872340" y="558611"/>
                </a:lnTo>
                <a:lnTo>
                  <a:pt x="1884893" y="514134"/>
                </a:lnTo>
                <a:lnTo>
                  <a:pt x="1896425" y="469235"/>
                </a:lnTo>
                <a:lnTo>
                  <a:pt x="1906923" y="423928"/>
                </a:lnTo>
                <a:lnTo>
                  <a:pt x="1916372" y="378225"/>
                </a:lnTo>
                <a:lnTo>
                  <a:pt x="1924759" y="332142"/>
                </a:lnTo>
                <a:lnTo>
                  <a:pt x="1932072" y="285690"/>
                </a:lnTo>
                <a:lnTo>
                  <a:pt x="1938296" y="238883"/>
                </a:lnTo>
                <a:lnTo>
                  <a:pt x="1943419" y="191735"/>
                </a:lnTo>
                <a:lnTo>
                  <a:pt x="1947426" y="144259"/>
                </a:lnTo>
                <a:lnTo>
                  <a:pt x="1950305" y="96469"/>
                </a:lnTo>
                <a:lnTo>
                  <a:pt x="1952042" y="48378"/>
                </a:lnTo>
                <a:lnTo>
                  <a:pt x="1952625" y="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48451" y="3871976"/>
            <a:ext cx="1952625" cy="1962150"/>
          </a:xfrm>
          <a:custGeom>
            <a:avLst/>
            <a:gdLst/>
            <a:ahLst/>
            <a:cxnLst/>
            <a:rect l="l" t="t" r="r" b="b"/>
            <a:pathLst>
              <a:path w="1952625" h="1962150">
                <a:moveTo>
                  <a:pt x="1952625" y="0"/>
                </a:moveTo>
                <a:lnTo>
                  <a:pt x="1952042" y="48378"/>
                </a:lnTo>
                <a:lnTo>
                  <a:pt x="1950305" y="96469"/>
                </a:lnTo>
                <a:lnTo>
                  <a:pt x="1947426" y="144259"/>
                </a:lnTo>
                <a:lnTo>
                  <a:pt x="1943419" y="191735"/>
                </a:lnTo>
                <a:lnTo>
                  <a:pt x="1938296" y="238883"/>
                </a:lnTo>
                <a:lnTo>
                  <a:pt x="1932072" y="285690"/>
                </a:lnTo>
                <a:lnTo>
                  <a:pt x="1924759" y="332142"/>
                </a:lnTo>
                <a:lnTo>
                  <a:pt x="1916372" y="378225"/>
                </a:lnTo>
                <a:lnTo>
                  <a:pt x="1906923" y="423928"/>
                </a:lnTo>
                <a:lnTo>
                  <a:pt x="1896425" y="469235"/>
                </a:lnTo>
                <a:lnTo>
                  <a:pt x="1884893" y="514134"/>
                </a:lnTo>
                <a:lnTo>
                  <a:pt x="1872340" y="558611"/>
                </a:lnTo>
                <a:lnTo>
                  <a:pt x="1858778" y="602653"/>
                </a:lnTo>
                <a:lnTo>
                  <a:pt x="1844221" y="646246"/>
                </a:lnTo>
                <a:lnTo>
                  <a:pt x="1828683" y="689377"/>
                </a:lnTo>
                <a:lnTo>
                  <a:pt x="1812177" y="732033"/>
                </a:lnTo>
                <a:lnTo>
                  <a:pt x="1794717" y="774199"/>
                </a:lnTo>
                <a:lnTo>
                  <a:pt x="1776315" y="815863"/>
                </a:lnTo>
                <a:lnTo>
                  <a:pt x="1756985" y="857011"/>
                </a:lnTo>
                <a:lnTo>
                  <a:pt x="1736741" y="897630"/>
                </a:lnTo>
                <a:lnTo>
                  <a:pt x="1715596" y="937706"/>
                </a:lnTo>
                <a:lnTo>
                  <a:pt x="1693563" y="977225"/>
                </a:lnTo>
                <a:lnTo>
                  <a:pt x="1670655" y="1016175"/>
                </a:lnTo>
                <a:lnTo>
                  <a:pt x="1646886" y="1054542"/>
                </a:lnTo>
                <a:lnTo>
                  <a:pt x="1622270" y="1092313"/>
                </a:lnTo>
                <a:lnTo>
                  <a:pt x="1596820" y="1129473"/>
                </a:lnTo>
                <a:lnTo>
                  <a:pt x="1570548" y="1166011"/>
                </a:lnTo>
                <a:lnTo>
                  <a:pt x="1543469" y="1201911"/>
                </a:lnTo>
                <a:lnTo>
                  <a:pt x="1515596" y="1237161"/>
                </a:lnTo>
                <a:lnTo>
                  <a:pt x="1486941" y="1271747"/>
                </a:lnTo>
                <a:lnTo>
                  <a:pt x="1457520" y="1305657"/>
                </a:lnTo>
                <a:lnTo>
                  <a:pt x="1427344" y="1338875"/>
                </a:lnTo>
                <a:lnTo>
                  <a:pt x="1396428" y="1371390"/>
                </a:lnTo>
                <a:lnTo>
                  <a:pt x="1364784" y="1403187"/>
                </a:lnTo>
                <a:lnTo>
                  <a:pt x="1332426" y="1434254"/>
                </a:lnTo>
                <a:lnTo>
                  <a:pt x="1299368" y="1464576"/>
                </a:lnTo>
                <a:lnTo>
                  <a:pt x="1265622" y="1494140"/>
                </a:lnTo>
                <a:lnTo>
                  <a:pt x="1231203" y="1522934"/>
                </a:lnTo>
                <a:lnTo>
                  <a:pt x="1196123" y="1550942"/>
                </a:lnTo>
                <a:lnTo>
                  <a:pt x="1160396" y="1578153"/>
                </a:lnTo>
                <a:lnTo>
                  <a:pt x="1124035" y="1604552"/>
                </a:lnTo>
                <a:lnTo>
                  <a:pt x="1087053" y="1630126"/>
                </a:lnTo>
                <a:lnTo>
                  <a:pt x="1049465" y="1654862"/>
                </a:lnTo>
                <a:lnTo>
                  <a:pt x="1011283" y="1678746"/>
                </a:lnTo>
                <a:lnTo>
                  <a:pt x="972521" y="1701765"/>
                </a:lnTo>
                <a:lnTo>
                  <a:pt x="933192" y="1723905"/>
                </a:lnTo>
                <a:lnTo>
                  <a:pt x="893309" y="1745153"/>
                </a:lnTo>
                <a:lnTo>
                  <a:pt x="852886" y="1765496"/>
                </a:lnTo>
                <a:lnTo>
                  <a:pt x="811937" y="1784919"/>
                </a:lnTo>
                <a:lnTo>
                  <a:pt x="770473" y="1803411"/>
                </a:lnTo>
                <a:lnTo>
                  <a:pt x="728510" y="1820956"/>
                </a:lnTo>
                <a:lnTo>
                  <a:pt x="686060" y="1837542"/>
                </a:lnTo>
                <a:lnTo>
                  <a:pt x="643137" y="1853156"/>
                </a:lnTo>
                <a:lnTo>
                  <a:pt x="599754" y="1867783"/>
                </a:lnTo>
                <a:lnTo>
                  <a:pt x="555924" y="1881411"/>
                </a:lnTo>
                <a:lnTo>
                  <a:pt x="511661" y="1894025"/>
                </a:lnTo>
                <a:lnTo>
                  <a:pt x="466978" y="1905614"/>
                </a:lnTo>
                <a:lnTo>
                  <a:pt x="421889" y="1916162"/>
                </a:lnTo>
                <a:lnTo>
                  <a:pt x="376407" y="1925657"/>
                </a:lnTo>
                <a:lnTo>
                  <a:pt x="330544" y="1934085"/>
                </a:lnTo>
                <a:lnTo>
                  <a:pt x="284316" y="1941433"/>
                </a:lnTo>
                <a:lnTo>
                  <a:pt x="237734" y="1947688"/>
                </a:lnTo>
                <a:lnTo>
                  <a:pt x="190813" y="1952835"/>
                </a:lnTo>
                <a:lnTo>
                  <a:pt x="143566" y="1956862"/>
                </a:lnTo>
                <a:lnTo>
                  <a:pt x="96005" y="1959755"/>
                </a:lnTo>
                <a:lnTo>
                  <a:pt x="48146" y="1961501"/>
                </a:lnTo>
                <a:lnTo>
                  <a:pt x="0" y="1962086"/>
                </a:lnTo>
                <a:lnTo>
                  <a:pt x="0" y="0"/>
                </a:lnTo>
                <a:lnTo>
                  <a:pt x="1952625" y="0"/>
                </a:lnTo>
                <a:close/>
              </a:path>
            </a:pathLst>
          </a:custGeom>
          <a:ln w="12700">
            <a:solidFill>
              <a:srgbClr val="92A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591681" y="4407217"/>
            <a:ext cx="49910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100576" y="3871848"/>
            <a:ext cx="1952625" cy="1962785"/>
          </a:xfrm>
          <a:custGeom>
            <a:avLst/>
            <a:gdLst/>
            <a:ahLst/>
            <a:cxnLst/>
            <a:rect l="l" t="t" r="r" b="b"/>
            <a:pathLst>
              <a:path w="1952625" h="1962785">
                <a:moveTo>
                  <a:pt x="1952625" y="0"/>
                </a:moveTo>
                <a:lnTo>
                  <a:pt x="0" y="0"/>
                </a:lnTo>
                <a:lnTo>
                  <a:pt x="581" y="48384"/>
                </a:lnTo>
                <a:lnTo>
                  <a:pt x="2318" y="96480"/>
                </a:lnTo>
                <a:lnTo>
                  <a:pt x="5197" y="144275"/>
                </a:lnTo>
                <a:lnTo>
                  <a:pt x="9204" y="191756"/>
                </a:lnTo>
                <a:lnTo>
                  <a:pt x="14326" y="238909"/>
                </a:lnTo>
                <a:lnTo>
                  <a:pt x="20549" y="285721"/>
                </a:lnTo>
                <a:lnTo>
                  <a:pt x="27861" y="332177"/>
                </a:lnTo>
                <a:lnTo>
                  <a:pt x="36247" y="378266"/>
                </a:lnTo>
                <a:lnTo>
                  <a:pt x="45695" y="423972"/>
                </a:lnTo>
                <a:lnTo>
                  <a:pt x="56191" y="469284"/>
                </a:lnTo>
                <a:lnTo>
                  <a:pt x="67722" y="514187"/>
                </a:lnTo>
                <a:lnTo>
                  <a:pt x="80274" y="558668"/>
                </a:lnTo>
                <a:lnTo>
                  <a:pt x="93835" y="602714"/>
                </a:lnTo>
                <a:lnTo>
                  <a:pt x="108390" y="646310"/>
                </a:lnTo>
                <a:lnTo>
                  <a:pt x="123926" y="689445"/>
                </a:lnTo>
                <a:lnTo>
                  <a:pt x="140430" y="732104"/>
                </a:lnTo>
                <a:lnTo>
                  <a:pt x="157889" y="774273"/>
                </a:lnTo>
                <a:lnTo>
                  <a:pt x="176289" y="815940"/>
                </a:lnTo>
                <a:lnTo>
                  <a:pt x="195617" y="857091"/>
                </a:lnTo>
                <a:lnTo>
                  <a:pt x="215859" y="897713"/>
                </a:lnTo>
                <a:lnTo>
                  <a:pt x="237002" y="937791"/>
                </a:lnTo>
                <a:lnTo>
                  <a:pt x="259034" y="977314"/>
                </a:lnTo>
                <a:lnTo>
                  <a:pt x="281939" y="1016266"/>
                </a:lnTo>
                <a:lnTo>
                  <a:pt x="305706" y="1054636"/>
                </a:lnTo>
                <a:lnTo>
                  <a:pt x="330321" y="1092409"/>
                </a:lnTo>
                <a:lnTo>
                  <a:pt x="355769" y="1129571"/>
                </a:lnTo>
                <a:lnTo>
                  <a:pt x="382039" y="1166110"/>
                </a:lnTo>
                <a:lnTo>
                  <a:pt x="409116" y="1202013"/>
                </a:lnTo>
                <a:lnTo>
                  <a:pt x="436988" y="1237265"/>
                </a:lnTo>
                <a:lnTo>
                  <a:pt x="465640" y="1271853"/>
                </a:lnTo>
                <a:lnTo>
                  <a:pt x="495060" y="1305764"/>
                </a:lnTo>
                <a:lnTo>
                  <a:pt x="525235" y="1338984"/>
                </a:lnTo>
                <a:lnTo>
                  <a:pt x="556149" y="1371500"/>
                </a:lnTo>
                <a:lnTo>
                  <a:pt x="587792" y="1403299"/>
                </a:lnTo>
                <a:lnTo>
                  <a:pt x="620148" y="1434367"/>
                </a:lnTo>
                <a:lnTo>
                  <a:pt x="653205" y="1464690"/>
                </a:lnTo>
                <a:lnTo>
                  <a:pt x="686950" y="1494256"/>
                </a:lnTo>
                <a:lnTo>
                  <a:pt x="721368" y="1523050"/>
                </a:lnTo>
                <a:lnTo>
                  <a:pt x="756447" y="1551060"/>
                </a:lnTo>
                <a:lnTo>
                  <a:pt x="792174" y="1578272"/>
                </a:lnTo>
                <a:lnTo>
                  <a:pt x="828534" y="1604672"/>
                </a:lnTo>
                <a:lnTo>
                  <a:pt x="865515" y="1630247"/>
                </a:lnTo>
                <a:lnTo>
                  <a:pt x="903103" y="1654983"/>
                </a:lnTo>
                <a:lnTo>
                  <a:pt x="941284" y="1678868"/>
                </a:lnTo>
                <a:lnTo>
                  <a:pt x="980047" y="1701887"/>
                </a:lnTo>
                <a:lnTo>
                  <a:pt x="1019376" y="1724028"/>
                </a:lnTo>
                <a:lnTo>
                  <a:pt x="1059259" y="1745277"/>
                </a:lnTo>
                <a:lnTo>
                  <a:pt x="1099682" y="1765620"/>
                </a:lnTo>
                <a:lnTo>
                  <a:pt x="1140633" y="1785044"/>
                </a:lnTo>
                <a:lnTo>
                  <a:pt x="1182097" y="1803536"/>
                </a:lnTo>
                <a:lnTo>
                  <a:pt x="1224061" y="1821081"/>
                </a:lnTo>
                <a:lnTo>
                  <a:pt x="1266512" y="1837668"/>
                </a:lnTo>
                <a:lnTo>
                  <a:pt x="1309437" y="1853281"/>
                </a:lnTo>
                <a:lnTo>
                  <a:pt x="1352822" y="1867909"/>
                </a:lnTo>
                <a:lnTo>
                  <a:pt x="1396654" y="1881537"/>
                </a:lnTo>
                <a:lnTo>
                  <a:pt x="1440919" y="1894152"/>
                </a:lnTo>
                <a:lnTo>
                  <a:pt x="1485604" y="1905740"/>
                </a:lnTo>
                <a:lnTo>
                  <a:pt x="1530697" y="1916289"/>
                </a:lnTo>
                <a:lnTo>
                  <a:pt x="1576182" y="1925784"/>
                </a:lnTo>
                <a:lnTo>
                  <a:pt x="1622048" y="1934212"/>
                </a:lnTo>
                <a:lnTo>
                  <a:pt x="1668280" y="1941560"/>
                </a:lnTo>
                <a:lnTo>
                  <a:pt x="1714865" y="1947815"/>
                </a:lnTo>
                <a:lnTo>
                  <a:pt x="1761791" y="1952962"/>
                </a:lnTo>
                <a:lnTo>
                  <a:pt x="1809043" y="1956989"/>
                </a:lnTo>
                <a:lnTo>
                  <a:pt x="1856608" y="1959882"/>
                </a:lnTo>
                <a:lnTo>
                  <a:pt x="1904473" y="1961628"/>
                </a:lnTo>
                <a:lnTo>
                  <a:pt x="1952625" y="1962213"/>
                </a:lnTo>
                <a:lnTo>
                  <a:pt x="1952625" y="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00576" y="3871848"/>
            <a:ext cx="1952625" cy="1962785"/>
          </a:xfrm>
          <a:custGeom>
            <a:avLst/>
            <a:gdLst/>
            <a:ahLst/>
            <a:cxnLst/>
            <a:rect l="l" t="t" r="r" b="b"/>
            <a:pathLst>
              <a:path w="1952625" h="1962785">
                <a:moveTo>
                  <a:pt x="1952625" y="1962213"/>
                </a:moveTo>
                <a:lnTo>
                  <a:pt x="1904473" y="1961628"/>
                </a:lnTo>
                <a:lnTo>
                  <a:pt x="1856608" y="1959882"/>
                </a:lnTo>
                <a:lnTo>
                  <a:pt x="1809043" y="1956989"/>
                </a:lnTo>
                <a:lnTo>
                  <a:pt x="1761791" y="1952962"/>
                </a:lnTo>
                <a:lnTo>
                  <a:pt x="1714865" y="1947815"/>
                </a:lnTo>
                <a:lnTo>
                  <a:pt x="1668280" y="1941560"/>
                </a:lnTo>
                <a:lnTo>
                  <a:pt x="1622048" y="1934212"/>
                </a:lnTo>
                <a:lnTo>
                  <a:pt x="1576182" y="1925784"/>
                </a:lnTo>
                <a:lnTo>
                  <a:pt x="1530697" y="1916289"/>
                </a:lnTo>
                <a:lnTo>
                  <a:pt x="1485604" y="1905740"/>
                </a:lnTo>
                <a:lnTo>
                  <a:pt x="1440919" y="1894152"/>
                </a:lnTo>
                <a:lnTo>
                  <a:pt x="1396654" y="1881537"/>
                </a:lnTo>
                <a:lnTo>
                  <a:pt x="1352822" y="1867909"/>
                </a:lnTo>
                <a:lnTo>
                  <a:pt x="1309437" y="1853281"/>
                </a:lnTo>
                <a:lnTo>
                  <a:pt x="1266512" y="1837668"/>
                </a:lnTo>
                <a:lnTo>
                  <a:pt x="1224061" y="1821081"/>
                </a:lnTo>
                <a:lnTo>
                  <a:pt x="1182097" y="1803536"/>
                </a:lnTo>
                <a:lnTo>
                  <a:pt x="1140633" y="1785044"/>
                </a:lnTo>
                <a:lnTo>
                  <a:pt x="1099682" y="1765620"/>
                </a:lnTo>
                <a:lnTo>
                  <a:pt x="1059259" y="1745277"/>
                </a:lnTo>
                <a:lnTo>
                  <a:pt x="1019376" y="1724028"/>
                </a:lnTo>
                <a:lnTo>
                  <a:pt x="980047" y="1701887"/>
                </a:lnTo>
                <a:lnTo>
                  <a:pt x="941284" y="1678868"/>
                </a:lnTo>
                <a:lnTo>
                  <a:pt x="903103" y="1654983"/>
                </a:lnTo>
                <a:lnTo>
                  <a:pt x="865515" y="1630247"/>
                </a:lnTo>
                <a:lnTo>
                  <a:pt x="828534" y="1604672"/>
                </a:lnTo>
                <a:lnTo>
                  <a:pt x="792174" y="1578272"/>
                </a:lnTo>
                <a:lnTo>
                  <a:pt x="756447" y="1551060"/>
                </a:lnTo>
                <a:lnTo>
                  <a:pt x="721368" y="1523050"/>
                </a:lnTo>
                <a:lnTo>
                  <a:pt x="686950" y="1494256"/>
                </a:lnTo>
                <a:lnTo>
                  <a:pt x="653205" y="1464690"/>
                </a:lnTo>
                <a:lnTo>
                  <a:pt x="620148" y="1434367"/>
                </a:lnTo>
                <a:lnTo>
                  <a:pt x="587792" y="1403299"/>
                </a:lnTo>
                <a:lnTo>
                  <a:pt x="556149" y="1371500"/>
                </a:lnTo>
                <a:lnTo>
                  <a:pt x="525235" y="1338984"/>
                </a:lnTo>
                <a:lnTo>
                  <a:pt x="495060" y="1305764"/>
                </a:lnTo>
                <a:lnTo>
                  <a:pt x="465640" y="1271853"/>
                </a:lnTo>
                <a:lnTo>
                  <a:pt x="436988" y="1237265"/>
                </a:lnTo>
                <a:lnTo>
                  <a:pt x="409116" y="1202013"/>
                </a:lnTo>
                <a:lnTo>
                  <a:pt x="382039" y="1166110"/>
                </a:lnTo>
                <a:lnTo>
                  <a:pt x="355769" y="1129571"/>
                </a:lnTo>
                <a:lnTo>
                  <a:pt x="330321" y="1092409"/>
                </a:lnTo>
                <a:lnTo>
                  <a:pt x="305706" y="1054636"/>
                </a:lnTo>
                <a:lnTo>
                  <a:pt x="281939" y="1016266"/>
                </a:lnTo>
                <a:lnTo>
                  <a:pt x="259034" y="977314"/>
                </a:lnTo>
                <a:lnTo>
                  <a:pt x="237002" y="937791"/>
                </a:lnTo>
                <a:lnTo>
                  <a:pt x="215859" y="897713"/>
                </a:lnTo>
                <a:lnTo>
                  <a:pt x="195617" y="857091"/>
                </a:lnTo>
                <a:lnTo>
                  <a:pt x="176289" y="815940"/>
                </a:lnTo>
                <a:lnTo>
                  <a:pt x="157889" y="774273"/>
                </a:lnTo>
                <a:lnTo>
                  <a:pt x="140430" y="732104"/>
                </a:lnTo>
                <a:lnTo>
                  <a:pt x="123926" y="689445"/>
                </a:lnTo>
                <a:lnTo>
                  <a:pt x="108390" y="646310"/>
                </a:lnTo>
                <a:lnTo>
                  <a:pt x="93835" y="602714"/>
                </a:lnTo>
                <a:lnTo>
                  <a:pt x="80274" y="558668"/>
                </a:lnTo>
                <a:lnTo>
                  <a:pt x="67722" y="514187"/>
                </a:lnTo>
                <a:lnTo>
                  <a:pt x="56191" y="469284"/>
                </a:lnTo>
                <a:lnTo>
                  <a:pt x="45695" y="423972"/>
                </a:lnTo>
                <a:lnTo>
                  <a:pt x="36247" y="378266"/>
                </a:lnTo>
                <a:lnTo>
                  <a:pt x="27861" y="332177"/>
                </a:lnTo>
                <a:lnTo>
                  <a:pt x="20549" y="285721"/>
                </a:lnTo>
                <a:lnTo>
                  <a:pt x="14326" y="238909"/>
                </a:lnTo>
                <a:lnTo>
                  <a:pt x="9204" y="191756"/>
                </a:lnTo>
                <a:lnTo>
                  <a:pt x="5197" y="144275"/>
                </a:lnTo>
                <a:lnTo>
                  <a:pt x="2318" y="96480"/>
                </a:lnTo>
                <a:lnTo>
                  <a:pt x="581" y="48384"/>
                </a:lnTo>
                <a:lnTo>
                  <a:pt x="0" y="0"/>
                </a:lnTo>
                <a:lnTo>
                  <a:pt x="1952625" y="0"/>
                </a:lnTo>
                <a:lnTo>
                  <a:pt x="1952625" y="196221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810125" y="4250753"/>
            <a:ext cx="1104265" cy="57848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125730">
              <a:lnSpc>
                <a:spcPts val="2100"/>
              </a:lnSpc>
              <a:spcBef>
                <a:spcPts val="295"/>
              </a:spcBef>
            </a:pPr>
            <a:r>
              <a:rPr sz="1850" spc="10" dirty="0">
                <a:solidFill>
                  <a:srgbClr val="FFFFFF"/>
                </a:solidFill>
                <a:latin typeface="Calibri"/>
                <a:cs typeface="Calibri"/>
              </a:rPr>
              <a:t>Provider 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5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50" spc="7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5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50" spc="20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1850" spc="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50" spc="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50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94121" y="3260471"/>
            <a:ext cx="628015" cy="254635"/>
          </a:xfrm>
          <a:custGeom>
            <a:avLst/>
            <a:gdLst/>
            <a:ahLst/>
            <a:cxnLst/>
            <a:rect l="l" t="t" r="r" b="b"/>
            <a:pathLst>
              <a:path w="628014" h="254635">
                <a:moveTo>
                  <a:pt x="306704" y="0"/>
                </a:moveTo>
                <a:lnTo>
                  <a:pt x="256948" y="3330"/>
                </a:lnTo>
                <a:lnTo>
                  <a:pt x="209751" y="12970"/>
                </a:lnTo>
                <a:lnTo>
                  <a:pt x="165743" y="28395"/>
                </a:lnTo>
                <a:lnTo>
                  <a:pt x="125556" y="49080"/>
                </a:lnTo>
                <a:lnTo>
                  <a:pt x="89820" y="74501"/>
                </a:lnTo>
                <a:lnTo>
                  <a:pt x="59167" y="104131"/>
                </a:lnTo>
                <a:lnTo>
                  <a:pt x="34228" y="137447"/>
                </a:lnTo>
                <a:lnTo>
                  <a:pt x="15633" y="173922"/>
                </a:lnTo>
                <a:lnTo>
                  <a:pt x="4013" y="213033"/>
                </a:lnTo>
                <a:lnTo>
                  <a:pt x="0" y="254253"/>
                </a:lnTo>
                <a:lnTo>
                  <a:pt x="72643" y="254253"/>
                </a:lnTo>
                <a:lnTo>
                  <a:pt x="81254" y="205462"/>
                </a:lnTo>
                <a:lnTo>
                  <a:pt x="105902" y="161004"/>
                </a:lnTo>
                <a:lnTo>
                  <a:pt x="144813" y="123166"/>
                </a:lnTo>
                <a:lnTo>
                  <a:pt x="196214" y="94233"/>
                </a:lnTo>
                <a:lnTo>
                  <a:pt x="246383" y="78795"/>
                </a:lnTo>
                <a:lnTo>
                  <a:pt x="298083" y="72784"/>
                </a:lnTo>
                <a:lnTo>
                  <a:pt x="519766" y="72784"/>
                </a:lnTo>
                <a:lnTo>
                  <a:pt x="504088" y="59757"/>
                </a:lnTo>
                <a:lnTo>
                  <a:pt x="460846" y="34499"/>
                </a:lnTo>
                <a:lnTo>
                  <a:pt x="412861" y="15727"/>
                </a:lnTo>
                <a:lnTo>
                  <a:pt x="361143" y="4030"/>
                </a:lnTo>
                <a:lnTo>
                  <a:pt x="306704" y="0"/>
                </a:lnTo>
                <a:close/>
              </a:path>
              <a:path w="628014" h="254635">
                <a:moveTo>
                  <a:pt x="627761" y="168528"/>
                </a:moveTo>
                <a:lnTo>
                  <a:pt x="482473" y="168528"/>
                </a:lnTo>
                <a:lnTo>
                  <a:pt x="576961" y="254253"/>
                </a:lnTo>
                <a:lnTo>
                  <a:pt x="627761" y="168528"/>
                </a:lnTo>
                <a:close/>
              </a:path>
              <a:path w="628014" h="254635">
                <a:moveTo>
                  <a:pt x="519766" y="72784"/>
                </a:moveTo>
                <a:lnTo>
                  <a:pt x="298083" y="72784"/>
                </a:lnTo>
                <a:lnTo>
                  <a:pt x="349406" y="75756"/>
                </a:lnTo>
                <a:lnTo>
                  <a:pt x="398449" y="87262"/>
                </a:lnTo>
                <a:lnTo>
                  <a:pt x="443304" y="106858"/>
                </a:lnTo>
                <a:lnTo>
                  <a:pt x="482064" y="134095"/>
                </a:lnTo>
                <a:lnTo>
                  <a:pt x="512825" y="168528"/>
                </a:lnTo>
                <a:lnTo>
                  <a:pt x="595249" y="168528"/>
                </a:lnTo>
                <a:lnTo>
                  <a:pt x="572300" y="127362"/>
                </a:lnTo>
                <a:lnTo>
                  <a:pt x="541577" y="90908"/>
                </a:lnTo>
                <a:lnTo>
                  <a:pt x="519766" y="72784"/>
                </a:lnTo>
                <a:close/>
              </a:path>
            </a:pathLst>
          </a:custGeom>
          <a:solidFill>
            <a:srgbClr val="DFF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94121" y="3260471"/>
            <a:ext cx="628015" cy="254635"/>
          </a:xfrm>
          <a:custGeom>
            <a:avLst/>
            <a:gdLst/>
            <a:ahLst/>
            <a:cxnLst/>
            <a:rect l="l" t="t" r="r" b="b"/>
            <a:pathLst>
              <a:path w="628014" h="254635">
                <a:moveTo>
                  <a:pt x="0" y="254253"/>
                </a:moveTo>
                <a:lnTo>
                  <a:pt x="4013" y="213033"/>
                </a:lnTo>
                <a:lnTo>
                  <a:pt x="15633" y="173922"/>
                </a:lnTo>
                <a:lnTo>
                  <a:pt x="34228" y="137447"/>
                </a:lnTo>
                <a:lnTo>
                  <a:pt x="59167" y="104131"/>
                </a:lnTo>
                <a:lnTo>
                  <a:pt x="89820" y="74501"/>
                </a:lnTo>
                <a:lnTo>
                  <a:pt x="125556" y="49080"/>
                </a:lnTo>
                <a:lnTo>
                  <a:pt x="165743" y="28395"/>
                </a:lnTo>
                <a:lnTo>
                  <a:pt x="209751" y="12970"/>
                </a:lnTo>
                <a:lnTo>
                  <a:pt x="256948" y="3330"/>
                </a:lnTo>
                <a:lnTo>
                  <a:pt x="306704" y="0"/>
                </a:lnTo>
                <a:lnTo>
                  <a:pt x="361143" y="4030"/>
                </a:lnTo>
                <a:lnTo>
                  <a:pt x="412861" y="15727"/>
                </a:lnTo>
                <a:lnTo>
                  <a:pt x="460846" y="34499"/>
                </a:lnTo>
                <a:lnTo>
                  <a:pt x="504088" y="59757"/>
                </a:lnTo>
                <a:lnTo>
                  <a:pt x="541577" y="90908"/>
                </a:lnTo>
                <a:lnTo>
                  <a:pt x="572300" y="127362"/>
                </a:lnTo>
                <a:lnTo>
                  <a:pt x="595249" y="168528"/>
                </a:lnTo>
                <a:lnTo>
                  <a:pt x="627761" y="168528"/>
                </a:lnTo>
                <a:lnTo>
                  <a:pt x="576961" y="254253"/>
                </a:lnTo>
                <a:lnTo>
                  <a:pt x="482473" y="168528"/>
                </a:lnTo>
                <a:lnTo>
                  <a:pt x="512825" y="168528"/>
                </a:lnTo>
                <a:lnTo>
                  <a:pt x="482064" y="134095"/>
                </a:lnTo>
                <a:lnTo>
                  <a:pt x="443304" y="106858"/>
                </a:lnTo>
                <a:lnTo>
                  <a:pt x="398449" y="87262"/>
                </a:lnTo>
                <a:lnTo>
                  <a:pt x="349406" y="75756"/>
                </a:lnTo>
                <a:lnTo>
                  <a:pt x="298083" y="72784"/>
                </a:lnTo>
                <a:lnTo>
                  <a:pt x="246383" y="78795"/>
                </a:lnTo>
                <a:lnTo>
                  <a:pt x="196214" y="94233"/>
                </a:lnTo>
                <a:lnTo>
                  <a:pt x="144813" y="123166"/>
                </a:lnTo>
                <a:lnTo>
                  <a:pt x="105902" y="161004"/>
                </a:lnTo>
                <a:lnTo>
                  <a:pt x="81254" y="205462"/>
                </a:lnTo>
                <a:lnTo>
                  <a:pt x="72643" y="254253"/>
                </a:lnTo>
                <a:lnTo>
                  <a:pt x="0" y="25425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78753" y="4138676"/>
            <a:ext cx="628015" cy="258445"/>
          </a:xfrm>
          <a:custGeom>
            <a:avLst/>
            <a:gdLst/>
            <a:ahLst/>
            <a:cxnLst/>
            <a:rect l="l" t="t" r="r" b="b"/>
            <a:pathLst>
              <a:path w="628014" h="258445">
                <a:moveTo>
                  <a:pt x="116332" y="85598"/>
                </a:moveTo>
                <a:lnTo>
                  <a:pt x="33274" y="85598"/>
                </a:lnTo>
                <a:lnTo>
                  <a:pt x="56009" y="127756"/>
                </a:lnTo>
                <a:lnTo>
                  <a:pt x="86626" y="165104"/>
                </a:lnTo>
                <a:lnTo>
                  <a:pt x="124097" y="197032"/>
                </a:lnTo>
                <a:lnTo>
                  <a:pt x="167393" y="222928"/>
                </a:lnTo>
                <a:lnTo>
                  <a:pt x="215485" y="242181"/>
                </a:lnTo>
                <a:lnTo>
                  <a:pt x="267345" y="254182"/>
                </a:lnTo>
                <a:lnTo>
                  <a:pt x="321945" y="258318"/>
                </a:lnTo>
                <a:lnTo>
                  <a:pt x="371590" y="254935"/>
                </a:lnTo>
                <a:lnTo>
                  <a:pt x="418686" y="245144"/>
                </a:lnTo>
                <a:lnTo>
                  <a:pt x="462601" y="229476"/>
                </a:lnTo>
                <a:lnTo>
                  <a:pt x="502705" y="208464"/>
                </a:lnTo>
                <a:lnTo>
                  <a:pt x="535842" y="184471"/>
                </a:lnTo>
                <a:lnTo>
                  <a:pt x="328340" y="184471"/>
                </a:lnTo>
                <a:lnTo>
                  <a:pt x="277439" y="181073"/>
                </a:lnTo>
                <a:lnTo>
                  <a:pt x="228912" y="169023"/>
                </a:lnTo>
                <a:lnTo>
                  <a:pt x="184635" y="148784"/>
                </a:lnTo>
                <a:lnTo>
                  <a:pt x="146483" y="120821"/>
                </a:lnTo>
                <a:lnTo>
                  <a:pt x="116332" y="85598"/>
                </a:lnTo>
                <a:close/>
              </a:path>
              <a:path w="628014" h="258445">
                <a:moveTo>
                  <a:pt x="628015" y="0"/>
                </a:moveTo>
                <a:lnTo>
                  <a:pt x="554228" y="0"/>
                </a:lnTo>
                <a:lnTo>
                  <a:pt x="548623" y="40273"/>
                </a:lnTo>
                <a:lnTo>
                  <a:pt x="532436" y="77980"/>
                </a:lnTo>
                <a:lnTo>
                  <a:pt x="506606" y="111895"/>
                </a:lnTo>
                <a:lnTo>
                  <a:pt x="472070" y="140793"/>
                </a:lnTo>
                <a:lnTo>
                  <a:pt x="429768" y="163449"/>
                </a:lnTo>
                <a:lnTo>
                  <a:pt x="379741" y="178750"/>
                </a:lnTo>
                <a:lnTo>
                  <a:pt x="328340" y="184471"/>
                </a:lnTo>
                <a:lnTo>
                  <a:pt x="535842" y="184471"/>
                </a:lnTo>
                <a:lnTo>
                  <a:pt x="568961" y="152540"/>
                </a:lnTo>
                <a:lnTo>
                  <a:pt x="593851" y="118692"/>
                </a:lnTo>
                <a:lnTo>
                  <a:pt x="612411" y="81631"/>
                </a:lnTo>
                <a:lnTo>
                  <a:pt x="624009" y="41889"/>
                </a:lnTo>
                <a:lnTo>
                  <a:pt x="628015" y="0"/>
                </a:lnTo>
                <a:close/>
              </a:path>
              <a:path w="628014" h="258445">
                <a:moveTo>
                  <a:pt x="52959" y="0"/>
                </a:moveTo>
                <a:lnTo>
                  <a:pt x="0" y="85598"/>
                </a:lnTo>
                <a:lnTo>
                  <a:pt x="147700" y="85598"/>
                </a:lnTo>
                <a:lnTo>
                  <a:pt x="52959" y="0"/>
                </a:lnTo>
                <a:close/>
              </a:path>
            </a:pathLst>
          </a:custGeom>
          <a:solidFill>
            <a:srgbClr val="DFF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78753" y="4138676"/>
            <a:ext cx="628015" cy="258445"/>
          </a:xfrm>
          <a:custGeom>
            <a:avLst/>
            <a:gdLst/>
            <a:ahLst/>
            <a:cxnLst/>
            <a:rect l="l" t="t" r="r" b="b"/>
            <a:pathLst>
              <a:path w="628014" h="258445">
                <a:moveTo>
                  <a:pt x="628015" y="0"/>
                </a:moveTo>
                <a:lnTo>
                  <a:pt x="624009" y="41889"/>
                </a:lnTo>
                <a:lnTo>
                  <a:pt x="612411" y="81631"/>
                </a:lnTo>
                <a:lnTo>
                  <a:pt x="593851" y="118692"/>
                </a:lnTo>
                <a:lnTo>
                  <a:pt x="568961" y="152540"/>
                </a:lnTo>
                <a:lnTo>
                  <a:pt x="538368" y="182641"/>
                </a:lnTo>
                <a:lnTo>
                  <a:pt x="502705" y="208464"/>
                </a:lnTo>
                <a:lnTo>
                  <a:pt x="462601" y="229476"/>
                </a:lnTo>
                <a:lnTo>
                  <a:pt x="418686" y="245144"/>
                </a:lnTo>
                <a:lnTo>
                  <a:pt x="371590" y="254935"/>
                </a:lnTo>
                <a:lnTo>
                  <a:pt x="321945" y="258318"/>
                </a:lnTo>
                <a:lnTo>
                  <a:pt x="267345" y="254182"/>
                </a:lnTo>
                <a:lnTo>
                  <a:pt x="215485" y="242181"/>
                </a:lnTo>
                <a:lnTo>
                  <a:pt x="167393" y="222928"/>
                </a:lnTo>
                <a:lnTo>
                  <a:pt x="124097" y="197032"/>
                </a:lnTo>
                <a:lnTo>
                  <a:pt x="86626" y="165104"/>
                </a:lnTo>
                <a:lnTo>
                  <a:pt x="56009" y="127756"/>
                </a:lnTo>
                <a:lnTo>
                  <a:pt x="33274" y="85598"/>
                </a:lnTo>
                <a:lnTo>
                  <a:pt x="0" y="85598"/>
                </a:lnTo>
                <a:lnTo>
                  <a:pt x="52959" y="0"/>
                </a:lnTo>
                <a:lnTo>
                  <a:pt x="147700" y="85598"/>
                </a:lnTo>
                <a:lnTo>
                  <a:pt x="116332" y="85598"/>
                </a:lnTo>
                <a:lnTo>
                  <a:pt x="146483" y="120821"/>
                </a:lnTo>
                <a:lnTo>
                  <a:pt x="184635" y="148784"/>
                </a:lnTo>
                <a:lnTo>
                  <a:pt x="228912" y="169023"/>
                </a:lnTo>
                <a:lnTo>
                  <a:pt x="277439" y="181073"/>
                </a:lnTo>
                <a:lnTo>
                  <a:pt x="328340" y="184471"/>
                </a:lnTo>
                <a:lnTo>
                  <a:pt x="379741" y="178750"/>
                </a:lnTo>
                <a:lnTo>
                  <a:pt x="429768" y="163449"/>
                </a:lnTo>
                <a:lnTo>
                  <a:pt x="472070" y="140793"/>
                </a:lnTo>
                <a:lnTo>
                  <a:pt x="506606" y="111895"/>
                </a:lnTo>
                <a:lnTo>
                  <a:pt x="532436" y="77980"/>
                </a:lnTo>
                <a:lnTo>
                  <a:pt x="548623" y="40273"/>
                </a:lnTo>
                <a:lnTo>
                  <a:pt x="554228" y="0"/>
                </a:lnTo>
                <a:lnTo>
                  <a:pt x="628015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429250" y="3495675"/>
            <a:ext cx="1362075" cy="647700"/>
          </a:xfrm>
          <a:prstGeom prst="rect">
            <a:avLst/>
          </a:prstGeom>
          <a:solidFill>
            <a:srgbClr val="C6EA94"/>
          </a:solidFill>
        </p:spPr>
        <p:txBody>
          <a:bodyPr vert="horz" wrap="square" lIns="0" tIns="26034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204"/>
              </a:spcBef>
            </a:pPr>
            <a:r>
              <a:rPr sz="3600" spc="-15" dirty="0">
                <a:solidFill>
                  <a:srgbClr val="091A30"/>
                </a:solidFill>
                <a:latin typeface="Calibri"/>
                <a:cs typeface="Calibri"/>
              </a:rPr>
              <a:t>Equity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09612" y="1719326"/>
            <a:ext cx="2286635" cy="1409700"/>
          </a:xfrm>
          <a:custGeom>
            <a:avLst/>
            <a:gdLst/>
            <a:ahLst/>
            <a:cxnLst/>
            <a:rect l="l" t="t" r="r" b="b"/>
            <a:pathLst>
              <a:path w="2286635" h="1409700">
                <a:moveTo>
                  <a:pt x="2286063" y="0"/>
                </a:moveTo>
                <a:lnTo>
                  <a:pt x="457200" y="0"/>
                </a:lnTo>
                <a:lnTo>
                  <a:pt x="0" y="1409700"/>
                </a:lnTo>
                <a:lnTo>
                  <a:pt x="1828863" y="1409700"/>
                </a:lnTo>
                <a:lnTo>
                  <a:pt x="2286063" y="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9612" y="1719326"/>
            <a:ext cx="2286635" cy="1409700"/>
          </a:xfrm>
          <a:custGeom>
            <a:avLst/>
            <a:gdLst/>
            <a:ahLst/>
            <a:cxnLst/>
            <a:rect l="l" t="t" r="r" b="b"/>
            <a:pathLst>
              <a:path w="2286635" h="1409700">
                <a:moveTo>
                  <a:pt x="0" y="1409700"/>
                </a:moveTo>
                <a:lnTo>
                  <a:pt x="457200" y="0"/>
                </a:lnTo>
                <a:lnTo>
                  <a:pt x="2286063" y="0"/>
                </a:lnTo>
                <a:lnTo>
                  <a:pt x="1828863" y="1409700"/>
                </a:lnTo>
                <a:lnTo>
                  <a:pt x="0" y="1409700"/>
                </a:lnTo>
                <a:close/>
              </a:path>
            </a:pathLst>
          </a:custGeom>
          <a:ln w="12700">
            <a:solidFill>
              <a:srgbClr val="92A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324228" y="1839531"/>
            <a:ext cx="1043940" cy="11303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5715" algn="ctr">
              <a:lnSpc>
                <a:spcPct val="100800"/>
              </a:lnSpc>
              <a:spcBef>
                <a:spcPts val="85"/>
              </a:spcBef>
            </a:pPr>
            <a:r>
              <a:rPr sz="1800" spc="-10" dirty="0">
                <a:solidFill>
                  <a:srgbClr val="091A30"/>
                </a:solidFill>
                <a:latin typeface="Calibri"/>
                <a:cs typeface="Calibri"/>
              </a:rPr>
              <a:t>Client </a:t>
            </a:r>
            <a:r>
              <a:rPr sz="1800" dirty="0">
                <a:solidFill>
                  <a:srgbClr val="091A30"/>
                </a:solidFill>
                <a:latin typeface="Calibri"/>
                <a:cs typeface="Calibri"/>
              </a:rPr>
              <a:t>+  </a:t>
            </a:r>
            <a:r>
              <a:rPr sz="1800" spc="-5" dirty="0">
                <a:solidFill>
                  <a:srgbClr val="091A30"/>
                </a:solidFill>
                <a:latin typeface="Calibri"/>
                <a:cs typeface="Calibri"/>
              </a:rPr>
              <a:t>Caregiver  </a:t>
            </a:r>
            <a:r>
              <a:rPr sz="1800" spc="15" dirty="0">
                <a:solidFill>
                  <a:srgbClr val="091A30"/>
                </a:solidFill>
                <a:latin typeface="Calibri"/>
                <a:cs typeface="Calibri"/>
              </a:rPr>
              <a:t>E</a:t>
            </a:r>
            <a:r>
              <a:rPr sz="1800" spc="-35" dirty="0">
                <a:solidFill>
                  <a:srgbClr val="091A30"/>
                </a:solidFill>
                <a:latin typeface="Calibri"/>
                <a:cs typeface="Calibri"/>
              </a:rPr>
              <a:t>x</a:t>
            </a:r>
            <a:r>
              <a:rPr sz="1800" spc="25" dirty="0">
                <a:solidFill>
                  <a:srgbClr val="091A30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091A30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091A30"/>
                </a:solidFill>
                <a:latin typeface="Calibri"/>
                <a:cs typeface="Calibri"/>
              </a:rPr>
              <a:t>r</a:t>
            </a:r>
            <a:r>
              <a:rPr sz="1800" spc="35" dirty="0">
                <a:solidFill>
                  <a:srgbClr val="091A3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091A30"/>
                </a:solidFill>
                <a:latin typeface="Calibri"/>
                <a:cs typeface="Calibri"/>
              </a:rPr>
              <a:t>e</a:t>
            </a:r>
            <a:r>
              <a:rPr sz="1800" spc="-45" dirty="0">
                <a:solidFill>
                  <a:srgbClr val="091A30"/>
                </a:solidFill>
                <a:latin typeface="Calibri"/>
                <a:cs typeface="Calibri"/>
              </a:rPr>
              <a:t>n</a:t>
            </a:r>
            <a:r>
              <a:rPr sz="1800" spc="-15" dirty="0">
                <a:solidFill>
                  <a:srgbClr val="091A30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091A30"/>
                </a:solidFill>
                <a:latin typeface="Calibri"/>
                <a:cs typeface="Calibri"/>
              </a:rPr>
              <a:t>e  </a:t>
            </a:r>
            <a:r>
              <a:rPr sz="1800" spc="-10" dirty="0">
                <a:solidFill>
                  <a:srgbClr val="091A30"/>
                </a:solidFill>
                <a:latin typeface="Calibri"/>
                <a:cs typeface="Calibri"/>
              </a:rPr>
              <a:t>Surveys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71487" y="4805426"/>
            <a:ext cx="2296160" cy="1276350"/>
          </a:xfrm>
          <a:custGeom>
            <a:avLst/>
            <a:gdLst/>
            <a:ahLst/>
            <a:cxnLst/>
            <a:rect l="l" t="t" r="r" b="b"/>
            <a:pathLst>
              <a:path w="2296160" h="1276350">
                <a:moveTo>
                  <a:pt x="2295588" y="0"/>
                </a:moveTo>
                <a:lnTo>
                  <a:pt x="459105" y="0"/>
                </a:lnTo>
                <a:lnTo>
                  <a:pt x="0" y="1276286"/>
                </a:lnTo>
                <a:lnTo>
                  <a:pt x="1836483" y="1276286"/>
                </a:lnTo>
                <a:lnTo>
                  <a:pt x="2295588" y="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1487" y="4805426"/>
            <a:ext cx="2296160" cy="1276350"/>
          </a:xfrm>
          <a:custGeom>
            <a:avLst/>
            <a:gdLst/>
            <a:ahLst/>
            <a:cxnLst/>
            <a:rect l="l" t="t" r="r" b="b"/>
            <a:pathLst>
              <a:path w="2296160" h="1276350">
                <a:moveTo>
                  <a:pt x="0" y="1276286"/>
                </a:moveTo>
                <a:lnTo>
                  <a:pt x="459105" y="0"/>
                </a:lnTo>
                <a:lnTo>
                  <a:pt x="2295588" y="0"/>
                </a:lnTo>
                <a:lnTo>
                  <a:pt x="1836483" y="1276286"/>
                </a:lnTo>
                <a:lnTo>
                  <a:pt x="0" y="1276286"/>
                </a:lnTo>
                <a:close/>
              </a:path>
            </a:pathLst>
          </a:custGeom>
          <a:ln w="12700">
            <a:solidFill>
              <a:srgbClr val="92A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089342" y="4998402"/>
            <a:ext cx="1043940" cy="85407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5080" algn="ctr">
              <a:lnSpc>
                <a:spcPct val="100899"/>
              </a:lnSpc>
              <a:spcBef>
                <a:spcPts val="8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Provider  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Survey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225026" y="1719326"/>
            <a:ext cx="2562225" cy="1409700"/>
          </a:xfrm>
          <a:custGeom>
            <a:avLst/>
            <a:gdLst/>
            <a:ahLst/>
            <a:cxnLst/>
            <a:rect l="l" t="t" r="r" b="b"/>
            <a:pathLst>
              <a:path w="2562225" h="1409700">
                <a:moveTo>
                  <a:pt x="2562225" y="0"/>
                </a:moveTo>
                <a:lnTo>
                  <a:pt x="512318" y="0"/>
                </a:lnTo>
                <a:lnTo>
                  <a:pt x="0" y="1409700"/>
                </a:lnTo>
                <a:lnTo>
                  <a:pt x="2049779" y="1409700"/>
                </a:lnTo>
                <a:lnTo>
                  <a:pt x="2562225" y="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25026" y="1719326"/>
            <a:ext cx="2562225" cy="1409700"/>
          </a:xfrm>
          <a:custGeom>
            <a:avLst/>
            <a:gdLst/>
            <a:ahLst/>
            <a:cxnLst/>
            <a:rect l="l" t="t" r="r" b="b"/>
            <a:pathLst>
              <a:path w="2562225" h="1409700">
                <a:moveTo>
                  <a:pt x="0" y="1409700"/>
                </a:moveTo>
                <a:lnTo>
                  <a:pt x="512318" y="0"/>
                </a:lnTo>
                <a:lnTo>
                  <a:pt x="2562225" y="0"/>
                </a:lnTo>
                <a:lnTo>
                  <a:pt x="2049779" y="1409700"/>
                </a:lnTo>
                <a:lnTo>
                  <a:pt x="0" y="1409700"/>
                </a:lnTo>
                <a:close/>
              </a:path>
            </a:pathLst>
          </a:custGeom>
          <a:ln w="12700">
            <a:solidFill>
              <a:srgbClr val="92A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9999980" y="1849056"/>
            <a:ext cx="1016635" cy="11303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52400" marR="141605" indent="-635" algn="ctr">
              <a:lnSpc>
                <a:spcPct val="100800"/>
              </a:lnSpc>
              <a:spcBef>
                <a:spcPts val="8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Client  S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rv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  <a:p>
            <a:pPr marL="12700" marR="5080" indent="3810" algn="ctr">
              <a:lnSpc>
                <a:spcPct val="1008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+ System  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358376" y="4805426"/>
            <a:ext cx="2428875" cy="1381125"/>
          </a:xfrm>
          <a:custGeom>
            <a:avLst/>
            <a:gdLst/>
            <a:ahLst/>
            <a:cxnLst/>
            <a:rect l="l" t="t" r="r" b="b"/>
            <a:pathLst>
              <a:path w="2428875" h="1381125">
                <a:moveTo>
                  <a:pt x="2428875" y="0"/>
                </a:moveTo>
                <a:lnTo>
                  <a:pt x="485775" y="0"/>
                </a:lnTo>
                <a:lnTo>
                  <a:pt x="0" y="1381061"/>
                </a:lnTo>
                <a:lnTo>
                  <a:pt x="1943100" y="1381061"/>
                </a:lnTo>
                <a:lnTo>
                  <a:pt x="2428875" y="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358376" y="4805426"/>
            <a:ext cx="2428875" cy="1381125"/>
          </a:xfrm>
          <a:custGeom>
            <a:avLst/>
            <a:gdLst/>
            <a:ahLst/>
            <a:cxnLst/>
            <a:rect l="l" t="t" r="r" b="b"/>
            <a:pathLst>
              <a:path w="2428875" h="1381125">
                <a:moveTo>
                  <a:pt x="0" y="1381061"/>
                </a:moveTo>
                <a:lnTo>
                  <a:pt x="485775" y="0"/>
                </a:lnTo>
                <a:lnTo>
                  <a:pt x="2428875" y="0"/>
                </a:lnTo>
                <a:lnTo>
                  <a:pt x="1943100" y="1381061"/>
                </a:lnTo>
                <a:lnTo>
                  <a:pt x="0" y="1381061"/>
                </a:lnTo>
                <a:close/>
              </a:path>
            </a:pathLst>
          </a:custGeom>
          <a:ln w="12700">
            <a:solidFill>
              <a:srgbClr val="92A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0017759" y="4926012"/>
            <a:ext cx="1122680" cy="11303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065" marR="5080" indent="-7620" algn="ctr">
              <a:lnSpc>
                <a:spcPct val="100800"/>
              </a:lnSpc>
              <a:spcBef>
                <a:spcPts val="85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Costs,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Activities 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rc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862576" y="795401"/>
            <a:ext cx="2505075" cy="647700"/>
          </a:xfrm>
          <a:custGeom>
            <a:avLst/>
            <a:gdLst/>
            <a:ahLst/>
            <a:cxnLst/>
            <a:rect l="l" t="t" r="r" b="b"/>
            <a:pathLst>
              <a:path w="2505075" h="647700">
                <a:moveTo>
                  <a:pt x="2505075" y="0"/>
                </a:moveTo>
                <a:lnTo>
                  <a:pt x="501014" y="0"/>
                </a:lnTo>
                <a:lnTo>
                  <a:pt x="0" y="647700"/>
                </a:lnTo>
                <a:lnTo>
                  <a:pt x="2004059" y="647700"/>
                </a:lnTo>
                <a:lnTo>
                  <a:pt x="2505075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62576" y="795401"/>
            <a:ext cx="2505075" cy="647700"/>
          </a:xfrm>
          <a:custGeom>
            <a:avLst/>
            <a:gdLst/>
            <a:ahLst/>
            <a:cxnLst/>
            <a:rect l="l" t="t" r="r" b="b"/>
            <a:pathLst>
              <a:path w="2505075" h="647700">
                <a:moveTo>
                  <a:pt x="0" y="647700"/>
                </a:moveTo>
                <a:lnTo>
                  <a:pt x="501014" y="0"/>
                </a:lnTo>
                <a:lnTo>
                  <a:pt x="2505075" y="0"/>
                </a:lnTo>
                <a:lnTo>
                  <a:pt x="2004059" y="647700"/>
                </a:lnTo>
                <a:lnTo>
                  <a:pt x="0" y="647700"/>
                </a:lnTo>
                <a:close/>
              </a:path>
            </a:pathLst>
          </a:custGeom>
          <a:ln w="12700">
            <a:solidFill>
              <a:srgbClr val="92A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445125" y="944562"/>
            <a:ext cx="13404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Measurement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8400"/>
            <a:ext cx="12192000" cy="609600"/>
          </a:xfrm>
          <a:custGeom>
            <a:avLst/>
            <a:gdLst/>
            <a:ahLst/>
            <a:cxnLst/>
            <a:rect l="l" t="t" r="r" b="b"/>
            <a:pathLst>
              <a:path w="12192000" h="609600">
                <a:moveTo>
                  <a:pt x="0" y="609600"/>
                </a:moveTo>
                <a:lnTo>
                  <a:pt x="12192000" y="609600"/>
                </a:lnTo>
                <a:lnTo>
                  <a:pt x="12192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7575" y="367665"/>
            <a:ext cx="781050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5" dirty="0"/>
              <a:t>Client and Caregiver</a:t>
            </a:r>
            <a:r>
              <a:rPr spc="85" dirty="0"/>
              <a:t> </a:t>
            </a:r>
            <a:r>
              <a:rPr spc="15" dirty="0"/>
              <a:t>Experience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088751" y="6443979"/>
            <a:ext cx="196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57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7439" y="1170433"/>
            <a:ext cx="8223250" cy="200342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527050" indent="-514984">
              <a:lnSpc>
                <a:spcPct val="100000"/>
              </a:lnSpc>
              <a:spcBef>
                <a:spcPts val="335"/>
              </a:spcBef>
              <a:buSzPct val="85937"/>
              <a:buAutoNum type="arabicPeriod"/>
              <a:tabLst>
                <a:tab pos="527050" algn="l"/>
                <a:tab pos="527685" algn="l"/>
              </a:tabLst>
            </a:pPr>
            <a:r>
              <a:rPr sz="3200" spc="-5" dirty="0">
                <a:solidFill>
                  <a:srgbClr val="091A30"/>
                </a:solidFill>
                <a:latin typeface="Arial"/>
                <a:cs typeface="Arial"/>
              </a:rPr>
              <a:t>Leveraging </a:t>
            </a:r>
            <a:r>
              <a:rPr sz="3200" spc="-10" dirty="0">
                <a:solidFill>
                  <a:srgbClr val="091A30"/>
                </a:solidFill>
                <a:latin typeface="Arial"/>
                <a:cs typeface="Arial"/>
              </a:rPr>
              <a:t>Existing</a:t>
            </a:r>
            <a:r>
              <a:rPr sz="3200" spc="3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91A30"/>
                </a:solidFill>
                <a:latin typeface="Arial"/>
                <a:cs typeface="Arial"/>
              </a:rPr>
              <a:t>Surveys</a:t>
            </a:r>
            <a:endParaRPr sz="3200">
              <a:latin typeface="Arial"/>
              <a:cs typeface="Arial"/>
            </a:endParaRPr>
          </a:p>
          <a:p>
            <a:pPr marL="984885" lvl="1" indent="-514984">
              <a:lnSpc>
                <a:spcPct val="100000"/>
              </a:lnSpc>
              <a:spcBef>
                <a:spcPts val="215"/>
              </a:spcBef>
              <a:buSzPct val="87272"/>
              <a:buAutoNum type="arabicPeriod"/>
              <a:tabLst>
                <a:tab pos="984250" algn="l"/>
                <a:tab pos="984885" algn="l"/>
              </a:tabLst>
            </a:pPr>
            <a:r>
              <a:rPr sz="2750" spc="25" dirty="0">
                <a:solidFill>
                  <a:srgbClr val="091A30"/>
                </a:solidFill>
                <a:latin typeface="Arial"/>
                <a:cs typeface="Arial"/>
              </a:rPr>
              <a:t>HSPN– </a:t>
            </a:r>
            <a:r>
              <a:rPr sz="2750" spc="35" dirty="0">
                <a:solidFill>
                  <a:srgbClr val="091A30"/>
                </a:solidFill>
                <a:latin typeface="Arial"/>
                <a:cs typeface="Arial"/>
              </a:rPr>
              <a:t>OH@Home </a:t>
            </a:r>
            <a:r>
              <a:rPr sz="2750" spc="15" dirty="0">
                <a:solidFill>
                  <a:srgbClr val="091A30"/>
                </a:solidFill>
                <a:latin typeface="Arial"/>
                <a:cs typeface="Arial"/>
              </a:rPr>
              <a:t>Client </a:t>
            </a:r>
            <a:r>
              <a:rPr sz="2750" spc="20" dirty="0">
                <a:solidFill>
                  <a:srgbClr val="091A30"/>
                </a:solidFill>
                <a:latin typeface="Arial"/>
                <a:cs typeface="Arial"/>
              </a:rPr>
              <a:t>Experience</a:t>
            </a:r>
            <a:r>
              <a:rPr sz="2750" spc="7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750" spc="15" dirty="0">
                <a:solidFill>
                  <a:srgbClr val="091A30"/>
                </a:solidFill>
                <a:latin typeface="Arial"/>
                <a:cs typeface="Arial"/>
              </a:rPr>
              <a:t>Survey</a:t>
            </a:r>
            <a:endParaRPr sz="2750">
              <a:latin typeface="Arial"/>
              <a:cs typeface="Arial"/>
            </a:endParaRPr>
          </a:p>
          <a:p>
            <a:pPr marL="984885" lvl="1" indent="-514984">
              <a:lnSpc>
                <a:spcPct val="100000"/>
              </a:lnSpc>
              <a:spcBef>
                <a:spcPts val="229"/>
              </a:spcBef>
              <a:buSzPct val="87272"/>
              <a:buAutoNum type="arabicPeriod"/>
              <a:tabLst>
                <a:tab pos="984250" algn="l"/>
                <a:tab pos="984885" algn="l"/>
              </a:tabLst>
            </a:pPr>
            <a:r>
              <a:rPr sz="2750" spc="20" dirty="0">
                <a:solidFill>
                  <a:srgbClr val="091A30"/>
                </a:solidFill>
                <a:latin typeface="Arial"/>
                <a:cs typeface="Arial"/>
              </a:rPr>
              <a:t>VOICES </a:t>
            </a:r>
            <a:r>
              <a:rPr sz="2750" spc="25" dirty="0">
                <a:solidFill>
                  <a:srgbClr val="091A30"/>
                </a:solidFill>
                <a:latin typeface="Arial"/>
                <a:cs typeface="Arial"/>
              </a:rPr>
              <a:t>Caregiver Survey</a:t>
            </a:r>
            <a:r>
              <a:rPr sz="2750" spc="2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750" spc="15" dirty="0">
                <a:solidFill>
                  <a:srgbClr val="091A30"/>
                </a:solidFill>
                <a:latin typeface="Arial"/>
                <a:cs typeface="Arial"/>
              </a:rPr>
              <a:t>(palliative)</a:t>
            </a:r>
            <a:endParaRPr sz="2750">
              <a:latin typeface="Arial"/>
              <a:cs typeface="Arial"/>
            </a:endParaRPr>
          </a:p>
          <a:p>
            <a:pPr marL="527050" indent="-514984">
              <a:lnSpc>
                <a:spcPct val="100000"/>
              </a:lnSpc>
              <a:spcBef>
                <a:spcPts val="605"/>
              </a:spcBef>
              <a:buSzPct val="85937"/>
              <a:buAutoNum type="arabicPeriod"/>
              <a:tabLst>
                <a:tab pos="527050" algn="l"/>
                <a:tab pos="527685" algn="l"/>
              </a:tabLst>
            </a:pPr>
            <a:r>
              <a:rPr sz="3200" spc="-5" dirty="0">
                <a:solidFill>
                  <a:srgbClr val="091A30"/>
                </a:solidFill>
                <a:latin typeface="Arial"/>
                <a:cs typeface="Arial"/>
              </a:rPr>
              <a:t>Choosing Priority</a:t>
            </a:r>
            <a:r>
              <a:rPr sz="3200" spc="-2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91A30"/>
                </a:solidFill>
                <a:latin typeface="Arial"/>
                <a:cs typeface="Arial"/>
              </a:rPr>
              <a:t>Measures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8400"/>
            <a:ext cx="12192000" cy="609600"/>
          </a:xfrm>
          <a:custGeom>
            <a:avLst/>
            <a:gdLst/>
            <a:ahLst/>
            <a:cxnLst/>
            <a:rect l="l" t="t" r="r" b="b"/>
            <a:pathLst>
              <a:path w="12192000" h="609600">
                <a:moveTo>
                  <a:pt x="0" y="609600"/>
                </a:moveTo>
                <a:lnTo>
                  <a:pt x="12192000" y="609600"/>
                </a:lnTo>
                <a:lnTo>
                  <a:pt x="12192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72920" y="878776"/>
            <a:ext cx="7250430" cy="17392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4550"/>
              </a:lnSpc>
              <a:spcBef>
                <a:spcPts val="130"/>
              </a:spcBef>
            </a:pPr>
            <a:r>
              <a:rPr spc="20" dirty="0">
                <a:solidFill>
                  <a:srgbClr val="3E5F75"/>
                </a:solidFill>
              </a:rPr>
              <a:t>New</a:t>
            </a:r>
            <a:r>
              <a:rPr spc="65" dirty="0">
                <a:solidFill>
                  <a:srgbClr val="3E5F75"/>
                </a:solidFill>
              </a:rPr>
              <a:t> </a:t>
            </a:r>
            <a:r>
              <a:rPr spc="20" dirty="0">
                <a:solidFill>
                  <a:srgbClr val="3E5F75"/>
                </a:solidFill>
              </a:rPr>
              <a:t>Ontario</a:t>
            </a:r>
          </a:p>
          <a:p>
            <a:pPr marL="12700" marR="5080">
              <a:lnSpc>
                <a:spcPts val="4350"/>
              </a:lnSpc>
              <a:spcBef>
                <a:spcPts val="280"/>
              </a:spcBef>
            </a:pPr>
            <a:r>
              <a:rPr spc="35" dirty="0">
                <a:solidFill>
                  <a:srgbClr val="3E5F75"/>
                </a:solidFill>
              </a:rPr>
              <a:t>Home </a:t>
            </a:r>
            <a:r>
              <a:rPr spc="20" dirty="0">
                <a:solidFill>
                  <a:srgbClr val="3E5F75"/>
                </a:solidFill>
              </a:rPr>
              <a:t>Care </a:t>
            </a:r>
            <a:r>
              <a:rPr spc="10" dirty="0">
                <a:solidFill>
                  <a:srgbClr val="3E5F75"/>
                </a:solidFill>
              </a:rPr>
              <a:t>Client </a:t>
            </a:r>
            <a:r>
              <a:rPr spc="20" dirty="0">
                <a:solidFill>
                  <a:srgbClr val="3E5F75"/>
                </a:solidFill>
              </a:rPr>
              <a:t>&amp; Caregiver  Experience</a:t>
            </a:r>
            <a:r>
              <a:rPr spc="-20" dirty="0">
                <a:solidFill>
                  <a:srgbClr val="3E5F75"/>
                </a:solidFill>
              </a:rPr>
              <a:t> </a:t>
            </a:r>
            <a:r>
              <a:rPr spc="30" dirty="0">
                <a:solidFill>
                  <a:srgbClr val="3E5F75"/>
                </a:solidFill>
              </a:rPr>
              <a:t>Survey</a:t>
            </a:r>
          </a:p>
        </p:txBody>
      </p:sp>
      <p:sp>
        <p:nvSpPr>
          <p:cNvPr id="5" name="object 5"/>
          <p:cNvSpPr/>
          <p:nvPr/>
        </p:nvSpPr>
        <p:spPr>
          <a:xfrm>
            <a:off x="1597913" y="2657475"/>
            <a:ext cx="9193911" cy="3467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65663" y="331577"/>
            <a:ext cx="2051186" cy="9119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8400"/>
            <a:ext cx="12192000" cy="609600"/>
          </a:xfrm>
          <a:custGeom>
            <a:avLst/>
            <a:gdLst/>
            <a:ahLst/>
            <a:cxnLst/>
            <a:rect l="l" t="t" r="r" b="b"/>
            <a:pathLst>
              <a:path w="12192000" h="609600">
                <a:moveTo>
                  <a:pt x="0" y="609600"/>
                </a:moveTo>
                <a:lnTo>
                  <a:pt x="12192000" y="609600"/>
                </a:lnTo>
                <a:lnTo>
                  <a:pt x="12192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97526" y="108585"/>
            <a:ext cx="3267075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0" spc="5" dirty="0"/>
              <a:t>Goal: </a:t>
            </a:r>
            <a:r>
              <a:rPr sz="3500" spc="15" dirty="0"/>
              <a:t>New</a:t>
            </a:r>
            <a:r>
              <a:rPr sz="3500" spc="-165" dirty="0"/>
              <a:t> </a:t>
            </a:r>
            <a:r>
              <a:rPr sz="3500" spc="5" dirty="0"/>
              <a:t>Tool</a:t>
            </a:r>
            <a:endParaRPr sz="3500"/>
          </a:p>
        </p:txBody>
      </p:sp>
      <p:sp>
        <p:nvSpPr>
          <p:cNvPr id="5" name="object 5"/>
          <p:cNvSpPr/>
          <p:nvPr/>
        </p:nvSpPr>
        <p:spPr>
          <a:xfrm>
            <a:off x="1838325" y="2571750"/>
            <a:ext cx="2171700" cy="1219200"/>
          </a:xfrm>
          <a:custGeom>
            <a:avLst/>
            <a:gdLst/>
            <a:ahLst/>
            <a:cxnLst/>
            <a:rect l="l" t="t" r="r" b="b"/>
            <a:pathLst>
              <a:path w="2171700" h="1219200">
                <a:moveTo>
                  <a:pt x="0" y="1219200"/>
                </a:moveTo>
                <a:lnTo>
                  <a:pt x="2171700" y="1219200"/>
                </a:lnTo>
                <a:lnTo>
                  <a:pt x="217170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3E5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59051" y="2491771"/>
            <a:ext cx="1734820" cy="1251585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4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Environmental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Scan</a:t>
            </a:r>
            <a:endParaRPr sz="1400">
              <a:latin typeface="Arial"/>
              <a:cs typeface="Arial"/>
            </a:endParaRPr>
          </a:p>
          <a:p>
            <a:pPr marL="240665" marR="238760" indent="635" algn="ctr">
              <a:lnSpc>
                <a:spcPct val="99500"/>
              </a:lnSpc>
              <a:spcBef>
                <a:spcPts val="1030"/>
              </a:spcBef>
            </a:pPr>
            <a:r>
              <a:rPr sz="1700" i="1" spc="-5" dirty="0">
                <a:solidFill>
                  <a:srgbClr val="FFFFFF"/>
                </a:solidFill>
                <a:latin typeface="Arial"/>
                <a:cs typeface="Arial"/>
              </a:rPr>
              <a:t>Literature </a:t>
            </a:r>
            <a:r>
              <a:rPr sz="1700" i="1" spc="15" dirty="0">
                <a:solidFill>
                  <a:srgbClr val="FFFFFF"/>
                </a:solidFill>
                <a:latin typeface="Arial"/>
                <a:cs typeface="Arial"/>
              </a:rPr>
              <a:t>&amp;  </a:t>
            </a:r>
            <a:r>
              <a:rPr sz="1700" i="1" spc="-3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700" i="1" spc="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700" i="1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i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i="1" spc="-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i="1" spc="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700" i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i="1" spc="-3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i="1" spc="-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i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i="1" spc="2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700" i="1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i="1" spc="5" dirty="0">
                <a:solidFill>
                  <a:srgbClr val="FFFFFF"/>
                </a:solidFill>
                <a:latin typeface="Arial"/>
                <a:cs typeface="Arial"/>
              </a:rPr>
              <a:t>l  </a:t>
            </a:r>
            <a:r>
              <a:rPr sz="1700" i="1" dirty="0">
                <a:solidFill>
                  <a:srgbClr val="FFFFFF"/>
                </a:solidFill>
                <a:latin typeface="Arial"/>
                <a:cs typeface="Arial"/>
              </a:rPr>
              <a:t>Review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38325" y="4362450"/>
            <a:ext cx="2171700" cy="1219200"/>
          </a:xfrm>
          <a:prstGeom prst="rect">
            <a:avLst/>
          </a:prstGeom>
          <a:solidFill>
            <a:srgbClr val="3E5F75"/>
          </a:solidFill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Current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CCEE</a:t>
            </a:r>
            <a:r>
              <a:rPr sz="14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Tool</a:t>
            </a:r>
            <a:endParaRPr sz="1400">
              <a:latin typeface="Arial"/>
              <a:cs typeface="Arial"/>
            </a:endParaRPr>
          </a:p>
          <a:p>
            <a:pPr marL="105410" marR="91440" algn="ctr">
              <a:lnSpc>
                <a:spcPts val="2030"/>
              </a:lnSpc>
              <a:spcBef>
                <a:spcPts val="1100"/>
              </a:spcBef>
            </a:pPr>
            <a:r>
              <a:rPr sz="1700" i="1" spc="-5" dirty="0">
                <a:solidFill>
                  <a:srgbClr val="FFFFFF"/>
                </a:solidFill>
                <a:latin typeface="Arial"/>
                <a:cs typeface="Arial"/>
              </a:rPr>
              <a:t>Current </a:t>
            </a:r>
            <a:r>
              <a:rPr sz="1700" i="1" dirty="0">
                <a:solidFill>
                  <a:srgbClr val="FFFFFF"/>
                </a:solidFill>
                <a:latin typeface="Arial"/>
                <a:cs typeface="Arial"/>
              </a:rPr>
              <a:t>Questions</a:t>
            </a:r>
            <a:r>
              <a:rPr sz="17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i="1" spc="15" dirty="0">
                <a:solidFill>
                  <a:srgbClr val="FFFFFF"/>
                </a:solidFill>
                <a:latin typeface="Arial"/>
                <a:cs typeface="Arial"/>
              </a:rPr>
              <a:t>&amp;  </a:t>
            </a:r>
            <a:r>
              <a:rPr sz="1700" i="1" dirty="0">
                <a:solidFill>
                  <a:srgbClr val="FFFFFF"/>
                </a:solidFill>
                <a:latin typeface="Arial"/>
                <a:cs typeface="Arial"/>
              </a:rPr>
              <a:t>Qualitative/Open-  </a:t>
            </a:r>
            <a:r>
              <a:rPr sz="1700" i="1" spc="10" dirty="0">
                <a:solidFill>
                  <a:srgbClr val="FFFFFF"/>
                </a:solidFill>
                <a:latin typeface="Arial"/>
                <a:cs typeface="Arial"/>
              </a:rPr>
              <a:t>ended</a:t>
            </a:r>
            <a:r>
              <a:rPr sz="170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i="1" spc="-5" dirty="0">
                <a:solidFill>
                  <a:srgbClr val="FFFFFF"/>
                </a:solidFill>
                <a:latin typeface="Arial"/>
                <a:cs typeface="Arial"/>
              </a:rPr>
              <a:t>Comments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90700" y="742950"/>
            <a:ext cx="2181225" cy="1447800"/>
          </a:xfrm>
          <a:custGeom>
            <a:avLst/>
            <a:gdLst/>
            <a:ahLst/>
            <a:cxnLst/>
            <a:rect l="l" t="t" r="r" b="b"/>
            <a:pathLst>
              <a:path w="2181225" h="1447800">
                <a:moveTo>
                  <a:pt x="0" y="1447800"/>
                </a:moveTo>
                <a:lnTo>
                  <a:pt x="2181225" y="1447800"/>
                </a:lnTo>
                <a:lnTo>
                  <a:pt x="2181225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3E5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34210" y="771842"/>
            <a:ext cx="1908810" cy="136652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1135" marR="189865" algn="ctr">
              <a:lnSpc>
                <a:spcPct val="102899"/>
              </a:lnSpc>
              <a:spcBef>
                <a:spcPts val="75"/>
              </a:spcBef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Dr.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Kuluski </a:t>
            </a:r>
            <a:r>
              <a:rPr sz="1400" b="1" i="1" spc="-15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400" b="1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spc="-25" dirty="0">
                <a:solidFill>
                  <a:srgbClr val="FFFFFF"/>
                </a:solidFill>
                <a:latin typeface="Arial"/>
                <a:cs typeface="Arial"/>
              </a:rPr>
              <a:t>al.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’s 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Framework</a:t>
            </a:r>
            <a:endParaRPr sz="1400">
              <a:latin typeface="Arial"/>
              <a:cs typeface="Arial"/>
            </a:endParaRPr>
          </a:p>
          <a:p>
            <a:pPr marL="12700" marR="5080" indent="-5080" algn="ctr">
              <a:lnSpc>
                <a:spcPct val="101200"/>
              </a:lnSpc>
              <a:spcBef>
                <a:spcPts val="925"/>
              </a:spcBef>
            </a:pPr>
            <a:r>
              <a:rPr sz="1700" i="1" spc="5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1700" i="1" dirty="0">
                <a:solidFill>
                  <a:srgbClr val="FFFFFF"/>
                </a:solidFill>
                <a:latin typeface="Arial"/>
                <a:cs typeface="Arial"/>
              </a:rPr>
              <a:t>is Most  Important </a:t>
            </a:r>
            <a:r>
              <a:rPr sz="1700" i="1" spc="3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700" i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FFFFFF"/>
                </a:solidFill>
                <a:latin typeface="Arial"/>
                <a:cs typeface="Arial"/>
              </a:rPr>
              <a:t>Clients  </a:t>
            </a:r>
            <a:r>
              <a:rPr sz="1700" i="1" spc="15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7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i="1" spc="-5" dirty="0">
                <a:solidFill>
                  <a:srgbClr val="FFFFFF"/>
                </a:solidFill>
                <a:latin typeface="Arial"/>
                <a:cs typeface="Arial"/>
              </a:rPr>
              <a:t>Caregivers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86325" y="2571750"/>
            <a:ext cx="1628775" cy="742950"/>
          </a:xfrm>
          <a:prstGeom prst="rect">
            <a:avLst/>
          </a:prstGeom>
          <a:solidFill>
            <a:srgbClr val="3E5F75"/>
          </a:solidFill>
        </p:spPr>
        <p:txBody>
          <a:bodyPr vert="horz" wrap="square" lIns="0" tIns="45720" rIns="0" bIns="0" rtlCol="0">
            <a:spAutoFit/>
          </a:bodyPr>
          <a:lstStyle/>
          <a:p>
            <a:pPr marL="440690" indent="-343535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440055" algn="l"/>
                <a:tab pos="440690" algn="l"/>
              </a:tabLst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Approach</a:t>
            </a:r>
            <a:endParaRPr sz="1400">
              <a:latin typeface="Arial"/>
              <a:cs typeface="Arial"/>
            </a:endParaRPr>
          </a:p>
          <a:p>
            <a:pPr marL="440690" indent="-343535">
              <a:lnSpc>
                <a:spcPts val="1664"/>
              </a:lnSpc>
              <a:spcBef>
                <a:spcPts val="50"/>
              </a:spcBef>
              <a:buAutoNum type="arabicPeriod"/>
              <a:tabLst>
                <a:tab pos="440055" algn="l"/>
                <a:tab pos="440690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Sample</a:t>
            </a:r>
            <a:endParaRPr sz="1400">
              <a:latin typeface="Arial"/>
              <a:cs typeface="Arial"/>
            </a:endParaRPr>
          </a:p>
          <a:p>
            <a:pPr marL="440690" indent="-343535">
              <a:lnSpc>
                <a:spcPts val="1664"/>
              </a:lnSpc>
              <a:buAutoNum type="arabicPeriod"/>
              <a:tabLst>
                <a:tab pos="440055" algn="l"/>
                <a:tab pos="440690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Results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86325" y="4086225"/>
            <a:ext cx="1628775" cy="523875"/>
          </a:xfrm>
          <a:prstGeom prst="rect">
            <a:avLst/>
          </a:prstGeom>
          <a:solidFill>
            <a:srgbClr val="3E5F75"/>
          </a:solidFill>
        </p:spPr>
        <p:txBody>
          <a:bodyPr vert="horz" wrap="square" lIns="0" tIns="36195" rIns="0" bIns="0" rtlCol="0">
            <a:spAutoFit/>
          </a:bodyPr>
          <a:lstStyle/>
          <a:p>
            <a:pPr marL="274955" marR="255904" indent="107950">
              <a:lnSpc>
                <a:spcPct val="102899"/>
              </a:lnSpc>
              <a:spcBef>
                <a:spcPts val="28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Domains 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&amp;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Sample</a:t>
            </a:r>
            <a:r>
              <a:rPr sz="1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Items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86325" y="5314950"/>
            <a:ext cx="1638300" cy="523875"/>
          </a:xfrm>
          <a:prstGeom prst="rect">
            <a:avLst/>
          </a:prstGeom>
          <a:solidFill>
            <a:srgbClr val="3E5F75"/>
          </a:solidFill>
        </p:spPr>
        <p:txBody>
          <a:bodyPr vert="horz" wrap="square" lIns="0" tIns="41275" rIns="0" bIns="0" rtlCol="0">
            <a:spAutoFit/>
          </a:bodyPr>
          <a:lstStyle/>
          <a:p>
            <a:pPr marL="463550" marR="306705" indent="-142240">
              <a:lnSpc>
                <a:spcPct val="102899"/>
              </a:lnSpc>
              <a:spcBef>
                <a:spcPts val="325"/>
              </a:spcBef>
            </a:pPr>
            <a:r>
              <a:rPr sz="1400" spc="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1400" spc="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t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Sessions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00925" y="1085850"/>
            <a:ext cx="1485900" cy="314325"/>
          </a:xfrm>
          <a:prstGeom prst="rect">
            <a:avLst/>
          </a:prstGeom>
          <a:solidFill>
            <a:srgbClr val="3E5F75"/>
          </a:solidFill>
        </p:spPr>
        <p:txBody>
          <a:bodyPr vert="horz" wrap="square" lIns="0" tIns="45720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36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Pilot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Instrument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29500" y="2657475"/>
            <a:ext cx="1457325" cy="523875"/>
          </a:xfrm>
          <a:prstGeom prst="rect">
            <a:avLst/>
          </a:prstGeom>
          <a:solidFill>
            <a:srgbClr val="3E5F75"/>
          </a:solidFill>
        </p:spPr>
        <p:txBody>
          <a:bodyPr vert="horz" wrap="square" lIns="0" tIns="41910" rIns="0" bIns="0" rtlCol="0">
            <a:spAutoFit/>
          </a:bodyPr>
          <a:lstStyle/>
          <a:p>
            <a:pPr marL="361315">
              <a:lnSpc>
                <a:spcPct val="100000"/>
              </a:lnSpc>
              <a:spcBef>
                <a:spcPts val="33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Cognitive</a:t>
            </a:r>
            <a:endParaRPr sz="1400">
              <a:latin typeface="Arial"/>
              <a:cs typeface="Arial"/>
            </a:endParaRPr>
          </a:p>
          <a:p>
            <a:pPr marL="440690">
              <a:lnSpc>
                <a:spcPct val="100000"/>
              </a:lnSpc>
              <a:spcBef>
                <a:spcPts val="5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Testing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29500" y="4219575"/>
            <a:ext cx="1476375" cy="314325"/>
          </a:xfrm>
          <a:prstGeom prst="rect">
            <a:avLst/>
          </a:prstGeom>
          <a:solidFill>
            <a:srgbClr val="3E5F75"/>
          </a:solidFill>
        </p:spPr>
        <p:txBody>
          <a:bodyPr vert="horz" wrap="square" lIns="0" tIns="48260" rIns="0" bIns="0" rtlCol="0">
            <a:spAutoFit/>
          </a:bodyPr>
          <a:lstStyle/>
          <a:p>
            <a:pPr marL="233679">
              <a:lnSpc>
                <a:spcPct val="100000"/>
              </a:lnSpc>
              <a:spcBef>
                <a:spcPts val="38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Field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Testing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39025" y="5514975"/>
            <a:ext cx="1466850" cy="304800"/>
          </a:xfrm>
          <a:prstGeom prst="rect">
            <a:avLst/>
          </a:prstGeom>
          <a:solidFill>
            <a:srgbClr val="EC5F09"/>
          </a:solidFill>
        </p:spPr>
        <p:txBody>
          <a:bodyPr vert="horz" wrap="square" lIns="0" tIns="43180" rIns="0" bIns="0" rtlCol="0">
            <a:spAutoFit/>
          </a:bodyPr>
          <a:lstStyle/>
          <a:p>
            <a:pPr marL="269240">
              <a:lnSpc>
                <a:spcPct val="100000"/>
              </a:lnSpc>
              <a:spcBef>
                <a:spcPts val="340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TOOL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010025" y="2828925"/>
            <a:ext cx="878840" cy="2181225"/>
          </a:xfrm>
          <a:custGeom>
            <a:avLst/>
            <a:gdLst/>
            <a:ahLst/>
            <a:cxnLst/>
            <a:rect l="l" t="t" r="r" b="b"/>
            <a:pathLst>
              <a:path w="878839" h="2181225">
                <a:moveTo>
                  <a:pt x="401192" y="2105025"/>
                </a:moveTo>
                <a:lnTo>
                  <a:pt x="0" y="2105025"/>
                </a:lnTo>
                <a:lnTo>
                  <a:pt x="0" y="2181225"/>
                </a:lnTo>
                <a:lnTo>
                  <a:pt x="439292" y="2181225"/>
                </a:lnTo>
                <a:lnTo>
                  <a:pt x="454140" y="2178218"/>
                </a:lnTo>
                <a:lnTo>
                  <a:pt x="466248" y="2170033"/>
                </a:lnTo>
                <a:lnTo>
                  <a:pt x="474404" y="2157918"/>
                </a:lnTo>
                <a:lnTo>
                  <a:pt x="477392" y="2143125"/>
                </a:lnTo>
                <a:lnTo>
                  <a:pt x="401192" y="2143125"/>
                </a:lnTo>
                <a:lnTo>
                  <a:pt x="401192" y="2105025"/>
                </a:lnTo>
                <a:close/>
              </a:path>
              <a:path w="878839" h="2181225">
                <a:moveTo>
                  <a:pt x="649986" y="76200"/>
                </a:moveTo>
                <a:lnTo>
                  <a:pt x="439292" y="76200"/>
                </a:lnTo>
                <a:lnTo>
                  <a:pt x="424445" y="79188"/>
                </a:lnTo>
                <a:lnTo>
                  <a:pt x="412337" y="87344"/>
                </a:lnTo>
                <a:lnTo>
                  <a:pt x="404181" y="99452"/>
                </a:lnTo>
                <a:lnTo>
                  <a:pt x="401192" y="114300"/>
                </a:lnTo>
                <a:lnTo>
                  <a:pt x="401192" y="2143125"/>
                </a:lnTo>
                <a:lnTo>
                  <a:pt x="439292" y="2105025"/>
                </a:lnTo>
                <a:lnTo>
                  <a:pt x="477392" y="2105025"/>
                </a:lnTo>
                <a:lnTo>
                  <a:pt x="477392" y="152400"/>
                </a:lnTo>
                <a:lnTo>
                  <a:pt x="439292" y="152400"/>
                </a:lnTo>
                <a:lnTo>
                  <a:pt x="477392" y="114300"/>
                </a:lnTo>
                <a:lnTo>
                  <a:pt x="649986" y="114300"/>
                </a:lnTo>
                <a:lnTo>
                  <a:pt x="649986" y="76200"/>
                </a:lnTo>
                <a:close/>
              </a:path>
              <a:path w="878839" h="2181225">
                <a:moveTo>
                  <a:pt x="477392" y="2105025"/>
                </a:moveTo>
                <a:lnTo>
                  <a:pt x="439292" y="2105025"/>
                </a:lnTo>
                <a:lnTo>
                  <a:pt x="401192" y="2143125"/>
                </a:lnTo>
                <a:lnTo>
                  <a:pt x="477392" y="2143125"/>
                </a:lnTo>
                <a:lnTo>
                  <a:pt x="477392" y="2105025"/>
                </a:lnTo>
                <a:close/>
              </a:path>
              <a:path w="878839" h="2181225">
                <a:moveTo>
                  <a:pt x="649986" y="0"/>
                </a:moveTo>
                <a:lnTo>
                  <a:pt x="649986" y="228600"/>
                </a:lnTo>
                <a:lnTo>
                  <a:pt x="802386" y="152400"/>
                </a:lnTo>
                <a:lnTo>
                  <a:pt x="688086" y="152400"/>
                </a:lnTo>
                <a:lnTo>
                  <a:pt x="688086" y="76200"/>
                </a:lnTo>
                <a:lnTo>
                  <a:pt x="802386" y="76200"/>
                </a:lnTo>
                <a:lnTo>
                  <a:pt x="649986" y="0"/>
                </a:lnTo>
                <a:close/>
              </a:path>
              <a:path w="878839" h="2181225">
                <a:moveTo>
                  <a:pt x="477392" y="114300"/>
                </a:moveTo>
                <a:lnTo>
                  <a:pt x="439292" y="152400"/>
                </a:lnTo>
                <a:lnTo>
                  <a:pt x="477392" y="152400"/>
                </a:lnTo>
                <a:lnTo>
                  <a:pt x="477392" y="114300"/>
                </a:lnTo>
                <a:close/>
              </a:path>
              <a:path w="878839" h="2181225">
                <a:moveTo>
                  <a:pt x="649986" y="114300"/>
                </a:moveTo>
                <a:lnTo>
                  <a:pt x="477392" y="114300"/>
                </a:lnTo>
                <a:lnTo>
                  <a:pt x="477392" y="152400"/>
                </a:lnTo>
                <a:lnTo>
                  <a:pt x="649986" y="152400"/>
                </a:lnTo>
                <a:lnTo>
                  <a:pt x="649986" y="114300"/>
                </a:lnTo>
                <a:close/>
              </a:path>
              <a:path w="878839" h="2181225">
                <a:moveTo>
                  <a:pt x="802386" y="76200"/>
                </a:moveTo>
                <a:lnTo>
                  <a:pt x="688086" y="76200"/>
                </a:lnTo>
                <a:lnTo>
                  <a:pt x="688086" y="152400"/>
                </a:lnTo>
                <a:lnTo>
                  <a:pt x="802386" y="152400"/>
                </a:lnTo>
                <a:lnTo>
                  <a:pt x="878586" y="114300"/>
                </a:lnTo>
                <a:lnTo>
                  <a:pt x="802386" y="76200"/>
                </a:lnTo>
                <a:close/>
              </a:path>
            </a:pathLst>
          </a:custGeom>
          <a:solidFill>
            <a:srgbClr val="3E5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71925" y="1219200"/>
            <a:ext cx="466725" cy="1958975"/>
          </a:xfrm>
          <a:custGeom>
            <a:avLst/>
            <a:gdLst/>
            <a:ahLst/>
            <a:cxnLst/>
            <a:rect l="l" t="t" r="r" b="b"/>
            <a:pathLst>
              <a:path w="466725" h="1958975">
                <a:moveTo>
                  <a:pt x="0" y="0"/>
                </a:moveTo>
                <a:lnTo>
                  <a:pt x="0" y="20447"/>
                </a:lnTo>
                <a:lnTo>
                  <a:pt x="466598" y="20447"/>
                </a:lnTo>
                <a:lnTo>
                  <a:pt x="466598" y="1958975"/>
                </a:lnTo>
                <a:lnTo>
                  <a:pt x="37591" y="1958975"/>
                </a:lnTo>
              </a:path>
            </a:pathLst>
          </a:custGeom>
          <a:ln w="76200">
            <a:solidFill>
              <a:srgbClr val="3E5F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81650" y="3314700"/>
            <a:ext cx="228600" cy="770890"/>
          </a:xfrm>
          <a:custGeom>
            <a:avLst/>
            <a:gdLst/>
            <a:ahLst/>
            <a:cxnLst/>
            <a:rect l="l" t="t" r="r" b="b"/>
            <a:pathLst>
              <a:path w="228600" h="770889">
                <a:moveTo>
                  <a:pt x="76200" y="541908"/>
                </a:moveTo>
                <a:lnTo>
                  <a:pt x="0" y="541908"/>
                </a:lnTo>
                <a:lnTo>
                  <a:pt x="114300" y="770508"/>
                </a:lnTo>
                <a:lnTo>
                  <a:pt x="209550" y="580008"/>
                </a:lnTo>
                <a:lnTo>
                  <a:pt x="76200" y="580008"/>
                </a:lnTo>
                <a:lnTo>
                  <a:pt x="76200" y="541908"/>
                </a:lnTo>
                <a:close/>
              </a:path>
              <a:path w="228600" h="770889">
                <a:moveTo>
                  <a:pt x="152400" y="0"/>
                </a:moveTo>
                <a:lnTo>
                  <a:pt x="76200" y="0"/>
                </a:lnTo>
                <a:lnTo>
                  <a:pt x="76200" y="580008"/>
                </a:lnTo>
                <a:lnTo>
                  <a:pt x="152400" y="580008"/>
                </a:lnTo>
                <a:lnTo>
                  <a:pt x="152400" y="0"/>
                </a:lnTo>
                <a:close/>
              </a:path>
              <a:path w="228600" h="770889">
                <a:moveTo>
                  <a:pt x="228600" y="541908"/>
                </a:moveTo>
                <a:lnTo>
                  <a:pt x="152400" y="541908"/>
                </a:lnTo>
                <a:lnTo>
                  <a:pt x="152400" y="580008"/>
                </a:lnTo>
                <a:lnTo>
                  <a:pt x="209550" y="580008"/>
                </a:lnTo>
                <a:lnTo>
                  <a:pt x="228600" y="541908"/>
                </a:lnTo>
                <a:close/>
              </a:path>
            </a:pathLst>
          </a:custGeom>
          <a:solidFill>
            <a:srgbClr val="3E5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86221" y="4609719"/>
            <a:ext cx="228600" cy="709295"/>
          </a:xfrm>
          <a:custGeom>
            <a:avLst/>
            <a:gdLst/>
            <a:ahLst/>
            <a:cxnLst/>
            <a:rect l="l" t="t" r="r" b="b"/>
            <a:pathLst>
              <a:path w="228600" h="709295">
                <a:moveTo>
                  <a:pt x="76217" y="481118"/>
                </a:moveTo>
                <a:lnTo>
                  <a:pt x="0" y="481837"/>
                </a:lnTo>
                <a:lnTo>
                  <a:pt x="116458" y="709294"/>
                </a:lnTo>
                <a:lnTo>
                  <a:pt x="209310" y="519175"/>
                </a:lnTo>
                <a:lnTo>
                  <a:pt x="76580" y="519175"/>
                </a:lnTo>
                <a:lnTo>
                  <a:pt x="76217" y="481118"/>
                </a:lnTo>
                <a:close/>
              </a:path>
              <a:path w="228600" h="709295">
                <a:moveTo>
                  <a:pt x="152299" y="480399"/>
                </a:moveTo>
                <a:lnTo>
                  <a:pt x="76217" y="481118"/>
                </a:lnTo>
                <a:lnTo>
                  <a:pt x="76580" y="519175"/>
                </a:lnTo>
                <a:lnTo>
                  <a:pt x="152653" y="518540"/>
                </a:lnTo>
                <a:lnTo>
                  <a:pt x="152299" y="480399"/>
                </a:lnTo>
                <a:close/>
              </a:path>
              <a:path w="228600" h="709295">
                <a:moveTo>
                  <a:pt x="228600" y="479678"/>
                </a:moveTo>
                <a:lnTo>
                  <a:pt x="152299" y="480399"/>
                </a:lnTo>
                <a:lnTo>
                  <a:pt x="152653" y="518540"/>
                </a:lnTo>
                <a:lnTo>
                  <a:pt x="76580" y="519175"/>
                </a:lnTo>
                <a:lnTo>
                  <a:pt x="209310" y="519175"/>
                </a:lnTo>
                <a:lnTo>
                  <a:pt x="228600" y="479678"/>
                </a:lnTo>
                <a:close/>
              </a:path>
              <a:path w="228600" h="709295">
                <a:moveTo>
                  <a:pt x="147827" y="0"/>
                </a:moveTo>
                <a:lnTo>
                  <a:pt x="71627" y="761"/>
                </a:lnTo>
                <a:lnTo>
                  <a:pt x="76217" y="481118"/>
                </a:lnTo>
                <a:lnTo>
                  <a:pt x="152299" y="480399"/>
                </a:lnTo>
                <a:lnTo>
                  <a:pt x="147827" y="0"/>
                </a:lnTo>
                <a:close/>
              </a:path>
            </a:pathLst>
          </a:custGeom>
          <a:solidFill>
            <a:srgbClr val="3E5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39607" y="1399794"/>
            <a:ext cx="228600" cy="1258570"/>
          </a:xfrm>
          <a:custGeom>
            <a:avLst/>
            <a:gdLst/>
            <a:ahLst/>
            <a:cxnLst/>
            <a:rect l="l" t="t" r="r" b="b"/>
            <a:pathLst>
              <a:path w="228600" h="1258570">
                <a:moveTo>
                  <a:pt x="76209" y="1030350"/>
                </a:moveTo>
                <a:lnTo>
                  <a:pt x="0" y="1031113"/>
                </a:lnTo>
                <a:lnTo>
                  <a:pt x="116459" y="1258569"/>
                </a:lnTo>
                <a:lnTo>
                  <a:pt x="209258" y="1068451"/>
                </a:lnTo>
                <a:lnTo>
                  <a:pt x="76581" y="1068451"/>
                </a:lnTo>
                <a:lnTo>
                  <a:pt x="76209" y="1030350"/>
                </a:lnTo>
                <a:close/>
              </a:path>
              <a:path w="228600" h="1258570">
                <a:moveTo>
                  <a:pt x="152409" y="1029588"/>
                </a:moveTo>
                <a:lnTo>
                  <a:pt x="76209" y="1030350"/>
                </a:lnTo>
                <a:lnTo>
                  <a:pt x="76581" y="1068451"/>
                </a:lnTo>
                <a:lnTo>
                  <a:pt x="152781" y="1067689"/>
                </a:lnTo>
                <a:lnTo>
                  <a:pt x="152409" y="1029588"/>
                </a:lnTo>
                <a:close/>
              </a:path>
              <a:path w="228600" h="1258570">
                <a:moveTo>
                  <a:pt x="228600" y="1028826"/>
                </a:moveTo>
                <a:lnTo>
                  <a:pt x="152409" y="1029588"/>
                </a:lnTo>
                <a:lnTo>
                  <a:pt x="152781" y="1067689"/>
                </a:lnTo>
                <a:lnTo>
                  <a:pt x="76581" y="1068451"/>
                </a:lnTo>
                <a:lnTo>
                  <a:pt x="209258" y="1068451"/>
                </a:lnTo>
                <a:lnTo>
                  <a:pt x="228600" y="1028826"/>
                </a:lnTo>
                <a:close/>
              </a:path>
              <a:path w="228600" h="1258570">
                <a:moveTo>
                  <a:pt x="142367" y="0"/>
                </a:moveTo>
                <a:lnTo>
                  <a:pt x="66167" y="761"/>
                </a:lnTo>
                <a:lnTo>
                  <a:pt x="76209" y="1030350"/>
                </a:lnTo>
                <a:lnTo>
                  <a:pt x="152409" y="1029588"/>
                </a:lnTo>
                <a:lnTo>
                  <a:pt x="142367" y="0"/>
                </a:lnTo>
                <a:close/>
              </a:path>
            </a:pathLst>
          </a:custGeom>
          <a:solidFill>
            <a:srgbClr val="3E5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46719" y="3180969"/>
            <a:ext cx="228600" cy="1043305"/>
          </a:xfrm>
          <a:custGeom>
            <a:avLst/>
            <a:gdLst/>
            <a:ahLst/>
            <a:cxnLst/>
            <a:rect l="l" t="t" r="r" b="b"/>
            <a:pathLst>
              <a:path w="228600" h="1043304">
                <a:moveTo>
                  <a:pt x="76222" y="814874"/>
                </a:moveTo>
                <a:lnTo>
                  <a:pt x="0" y="815593"/>
                </a:lnTo>
                <a:lnTo>
                  <a:pt x="116458" y="1043177"/>
                </a:lnTo>
                <a:lnTo>
                  <a:pt x="209258" y="853058"/>
                </a:lnTo>
                <a:lnTo>
                  <a:pt x="76580" y="853058"/>
                </a:lnTo>
                <a:lnTo>
                  <a:pt x="76222" y="814874"/>
                </a:lnTo>
                <a:close/>
              </a:path>
              <a:path w="228600" h="1043304">
                <a:moveTo>
                  <a:pt x="152422" y="814154"/>
                </a:moveTo>
                <a:lnTo>
                  <a:pt x="76222" y="814874"/>
                </a:lnTo>
                <a:lnTo>
                  <a:pt x="76580" y="853058"/>
                </a:lnTo>
                <a:lnTo>
                  <a:pt x="152780" y="852296"/>
                </a:lnTo>
                <a:lnTo>
                  <a:pt x="152422" y="814154"/>
                </a:lnTo>
                <a:close/>
              </a:path>
              <a:path w="228600" h="1043304">
                <a:moveTo>
                  <a:pt x="228600" y="813434"/>
                </a:moveTo>
                <a:lnTo>
                  <a:pt x="152422" y="814154"/>
                </a:lnTo>
                <a:lnTo>
                  <a:pt x="152780" y="852296"/>
                </a:lnTo>
                <a:lnTo>
                  <a:pt x="76580" y="853058"/>
                </a:lnTo>
                <a:lnTo>
                  <a:pt x="209258" y="853058"/>
                </a:lnTo>
                <a:lnTo>
                  <a:pt x="228600" y="813434"/>
                </a:lnTo>
                <a:close/>
              </a:path>
              <a:path w="228600" h="1043304">
                <a:moveTo>
                  <a:pt x="144779" y="0"/>
                </a:moveTo>
                <a:lnTo>
                  <a:pt x="68579" y="761"/>
                </a:lnTo>
                <a:lnTo>
                  <a:pt x="76222" y="814874"/>
                </a:lnTo>
                <a:lnTo>
                  <a:pt x="152422" y="814154"/>
                </a:lnTo>
                <a:lnTo>
                  <a:pt x="144779" y="0"/>
                </a:lnTo>
                <a:close/>
              </a:path>
            </a:pathLst>
          </a:custGeom>
          <a:solidFill>
            <a:srgbClr val="3E5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54975" y="4533519"/>
            <a:ext cx="228600" cy="981710"/>
          </a:xfrm>
          <a:custGeom>
            <a:avLst/>
            <a:gdLst/>
            <a:ahLst/>
            <a:cxnLst/>
            <a:rect l="l" t="t" r="r" b="b"/>
            <a:pathLst>
              <a:path w="228600" h="981710">
                <a:moveTo>
                  <a:pt x="76256" y="753321"/>
                </a:moveTo>
                <a:lnTo>
                  <a:pt x="0" y="753998"/>
                </a:lnTo>
                <a:lnTo>
                  <a:pt x="116204" y="981582"/>
                </a:lnTo>
                <a:lnTo>
                  <a:pt x="209266" y="791463"/>
                </a:lnTo>
                <a:lnTo>
                  <a:pt x="76580" y="791463"/>
                </a:lnTo>
                <a:lnTo>
                  <a:pt x="76256" y="753321"/>
                </a:lnTo>
                <a:close/>
              </a:path>
              <a:path w="228600" h="981710">
                <a:moveTo>
                  <a:pt x="152455" y="752643"/>
                </a:moveTo>
                <a:lnTo>
                  <a:pt x="76256" y="753321"/>
                </a:lnTo>
                <a:lnTo>
                  <a:pt x="76580" y="791463"/>
                </a:lnTo>
                <a:lnTo>
                  <a:pt x="152780" y="790828"/>
                </a:lnTo>
                <a:lnTo>
                  <a:pt x="152455" y="752643"/>
                </a:lnTo>
                <a:close/>
              </a:path>
              <a:path w="228600" h="981710">
                <a:moveTo>
                  <a:pt x="228600" y="751966"/>
                </a:moveTo>
                <a:lnTo>
                  <a:pt x="152455" y="752643"/>
                </a:lnTo>
                <a:lnTo>
                  <a:pt x="152780" y="790828"/>
                </a:lnTo>
                <a:lnTo>
                  <a:pt x="76580" y="791463"/>
                </a:lnTo>
                <a:lnTo>
                  <a:pt x="209266" y="791463"/>
                </a:lnTo>
                <a:lnTo>
                  <a:pt x="228600" y="751966"/>
                </a:lnTo>
                <a:close/>
              </a:path>
              <a:path w="228600" h="981710">
                <a:moveTo>
                  <a:pt x="146050" y="0"/>
                </a:moveTo>
                <a:lnTo>
                  <a:pt x="69850" y="761"/>
                </a:lnTo>
                <a:lnTo>
                  <a:pt x="76256" y="753321"/>
                </a:lnTo>
                <a:lnTo>
                  <a:pt x="152455" y="752643"/>
                </a:lnTo>
                <a:lnTo>
                  <a:pt x="146050" y="0"/>
                </a:lnTo>
                <a:close/>
              </a:path>
            </a:pathLst>
          </a:custGeom>
          <a:solidFill>
            <a:srgbClr val="3E5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24625" y="1133475"/>
            <a:ext cx="878205" cy="4486275"/>
          </a:xfrm>
          <a:custGeom>
            <a:avLst/>
            <a:gdLst/>
            <a:ahLst/>
            <a:cxnLst/>
            <a:rect l="l" t="t" r="r" b="b"/>
            <a:pathLst>
              <a:path w="878204" h="4486275">
                <a:moveTo>
                  <a:pt x="400684" y="4409567"/>
                </a:moveTo>
                <a:lnTo>
                  <a:pt x="0" y="4409567"/>
                </a:lnTo>
                <a:lnTo>
                  <a:pt x="0" y="4485779"/>
                </a:lnTo>
                <a:lnTo>
                  <a:pt x="438784" y="4485779"/>
                </a:lnTo>
                <a:lnTo>
                  <a:pt x="453632" y="4482785"/>
                </a:lnTo>
                <a:lnTo>
                  <a:pt x="465740" y="4474619"/>
                </a:lnTo>
                <a:lnTo>
                  <a:pt x="473896" y="4462505"/>
                </a:lnTo>
                <a:lnTo>
                  <a:pt x="476884" y="4447667"/>
                </a:lnTo>
                <a:lnTo>
                  <a:pt x="400684" y="4447667"/>
                </a:lnTo>
                <a:lnTo>
                  <a:pt x="400684" y="4409567"/>
                </a:lnTo>
                <a:close/>
              </a:path>
              <a:path w="878204" h="4486275">
                <a:moveTo>
                  <a:pt x="649097" y="76200"/>
                </a:moveTo>
                <a:lnTo>
                  <a:pt x="438784" y="76200"/>
                </a:lnTo>
                <a:lnTo>
                  <a:pt x="423991" y="79188"/>
                </a:lnTo>
                <a:lnTo>
                  <a:pt x="411876" y="87344"/>
                </a:lnTo>
                <a:lnTo>
                  <a:pt x="403691" y="99452"/>
                </a:lnTo>
                <a:lnTo>
                  <a:pt x="400684" y="114300"/>
                </a:lnTo>
                <a:lnTo>
                  <a:pt x="400684" y="4447667"/>
                </a:lnTo>
                <a:lnTo>
                  <a:pt x="438784" y="4409567"/>
                </a:lnTo>
                <a:lnTo>
                  <a:pt x="476884" y="4409567"/>
                </a:lnTo>
                <a:lnTo>
                  <a:pt x="476884" y="152400"/>
                </a:lnTo>
                <a:lnTo>
                  <a:pt x="438784" y="152400"/>
                </a:lnTo>
                <a:lnTo>
                  <a:pt x="476884" y="114300"/>
                </a:lnTo>
                <a:lnTo>
                  <a:pt x="649097" y="114300"/>
                </a:lnTo>
                <a:lnTo>
                  <a:pt x="649097" y="76200"/>
                </a:lnTo>
                <a:close/>
              </a:path>
              <a:path w="878204" h="4486275">
                <a:moveTo>
                  <a:pt x="476884" y="4409567"/>
                </a:moveTo>
                <a:lnTo>
                  <a:pt x="438784" y="4409567"/>
                </a:lnTo>
                <a:lnTo>
                  <a:pt x="400684" y="4447667"/>
                </a:lnTo>
                <a:lnTo>
                  <a:pt x="476884" y="4447667"/>
                </a:lnTo>
                <a:lnTo>
                  <a:pt x="476884" y="4409567"/>
                </a:lnTo>
                <a:close/>
              </a:path>
              <a:path w="878204" h="4486275">
                <a:moveTo>
                  <a:pt x="649097" y="0"/>
                </a:moveTo>
                <a:lnTo>
                  <a:pt x="649097" y="228600"/>
                </a:lnTo>
                <a:lnTo>
                  <a:pt x="801497" y="152400"/>
                </a:lnTo>
                <a:lnTo>
                  <a:pt x="687197" y="152400"/>
                </a:lnTo>
                <a:lnTo>
                  <a:pt x="687197" y="76200"/>
                </a:lnTo>
                <a:lnTo>
                  <a:pt x="801497" y="76200"/>
                </a:lnTo>
                <a:lnTo>
                  <a:pt x="649097" y="0"/>
                </a:lnTo>
                <a:close/>
              </a:path>
              <a:path w="878204" h="4486275">
                <a:moveTo>
                  <a:pt x="476884" y="114300"/>
                </a:moveTo>
                <a:lnTo>
                  <a:pt x="438784" y="152400"/>
                </a:lnTo>
                <a:lnTo>
                  <a:pt x="476884" y="152400"/>
                </a:lnTo>
                <a:lnTo>
                  <a:pt x="476884" y="114300"/>
                </a:lnTo>
                <a:close/>
              </a:path>
              <a:path w="878204" h="4486275">
                <a:moveTo>
                  <a:pt x="649097" y="114300"/>
                </a:moveTo>
                <a:lnTo>
                  <a:pt x="476884" y="114300"/>
                </a:lnTo>
                <a:lnTo>
                  <a:pt x="476884" y="152400"/>
                </a:lnTo>
                <a:lnTo>
                  <a:pt x="649097" y="152400"/>
                </a:lnTo>
                <a:lnTo>
                  <a:pt x="649097" y="114300"/>
                </a:lnTo>
                <a:close/>
              </a:path>
              <a:path w="878204" h="4486275">
                <a:moveTo>
                  <a:pt x="801497" y="76200"/>
                </a:moveTo>
                <a:lnTo>
                  <a:pt x="687197" y="76200"/>
                </a:lnTo>
                <a:lnTo>
                  <a:pt x="687197" y="152400"/>
                </a:lnTo>
                <a:lnTo>
                  <a:pt x="801497" y="152400"/>
                </a:lnTo>
                <a:lnTo>
                  <a:pt x="877697" y="114300"/>
                </a:lnTo>
                <a:lnTo>
                  <a:pt x="801497" y="76200"/>
                </a:lnTo>
                <a:close/>
              </a:path>
            </a:pathLst>
          </a:custGeom>
          <a:solidFill>
            <a:srgbClr val="3E5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0549" y="5539863"/>
            <a:ext cx="1270822" cy="5653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316479" y="5950267"/>
            <a:ext cx="904049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u="sng" spc="-5" dirty="0">
                <a:solidFill>
                  <a:srgbClr val="7AB4A9"/>
                </a:solidFill>
                <a:uFill>
                  <a:solidFill>
                    <a:srgbClr val="7AB4A9"/>
                  </a:solidFill>
                </a:uFill>
                <a:latin typeface="Arial"/>
                <a:cs typeface="Arial"/>
                <a:hlinkClick r:id="rId4"/>
              </a:rPr>
              <a:t>https://hspn.ca/research/patient-caregiver-experience/redesigning-ontario-client-and-caregiver-experience-surveys/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380919" y="4475479"/>
            <a:ext cx="388620" cy="0"/>
          </a:xfrm>
          <a:custGeom>
            <a:avLst/>
            <a:gdLst/>
            <a:ahLst/>
            <a:cxnLst/>
            <a:rect l="l" t="t" r="r" b="b"/>
            <a:pathLst>
              <a:path w="388620">
                <a:moveTo>
                  <a:pt x="0" y="0"/>
                </a:moveTo>
                <a:lnTo>
                  <a:pt x="38808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380919" y="4399279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0" y="50799"/>
                </a:moveTo>
                <a:lnTo>
                  <a:pt x="55440" y="50800"/>
                </a:lnTo>
                <a:lnTo>
                  <a:pt x="55440" y="0"/>
                </a:lnTo>
                <a:lnTo>
                  <a:pt x="0" y="0"/>
                </a:lnTo>
                <a:lnTo>
                  <a:pt x="0" y="50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990760" y="4450157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55440" y="0"/>
                </a:moveTo>
                <a:lnTo>
                  <a:pt x="0" y="0"/>
                </a:lnTo>
                <a:lnTo>
                  <a:pt x="0" y="50800"/>
                </a:lnTo>
                <a:lnTo>
                  <a:pt x="55440" y="50800"/>
                </a:lnTo>
                <a:lnTo>
                  <a:pt x="5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157080" y="4475557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32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602679" y="4424757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824440" y="4424679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824440" y="4335779"/>
            <a:ext cx="55880" cy="63500"/>
          </a:xfrm>
          <a:custGeom>
            <a:avLst/>
            <a:gdLst/>
            <a:ahLst/>
            <a:cxnLst/>
            <a:rect l="l" t="t" r="r" b="b"/>
            <a:pathLst>
              <a:path w="55879" h="63500">
                <a:moveTo>
                  <a:pt x="0" y="63499"/>
                </a:moveTo>
                <a:lnTo>
                  <a:pt x="55440" y="63500"/>
                </a:lnTo>
                <a:lnTo>
                  <a:pt x="55440" y="0"/>
                </a:lnTo>
                <a:lnTo>
                  <a:pt x="0" y="0"/>
                </a:lnTo>
                <a:lnTo>
                  <a:pt x="0" y="63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769000" y="4310379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101640" y="4424757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436359" y="4335857"/>
            <a:ext cx="55880" cy="63500"/>
          </a:xfrm>
          <a:custGeom>
            <a:avLst/>
            <a:gdLst/>
            <a:ahLst/>
            <a:cxnLst/>
            <a:rect l="l" t="t" r="r" b="b"/>
            <a:pathLst>
              <a:path w="55879" h="63500">
                <a:moveTo>
                  <a:pt x="55440" y="0"/>
                </a:moveTo>
                <a:lnTo>
                  <a:pt x="0" y="0"/>
                </a:lnTo>
                <a:lnTo>
                  <a:pt x="0" y="63500"/>
                </a:lnTo>
                <a:lnTo>
                  <a:pt x="55440" y="63500"/>
                </a:lnTo>
                <a:lnTo>
                  <a:pt x="5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547239" y="4335779"/>
            <a:ext cx="55880" cy="63500"/>
          </a:xfrm>
          <a:custGeom>
            <a:avLst/>
            <a:gdLst/>
            <a:ahLst/>
            <a:cxnLst/>
            <a:rect l="l" t="t" r="r" b="b"/>
            <a:pathLst>
              <a:path w="55879" h="63500">
                <a:moveTo>
                  <a:pt x="0" y="63499"/>
                </a:moveTo>
                <a:lnTo>
                  <a:pt x="55440" y="63500"/>
                </a:lnTo>
                <a:lnTo>
                  <a:pt x="55440" y="0"/>
                </a:lnTo>
                <a:lnTo>
                  <a:pt x="0" y="0"/>
                </a:lnTo>
                <a:lnTo>
                  <a:pt x="0" y="63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491799" y="4310379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658119" y="4367529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658119" y="4284979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0" y="50799"/>
                </a:moveTo>
                <a:lnTo>
                  <a:pt x="55440" y="50800"/>
                </a:lnTo>
                <a:lnTo>
                  <a:pt x="55440" y="0"/>
                </a:lnTo>
                <a:lnTo>
                  <a:pt x="0" y="0"/>
                </a:lnTo>
                <a:lnTo>
                  <a:pt x="0" y="50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157080" y="4367607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325479" y="4310379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325479" y="4234179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0" y="50799"/>
                </a:moveTo>
                <a:lnTo>
                  <a:pt x="55440" y="50800"/>
                </a:lnTo>
                <a:lnTo>
                  <a:pt x="55440" y="0"/>
                </a:lnTo>
                <a:lnTo>
                  <a:pt x="0" y="0"/>
                </a:lnTo>
                <a:lnTo>
                  <a:pt x="0" y="50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046200" y="4310379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046200" y="4259580"/>
            <a:ext cx="499109" cy="0"/>
          </a:xfrm>
          <a:custGeom>
            <a:avLst/>
            <a:gdLst/>
            <a:ahLst/>
            <a:cxnLst/>
            <a:rect l="l" t="t" r="r" b="b"/>
            <a:pathLst>
              <a:path w="499109">
                <a:moveTo>
                  <a:pt x="0" y="0"/>
                </a:moveTo>
                <a:lnTo>
                  <a:pt x="498961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267961" y="4285057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55440" y="0"/>
                </a:moveTo>
                <a:lnTo>
                  <a:pt x="0" y="0"/>
                </a:lnTo>
                <a:lnTo>
                  <a:pt x="0" y="50800"/>
                </a:lnTo>
                <a:lnTo>
                  <a:pt x="55440" y="50800"/>
                </a:lnTo>
                <a:lnTo>
                  <a:pt x="5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378841" y="4285057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55440" y="0"/>
                </a:moveTo>
                <a:lnTo>
                  <a:pt x="0" y="0"/>
                </a:lnTo>
                <a:lnTo>
                  <a:pt x="0" y="50800"/>
                </a:lnTo>
                <a:lnTo>
                  <a:pt x="55440" y="50800"/>
                </a:lnTo>
                <a:lnTo>
                  <a:pt x="5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628322" y="423418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554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434281" y="4202430"/>
            <a:ext cx="222250" cy="0"/>
          </a:xfrm>
          <a:custGeom>
            <a:avLst/>
            <a:gdLst/>
            <a:ahLst/>
            <a:cxnLst/>
            <a:rect l="l" t="t" r="r" b="b"/>
            <a:pathLst>
              <a:path w="222250">
                <a:moveTo>
                  <a:pt x="0" y="0"/>
                </a:moveTo>
                <a:lnTo>
                  <a:pt x="22176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434281" y="4145280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434281" y="4094480"/>
            <a:ext cx="222250" cy="0"/>
          </a:xfrm>
          <a:custGeom>
            <a:avLst/>
            <a:gdLst/>
            <a:ahLst/>
            <a:cxnLst/>
            <a:rect l="l" t="t" r="r" b="b"/>
            <a:pathLst>
              <a:path w="222250">
                <a:moveTo>
                  <a:pt x="0" y="0"/>
                </a:moveTo>
                <a:lnTo>
                  <a:pt x="22176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602679" y="4259579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32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658119" y="4202429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824440" y="4259657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380919" y="4170679"/>
            <a:ext cx="55880" cy="63500"/>
          </a:xfrm>
          <a:custGeom>
            <a:avLst/>
            <a:gdLst/>
            <a:ahLst/>
            <a:cxnLst/>
            <a:rect l="l" t="t" r="r" b="b"/>
            <a:pathLst>
              <a:path w="55879" h="63500">
                <a:moveTo>
                  <a:pt x="0" y="63499"/>
                </a:moveTo>
                <a:lnTo>
                  <a:pt x="55440" y="63500"/>
                </a:lnTo>
                <a:lnTo>
                  <a:pt x="55440" y="0"/>
                </a:lnTo>
                <a:lnTo>
                  <a:pt x="0" y="0"/>
                </a:lnTo>
                <a:lnTo>
                  <a:pt x="0" y="63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325479" y="4145279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325479" y="4094479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32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325479" y="4005579"/>
            <a:ext cx="55880" cy="63500"/>
          </a:xfrm>
          <a:custGeom>
            <a:avLst/>
            <a:gdLst/>
            <a:ahLst/>
            <a:cxnLst/>
            <a:rect l="l" t="t" r="r" b="b"/>
            <a:pathLst>
              <a:path w="55879" h="63500">
                <a:moveTo>
                  <a:pt x="0" y="63499"/>
                </a:moveTo>
                <a:lnTo>
                  <a:pt x="55440" y="63500"/>
                </a:lnTo>
                <a:lnTo>
                  <a:pt x="55440" y="0"/>
                </a:lnTo>
                <a:lnTo>
                  <a:pt x="0" y="0"/>
                </a:lnTo>
                <a:lnTo>
                  <a:pt x="0" y="63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491799" y="4170679"/>
            <a:ext cx="55880" cy="63500"/>
          </a:xfrm>
          <a:custGeom>
            <a:avLst/>
            <a:gdLst/>
            <a:ahLst/>
            <a:cxnLst/>
            <a:rect l="l" t="t" r="r" b="b"/>
            <a:pathLst>
              <a:path w="55879" h="63500">
                <a:moveTo>
                  <a:pt x="0" y="63499"/>
                </a:moveTo>
                <a:lnTo>
                  <a:pt x="55440" y="63500"/>
                </a:lnTo>
                <a:lnTo>
                  <a:pt x="55440" y="0"/>
                </a:lnTo>
                <a:lnTo>
                  <a:pt x="0" y="0"/>
                </a:lnTo>
                <a:lnTo>
                  <a:pt x="0" y="63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491799" y="4145279"/>
            <a:ext cx="222250" cy="0"/>
          </a:xfrm>
          <a:custGeom>
            <a:avLst/>
            <a:gdLst/>
            <a:ahLst/>
            <a:cxnLst/>
            <a:rect l="l" t="t" r="r" b="b"/>
            <a:pathLst>
              <a:path w="222250">
                <a:moveTo>
                  <a:pt x="0" y="0"/>
                </a:moveTo>
                <a:lnTo>
                  <a:pt x="22176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935320" y="4202507"/>
            <a:ext cx="222250" cy="0"/>
          </a:xfrm>
          <a:custGeom>
            <a:avLst/>
            <a:gdLst/>
            <a:ahLst/>
            <a:cxnLst/>
            <a:rect l="l" t="t" r="r" b="b"/>
            <a:pathLst>
              <a:path w="222250">
                <a:moveTo>
                  <a:pt x="0" y="0"/>
                </a:moveTo>
                <a:lnTo>
                  <a:pt x="22176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212521" y="4170680"/>
            <a:ext cx="55880" cy="63500"/>
          </a:xfrm>
          <a:custGeom>
            <a:avLst/>
            <a:gdLst/>
            <a:ahLst/>
            <a:cxnLst/>
            <a:rect l="l" t="t" r="r" b="b"/>
            <a:pathLst>
              <a:path w="55879" h="63500">
                <a:moveTo>
                  <a:pt x="0" y="63499"/>
                </a:moveTo>
                <a:lnTo>
                  <a:pt x="55440" y="63500"/>
                </a:lnTo>
                <a:lnTo>
                  <a:pt x="55440" y="0"/>
                </a:lnTo>
                <a:lnTo>
                  <a:pt x="0" y="0"/>
                </a:lnTo>
                <a:lnTo>
                  <a:pt x="0" y="63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157080" y="4145280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990760" y="4094479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20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769000" y="4145279"/>
            <a:ext cx="222250" cy="0"/>
          </a:xfrm>
          <a:custGeom>
            <a:avLst/>
            <a:gdLst/>
            <a:ahLst/>
            <a:cxnLst/>
            <a:rect l="l" t="t" r="r" b="b"/>
            <a:pathLst>
              <a:path w="222250">
                <a:moveTo>
                  <a:pt x="0" y="0"/>
                </a:moveTo>
                <a:lnTo>
                  <a:pt x="22176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769000" y="4069079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0" y="50799"/>
                </a:moveTo>
                <a:lnTo>
                  <a:pt x="55440" y="50800"/>
                </a:lnTo>
                <a:lnTo>
                  <a:pt x="55440" y="0"/>
                </a:lnTo>
                <a:lnTo>
                  <a:pt x="0" y="0"/>
                </a:lnTo>
                <a:lnTo>
                  <a:pt x="0" y="50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769000" y="4037329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323401" y="4119957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55440" y="0"/>
                </a:moveTo>
                <a:lnTo>
                  <a:pt x="0" y="0"/>
                </a:lnTo>
                <a:lnTo>
                  <a:pt x="0" y="50800"/>
                </a:lnTo>
                <a:lnTo>
                  <a:pt x="55440" y="50800"/>
                </a:lnTo>
                <a:lnTo>
                  <a:pt x="5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547239" y="4094557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879880" y="4069157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55440" y="0"/>
                </a:moveTo>
                <a:lnTo>
                  <a:pt x="0" y="0"/>
                </a:lnTo>
                <a:lnTo>
                  <a:pt x="0" y="50800"/>
                </a:lnTo>
                <a:lnTo>
                  <a:pt x="55440" y="50800"/>
                </a:lnTo>
                <a:lnTo>
                  <a:pt x="5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881944" y="4037329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32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909664" y="3891279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554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881944" y="3865879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909664" y="3726179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554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159158" y="4037407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436359" y="4005657"/>
            <a:ext cx="55880" cy="63500"/>
          </a:xfrm>
          <a:custGeom>
            <a:avLst/>
            <a:gdLst/>
            <a:ahLst/>
            <a:cxnLst/>
            <a:rect l="l" t="t" r="r" b="b"/>
            <a:pathLst>
              <a:path w="55879" h="63500">
                <a:moveTo>
                  <a:pt x="55440" y="0"/>
                </a:moveTo>
                <a:lnTo>
                  <a:pt x="0" y="0"/>
                </a:lnTo>
                <a:lnTo>
                  <a:pt x="0" y="63500"/>
                </a:lnTo>
                <a:lnTo>
                  <a:pt x="55440" y="63500"/>
                </a:lnTo>
                <a:lnTo>
                  <a:pt x="5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658119" y="4005579"/>
            <a:ext cx="55880" cy="63500"/>
          </a:xfrm>
          <a:custGeom>
            <a:avLst/>
            <a:gdLst/>
            <a:ahLst/>
            <a:cxnLst/>
            <a:rect l="l" t="t" r="r" b="b"/>
            <a:pathLst>
              <a:path w="55879" h="63500">
                <a:moveTo>
                  <a:pt x="0" y="63499"/>
                </a:moveTo>
                <a:lnTo>
                  <a:pt x="55440" y="63500"/>
                </a:lnTo>
                <a:lnTo>
                  <a:pt x="55440" y="0"/>
                </a:lnTo>
                <a:lnTo>
                  <a:pt x="0" y="0"/>
                </a:lnTo>
                <a:lnTo>
                  <a:pt x="0" y="63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658119" y="3980179"/>
            <a:ext cx="388620" cy="0"/>
          </a:xfrm>
          <a:custGeom>
            <a:avLst/>
            <a:gdLst/>
            <a:ahLst/>
            <a:cxnLst/>
            <a:rect l="l" t="t" r="r" b="b"/>
            <a:pathLst>
              <a:path w="388620">
                <a:moveTo>
                  <a:pt x="0" y="0"/>
                </a:moveTo>
                <a:lnTo>
                  <a:pt x="38808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157080" y="4037330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64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157080" y="3980180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600601" y="4037330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545161" y="3980180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32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545161" y="3891280"/>
            <a:ext cx="55880" cy="63500"/>
          </a:xfrm>
          <a:custGeom>
            <a:avLst/>
            <a:gdLst/>
            <a:ahLst/>
            <a:cxnLst/>
            <a:rect l="l" t="t" r="r" b="b"/>
            <a:pathLst>
              <a:path w="55879" h="63500">
                <a:moveTo>
                  <a:pt x="0" y="63499"/>
                </a:moveTo>
                <a:lnTo>
                  <a:pt x="55440" y="63500"/>
                </a:lnTo>
                <a:lnTo>
                  <a:pt x="55440" y="0"/>
                </a:lnTo>
                <a:lnTo>
                  <a:pt x="0" y="0"/>
                </a:lnTo>
                <a:lnTo>
                  <a:pt x="0" y="63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992824" y="3954857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55440" y="0"/>
                </a:moveTo>
                <a:lnTo>
                  <a:pt x="0" y="0"/>
                </a:lnTo>
                <a:lnTo>
                  <a:pt x="0" y="50800"/>
                </a:lnTo>
                <a:lnTo>
                  <a:pt x="55440" y="50800"/>
                </a:lnTo>
                <a:lnTo>
                  <a:pt x="5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103704" y="3954857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55453" y="0"/>
                </a:moveTo>
                <a:lnTo>
                  <a:pt x="0" y="0"/>
                </a:lnTo>
                <a:lnTo>
                  <a:pt x="0" y="50800"/>
                </a:lnTo>
                <a:lnTo>
                  <a:pt x="55454" y="50800"/>
                </a:lnTo>
                <a:lnTo>
                  <a:pt x="554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491799" y="3954857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55440" y="0"/>
                </a:moveTo>
                <a:lnTo>
                  <a:pt x="0" y="0"/>
                </a:lnTo>
                <a:lnTo>
                  <a:pt x="0" y="50800"/>
                </a:lnTo>
                <a:lnTo>
                  <a:pt x="55440" y="50800"/>
                </a:lnTo>
                <a:lnTo>
                  <a:pt x="5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1378841" y="3980257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159158" y="3923107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32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436359" y="3891357"/>
            <a:ext cx="55880" cy="63500"/>
          </a:xfrm>
          <a:custGeom>
            <a:avLst/>
            <a:gdLst/>
            <a:ahLst/>
            <a:cxnLst/>
            <a:rect l="l" t="t" r="r" b="b"/>
            <a:pathLst>
              <a:path w="55879" h="63500">
                <a:moveTo>
                  <a:pt x="55440" y="0"/>
                </a:moveTo>
                <a:lnTo>
                  <a:pt x="0" y="0"/>
                </a:lnTo>
                <a:lnTo>
                  <a:pt x="0" y="63500"/>
                </a:lnTo>
                <a:lnTo>
                  <a:pt x="55440" y="63500"/>
                </a:lnTo>
                <a:lnTo>
                  <a:pt x="5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547239" y="3923107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32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879880" y="3891357"/>
            <a:ext cx="55880" cy="63500"/>
          </a:xfrm>
          <a:custGeom>
            <a:avLst/>
            <a:gdLst/>
            <a:ahLst/>
            <a:cxnLst/>
            <a:rect l="l" t="t" r="r" b="b"/>
            <a:pathLst>
              <a:path w="55879" h="63500">
                <a:moveTo>
                  <a:pt x="55440" y="0"/>
                </a:moveTo>
                <a:lnTo>
                  <a:pt x="0" y="0"/>
                </a:lnTo>
                <a:lnTo>
                  <a:pt x="0" y="63500"/>
                </a:lnTo>
                <a:lnTo>
                  <a:pt x="55440" y="63500"/>
                </a:lnTo>
                <a:lnTo>
                  <a:pt x="5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990760" y="3923107"/>
            <a:ext cx="222250" cy="0"/>
          </a:xfrm>
          <a:custGeom>
            <a:avLst/>
            <a:gdLst/>
            <a:ahLst/>
            <a:cxnLst/>
            <a:rect l="l" t="t" r="r" b="b"/>
            <a:pathLst>
              <a:path w="222250">
                <a:moveTo>
                  <a:pt x="0" y="0"/>
                </a:moveTo>
                <a:lnTo>
                  <a:pt x="22176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1323401" y="3923030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323401" y="3840480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0" y="50799"/>
                </a:moveTo>
                <a:lnTo>
                  <a:pt x="55440" y="50800"/>
                </a:lnTo>
                <a:lnTo>
                  <a:pt x="55440" y="0"/>
                </a:lnTo>
                <a:lnTo>
                  <a:pt x="0" y="0"/>
                </a:lnTo>
                <a:lnTo>
                  <a:pt x="0" y="50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1323401" y="3815080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1656042" y="3891357"/>
            <a:ext cx="55880" cy="63500"/>
          </a:xfrm>
          <a:custGeom>
            <a:avLst/>
            <a:gdLst/>
            <a:ahLst/>
            <a:cxnLst/>
            <a:rect l="l" t="t" r="r" b="b"/>
            <a:pathLst>
              <a:path w="55879" h="63500">
                <a:moveTo>
                  <a:pt x="55440" y="0"/>
                </a:moveTo>
                <a:lnTo>
                  <a:pt x="0" y="0"/>
                </a:lnTo>
                <a:lnTo>
                  <a:pt x="0" y="63500"/>
                </a:lnTo>
                <a:lnTo>
                  <a:pt x="55440" y="63500"/>
                </a:lnTo>
                <a:lnTo>
                  <a:pt x="5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325479" y="3840557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55440" y="0"/>
                </a:moveTo>
                <a:lnTo>
                  <a:pt x="0" y="0"/>
                </a:lnTo>
                <a:lnTo>
                  <a:pt x="0" y="50800"/>
                </a:lnTo>
                <a:lnTo>
                  <a:pt x="55440" y="50800"/>
                </a:lnTo>
                <a:lnTo>
                  <a:pt x="5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491799" y="3865879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547239" y="3789679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0" y="50799"/>
                </a:moveTo>
                <a:lnTo>
                  <a:pt x="55440" y="50800"/>
                </a:lnTo>
                <a:lnTo>
                  <a:pt x="55440" y="0"/>
                </a:lnTo>
                <a:lnTo>
                  <a:pt x="0" y="0"/>
                </a:lnTo>
                <a:lnTo>
                  <a:pt x="0" y="50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0547239" y="3757929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32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713560" y="3865957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20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1046200" y="3865957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1212521" y="3840557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55440" y="0"/>
                </a:moveTo>
                <a:lnTo>
                  <a:pt x="0" y="0"/>
                </a:lnTo>
                <a:lnTo>
                  <a:pt x="0" y="50800"/>
                </a:lnTo>
                <a:lnTo>
                  <a:pt x="55440" y="50800"/>
                </a:lnTo>
                <a:lnTo>
                  <a:pt x="5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1434281" y="3840557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55440" y="0"/>
                </a:moveTo>
                <a:lnTo>
                  <a:pt x="0" y="0"/>
                </a:lnTo>
                <a:lnTo>
                  <a:pt x="0" y="50800"/>
                </a:lnTo>
                <a:lnTo>
                  <a:pt x="55440" y="50800"/>
                </a:lnTo>
                <a:lnTo>
                  <a:pt x="5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1628322" y="3789757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554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0048264" y="3815157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214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436359" y="3789679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0" y="50799"/>
                </a:moveTo>
                <a:lnTo>
                  <a:pt x="55440" y="50800"/>
                </a:lnTo>
                <a:lnTo>
                  <a:pt x="55440" y="0"/>
                </a:lnTo>
                <a:lnTo>
                  <a:pt x="0" y="0"/>
                </a:lnTo>
                <a:lnTo>
                  <a:pt x="0" y="50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325479" y="3757929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32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658119" y="3815157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32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990760" y="3789679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0" y="50799"/>
                </a:moveTo>
                <a:lnTo>
                  <a:pt x="55440" y="50800"/>
                </a:lnTo>
                <a:lnTo>
                  <a:pt x="55440" y="0"/>
                </a:lnTo>
                <a:lnTo>
                  <a:pt x="0" y="0"/>
                </a:lnTo>
                <a:lnTo>
                  <a:pt x="0" y="50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935320" y="3757929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1489721" y="3789757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55440" y="0"/>
                </a:moveTo>
                <a:lnTo>
                  <a:pt x="0" y="0"/>
                </a:lnTo>
                <a:lnTo>
                  <a:pt x="0" y="50800"/>
                </a:lnTo>
                <a:lnTo>
                  <a:pt x="55440" y="50800"/>
                </a:lnTo>
                <a:lnTo>
                  <a:pt x="5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992824" y="3757929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334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937384" y="3700779"/>
            <a:ext cx="222250" cy="0"/>
          </a:xfrm>
          <a:custGeom>
            <a:avLst/>
            <a:gdLst/>
            <a:ahLst/>
            <a:cxnLst/>
            <a:rect l="l" t="t" r="r" b="b"/>
            <a:pathLst>
              <a:path w="222250">
                <a:moveTo>
                  <a:pt x="0" y="0"/>
                </a:moveTo>
                <a:lnTo>
                  <a:pt x="221774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0131431" y="3561079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554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0769000" y="3758007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157080" y="3757930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32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157080" y="3675379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0" y="50799"/>
                </a:moveTo>
                <a:lnTo>
                  <a:pt x="55440" y="50800"/>
                </a:lnTo>
                <a:lnTo>
                  <a:pt x="55440" y="0"/>
                </a:lnTo>
                <a:lnTo>
                  <a:pt x="0" y="0"/>
                </a:lnTo>
                <a:lnTo>
                  <a:pt x="0" y="50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1434281" y="3675457"/>
            <a:ext cx="166370" cy="114300"/>
          </a:xfrm>
          <a:custGeom>
            <a:avLst/>
            <a:gdLst/>
            <a:ahLst/>
            <a:cxnLst/>
            <a:rect l="l" t="t" r="r" b="b"/>
            <a:pathLst>
              <a:path w="166370" h="114300">
                <a:moveTo>
                  <a:pt x="166320" y="0"/>
                </a:moveTo>
                <a:lnTo>
                  <a:pt x="0" y="0"/>
                </a:lnTo>
                <a:lnTo>
                  <a:pt x="0" y="114300"/>
                </a:lnTo>
                <a:lnTo>
                  <a:pt x="166320" y="114300"/>
                </a:lnTo>
                <a:lnTo>
                  <a:pt x="1663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683762" y="367538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554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1600601" y="3649980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0214598" y="3700857"/>
            <a:ext cx="222250" cy="0"/>
          </a:xfrm>
          <a:custGeom>
            <a:avLst/>
            <a:gdLst/>
            <a:ahLst/>
            <a:cxnLst/>
            <a:rect l="l" t="t" r="r" b="b"/>
            <a:pathLst>
              <a:path w="222250">
                <a:moveTo>
                  <a:pt x="0" y="0"/>
                </a:moveTo>
                <a:lnTo>
                  <a:pt x="22176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0713560" y="3675457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55440" y="0"/>
                </a:moveTo>
                <a:lnTo>
                  <a:pt x="0" y="0"/>
                </a:lnTo>
                <a:lnTo>
                  <a:pt x="0" y="50800"/>
                </a:lnTo>
                <a:lnTo>
                  <a:pt x="55440" y="50800"/>
                </a:lnTo>
                <a:lnTo>
                  <a:pt x="5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0907600" y="3624657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554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1046200" y="3675457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55440" y="0"/>
                </a:moveTo>
                <a:lnTo>
                  <a:pt x="0" y="0"/>
                </a:lnTo>
                <a:lnTo>
                  <a:pt x="0" y="50800"/>
                </a:lnTo>
                <a:lnTo>
                  <a:pt x="55440" y="50800"/>
                </a:lnTo>
                <a:lnTo>
                  <a:pt x="5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992824" y="3624657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55440" y="0"/>
                </a:moveTo>
                <a:lnTo>
                  <a:pt x="0" y="0"/>
                </a:lnTo>
                <a:lnTo>
                  <a:pt x="0" y="50800"/>
                </a:lnTo>
                <a:lnTo>
                  <a:pt x="55440" y="50800"/>
                </a:lnTo>
                <a:lnTo>
                  <a:pt x="5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380919" y="3649979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214598" y="3592829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20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0547239" y="3649979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32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0574959" y="3510279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554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0769000" y="3624657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55440" y="0"/>
                </a:moveTo>
                <a:lnTo>
                  <a:pt x="0" y="0"/>
                </a:lnTo>
                <a:lnTo>
                  <a:pt x="0" y="50800"/>
                </a:lnTo>
                <a:lnTo>
                  <a:pt x="55440" y="50800"/>
                </a:lnTo>
                <a:lnTo>
                  <a:pt x="5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0990760" y="3624657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55440" y="0"/>
                </a:moveTo>
                <a:lnTo>
                  <a:pt x="0" y="0"/>
                </a:lnTo>
                <a:lnTo>
                  <a:pt x="0" y="50800"/>
                </a:lnTo>
                <a:lnTo>
                  <a:pt x="55440" y="50800"/>
                </a:lnTo>
                <a:lnTo>
                  <a:pt x="5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1101640" y="3624657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55440" y="0"/>
                </a:moveTo>
                <a:lnTo>
                  <a:pt x="0" y="0"/>
                </a:lnTo>
                <a:lnTo>
                  <a:pt x="0" y="50800"/>
                </a:lnTo>
                <a:lnTo>
                  <a:pt x="55440" y="50800"/>
                </a:lnTo>
                <a:lnTo>
                  <a:pt x="5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1212521" y="3650057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64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881944" y="3592907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1267961" y="3592830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1212521" y="3535680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32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489721" y="3592907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992824" y="3510357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55440" y="0"/>
                </a:moveTo>
                <a:lnTo>
                  <a:pt x="0" y="0"/>
                </a:lnTo>
                <a:lnTo>
                  <a:pt x="0" y="50800"/>
                </a:lnTo>
                <a:lnTo>
                  <a:pt x="55440" y="50800"/>
                </a:lnTo>
                <a:lnTo>
                  <a:pt x="5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0270039" y="3535757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32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0769000" y="3535679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32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0769000" y="3459479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0" y="50799"/>
                </a:moveTo>
                <a:lnTo>
                  <a:pt x="55440" y="50800"/>
                </a:lnTo>
                <a:lnTo>
                  <a:pt x="55440" y="0"/>
                </a:lnTo>
                <a:lnTo>
                  <a:pt x="0" y="0"/>
                </a:lnTo>
                <a:lnTo>
                  <a:pt x="0" y="50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1462001" y="3459557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554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1545161" y="3535757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881944" y="3459557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55440" y="0"/>
                </a:moveTo>
                <a:lnTo>
                  <a:pt x="0" y="0"/>
                </a:lnTo>
                <a:lnTo>
                  <a:pt x="0" y="50800"/>
                </a:lnTo>
                <a:lnTo>
                  <a:pt x="55440" y="50800"/>
                </a:lnTo>
                <a:lnTo>
                  <a:pt x="5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048264" y="3459479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0" y="50799"/>
                </a:moveTo>
                <a:lnTo>
                  <a:pt x="55440" y="50800"/>
                </a:lnTo>
                <a:lnTo>
                  <a:pt x="55440" y="0"/>
                </a:lnTo>
                <a:lnTo>
                  <a:pt x="0" y="0"/>
                </a:lnTo>
                <a:lnTo>
                  <a:pt x="0" y="50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0048264" y="3427729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334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0048264" y="3370579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94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0214598" y="3484957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0436359" y="3484879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0380919" y="3427729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32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0602679" y="3396057"/>
            <a:ext cx="111125" cy="114300"/>
          </a:xfrm>
          <a:custGeom>
            <a:avLst/>
            <a:gdLst/>
            <a:ahLst/>
            <a:cxnLst/>
            <a:rect l="l" t="t" r="r" b="b"/>
            <a:pathLst>
              <a:path w="111125" h="114300">
                <a:moveTo>
                  <a:pt x="110880" y="0"/>
                </a:moveTo>
                <a:lnTo>
                  <a:pt x="0" y="0"/>
                </a:lnTo>
                <a:lnTo>
                  <a:pt x="0" y="114300"/>
                </a:lnTo>
                <a:lnTo>
                  <a:pt x="110880" y="114300"/>
                </a:lnTo>
                <a:lnTo>
                  <a:pt x="1108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0879880" y="3484879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0935320" y="3395979"/>
            <a:ext cx="55880" cy="63500"/>
          </a:xfrm>
          <a:custGeom>
            <a:avLst/>
            <a:gdLst/>
            <a:ahLst/>
            <a:cxnLst/>
            <a:rect l="l" t="t" r="r" b="b"/>
            <a:pathLst>
              <a:path w="55879" h="63500">
                <a:moveTo>
                  <a:pt x="0" y="63499"/>
                </a:moveTo>
                <a:lnTo>
                  <a:pt x="55440" y="63500"/>
                </a:lnTo>
                <a:lnTo>
                  <a:pt x="55440" y="0"/>
                </a:lnTo>
                <a:lnTo>
                  <a:pt x="0" y="0"/>
                </a:lnTo>
                <a:lnTo>
                  <a:pt x="0" y="63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937384" y="3396057"/>
            <a:ext cx="55880" cy="63500"/>
          </a:xfrm>
          <a:custGeom>
            <a:avLst/>
            <a:gdLst/>
            <a:ahLst/>
            <a:cxnLst/>
            <a:rect l="l" t="t" r="r" b="b"/>
            <a:pathLst>
              <a:path w="55879" h="63500">
                <a:moveTo>
                  <a:pt x="55440" y="0"/>
                </a:moveTo>
                <a:lnTo>
                  <a:pt x="0" y="0"/>
                </a:lnTo>
                <a:lnTo>
                  <a:pt x="0" y="63500"/>
                </a:lnTo>
                <a:lnTo>
                  <a:pt x="55440" y="63500"/>
                </a:lnTo>
                <a:lnTo>
                  <a:pt x="5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1046200" y="3427807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20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1545161" y="3427807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0214598" y="3345257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55440" y="0"/>
                </a:moveTo>
                <a:lnTo>
                  <a:pt x="0" y="0"/>
                </a:lnTo>
                <a:lnTo>
                  <a:pt x="0" y="50800"/>
                </a:lnTo>
                <a:lnTo>
                  <a:pt x="55440" y="50800"/>
                </a:lnTo>
                <a:lnTo>
                  <a:pt x="5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0325479" y="3370657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0491799" y="3370657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20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0879880" y="3370657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20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1212521" y="3345257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55440" y="0"/>
                </a:moveTo>
                <a:lnTo>
                  <a:pt x="0" y="0"/>
                </a:lnTo>
                <a:lnTo>
                  <a:pt x="0" y="50800"/>
                </a:lnTo>
                <a:lnTo>
                  <a:pt x="55440" y="50800"/>
                </a:lnTo>
                <a:lnTo>
                  <a:pt x="5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1323401" y="3345180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0" y="50799"/>
                </a:moveTo>
                <a:lnTo>
                  <a:pt x="55440" y="50800"/>
                </a:lnTo>
                <a:lnTo>
                  <a:pt x="55440" y="0"/>
                </a:lnTo>
                <a:lnTo>
                  <a:pt x="0" y="0"/>
                </a:lnTo>
                <a:lnTo>
                  <a:pt x="0" y="50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1323401" y="3313430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32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1434281" y="3345257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55440" y="0"/>
                </a:moveTo>
                <a:lnTo>
                  <a:pt x="0" y="0"/>
                </a:lnTo>
                <a:lnTo>
                  <a:pt x="0" y="50800"/>
                </a:lnTo>
                <a:lnTo>
                  <a:pt x="55440" y="50800"/>
                </a:lnTo>
                <a:lnTo>
                  <a:pt x="5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1600601" y="3370580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1656042" y="3281680"/>
            <a:ext cx="55880" cy="63500"/>
          </a:xfrm>
          <a:custGeom>
            <a:avLst/>
            <a:gdLst/>
            <a:ahLst/>
            <a:cxnLst/>
            <a:rect l="l" t="t" r="r" b="b"/>
            <a:pathLst>
              <a:path w="55879" h="63500">
                <a:moveTo>
                  <a:pt x="0" y="63499"/>
                </a:moveTo>
                <a:lnTo>
                  <a:pt x="55440" y="63500"/>
                </a:lnTo>
                <a:lnTo>
                  <a:pt x="55440" y="0"/>
                </a:lnTo>
                <a:lnTo>
                  <a:pt x="0" y="0"/>
                </a:lnTo>
                <a:lnTo>
                  <a:pt x="0" y="63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1600601" y="3256280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9937384" y="3313429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32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937384" y="3230880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0" y="50799"/>
                </a:moveTo>
                <a:lnTo>
                  <a:pt x="55440" y="50800"/>
                </a:lnTo>
                <a:lnTo>
                  <a:pt x="55440" y="0"/>
                </a:lnTo>
                <a:lnTo>
                  <a:pt x="0" y="0"/>
                </a:lnTo>
                <a:lnTo>
                  <a:pt x="0" y="50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9881944" y="3205480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0380919" y="3313507"/>
            <a:ext cx="222250" cy="0"/>
          </a:xfrm>
          <a:custGeom>
            <a:avLst/>
            <a:gdLst/>
            <a:ahLst/>
            <a:cxnLst/>
            <a:rect l="l" t="t" r="r" b="b"/>
            <a:pathLst>
              <a:path w="222250">
                <a:moveTo>
                  <a:pt x="0" y="0"/>
                </a:moveTo>
                <a:lnTo>
                  <a:pt x="22176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0769000" y="3313507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0935320" y="3281757"/>
            <a:ext cx="55880" cy="63500"/>
          </a:xfrm>
          <a:custGeom>
            <a:avLst/>
            <a:gdLst/>
            <a:ahLst/>
            <a:cxnLst/>
            <a:rect l="l" t="t" r="r" b="b"/>
            <a:pathLst>
              <a:path w="55879" h="63500">
                <a:moveTo>
                  <a:pt x="55440" y="0"/>
                </a:moveTo>
                <a:lnTo>
                  <a:pt x="0" y="0"/>
                </a:lnTo>
                <a:lnTo>
                  <a:pt x="0" y="63500"/>
                </a:lnTo>
                <a:lnTo>
                  <a:pt x="55440" y="63500"/>
                </a:lnTo>
                <a:lnTo>
                  <a:pt x="5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545161" y="3281757"/>
            <a:ext cx="55880" cy="63500"/>
          </a:xfrm>
          <a:custGeom>
            <a:avLst/>
            <a:gdLst/>
            <a:ahLst/>
            <a:cxnLst/>
            <a:rect l="l" t="t" r="r" b="b"/>
            <a:pathLst>
              <a:path w="55879" h="63500">
                <a:moveTo>
                  <a:pt x="55440" y="0"/>
                </a:moveTo>
                <a:lnTo>
                  <a:pt x="0" y="0"/>
                </a:lnTo>
                <a:lnTo>
                  <a:pt x="0" y="63500"/>
                </a:lnTo>
                <a:lnTo>
                  <a:pt x="55440" y="63500"/>
                </a:lnTo>
                <a:lnTo>
                  <a:pt x="5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0048264" y="3256279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94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0048264" y="3205480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334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0048264" y="3148330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94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0214598" y="3230957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55440" y="0"/>
                </a:moveTo>
                <a:lnTo>
                  <a:pt x="0" y="0"/>
                </a:lnTo>
                <a:lnTo>
                  <a:pt x="0" y="50800"/>
                </a:lnTo>
                <a:lnTo>
                  <a:pt x="55440" y="50800"/>
                </a:lnTo>
                <a:lnTo>
                  <a:pt x="5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0325479" y="3230880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0" y="50799"/>
                </a:moveTo>
                <a:lnTo>
                  <a:pt x="55440" y="50800"/>
                </a:lnTo>
                <a:lnTo>
                  <a:pt x="55440" y="0"/>
                </a:lnTo>
                <a:lnTo>
                  <a:pt x="0" y="0"/>
                </a:lnTo>
                <a:lnTo>
                  <a:pt x="0" y="50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0325479" y="3205480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32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0436359" y="3230957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55440" y="0"/>
                </a:moveTo>
                <a:lnTo>
                  <a:pt x="0" y="0"/>
                </a:lnTo>
                <a:lnTo>
                  <a:pt x="0" y="50800"/>
                </a:lnTo>
                <a:lnTo>
                  <a:pt x="55440" y="50800"/>
                </a:lnTo>
                <a:lnTo>
                  <a:pt x="5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0547239" y="3180157"/>
            <a:ext cx="111125" cy="101600"/>
          </a:xfrm>
          <a:custGeom>
            <a:avLst/>
            <a:gdLst/>
            <a:ahLst/>
            <a:cxnLst/>
            <a:rect l="l" t="t" r="r" b="b"/>
            <a:pathLst>
              <a:path w="111125" h="101600">
                <a:moveTo>
                  <a:pt x="110880" y="0"/>
                </a:moveTo>
                <a:lnTo>
                  <a:pt x="0" y="0"/>
                </a:lnTo>
                <a:lnTo>
                  <a:pt x="0" y="101600"/>
                </a:lnTo>
                <a:lnTo>
                  <a:pt x="110880" y="101600"/>
                </a:lnTo>
                <a:lnTo>
                  <a:pt x="1108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0713560" y="3256357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0879880" y="3256357"/>
            <a:ext cx="222250" cy="0"/>
          </a:xfrm>
          <a:custGeom>
            <a:avLst/>
            <a:gdLst/>
            <a:ahLst/>
            <a:cxnLst/>
            <a:rect l="l" t="t" r="r" b="b"/>
            <a:pathLst>
              <a:path w="222250">
                <a:moveTo>
                  <a:pt x="0" y="0"/>
                </a:moveTo>
                <a:lnTo>
                  <a:pt x="22176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1184801" y="318008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554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1101640" y="3148330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1157080" y="3065780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0" y="50799"/>
                </a:moveTo>
                <a:lnTo>
                  <a:pt x="55440" y="50800"/>
                </a:lnTo>
                <a:lnTo>
                  <a:pt x="55440" y="0"/>
                </a:lnTo>
                <a:lnTo>
                  <a:pt x="0" y="0"/>
                </a:lnTo>
                <a:lnTo>
                  <a:pt x="0" y="50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1295681" y="3180157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554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1378841" y="3230880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0" y="50799"/>
                </a:moveTo>
                <a:lnTo>
                  <a:pt x="55440" y="50800"/>
                </a:lnTo>
                <a:lnTo>
                  <a:pt x="55440" y="0"/>
                </a:lnTo>
                <a:lnTo>
                  <a:pt x="0" y="0"/>
                </a:lnTo>
                <a:lnTo>
                  <a:pt x="0" y="50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1378841" y="3205480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0769000" y="3205557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32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0990760" y="3180080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0" y="50799"/>
                </a:moveTo>
                <a:lnTo>
                  <a:pt x="55440" y="50800"/>
                </a:lnTo>
                <a:lnTo>
                  <a:pt x="55440" y="0"/>
                </a:lnTo>
                <a:lnTo>
                  <a:pt x="0" y="0"/>
                </a:lnTo>
                <a:lnTo>
                  <a:pt x="0" y="50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0824440" y="3148330"/>
            <a:ext cx="222250" cy="0"/>
          </a:xfrm>
          <a:custGeom>
            <a:avLst/>
            <a:gdLst/>
            <a:ahLst/>
            <a:cxnLst/>
            <a:rect l="l" t="t" r="r" b="b"/>
            <a:pathLst>
              <a:path w="222250">
                <a:moveTo>
                  <a:pt x="0" y="0"/>
                </a:moveTo>
                <a:lnTo>
                  <a:pt x="22176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0824440" y="3065780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0" y="50799"/>
                </a:moveTo>
                <a:lnTo>
                  <a:pt x="55440" y="50800"/>
                </a:lnTo>
                <a:lnTo>
                  <a:pt x="55440" y="0"/>
                </a:lnTo>
                <a:lnTo>
                  <a:pt x="0" y="0"/>
                </a:lnTo>
                <a:lnTo>
                  <a:pt x="0" y="50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1545161" y="3180080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0" y="50799"/>
                </a:moveTo>
                <a:lnTo>
                  <a:pt x="55440" y="50800"/>
                </a:lnTo>
                <a:lnTo>
                  <a:pt x="55440" y="0"/>
                </a:lnTo>
                <a:lnTo>
                  <a:pt x="0" y="0"/>
                </a:lnTo>
                <a:lnTo>
                  <a:pt x="0" y="50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1489721" y="3148330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0214598" y="3148407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0408639" y="3065857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554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0602679" y="3065857"/>
            <a:ext cx="166370" cy="114300"/>
          </a:xfrm>
          <a:custGeom>
            <a:avLst/>
            <a:gdLst/>
            <a:ahLst/>
            <a:cxnLst/>
            <a:rect l="l" t="t" r="r" b="b"/>
            <a:pathLst>
              <a:path w="166370" h="114300">
                <a:moveTo>
                  <a:pt x="166320" y="0"/>
                </a:moveTo>
                <a:lnTo>
                  <a:pt x="0" y="0"/>
                </a:lnTo>
                <a:lnTo>
                  <a:pt x="0" y="114300"/>
                </a:lnTo>
                <a:lnTo>
                  <a:pt x="166320" y="114300"/>
                </a:lnTo>
                <a:lnTo>
                  <a:pt x="1663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0491799" y="3065857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55440" y="0"/>
                </a:moveTo>
                <a:lnTo>
                  <a:pt x="0" y="0"/>
                </a:lnTo>
                <a:lnTo>
                  <a:pt x="0" y="50800"/>
                </a:lnTo>
                <a:lnTo>
                  <a:pt x="55440" y="50800"/>
                </a:lnTo>
                <a:lnTo>
                  <a:pt x="5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1018480" y="3015057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554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325479" y="3015057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55440" y="0"/>
                </a:moveTo>
                <a:lnTo>
                  <a:pt x="0" y="0"/>
                </a:lnTo>
                <a:lnTo>
                  <a:pt x="0" y="50800"/>
                </a:lnTo>
                <a:lnTo>
                  <a:pt x="55440" y="50800"/>
                </a:lnTo>
                <a:lnTo>
                  <a:pt x="5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0436359" y="3015057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55440" y="0"/>
                </a:moveTo>
                <a:lnTo>
                  <a:pt x="0" y="0"/>
                </a:lnTo>
                <a:lnTo>
                  <a:pt x="0" y="50800"/>
                </a:lnTo>
                <a:lnTo>
                  <a:pt x="55440" y="50800"/>
                </a:lnTo>
                <a:lnTo>
                  <a:pt x="5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0574959" y="2951557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554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0658119" y="3015057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55440" y="0"/>
                </a:moveTo>
                <a:lnTo>
                  <a:pt x="0" y="0"/>
                </a:lnTo>
                <a:lnTo>
                  <a:pt x="0" y="50800"/>
                </a:lnTo>
                <a:lnTo>
                  <a:pt x="55440" y="50800"/>
                </a:lnTo>
                <a:lnTo>
                  <a:pt x="5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0769000" y="3015057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55440" y="0"/>
                </a:moveTo>
                <a:lnTo>
                  <a:pt x="0" y="0"/>
                </a:lnTo>
                <a:lnTo>
                  <a:pt x="0" y="50800"/>
                </a:lnTo>
                <a:lnTo>
                  <a:pt x="55440" y="50800"/>
                </a:lnTo>
                <a:lnTo>
                  <a:pt x="5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0879880" y="3015057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55440" y="0"/>
                </a:moveTo>
                <a:lnTo>
                  <a:pt x="0" y="0"/>
                </a:lnTo>
                <a:lnTo>
                  <a:pt x="0" y="50800"/>
                </a:lnTo>
                <a:lnTo>
                  <a:pt x="55440" y="50800"/>
                </a:lnTo>
                <a:lnTo>
                  <a:pt x="5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1101640" y="3014980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0" y="50799"/>
                </a:moveTo>
                <a:lnTo>
                  <a:pt x="55440" y="50800"/>
                </a:lnTo>
                <a:lnTo>
                  <a:pt x="55440" y="0"/>
                </a:lnTo>
                <a:lnTo>
                  <a:pt x="0" y="0"/>
                </a:lnTo>
                <a:lnTo>
                  <a:pt x="0" y="50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1046200" y="2983230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1240241" y="2951557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554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0408639" y="2900757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554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0713560" y="2983307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20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658119" y="2926157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0990760" y="2926157"/>
            <a:ext cx="222250" cy="0"/>
          </a:xfrm>
          <a:custGeom>
            <a:avLst/>
            <a:gdLst/>
            <a:ahLst/>
            <a:cxnLst/>
            <a:rect l="l" t="t" r="r" b="b"/>
            <a:pathLst>
              <a:path w="222250">
                <a:moveTo>
                  <a:pt x="0" y="0"/>
                </a:moveTo>
                <a:lnTo>
                  <a:pt x="22176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0353199" y="2786457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554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0436359" y="2849880"/>
            <a:ext cx="55880" cy="50800"/>
          </a:xfrm>
          <a:custGeom>
            <a:avLst/>
            <a:gdLst/>
            <a:ahLst/>
            <a:cxnLst/>
            <a:rect l="l" t="t" r="r" b="b"/>
            <a:pathLst>
              <a:path w="55879" h="50800">
                <a:moveTo>
                  <a:pt x="0" y="50799"/>
                </a:moveTo>
                <a:lnTo>
                  <a:pt x="55440" y="50800"/>
                </a:lnTo>
                <a:lnTo>
                  <a:pt x="55440" y="0"/>
                </a:lnTo>
                <a:lnTo>
                  <a:pt x="0" y="0"/>
                </a:lnTo>
                <a:lnTo>
                  <a:pt x="0" y="50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0436359" y="2818130"/>
            <a:ext cx="222250" cy="0"/>
          </a:xfrm>
          <a:custGeom>
            <a:avLst/>
            <a:gdLst/>
            <a:ahLst/>
            <a:cxnLst/>
            <a:rect l="l" t="t" r="r" b="b"/>
            <a:pathLst>
              <a:path w="222250">
                <a:moveTo>
                  <a:pt x="0" y="0"/>
                </a:moveTo>
                <a:lnTo>
                  <a:pt x="22176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0630399" y="267208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554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0547239" y="2875357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0713560" y="2875280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32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0713560" y="2786380"/>
            <a:ext cx="55880" cy="63500"/>
          </a:xfrm>
          <a:custGeom>
            <a:avLst/>
            <a:gdLst/>
            <a:ahLst/>
            <a:cxnLst/>
            <a:rect l="l" t="t" r="r" b="b"/>
            <a:pathLst>
              <a:path w="55879" h="63500">
                <a:moveTo>
                  <a:pt x="0" y="63499"/>
                </a:moveTo>
                <a:lnTo>
                  <a:pt x="55440" y="63500"/>
                </a:lnTo>
                <a:lnTo>
                  <a:pt x="55440" y="0"/>
                </a:lnTo>
                <a:lnTo>
                  <a:pt x="0" y="0"/>
                </a:lnTo>
                <a:lnTo>
                  <a:pt x="0" y="63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0713560" y="2760980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32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0769000" y="2703830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1046200" y="2875280"/>
            <a:ext cx="222250" cy="0"/>
          </a:xfrm>
          <a:custGeom>
            <a:avLst/>
            <a:gdLst/>
            <a:ahLst/>
            <a:cxnLst/>
            <a:rect l="l" t="t" r="r" b="b"/>
            <a:pathLst>
              <a:path w="222250">
                <a:moveTo>
                  <a:pt x="0" y="0"/>
                </a:moveTo>
                <a:lnTo>
                  <a:pt x="22176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1046200" y="2786380"/>
            <a:ext cx="55880" cy="63500"/>
          </a:xfrm>
          <a:custGeom>
            <a:avLst/>
            <a:gdLst/>
            <a:ahLst/>
            <a:cxnLst/>
            <a:rect l="l" t="t" r="r" b="b"/>
            <a:pathLst>
              <a:path w="55879" h="63500">
                <a:moveTo>
                  <a:pt x="0" y="63499"/>
                </a:moveTo>
                <a:lnTo>
                  <a:pt x="55440" y="63500"/>
                </a:lnTo>
                <a:lnTo>
                  <a:pt x="55440" y="0"/>
                </a:lnTo>
                <a:lnTo>
                  <a:pt x="0" y="0"/>
                </a:lnTo>
                <a:lnTo>
                  <a:pt x="0" y="63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0824440" y="2786457"/>
            <a:ext cx="55880" cy="63500"/>
          </a:xfrm>
          <a:custGeom>
            <a:avLst/>
            <a:gdLst/>
            <a:ahLst/>
            <a:cxnLst/>
            <a:rect l="l" t="t" r="r" b="b"/>
            <a:pathLst>
              <a:path w="55879" h="63500">
                <a:moveTo>
                  <a:pt x="55440" y="0"/>
                </a:moveTo>
                <a:lnTo>
                  <a:pt x="0" y="0"/>
                </a:lnTo>
                <a:lnTo>
                  <a:pt x="0" y="63500"/>
                </a:lnTo>
                <a:lnTo>
                  <a:pt x="55440" y="63500"/>
                </a:lnTo>
                <a:lnTo>
                  <a:pt x="5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0935320" y="2786457"/>
            <a:ext cx="55880" cy="63500"/>
          </a:xfrm>
          <a:custGeom>
            <a:avLst/>
            <a:gdLst/>
            <a:ahLst/>
            <a:cxnLst/>
            <a:rect l="l" t="t" r="r" b="b"/>
            <a:pathLst>
              <a:path w="55879" h="63500">
                <a:moveTo>
                  <a:pt x="55440" y="0"/>
                </a:moveTo>
                <a:lnTo>
                  <a:pt x="0" y="0"/>
                </a:lnTo>
                <a:lnTo>
                  <a:pt x="0" y="63500"/>
                </a:lnTo>
                <a:lnTo>
                  <a:pt x="55440" y="63500"/>
                </a:lnTo>
                <a:lnTo>
                  <a:pt x="5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1157080" y="2818130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1240241" y="267208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554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0380919" y="2760980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32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0380919" y="2672080"/>
            <a:ext cx="55880" cy="63500"/>
          </a:xfrm>
          <a:custGeom>
            <a:avLst/>
            <a:gdLst/>
            <a:ahLst/>
            <a:cxnLst/>
            <a:rect l="l" t="t" r="r" b="b"/>
            <a:pathLst>
              <a:path w="55879" h="63500">
                <a:moveTo>
                  <a:pt x="0" y="63499"/>
                </a:moveTo>
                <a:lnTo>
                  <a:pt x="55440" y="63500"/>
                </a:lnTo>
                <a:lnTo>
                  <a:pt x="55440" y="0"/>
                </a:lnTo>
                <a:lnTo>
                  <a:pt x="0" y="0"/>
                </a:lnTo>
                <a:lnTo>
                  <a:pt x="0" y="63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0990760" y="2760980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32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1101640" y="2672080"/>
            <a:ext cx="55880" cy="63500"/>
          </a:xfrm>
          <a:custGeom>
            <a:avLst/>
            <a:gdLst/>
            <a:ahLst/>
            <a:cxnLst/>
            <a:rect l="l" t="t" r="r" b="b"/>
            <a:pathLst>
              <a:path w="55879" h="63500">
                <a:moveTo>
                  <a:pt x="0" y="63499"/>
                </a:moveTo>
                <a:lnTo>
                  <a:pt x="55440" y="63500"/>
                </a:lnTo>
                <a:lnTo>
                  <a:pt x="55440" y="0"/>
                </a:lnTo>
                <a:lnTo>
                  <a:pt x="0" y="0"/>
                </a:lnTo>
                <a:lnTo>
                  <a:pt x="0" y="63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0491799" y="2672157"/>
            <a:ext cx="55880" cy="63500"/>
          </a:xfrm>
          <a:custGeom>
            <a:avLst/>
            <a:gdLst/>
            <a:ahLst/>
            <a:cxnLst/>
            <a:rect l="l" t="t" r="r" b="b"/>
            <a:pathLst>
              <a:path w="55879" h="63500">
                <a:moveTo>
                  <a:pt x="55440" y="0"/>
                </a:moveTo>
                <a:lnTo>
                  <a:pt x="0" y="0"/>
                </a:lnTo>
                <a:lnTo>
                  <a:pt x="0" y="63500"/>
                </a:lnTo>
                <a:lnTo>
                  <a:pt x="55440" y="63500"/>
                </a:lnTo>
                <a:lnTo>
                  <a:pt x="5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0935320" y="2703907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8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1461539" y="4376139"/>
            <a:ext cx="250450" cy="1244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9881944" y="3031489"/>
            <a:ext cx="388620" cy="0"/>
          </a:xfrm>
          <a:custGeom>
            <a:avLst/>
            <a:gdLst/>
            <a:ahLst/>
            <a:cxnLst/>
            <a:rect l="l" t="t" r="r" b="b"/>
            <a:pathLst>
              <a:path w="388620">
                <a:moveTo>
                  <a:pt x="0" y="0"/>
                </a:moveTo>
                <a:lnTo>
                  <a:pt x="388094" y="0"/>
                </a:lnTo>
              </a:path>
            </a:pathLst>
          </a:custGeom>
          <a:ln w="558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9909664" y="2726689"/>
            <a:ext cx="0" cy="276860"/>
          </a:xfrm>
          <a:custGeom>
            <a:avLst/>
            <a:gdLst/>
            <a:ahLst/>
            <a:cxnLst/>
            <a:rect l="l" t="t" r="r" b="b"/>
            <a:pathLst>
              <a:path h="276860">
                <a:moveTo>
                  <a:pt x="0" y="0"/>
                </a:moveTo>
                <a:lnTo>
                  <a:pt x="0" y="276860"/>
                </a:lnTo>
              </a:path>
            </a:pathLst>
          </a:custGeom>
          <a:ln w="554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9881944" y="2699385"/>
            <a:ext cx="388620" cy="0"/>
          </a:xfrm>
          <a:custGeom>
            <a:avLst/>
            <a:gdLst/>
            <a:ahLst/>
            <a:cxnLst/>
            <a:rect l="l" t="t" r="r" b="b"/>
            <a:pathLst>
              <a:path w="388620">
                <a:moveTo>
                  <a:pt x="0" y="0"/>
                </a:moveTo>
                <a:lnTo>
                  <a:pt x="388094" y="0"/>
                </a:lnTo>
              </a:path>
            </a:pathLst>
          </a:custGeom>
          <a:ln w="546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0242319" y="2726892"/>
            <a:ext cx="0" cy="277495"/>
          </a:xfrm>
          <a:custGeom>
            <a:avLst/>
            <a:gdLst/>
            <a:ahLst/>
            <a:cxnLst/>
            <a:rect l="l" t="t" r="r" b="b"/>
            <a:pathLst>
              <a:path h="277494">
                <a:moveTo>
                  <a:pt x="0" y="0"/>
                </a:moveTo>
                <a:lnTo>
                  <a:pt x="0" y="277200"/>
                </a:lnTo>
              </a:path>
            </a:pathLst>
          </a:custGeom>
          <a:ln w="554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9992824" y="2782332"/>
            <a:ext cx="166370" cy="166370"/>
          </a:xfrm>
          <a:custGeom>
            <a:avLst/>
            <a:gdLst/>
            <a:ahLst/>
            <a:cxnLst/>
            <a:rect l="l" t="t" r="r" b="b"/>
            <a:pathLst>
              <a:path w="166370" h="166369">
                <a:moveTo>
                  <a:pt x="0" y="0"/>
                </a:moveTo>
                <a:lnTo>
                  <a:pt x="166334" y="0"/>
                </a:lnTo>
                <a:lnTo>
                  <a:pt x="166334" y="166320"/>
                </a:lnTo>
                <a:lnTo>
                  <a:pt x="0" y="1663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1323401" y="3031490"/>
            <a:ext cx="388620" cy="0"/>
          </a:xfrm>
          <a:custGeom>
            <a:avLst/>
            <a:gdLst/>
            <a:ahLst/>
            <a:cxnLst/>
            <a:rect l="l" t="t" r="r" b="b"/>
            <a:pathLst>
              <a:path w="388620">
                <a:moveTo>
                  <a:pt x="0" y="0"/>
                </a:moveTo>
                <a:lnTo>
                  <a:pt x="388080" y="0"/>
                </a:lnTo>
              </a:path>
            </a:pathLst>
          </a:custGeom>
          <a:ln w="558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1351121" y="2726690"/>
            <a:ext cx="0" cy="276860"/>
          </a:xfrm>
          <a:custGeom>
            <a:avLst/>
            <a:gdLst/>
            <a:ahLst/>
            <a:cxnLst/>
            <a:rect l="l" t="t" r="r" b="b"/>
            <a:pathLst>
              <a:path h="276860">
                <a:moveTo>
                  <a:pt x="0" y="0"/>
                </a:moveTo>
                <a:lnTo>
                  <a:pt x="0" y="276860"/>
                </a:lnTo>
              </a:path>
            </a:pathLst>
          </a:custGeom>
          <a:ln w="554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1323401" y="2699385"/>
            <a:ext cx="388620" cy="0"/>
          </a:xfrm>
          <a:custGeom>
            <a:avLst/>
            <a:gdLst/>
            <a:ahLst/>
            <a:cxnLst/>
            <a:rect l="l" t="t" r="r" b="b"/>
            <a:pathLst>
              <a:path w="388620">
                <a:moveTo>
                  <a:pt x="0" y="0"/>
                </a:moveTo>
                <a:lnTo>
                  <a:pt x="388080" y="0"/>
                </a:lnTo>
              </a:path>
            </a:pathLst>
          </a:custGeom>
          <a:ln w="546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1683762" y="2726892"/>
            <a:ext cx="0" cy="277495"/>
          </a:xfrm>
          <a:custGeom>
            <a:avLst/>
            <a:gdLst/>
            <a:ahLst/>
            <a:cxnLst/>
            <a:rect l="l" t="t" r="r" b="b"/>
            <a:pathLst>
              <a:path h="277494">
                <a:moveTo>
                  <a:pt x="0" y="0"/>
                </a:moveTo>
                <a:lnTo>
                  <a:pt x="0" y="277200"/>
                </a:lnTo>
              </a:path>
            </a:pathLst>
          </a:custGeom>
          <a:ln w="554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1434281" y="2782332"/>
            <a:ext cx="166370" cy="166370"/>
          </a:xfrm>
          <a:custGeom>
            <a:avLst/>
            <a:gdLst/>
            <a:ahLst/>
            <a:cxnLst/>
            <a:rect l="l" t="t" r="r" b="b"/>
            <a:pathLst>
              <a:path w="166370" h="166369">
                <a:moveTo>
                  <a:pt x="0" y="0"/>
                </a:moveTo>
                <a:lnTo>
                  <a:pt x="166320" y="0"/>
                </a:lnTo>
                <a:lnTo>
                  <a:pt x="166320" y="166320"/>
                </a:lnTo>
                <a:lnTo>
                  <a:pt x="0" y="1663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9881944" y="4472940"/>
            <a:ext cx="388620" cy="0"/>
          </a:xfrm>
          <a:custGeom>
            <a:avLst/>
            <a:gdLst/>
            <a:ahLst/>
            <a:cxnLst/>
            <a:rect l="l" t="t" r="r" b="b"/>
            <a:pathLst>
              <a:path w="388620">
                <a:moveTo>
                  <a:pt x="0" y="0"/>
                </a:moveTo>
                <a:lnTo>
                  <a:pt x="388094" y="0"/>
                </a:lnTo>
              </a:path>
            </a:pathLst>
          </a:custGeom>
          <a:ln w="558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9909664" y="4168140"/>
            <a:ext cx="0" cy="276860"/>
          </a:xfrm>
          <a:custGeom>
            <a:avLst/>
            <a:gdLst/>
            <a:ahLst/>
            <a:cxnLst/>
            <a:rect l="l" t="t" r="r" b="b"/>
            <a:pathLst>
              <a:path h="276860">
                <a:moveTo>
                  <a:pt x="0" y="0"/>
                </a:moveTo>
                <a:lnTo>
                  <a:pt x="0" y="276860"/>
                </a:lnTo>
              </a:path>
            </a:pathLst>
          </a:custGeom>
          <a:ln w="554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9881944" y="4140834"/>
            <a:ext cx="388620" cy="0"/>
          </a:xfrm>
          <a:custGeom>
            <a:avLst/>
            <a:gdLst/>
            <a:ahLst/>
            <a:cxnLst/>
            <a:rect l="l" t="t" r="r" b="b"/>
            <a:pathLst>
              <a:path w="388620">
                <a:moveTo>
                  <a:pt x="0" y="0"/>
                </a:moveTo>
                <a:lnTo>
                  <a:pt x="388094" y="0"/>
                </a:lnTo>
              </a:path>
            </a:pathLst>
          </a:custGeom>
          <a:ln w="546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0242319" y="4168335"/>
            <a:ext cx="0" cy="277495"/>
          </a:xfrm>
          <a:custGeom>
            <a:avLst/>
            <a:gdLst/>
            <a:ahLst/>
            <a:cxnLst/>
            <a:rect l="l" t="t" r="r" b="b"/>
            <a:pathLst>
              <a:path h="277495">
                <a:moveTo>
                  <a:pt x="0" y="0"/>
                </a:moveTo>
                <a:lnTo>
                  <a:pt x="0" y="277182"/>
                </a:lnTo>
              </a:path>
            </a:pathLst>
          </a:custGeom>
          <a:ln w="554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9992824" y="4223775"/>
            <a:ext cx="166370" cy="166370"/>
          </a:xfrm>
          <a:custGeom>
            <a:avLst/>
            <a:gdLst/>
            <a:ahLst/>
            <a:cxnLst/>
            <a:rect l="l" t="t" r="r" b="b"/>
            <a:pathLst>
              <a:path w="166370" h="166370">
                <a:moveTo>
                  <a:pt x="0" y="0"/>
                </a:moveTo>
                <a:lnTo>
                  <a:pt x="166334" y="0"/>
                </a:lnTo>
                <a:lnTo>
                  <a:pt x="166334" y="166301"/>
                </a:lnTo>
                <a:lnTo>
                  <a:pt x="0" y="16630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09010" y="178766"/>
            <a:ext cx="1800161" cy="16813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16012" y="742632"/>
            <a:ext cx="43408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5" dirty="0">
                <a:solidFill>
                  <a:srgbClr val="1F1F1F"/>
                </a:solidFill>
                <a:latin typeface="Calibri Light"/>
                <a:cs typeface="Calibri Light"/>
              </a:rPr>
              <a:t>Ontario SPOR </a:t>
            </a:r>
            <a:r>
              <a:rPr sz="2400" b="0" spc="-30" dirty="0">
                <a:solidFill>
                  <a:srgbClr val="1F1F1F"/>
                </a:solidFill>
                <a:latin typeface="Calibri Light"/>
                <a:cs typeface="Calibri Light"/>
              </a:rPr>
              <a:t>SUPPORT </a:t>
            </a:r>
            <a:r>
              <a:rPr sz="2400" b="0" spc="-20" dirty="0">
                <a:solidFill>
                  <a:srgbClr val="1F1F1F"/>
                </a:solidFill>
                <a:latin typeface="Calibri Light"/>
                <a:cs typeface="Calibri Light"/>
              </a:rPr>
              <a:t>Unit</a:t>
            </a:r>
            <a:r>
              <a:rPr sz="2400" b="0" spc="-110" dirty="0">
                <a:solidFill>
                  <a:srgbClr val="1F1F1F"/>
                </a:solidFill>
                <a:latin typeface="Calibri Light"/>
                <a:cs typeface="Calibri Light"/>
              </a:rPr>
              <a:t> </a:t>
            </a:r>
            <a:r>
              <a:rPr sz="2400" b="0" spc="-15" dirty="0">
                <a:solidFill>
                  <a:srgbClr val="1F1F1F"/>
                </a:solidFill>
                <a:latin typeface="Calibri Light"/>
                <a:cs typeface="Calibri Light"/>
              </a:rPr>
              <a:t>(OSSU)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1264" y="1104836"/>
            <a:ext cx="4106545" cy="558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2000" b="0" spc="-10" dirty="0">
                <a:latin typeface="Calibri Light"/>
                <a:cs typeface="Calibri Light"/>
              </a:rPr>
              <a:t>10-Year </a:t>
            </a:r>
            <a:r>
              <a:rPr sz="2000" b="0" spc="-15" dirty="0">
                <a:latin typeface="Calibri Light"/>
                <a:cs typeface="Calibri Light"/>
              </a:rPr>
              <a:t>Milestone </a:t>
            </a:r>
            <a:r>
              <a:rPr sz="2000" b="0" spc="-20" dirty="0">
                <a:latin typeface="Calibri Light"/>
                <a:cs typeface="Calibri Light"/>
              </a:rPr>
              <a:t>at Research Day</a:t>
            </a:r>
            <a:r>
              <a:rPr sz="2000" b="0" spc="-15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2025</a:t>
            </a:r>
            <a:endParaRPr sz="2000">
              <a:latin typeface="Calibri Light"/>
              <a:cs typeface="Calibri Light"/>
            </a:endParaRPr>
          </a:p>
          <a:p>
            <a:pPr marL="1905" algn="ctr">
              <a:lnSpc>
                <a:spcPct val="100000"/>
              </a:lnSpc>
              <a:spcBef>
                <a:spcPts val="80"/>
              </a:spcBef>
            </a:pPr>
            <a:r>
              <a:rPr sz="1400" b="0" spc="-10" dirty="0">
                <a:solidFill>
                  <a:srgbClr val="1F1F1F"/>
                </a:solidFill>
                <a:latin typeface="Calibri Light"/>
                <a:cs typeface="Calibri Light"/>
              </a:rPr>
              <a:t>Thursday, </a:t>
            </a:r>
            <a:r>
              <a:rPr sz="1400" b="0" spc="-15" dirty="0">
                <a:solidFill>
                  <a:srgbClr val="1F1F1F"/>
                </a:solidFill>
                <a:latin typeface="Calibri Light"/>
                <a:cs typeface="Calibri Light"/>
              </a:rPr>
              <a:t>April </a:t>
            </a:r>
            <a:r>
              <a:rPr sz="1400" b="0" spc="-25" dirty="0">
                <a:solidFill>
                  <a:srgbClr val="1F1F1F"/>
                </a:solidFill>
                <a:latin typeface="Calibri Light"/>
                <a:cs typeface="Calibri Light"/>
              </a:rPr>
              <a:t>10,</a:t>
            </a:r>
            <a:r>
              <a:rPr sz="1400" b="0" spc="-5" dirty="0">
                <a:solidFill>
                  <a:srgbClr val="1F1F1F"/>
                </a:solidFill>
                <a:latin typeface="Calibri Light"/>
                <a:cs typeface="Calibri Light"/>
              </a:rPr>
              <a:t> 2025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74104" y="1754441"/>
            <a:ext cx="4383405" cy="2933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0" spc="5" dirty="0">
                <a:solidFill>
                  <a:srgbClr val="1F1F1F"/>
                </a:solidFill>
                <a:latin typeface="Calibri Light"/>
                <a:cs typeface="Calibri Light"/>
              </a:rPr>
              <a:t>This </a:t>
            </a:r>
            <a:r>
              <a:rPr sz="2000" b="0" spc="-5" dirty="0">
                <a:solidFill>
                  <a:srgbClr val="1F1F1F"/>
                </a:solidFill>
                <a:latin typeface="Calibri Light"/>
                <a:cs typeface="Calibri Light"/>
              </a:rPr>
              <a:t>year’s </a:t>
            </a:r>
            <a:r>
              <a:rPr sz="2000" b="0" dirty="0">
                <a:solidFill>
                  <a:srgbClr val="1F1F1F"/>
                </a:solidFill>
                <a:latin typeface="Calibri Light"/>
                <a:cs typeface="Calibri Light"/>
              </a:rPr>
              <a:t>conference </a:t>
            </a:r>
            <a:r>
              <a:rPr sz="2000" b="0" spc="10" dirty="0">
                <a:solidFill>
                  <a:srgbClr val="1F1F1F"/>
                </a:solidFill>
                <a:latin typeface="Calibri Light"/>
                <a:cs typeface="Calibri Light"/>
              </a:rPr>
              <a:t>will</a:t>
            </a:r>
            <a:r>
              <a:rPr sz="2000" b="0" spc="-195" dirty="0">
                <a:solidFill>
                  <a:srgbClr val="1F1F1F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1F1F1F"/>
                </a:solidFill>
                <a:latin typeface="Calibri Light"/>
                <a:cs typeface="Calibri Light"/>
              </a:rPr>
              <a:t>include:</a:t>
            </a:r>
            <a:endParaRPr sz="2000">
              <a:latin typeface="Calibri Light"/>
              <a:cs typeface="Calibri Light"/>
            </a:endParaRPr>
          </a:p>
          <a:p>
            <a:pPr marL="355600" indent="-343535">
              <a:lnSpc>
                <a:spcPct val="100000"/>
              </a:lnSpc>
              <a:spcBef>
                <a:spcPts val="1205"/>
              </a:spcBef>
              <a:buClr>
                <a:srgbClr val="000000"/>
              </a:buClr>
              <a:buSzPct val="67857"/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1400" b="0" spc="-10" dirty="0">
                <a:solidFill>
                  <a:srgbClr val="1F1F1F"/>
                </a:solidFill>
                <a:latin typeface="Calibri Light"/>
                <a:cs typeface="Calibri Light"/>
              </a:rPr>
              <a:t>Updates </a:t>
            </a:r>
            <a:r>
              <a:rPr sz="1400" b="0" spc="-15" dirty="0">
                <a:solidFill>
                  <a:srgbClr val="1F1F1F"/>
                </a:solidFill>
                <a:latin typeface="Calibri Light"/>
                <a:cs typeface="Calibri Light"/>
              </a:rPr>
              <a:t>from </a:t>
            </a:r>
            <a:r>
              <a:rPr sz="1400" b="0" dirty="0">
                <a:solidFill>
                  <a:srgbClr val="1F1F1F"/>
                </a:solidFill>
                <a:latin typeface="Calibri Light"/>
                <a:cs typeface="Calibri Light"/>
              </a:rPr>
              <a:t>OSSU’s </a:t>
            </a:r>
            <a:r>
              <a:rPr sz="1400" b="0" spc="5" dirty="0">
                <a:solidFill>
                  <a:srgbClr val="1F1F1F"/>
                </a:solidFill>
                <a:latin typeface="Calibri Light"/>
                <a:cs typeface="Calibri Light"/>
              </a:rPr>
              <a:t>research </a:t>
            </a:r>
            <a:r>
              <a:rPr sz="1400" b="0" dirty="0">
                <a:solidFill>
                  <a:srgbClr val="1F1F1F"/>
                </a:solidFill>
                <a:latin typeface="Calibri Light"/>
                <a:cs typeface="Calibri Light"/>
              </a:rPr>
              <a:t>centres </a:t>
            </a:r>
            <a:r>
              <a:rPr sz="1400" b="0" spc="15" dirty="0">
                <a:solidFill>
                  <a:srgbClr val="1F1F1F"/>
                </a:solidFill>
                <a:latin typeface="Calibri Light"/>
                <a:cs typeface="Calibri Light"/>
              </a:rPr>
              <a:t>and</a:t>
            </a:r>
            <a:r>
              <a:rPr sz="1400" b="0" spc="-175" dirty="0">
                <a:solidFill>
                  <a:srgbClr val="1F1F1F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1F1F1F"/>
                </a:solidFill>
                <a:latin typeface="Calibri Light"/>
                <a:cs typeface="Calibri Light"/>
              </a:rPr>
              <a:t>initiatives</a:t>
            </a:r>
            <a:endParaRPr sz="1400">
              <a:latin typeface="Calibri Light"/>
              <a:cs typeface="Calibri Light"/>
            </a:endParaRPr>
          </a:p>
          <a:p>
            <a:pPr marL="355600" marR="5080" indent="-343535">
              <a:lnSpc>
                <a:spcPts val="1650"/>
              </a:lnSpc>
              <a:spcBef>
                <a:spcPts val="730"/>
              </a:spcBef>
              <a:buClr>
                <a:srgbClr val="000000"/>
              </a:buClr>
              <a:buSzPct val="67857"/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1400" b="0" dirty="0">
                <a:solidFill>
                  <a:srgbClr val="1F1F1F"/>
                </a:solidFill>
                <a:latin typeface="Calibri Light"/>
                <a:cs typeface="Calibri Light"/>
              </a:rPr>
              <a:t>Examples </a:t>
            </a:r>
            <a:r>
              <a:rPr sz="1400" b="0" spc="10" dirty="0">
                <a:solidFill>
                  <a:srgbClr val="1F1F1F"/>
                </a:solidFill>
                <a:latin typeface="Calibri Light"/>
                <a:cs typeface="Calibri Light"/>
              </a:rPr>
              <a:t>of</a:t>
            </a:r>
            <a:r>
              <a:rPr sz="1400" b="0" spc="-240" dirty="0">
                <a:solidFill>
                  <a:srgbClr val="1F1F1F"/>
                </a:solidFill>
                <a:latin typeface="Calibri Light"/>
                <a:cs typeface="Calibri Light"/>
              </a:rPr>
              <a:t> </a:t>
            </a:r>
            <a:r>
              <a:rPr sz="1400" b="0" spc="-5" dirty="0">
                <a:solidFill>
                  <a:srgbClr val="1F1F1F"/>
                </a:solidFill>
                <a:latin typeface="Calibri Light"/>
                <a:cs typeface="Calibri Light"/>
              </a:rPr>
              <a:t>equity-focused </a:t>
            </a:r>
            <a:r>
              <a:rPr sz="1400" b="0" dirty="0">
                <a:solidFill>
                  <a:srgbClr val="1F1F1F"/>
                </a:solidFill>
                <a:latin typeface="Calibri Light"/>
                <a:cs typeface="Calibri Light"/>
              </a:rPr>
              <a:t>patient-oriented </a:t>
            </a:r>
            <a:r>
              <a:rPr sz="1400" b="0" spc="5" dirty="0">
                <a:solidFill>
                  <a:srgbClr val="1F1F1F"/>
                </a:solidFill>
                <a:latin typeface="Calibri Light"/>
                <a:cs typeface="Calibri Light"/>
              </a:rPr>
              <a:t>research </a:t>
            </a:r>
            <a:r>
              <a:rPr sz="1400" b="0" dirty="0">
                <a:solidFill>
                  <a:srgbClr val="1F1F1F"/>
                </a:solidFill>
                <a:latin typeface="Calibri Light"/>
                <a:cs typeface="Calibri Light"/>
              </a:rPr>
              <a:t>in  </a:t>
            </a:r>
            <a:r>
              <a:rPr sz="1400" b="0" spc="-5" dirty="0">
                <a:solidFill>
                  <a:srgbClr val="1F1F1F"/>
                </a:solidFill>
                <a:latin typeface="Calibri Light"/>
                <a:cs typeface="Calibri Light"/>
              </a:rPr>
              <a:t>practice</a:t>
            </a:r>
            <a:endParaRPr sz="1400">
              <a:latin typeface="Calibri Light"/>
              <a:cs typeface="Calibri Light"/>
            </a:endParaRPr>
          </a:p>
          <a:p>
            <a:pPr marL="355600" marR="95250" indent="-343535">
              <a:lnSpc>
                <a:spcPct val="102899"/>
              </a:lnSpc>
              <a:spcBef>
                <a:spcPts val="475"/>
              </a:spcBef>
              <a:buClr>
                <a:srgbClr val="000000"/>
              </a:buClr>
              <a:buSzPct val="67857"/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1400" b="0" spc="-5" dirty="0">
                <a:solidFill>
                  <a:srgbClr val="1F1F1F"/>
                </a:solidFill>
                <a:latin typeface="Calibri Light"/>
                <a:cs typeface="Calibri Light"/>
              </a:rPr>
              <a:t>Discussions </a:t>
            </a:r>
            <a:r>
              <a:rPr sz="1400" b="0" spc="-25" dirty="0">
                <a:solidFill>
                  <a:srgbClr val="1F1F1F"/>
                </a:solidFill>
                <a:latin typeface="Calibri Light"/>
                <a:cs typeface="Calibri Light"/>
              </a:rPr>
              <a:t>on </a:t>
            </a:r>
            <a:r>
              <a:rPr sz="1400" b="0" spc="5" dirty="0">
                <a:solidFill>
                  <a:srgbClr val="1F1F1F"/>
                </a:solidFill>
                <a:latin typeface="Calibri Light"/>
                <a:cs typeface="Calibri Light"/>
              </a:rPr>
              <a:t>impacts </a:t>
            </a:r>
            <a:r>
              <a:rPr sz="1400" b="0" dirty="0">
                <a:solidFill>
                  <a:srgbClr val="1F1F1F"/>
                </a:solidFill>
                <a:latin typeface="Calibri Light"/>
                <a:cs typeface="Calibri Light"/>
              </a:rPr>
              <a:t>in mental health </a:t>
            </a:r>
            <a:r>
              <a:rPr sz="1400" b="0" spc="-10" dirty="0">
                <a:solidFill>
                  <a:srgbClr val="1F1F1F"/>
                </a:solidFill>
                <a:latin typeface="Calibri Light"/>
                <a:cs typeface="Calibri Light"/>
              </a:rPr>
              <a:t>and </a:t>
            </a:r>
            <a:r>
              <a:rPr sz="1400" b="0" spc="-5" dirty="0">
                <a:solidFill>
                  <a:srgbClr val="1F1F1F"/>
                </a:solidFill>
                <a:latin typeface="Calibri Light"/>
                <a:cs typeface="Calibri Light"/>
              </a:rPr>
              <a:t>addictions  research</a:t>
            </a:r>
            <a:endParaRPr sz="1400">
              <a:latin typeface="Calibri Light"/>
              <a:cs typeface="Calibri Light"/>
            </a:endParaRPr>
          </a:p>
          <a:p>
            <a:pPr marL="355600" marR="124460" indent="-343535">
              <a:lnSpc>
                <a:spcPct val="100600"/>
              </a:lnSpc>
              <a:spcBef>
                <a:spcPts val="560"/>
              </a:spcBef>
              <a:buClr>
                <a:srgbClr val="000000"/>
              </a:buClr>
              <a:buSzPct val="67857"/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1400" b="0" dirty="0">
                <a:solidFill>
                  <a:srgbClr val="1F1F1F"/>
                </a:solidFill>
                <a:latin typeface="Calibri Light"/>
                <a:cs typeface="Calibri Light"/>
              </a:rPr>
              <a:t>Approaches to sustaining </a:t>
            </a:r>
            <a:r>
              <a:rPr sz="1400" b="0" spc="-10" dirty="0">
                <a:solidFill>
                  <a:srgbClr val="1F1F1F"/>
                </a:solidFill>
                <a:latin typeface="Calibri Light"/>
                <a:cs typeface="Calibri Light"/>
              </a:rPr>
              <a:t>patient and </a:t>
            </a:r>
            <a:r>
              <a:rPr sz="1400" b="0" dirty="0">
                <a:solidFill>
                  <a:srgbClr val="1F1F1F"/>
                </a:solidFill>
                <a:latin typeface="Calibri Light"/>
                <a:cs typeface="Calibri Light"/>
              </a:rPr>
              <a:t>caregiver  </a:t>
            </a:r>
            <a:r>
              <a:rPr sz="1400" b="0" spc="-5" dirty="0">
                <a:solidFill>
                  <a:srgbClr val="1F1F1F"/>
                </a:solidFill>
                <a:latin typeface="Calibri Light"/>
                <a:cs typeface="Calibri Light"/>
              </a:rPr>
              <a:t>partnerships </a:t>
            </a:r>
            <a:r>
              <a:rPr sz="1400" b="0" spc="-10" dirty="0">
                <a:solidFill>
                  <a:srgbClr val="1F1F1F"/>
                </a:solidFill>
                <a:latin typeface="Calibri Light"/>
                <a:cs typeface="Calibri Light"/>
              </a:rPr>
              <a:t>through </a:t>
            </a:r>
            <a:r>
              <a:rPr sz="1400" b="0" spc="-5" dirty="0">
                <a:solidFill>
                  <a:srgbClr val="1F1F1F"/>
                </a:solidFill>
                <a:latin typeface="Calibri Light"/>
                <a:cs typeface="Calibri Light"/>
              </a:rPr>
              <a:t>organizations </a:t>
            </a:r>
            <a:r>
              <a:rPr sz="1400" b="0" dirty="0">
                <a:solidFill>
                  <a:srgbClr val="1F1F1F"/>
                </a:solidFill>
                <a:latin typeface="Calibri Light"/>
                <a:cs typeface="Calibri Light"/>
              </a:rPr>
              <a:t>such </a:t>
            </a:r>
            <a:r>
              <a:rPr sz="1400" b="0" spc="10" dirty="0">
                <a:solidFill>
                  <a:srgbClr val="1F1F1F"/>
                </a:solidFill>
                <a:latin typeface="Calibri Light"/>
                <a:cs typeface="Calibri Light"/>
              </a:rPr>
              <a:t>as </a:t>
            </a:r>
            <a:r>
              <a:rPr sz="1400" b="0" spc="-20" dirty="0">
                <a:solidFill>
                  <a:srgbClr val="1F1F1F"/>
                </a:solidFill>
                <a:latin typeface="Calibri Light"/>
                <a:cs typeface="Calibri Light"/>
              </a:rPr>
              <a:t>the </a:t>
            </a:r>
            <a:r>
              <a:rPr sz="1400" b="0" spc="-10" dirty="0">
                <a:solidFill>
                  <a:srgbClr val="1F1F1F"/>
                </a:solidFill>
                <a:latin typeface="Calibri Light"/>
                <a:cs typeface="Calibri Light"/>
              </a:rPr>
              <a:t>Patient  </a:t>
            </a:r>
            <a:r>
              <a:rPr sz="1400" b="0" spc="-5" dirty="0">
                <a:solidFill>
                  <a:srgbClr val="1F1F1F"/>
                </a:solidFill>
                <a:latin typeface="Calibri Light"/>
                <a:cs typeface="Calibri Light"/>
              </a:rPr>
              <a:t>Advisors</a:t>
            </a:r>
            <a:r>
              <a:rPr sz="1400" b="0" spc="-50" dirty="0">
                <a:solidFill>
                  <a:srgbClr val="1F1F1F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1F1F1F"/>
                </a:solidFill>
                <a:latin typeface="Calibri Light"/>
                <a:cs typeface="Calibri Light"/>
              </a:rPr>
              <a:t>Network</a:t>
            </a:r>
            <a:endParaRPr sz="1400">
              <a:latin typeface="Calibri Light"/>
              <a:cs typeface="Calibri Light"/>
            </a:endParaRPr>
          </a:p>
          <a:p>
            <a:pPr marL="355600" marR="67310" indent="-343535">
              <a:lnSpc>
                <a:spcPct val="102899"/>
              </a:lnSpc>
              <a:spcBef>
                <a:spcPts val="530"/>
              </a:spcBef>
              <a:buClr>
                <a:srgbClr val="000000"/>
              </a:buClr>
              <a:buSzPct val="67857"/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1400" b="0" spc="-5" dirty="0">
                <a:solidFill>
                  <a:srgbClr val="1F1F1F"/>
                </a:solidFill>
                <a:latin typeface="Calibri Light"/>
                <a:cs typeface="Calibri Light"/>
              </a:rPr>
              <a:t>Perspectives </a:t>
            </a:r>
            <a:r>
              <a:rPr sz="1400" b="0" spc="15" dirty="0">
                <a:solidFill>
                  <a:srgbClr val="1F1F1F"/>
                </a:solidFill>
                <a:latin typeface="Calibri Light"/>
                <a:cs typeface="Calibri Light"/>
              </a:rPr>
              <a:t>on </a:t>
            </a:r>
            <a:r>
              <a:rPr sz="1400" b="0" spc="-5" dirty="0">
                <a:solidFill>
                  <a:srgbClr val="1F1F1F"/>
                </a:solidFill>
                <a:latin typeface="Calibri Light"/>
                <a:cs typeface="Calibri Light"/>
              </a:rPr>
              <a:t>advancements </a:t>
            </a:r>
            <a:r>
              <a:rPr sz="1400" b="0" dirty="0">
                <a:solidFill>
                  <a:srgbClr val="1F1F1F"/>
                </a:solidFill>
                <a:latin typeface="Calibri Light"/>
                <a:cs typeface="Calibri Light"/>
              </a:rPr>
              <a:t>in </a:t>
            </a:r>
            <a:r>
              <a:rPr sz="1400" b="0" spc="15" dirty="0">
                <a:solidFill>
                  <a:srgbClr val="1F1F1F"/>
                </a:solidFill>
                <a:latin typeface="Calibri Light"/>
                <a:cs typeface="Calibri Light"/>
              </a:rPr>
              <a:t>care </a:t>
            </a:r>
            <a:r>
              <a:rPr sz="1400" b="0" spc="-10" dirty="0">
                <a:solidFill>
                  <a:srgbClr val="1F1F1F"/>
                </a:solidFill>
                <a:latin typeface="Calibri Light"/>
                <a:cs typeface="Calibri Light"/>
              </a:rPr>
              <a:t>through</a:t>
            </a:r>
            <a:r>
              <a:rPr sz="1400" b="0" spc="-165" dirty="0">
                <a:solidFill>
                  <a:srgbClr val="1F1F1F"/>
                </a:solidFill>
                <a:latin typeface="Calibri Light"/>
                <a:cs typeface="Calibri Light"/>
              </a:rPr>
              <a:t> </a:t>
            </a:r>
            <a:r>
              <a:rPr sz="1400" b="0" spc="5" dirty="0">
                <a:solidFill>
                  <a:srgbClr val="1F1F1F"/>
                </a:solidFill>
                <a:latin typeface="Calibri Light"/>
                <a:cs typeface="Calibri Light"/>
              </a:rPr>
              <a:t>artificial  </a:t>
            </a:r>
            <a:r>
              <a:rPr sz="1400" b="0" spc="-5" dirty="0">
                <a:solidFill>
                  <a:srgbClr val="1F1F1F"/>
                </a:solidFill>
                <a:latin typeface="Calibri Light"/>
                <a:cs typeface="Calibri Light"/>
              </a:rPr>
              <a:t>intelligence </a:t>
            </a:r>
            <a:r>
              <a:rPr sz="1400" b="0" spc="-10" dirty="0">
                <a:solidFill>
                  <a:srgbClr val="1F1F1F"/>
                </a:solidFill>
                <a:latin typeface="Calibri Light"/>
                <a:cs typeface="Calibri Light"/>
              </a:rPr>
              <a:t>and </a:t>
            </a:r>
            <a:r>
              <a:rPr sz="1400" b="0" dirty="0">
                <a:solidFill>
                  <a:srgbClr val="1F1F1F"/>
                </a:solidFill>
                <a:latin typeface="Calibri Light"/>
                <a:cs typeface="Calibri Light"/>
              </a:rPr>
              <a:t>digital</a:t>
            </a:r>
            <a:r>
              <a:rPr sz="1400" b="0" spc="-5" dirty="0">
                <a:solidFill>
                  <a:srgbClr val="1F1F1F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1F1F1F"/>
                </a:solidFill>
                <a:latin typeface="Calibri Light"/>
                <a:cs typeface="Calibri Light"/>
              </a:rPr>
              <a:t>health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68119" y="5393054"/>
            <a:ext cx="3636010" cy="796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0" spc="-20" dirty="0">
                <a:solidFill>
                  <a:srgbClr val="1F1F1F"/>
                </a:solidFill>
                <a:latin typeface="Calibri Light"/>
                <a:cs typeface="Calibri Light"/>
              </a:rPr>
              <a:t>Online </a:t>
            </a:r>
            <a:r>
              <a:rPr sz="1400" b="0" spc="-15" dirty="0">
                <a:solidFill>
                  <a:srgbClr val="1F1F1F"/>
                </a:solidFill>
                <a:latin typeface="Calibri Light"/>
                <a:cs typeface="Calibri Light"/>
              </a:rPr>
              <a:t>Registration </a:t>
            </a:r>
            <a:r>
              <a:rPr sz="1400" b="0" spc="-20" dirty="0">
                <a:solidFill>
                  <a:srgbClr val="1F1F1F"/>
                </a:solidFill>
                <a:latin typeface="Calibri Light"/>
                <a:cs typeface="Calibri Light"/>
              </a:rPr>
              <a:t>Only</a:t>
            </a:r>
            <a:endParaRPr sz="14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1745"/>
              </a:spcBef>
            </a:pPr>
            <a:r>
              <a:rPr sz="1800" b="0" spc="-15" dirty="0">
                <a:solidFill>
                  <a:srgbClr val="1F1F1F"/>
                </a:solidFill>
                <a:latin typeface="Calibri Light"/>
                <a:cs typeface="Calibri Light"/>
              </a:rPr>
              <a:t>Register </a:t>
            </a:r>
            <a:r>
              <a:rPr sz="1400" b="0" dirty="0">
                <a:solidFill>
                  <a:srgbClr val="1F1F1F"/>
                </a:solidFill>
                <a:latin typeface="Calibri Light"/>
                <a:cs typeface="Calibri Light"/>
              </a:rPr>
              <a:t>at:</a:t>
            </a:r>
            <a:r>
              <a:rPr sz="1400" b="0" spc="-5" dirty="0">
                <a:solidFill>
                  <a:srgbClr val="1F1F1F"/>
                </a:solidFill>
                <a:latin typeface="Calibri Light"/>
                <a:cs typeface="Calibri Light"/>
              </a:rPr>
              <a:t> </a:t>
            </a:r>
            <a:r>
              <a:rPr sz="1400" b="0" spc="-15" dirty="0">
                <a:solidFill>
                  <a:srgbClr val="1F1F1F"/>
                </a:solidFill>
                <a:latin typeface="Calibri Light"/>
                <a:cs typeface="Calibri Light"/>
              </a:rPr>
              <a:t>https://ossu25.swoogo.com/OSSU25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8675" y="1771650"/>
            <a:ext cx="4905375" cy="2981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8400"/>
            <a:ext cx="12192000" cy="609600"/>
          </a:xfrm>
          <a:custGeom>
            <a:avLst/>
            <a:gdLst/>
            <a:ahLst/>
            <a:cxnLst/>
            <a:rect l="l" t="t" r="r" b="b"/>
            <a:pathLst>
              <a:path w="12192000" h="609600">
                <a:moveTo>
                  <a:pt x="0" y="609600"/>
                </a:moveTo>
                <a:lnTo>
                  <a:pt x="12192000" y="609600"/>
                </a:lnTo>
                <a:lnTo>
                  <a:pt x="12192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45832" y="958469"/>
          <a:ext cx="10227945" cy="5196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9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9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802">
                <a:tc>
                  <a:txBody>
                    <a:bodyPr/>
                    <a:lstStyle/>
                    <a:p>
                      <a:pPr marL="449580" marR="324485" indent="-114935">
                        <a:lnSpc>
                          <a:spcPct val="100800"/>
                        </a:lnSpc>
                        <a:spcBef>
                          <a:spcPts val="5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Section 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Survey 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(# 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questions)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E5F75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Example</a:t>
                      </a:r>
                      <a:r>
                        <a:rPr sz="18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items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E5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1176655" marR="322580" indent="-841375">
                        <a:lnSpc>
                          <a:spcPct val="101000"/>
                        </a:lnSpc>
                        <a:spcBef>
                          <a:spcPts val="1380"/>
                        </a:spcBef>
                      </a:pPr>
                      <a:r>
                        <a:rPr sz="155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Planning </a:t>
                      </a:r>
                      <a:r>
                        <a:rPr sz="155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home </a:t>
                      </a:r>
                      <a:r>
                        <a:rPr sz="155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care  </a:t>
                      </a:r>
                      <a:r>
                        <a:rPr sz="155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(6)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75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91A30"/>
                      </a:solidFill>
                      <a:prstDash val="solid"/>
                    </a:lnB>
                    <a:solidFill>
                      <a:srgbClr val="3E5F75">
                        <a:alpha val="698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8620" indent="-343535">
                        <a:lnSpc>
                          <a:spcPts val="2140"/>
                        </a:lnSpc>
                        <a:buClr>
                          <a:srgbClr val="756F2B"/>
                        </a:buClr>
                        <a:buFont typeface="Wingdings"/>
                        <a:buChar char=""/>
                        <a:tabLst>
                          <a:tab pos="387985" algn="l"/>
                          <a:tab pos="388620" algn="l"/>
                        </a:tabLst>
                      </a:pPr>
                      <a:r>
                        <a:rPr sz="1800" spc="-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Were </a:t>
                      </a:r>
                      <a:r>
                        <a:rPr sz="1800" spc="-2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you </a:t>
                      </a:r>
                      <a:r>
                        <a:rPr sz="1800" spc="-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involved </a:t>
                      </a:r>
                      <a:r>
                        <a:rPr sz="1800" spc="-1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in </a:t>
                      </a:r>
                      <a:r>
                        <a:rPr sz="1800" spc="-1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planning </a:t>
                      </a:r>
                      <a:r>
                        <a:rPr sz="180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your </a:t>
                      </a:r>
                      <a:r>
                        <a:rPr sz="1800" spc="-1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home </a:t>
                      </a:r>
                      <a:r>
                        <a:rPr sz="1800" spc="1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care </a:t>
                      </a:r>
                      <a:r>
                        <a:rPr sz="180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as </a:t>
                      </a:r>
                      <a:r>
                        <a:rPr sz="1800" spc="-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much </a:t>
                      </a:r>
                      <a:r>
                        <a:rPr sz="180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as </a:t>
                      </a:r>
                      <a:r>
                        <a:rPr sz="1800" spc="-2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you </a:t>
                      </a:r>
                      <a:r>
                        <a:rPr sz="180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wanted </a:t>
                      </a:r>
                      <a:r>
                        <a:rPr sz="1800" spc="1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sz="1800" spc="26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be?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388620" marR="421640" indent="-343535">
                        <a:lnSpc>
                          <a:spcPts val="2180"/>
                        </a:lnSpc>
                        <a:spcBef>
                          <a:spcPts val="70"/>
                        </a:spcBef>
                        <a:buClr>
                          <a:srgbClr val="756F2B"/>
                        </a:buClr>
                        <a:buFont typeface="Wingdings"/>
                        <a:buChar char=""/>
                        <a:tabLst>
                          <a:tab pos="387985" algn="l"/>
                          <a:tab pos="388620" algn="l"/>
                        </a:tabLst>
                      </a:pPr>
                      <a:r>
                        <a:rPr sz="1800" spc="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Did </a:t>
                      </a:r>
                      <a:r>
                        <a:rPr sz="180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your </a:t>
                      </a:r>
                      <a:r>
                        <a:rPr sz="1800" spc="-1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home care </a:t>
                      </a:r>
                      <a:r>
                        <a:rPr sz="1800" spc="-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providers </a:t>
                      </a:r>
                      <a:r>
                        <a:rPr sz="180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include your </a:t>
                      </a:r>
                      <a:r>
                        <a:rPr sz="1800" spc="-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family/caregiver </a:t>
                      </a:r>
                      <a:r>
                        <a:rPr sz="1800" spc="2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in </a:t>
                      </a:r>
                      <a:r>
                        <a:rPr sz="180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planning your </a:t>
                      </a:r>
                      <a:r>
                        <a:rPr sz="1800" spc="-1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home  care?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91A3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444">
                <a:tc>
                  <a:txBody>
                    <a:bodyPr/>
                    <a:lstStyle/>
                    <a:p>
                      <a:pPr marL="1176655" marR="254000" indent="-920115">
                        <a:lnSpc>
                          <a:spcPct val="100899"/>
                        </a:lnSpc>
                        <a:spcBef>
                          <a:spcPts val="610"/>
                        </a:spcBef>
                      </a:pPr>
                      <a:r>
                        <a:rPr sz="155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Accessing home</a:t>
                      </a:r>
                      <a:r>
                        <a:rPr sz="155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care  </a:t>
                      </a:r>
                      <a:r>
                        <a:rPr sz="155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(9)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91A30"/>
                      </a:solidFill>
                      <a:prstDash val="solid"/>
                    </a:lnT>
                    <a:lnB w="12700">
                      <a:solidFill>
                        <a:srgbClr val="091A30"/>
                      </a:solidFill>
                      <a:prstDash val="solid"/>
                    </a:lnB>
                    <a:solidFill>
                      <a:srgbClr val="3E5F75">
                        <a:alpha val="698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8620" indent="-343535">
                        <a:lnSpc>
                          <a:spcPct val="100000"/>
                        </a:lnSpc>
                        <a:spcBef>
                          <a:spcPts val="285"/>
                        </a:spcBef>
                        <a:buClr>
                          <a:srgbClr val="756F2B"/>
                        </a:buClr>
                        <a:buFont typeface="Wingdings"/>
                        <a:buChar char=""/>
                        <a:tabLst>
                          <a:tab pos="387985" algn="l"/>
                          <a:tab pos="388620" algn="l"/>
                        </a:tabLst>
                      </a:pPr>
                      <a:r>
                        <a:rPr sz="1800" spc="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Are </a:t>
                      </a:r>
                      <a:r>
                        <a:rPr sz="180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you </a:t>
                      </a:r>
                      <a:r>
                        <a:rPr sz="1800" spc="-1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receiving </a:t>
                      </a:r>
                      <a:r>
                        <a:rPr sz="1800" spc="-1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the </a:t>
                      </a:r>
                      <a:r>
                        <a:rPr sz="1800" spc="-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right types </a:t>
                      </a:r>
                      <a:r>
                        <a:rPr sz="180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of </a:t>
                      </a:r>
                      <a:r>
                        <a:rPr sz="1800" spc="1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home care </a:t>
                      </a:r>
                      <a:r>
                        <a:rPr sz="1800" spc="-1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services </a:t>
                      </a:r>
                      <a:r>
                        <a:rPr sz="1800" spc="-1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for </a:t>
                      </a:r>
                      <a:r>
                        <a:rPr sz="180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your</a:t>
                      </a:r>
                      <a:r>
                        <a:rPr sz="1800" spc="7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needs?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388620" indent="-343535">
                        <a:lnSpc>
                          <a:spcPct val="100000"/>
                        </a:lnSpc>
                        <a:spcBef>
                          <a:spcPts val="20"/>
                        </a:spcBef>
                        <a:buClr>
                          <a:srgbClr val="756F2B"/>
                        </a:buClr>
                        <a:buFont typeface="Wingdings"/>
                        <a:buChar char=""/>
                        <a:tabLst>
                          <a:tab pos="387985" algn="l"/>
                          <a:tab pos="388620" algn="l"/>
                        </a:tabLst>
                      </a:pPr>
                      <a:r>
                        <a:rPr sz="1800" spc="-1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Do </a:t>
                      </a:r>
                      <a:r>
                        <a:rPr sz="180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you receive enough </a:t>
                      </a:r>
                      <a:r>
                        <a:rPr sz="1800" spc="-1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hours </a:t>
                      </a:r>
                      <a:r>
                        <a:rPr sz="180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of </a:t>
                      </a:r>
                      <a:r>
                        <a:rPr sz="1800" spc="1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home</a:t>
                      </a:r>
                      <a:r>
                        <a:rPr sz="1800" spc="-3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care?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91A30"/>
                      </a:solidFill>
                      <a:prstDash val="solid"/>
                    </a:lnT>
                    <a:lnB w="12700">
                      <a:solidFill>
                        <a:srgbClr val="091A3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9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120140" marR="523875" indent="-587375">
                        <a:lnSpc>
                          <a:spcPct val="101000"/>
                        </a:lnSpc>
                      </a:pPr>
                      <a:r>
                        <a:rPr sz="155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55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55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mm</a:t>
                      </a:r>
                      <a:r>
                        <a:rPr sz="155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uni</a:t>
                      </a:r>
                      <a:r>
                        <a:rPr sz="155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55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io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  </a:t>
                      </a:r>
                      <a:r>
                        <a:rPr sz="155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(10)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91A30"/>
                      </a:solidFill>
                      <a:prstDash val="solid"/>
                    </a:lnT>
                    <a:lnB w="12700">
                      <a:solidFill>
                        <a:srgbClr val="091A30"/>
                      </a:solidFill>
                      <a:prstDash val="solid"/>
                    </a:lnB>
                    <a:solidFill>
                      <a:srgbClr val="3E5F75">
                        <a:alpha val="698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8620" indent="-343535">
                        <a:lnSpc>
                          <a:spcPct val="100000"/>
                        </a:lnSpc>
                        <a:spcBef>
                          <a:spcPts val="420"/>
                        </a:spcBef>
                        <a:buClr>
                          <a:srgbClr val="756F2B"/>
                        </a:buClr>
                        <a:buFont typeface="Wingdings"/>
                        <a:buChar char=""/>
                        <a:tabLst>
                          <a:tab pos="387985" algn="l"/>
                          <a:tab pos="388620" algn="l"/>
                        </a:tabLst>
                      </a:pPr>
                      <a:r>
                        <a:rPr sz="1800" spc="-1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Do home care </a:t>
                      </a:r>
                      <a:r>
                        <a:rPr sz="1800" spc="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providers </a:t>
                      </a:r>
                      <a:r>
                        <a:rPr sz="1800" spc="-1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explain </a:t>
                      </a:r>
                      <a:r>
                        <a:rPr sz="180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things </a:t>
                      </a:r>
                      <a:r>
                        <a:rPr sz="1800" spc="-1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in </a:t>
                      </a:r>
                      <a:r>
                        <a:rPr sz="180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a </a:t>
                      </a:r>
                      <a:r>
                        <a:rPr sz="1800" spc="1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way </a:t>
                      </a:r>
                      <a:r>
                        <a:rPr sz="1800" spc="-1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that </a:t>
                      </a:r>
                      <a:r>
                        <a:rPr sz="1800" spc="2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is </a:t>
                      </a:r>
                      <a:r>
                        <a:rPr sz="180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easy </a:t>
                      </a:r>
                      <a:r>
                        <a:rPr sz="1800" spc="1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sz="1800" spc="-5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understand?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388620" marR="212090" indent="-343535">
                        <a:lnSpc>
                          <a:spcPts val="2180"/>
                        </a:lnSpc>
                        <a:spcBef>
                          <a:spcPts val="75"/>
                        </a:spcBef>
                        <a:buClr>
                          <a:srgbClr val="756F2B"/>
                        </a:buClr>
                        <a:buFont typeface="Wingdings"/>
                        <a:buChar char=""/>
                        <a:tabLst>
                          <a:tab pos="387985" algn="l"/>
                          <a:tab pos="388620" algn="l"/>
                        </a:tabLst>
                      </a:pPr>
                      <a:r>
                        <a:rPr sz="1800" spc="-1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Do </a:t>
                      </a:r>
                      <a:r>
                        <a:rPr sz="180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you have </a:t>
                      </a:r>
                      <a:r>
                        <a:rPr sz="1800" spc="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problems </a:t>
                      </a:r>
                      <a:r>
                        <a:rPr sz="180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because </a:t>
                      </a:r>
                      <a:r>
                        <a:rPr sz="1800" spc="-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there </a:t>
                      </a:r>
                      <a:r>
                        <a:rPr sz="1800" spc="-1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are </a:t>
                      </a:r>
                      <a:r>
                        <a:rPr sz="1800" spc="-1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different </a:t>
                      </a:r>
                      <a:r>
                        <a:rPr sz="1800" spc="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people </a:t>
                      </a:r>
                      <a:r>
                        <a:rPr sz="1800" spc="-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providing </a:t>
                      </a:r>
                      <a:r>
                        <a:rPr sz="1800" spc="-1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care? (e.g., </a:t>
                      </a:r>
                      <a:r>
                        <a:rPr sz="1800" spc="-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with  personal </a:t>
                      </a:r>
                      <a:r>
                        <a:rPr sz="1800" spc="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support </a:t>
                      </a:r>
                      <a:r>
                        <a:rPr sz="1800" spc="-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services, </a:t>
                      </a:r>
                      <a:r>
                        <a:rPr sz="180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or </a:t>
                      </a:r>
                      <a:r>
                        <a:rPr sz="1800" spc="-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with </a:t>
                      </a:r>
                      <a:r>
                        <a:rPr sz="180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nursing</a:t>
                      </a:r>
                      <a:r>
                        <a:rPr sz="1800" spc="-6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care)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91A30"/>
                      </a:solidFill>
                      <a:prstDash val="solid"/>
                    </a:lnT>
                    <a:lnB w="12700">
                      <a:solidFill>
                        <a:srgbClr val="091A3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3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8001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55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Home care </a:t>
                      </a:r>
                      <a:r>
                        <a:rPr sz="155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providers</a:t>
                      </a:r>
                      <a:r>
                        <a:rPr sz="155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(10)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91A30"/>
                      </a:solidFill>
                      <a:prstDash val="solid"/>
                    </a:lnT>
                    <a:lnB w="12700">
                      <a:solidFill>
                        <a:srgbClr val="091A30"/>
                      </a:solidFill>
                      <a:prstDash val="solid"/>
                    </a:lnB>
                    <a:solidFill>
                      <a:srgbClr val="3E5F75">
                        <a:alpha val="698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8620" indent="-343535">
                        <a:lnSpc>
                          <a:spcPct val="100000"/>
                        </a:lnSpc>
                        <a:spcBef>
                          <a:spcPts val="560"/>
                        </a:spcBef>
                        <a:buClr>
                          <a:srgbClr val="756F2B"/>
                        </a:buClr>
                        <a:buFont typeface="Wingdings"/>
                        <a:buChar char=""/>
                        <a:tabLst>
                          <a:tab pos="387985" algn="l"/>
                          <a:tab pos="388620" algn="l"/>
                        </a:tabLst>
                      </a:pPr>
                      <a:r>
                        <a:rPr sz="1800" spc="-1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Do </a:t>
                      </a:r>
                      <a:r>
                        <a:rPr sz="180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your </a:t>
                      </a:r>
                      <a:r>
                        <a:rPr sz="1800" spc="-1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home </a:t>
                      </a:r>
                      <a:r>
                        <a:rPr sz="1800" spc="1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care </a:t>
                      </a:r>
                      <a:r>
                        <a:rPr sz="1800" spc="-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providers treat </a:t>
                      </a:r>
                      <a:r>
                        <a:rPr sz="180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you </a:t>
                      </a:r>
                      <a:r>
                        <a:rPr sz="1800" spc="-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with </a:t>
                      </a:r>
                      <a:r>
                        <a:rPr sz="1800" spc="-1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courtesy </a:t>
                      </a:r>
                      <a:r>
                        <a:rPr sz="180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sz="1800" spc="6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respect?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388620" marR="40640" indent="-343535">
                        <a:lnSpc>
                          <a:spcPts val="2180"/>
                        </a:lnSpc>
                        <a:spcBef>
                          <a:spcPts val="75"/>
                        </a:spcBef>
                        <a:buClr>
                          <a:srgbClr val="756F2B"/>
                        </a:buClr>
                        <a:buFont typeface="Wingdings"/>
                        <a:buChar char=""/>
                        <a:tabLst>
                          <a:tab pos="387985" algn="l"/>
                          <a:tab pos="388620" algn="l"/>
                        </a:tabLst>
                      </a:pPr>
                      <a:r>
                        <a:rPr sz="1800" spc="-1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Do </a:t>
                      </a:r>
                      <a:r>
                        <a:rPr sz="180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your </a:t>
                      </a:r>
                      <a:r>
                        <a:rPr sz="1800" spc="-1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home </a:t>
                      </a:r>
                      <a:r>
                        <a:rPr sz="1800" spc="1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care </a:t>
                      </a:r>
                      <a:r>
                        <a:rPr sz="1800" spc="-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providers </a:t>
                      </a:r>
                      <a:r>
                        <a:rPr sz="180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have </a:t>
                      </a:r>
                      <a:r>
                        <a:rPr sz="1800" spc="1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the </a:t>
                      </a:r>
                      <a:r>
                        <a:rPr sz="1800" spc="-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necessary </a:t>
                      </a:r>
                      <a:r>
                        <a:rPr sz="180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skills </a:t>
                      </a:r>
                      <a:r>
                        <a:rPr sz="1800" spc="1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to </a:t>
                      </a:r>
                      <a:r>
                        <a:rPr sz="180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provide </a:t>
                      </a:r>
                      <a:r>
                        <a:rPr sz="1800" spc="-2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you </a:t>
                      </a:r>
                      <a:r>
                        <a:rPr sz="1800" spc="-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with </a:t>
                      </a:r>
                      <a:r>
                        <a:rPr sz="180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good </a:t>
                      </a:r>
                      <a:r>
                        <a:rPr sz="1800" spc="-1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home  care?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91A30"/>
                      </a:solidFill>
                      <a:prstDash val="solid"/>
                    </a:lnT>
                    <a:lnB w="12700">
                      <a:solidFill>
                        <a:srgbClr val="091A3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14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176655" marR="390525" indent="-780415">
                        <a:lnSpc>
                          <a:spcPct val="100899"/>
                        </a:lnSpc>
                        <a:spcBef>
                          <a:spcPts val="1000"/>
                        </a:spcBef>
                      </a:pPr>
                      <a:r>
                        <a:rPr sz="155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Overall</a:t>
                      </a:r>
                      <a:r>
                        <a:rPr sz="155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experience  (3)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91A3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E5F75">
                        <a:alpha val="698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8620" marR="274955" indent="-343535">
                        <a:lnSpc>
                          <a:spcPct val="100800"/>
                        </a:lnSpc>
                        <a:spcBef>
                          <a:spcPts val="450"/>
                        </a:spcBef>
                        <a:buClr>
                          <a:srgbClr val="756F2B"/>
                        </a:buClr>
                        <a:buFont typeface="Wingdings"/>
                        <a:buChar char=""/>
                        <a:tabLst>
                          <a:tab pos="387985" algn="l"/>
                          <a:tab pos="388620" algn="l"/>
                        </a:tabLst>
                      </a:pPr>
                      <a:r>
                        <a:rPr sz="180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Thinking of </a:t>
                      </a:r>
                      <a:r>
                        <a:rPr sz="1800" spc="1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the </a:t>
                      </a:r>
                      <a:r>
                        <a:rPr sz="1800" spc="-1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home care </a:t>
                      </a:r>
                      <a:r>
                        <a:rPr sz="1800" spc="-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services </a:t>
                      </a:r>
                      <a:r>
                        <a:rPr sz="180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you </a:t>
                      </a:r>
                      <a:r>
                        <a:rPr sz="1800" spc="-1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received </a:t>
                      </a:r>
                      <a:r>
                        <a:rPr sz="1800" spc="-1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in the </a:t>
                      </a:r>
                      <a:r>
                        <a:rPr sz="1800" spc="-2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past </a:t>
                      </a:r>
                      <a:r>
                        <a:rPr sz="180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12 months, how helpful  are/were </a:t>
                      </a:r>
                      <a:r>
                        <a:rPr sz="1800" spc="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they </a:t>
                      </a:r>
                      <a:r>
                        <a:rPr sz="1800" spc="-1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in </a:t>
                      </a:r>
                      <a:r>
                        <a:rPr sz="1800" spc="-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allowing </a:t>
                      </a:r>
                      <a:r>
                        <a:rPr sz="1800" spc="-2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you </a:t>
                      </a:r>
                      <a:r>
                        <a:rPr sz="1800" spc="-2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to </a:t>
                      </a:r>
                      <a:r>
                        <a:rPr sz="1800" spc="-1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stay </a:t>
                      </a:r>
                      <a:r>
                        <a:rPr sz="180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at</a:t>
                      </a:r>
                      <a:r>
                        <a:rPr sz="1800" spc="21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home?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388620" indent="-343535">
                        <a:lnSpc>
                          <a:spcPct val="100000"/>
                        </a:lnSpc>
                        <a:spcBef>
                          <a:spcPts val="20"/>
                        </a:spcBef>
                        <a:buClr>
                          <a:srgbClr val="756F2B"/>
                        </a:buClr>
                        <a:buFont typeface="Wingdings"/>
                        <a:buChar char=""/>
                        <a:tabLst>
                          <a:tab pos="387985" algn="l"/>
                          <a:tab pos="388620" algn="l"/>
                        </a:tabLst>
                      </a:pPr>
                      <a:r>
                        <a:rPr sz="180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Thinking about </a:t>
                      </a:r>
                      <a:r>
                        <a:rPr sz="1800" spc="1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the </a:t>
                      </a:r>
                      <a:r>
                        <a:rPr sz="180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overall </a:t>
                      </a:r>
                      <a:r>
                        <a:rPr sz="1800" spc="-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quality </a:t>
                      </a:r>
                      <a:r>
                        <a:rPr sz="180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of </a:t>
                      </a:r>
                      <a:r>
                        <a:rPr sz="1800" spc="-1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care </a:t>
                      </a:r>
                      <a:r>
                        <a:rPr sz="1800" spc="-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from </a:t>
                      </a:r>
                      <a:r>
                        <a:rPr sz="180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your </a:t>
                      </a:r>
                      <a:r>
                        <a:rPr sz="1800" spc="-1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home </a:t>
                      </a:r>
                      <a:r>
                        <a:rPr sz="1800" spc="1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care </a:t>
                      </a:r>
                      <a:r>
                        <a:rPr sz="1800" spc="-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providers, </a:t>
                      </a:r>
                      <a:r>
                        <a:rPr sz="1800" spc="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would</a:t>
                      </a:r>
                      <a:r>
                        <a:rPr sz="1800" spc="-8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you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38862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say </a:t>
                      </a:r>
                      <a:r>
                        <a:rPr sz="1800" spc="2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it </a:t>
                      </a:r>
                      <a:r>
                        <a:rPr sz="1800" spc="-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was/is…? </a:t>
                      </a:r>
                      <a:r>
                        <a:rPr sz="1800" spc="1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[vs.</a:t>
                      </a:r>
                      <a:r>
                        <a:rPr sz="1800" spc="-80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5" dirty="0">
                          <a:solidFill>
                            <a:srgbClr val="091A30"/>
                          </a:solidFill>
                          <a:latin typeface="Arial Narrow"/>
                          <a:cs typeface="Arial Narrow"/>
                        </a:rPr>
                        <a:t>Expected]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91A3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0022802" y="40574"/>
            <a:ext cx="1590908" cy="6971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31887" y="290194"/>
            <a:ext cx="6116955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dirty="0"/>
              <a:t>OH@Home Client </a:t>
            </a:r>
            <a:r>
              <a:rPr sz="3000" spc="-10" dirty="0"/>
              <a:t>Survey</a:t>
            </a:r>
            <a:r>
              <a:rPr sz="3000" spc="-60" dirty="0"/>
              <a:t> </a:t>
            </a:r>
            <a:r>
              <a:rPr sz="3000" dirty="0"/>
              <a:t>Content</a:t>
            </a:r>
            <a:endParaRPr sz="30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8400"/>
            <a:ext cx="12192000" cy="609600"/>
          </a:xfrm>
          <a:custGeom>
            <a:avLst/>
            <a:gdLst/>
            <a:ahLst/>
            <a:cxnLst/>
            <a:rect l="l" t="t" r="r" b="b"/>
            <a:pathLst>
              <a:path w="12192000" h="609600">
                <a:moveTo>
                  <a:pt x="0" y="609600"/>
                </a:moveTo>
                <a:lnTo>
                  <a:pt x="12192000" y="609600"/>
                </a:lnTo>
                <a:lnTo>
                  <a:pt x="12192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92985" y="367665"/>
            <a:ext cx="860869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5" dirty="0"/>
              <a:t>VOICES </a:t>
            </a:r>
            <a:r>
              <a:rPr spc="20" dirty="0"/>
              <a:t>Palliative </a:t>
            </a:r>
            <a:r>
              <a:rPr spc="25" dirty="0"/>
              <a:t>Caregiver</a:t>
            </a:r>
            <a:r>
              <a:rPr spc="-125" dirty="0"/>
              <a:t> </a:t>
            </a:r>
            <a:r>
              <a:rPr spc="30" dirty="0"/>
              <a:t>Survey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97200" y="5911850"/>
            <a:ext cx="614807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u="sng" spc="-5" dirty="0">
                <a:solidFill>
                  <a:srgbClr val="7AB4A9"/>
                </a:solidFill>
                <a:uFill>
                  <a:solidFill>
                    <a:srgbClr val="7AB4A9"/>
                  </a:solidFill>
                </a:uFill>
                <a:latin typeface="Arial"/>
                <a:cs typeface="Arial"/>
                <a:hlinkClick r:id="rId3"/>
              </a:rPr>
              <a:t>https://bmcpalliatcare.biomedcentral.com/articles/10.1186/s12904-018-0365-6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14725" y="1057275"/>
            <a:ext cx="5019675" cy="4819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61</a:t>
            </a:fld>
            <a:endParaRPr spc="-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8400"/>
            <a:ext cx="12192000" cy="609600"/>
          </a:xfrm>
          <a:custGeom>
            <a:avLst/>
            <a:gdLst/>
            <a:ahLst/>
            <a:cxnLst/>
            <a:rect l="l" t="t" r="r" b="b"/>
            <a:pathLst>
              <a:path w="12192000" h="609600">
                <a:moveTo>
                  <a:pt x="0" y="609600"/>
                </a:moveTo>
                <a:lnTo>
                  <a:pt x="12192000" y="609600"/>
                </a:lnTo>
                <a:lnTo>
                  <a:pt x="12192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98751" y="157480"/>
            <a:ext cx="7802245" cy="1071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" algn="ctr">
              <a:lnSpc>
                <a:spcPts val="4110"/>
              </a:lnSpc>
              <a:spcBef>
                <a:spcPts val="105"/>
              </a:spcBef>
            </a:pPr>
            <a:r>
              <a:rPr sz="3600" spc="-5" dirty="0"/>
              <a:t>Choosing Priority</a:t>
            </a:r>
            <a:r>
              <a:rPr sz="3600" spc="5" dirty="0"/>
              <a:t> </a:t>
            </a:r>
            <a:r>
              <a:rPr sz="3600" dirty="0"/>
              <a:t>Measures</a:t>
            </a:r>
            <a:endParaRPr sz="3600"/>
          </a:p>
          <a:p>
            <a:pPr algn="ctr">
              <a:lnSpc>
                <a:spcPts val="4110"/>
              </a:lnSpc>
            </a:pPr>
            <a:r>
              <a:rPr sz="3600" spc="-10" dirty="0"/>
              <a:t>for </a:t>
            </a:r>
            <a:r>
              <a:rPr sz="3600" dirty="0"/>
              <a:t>Leading </a:t>
            </a:r>
            <a:r>
              <a:rPr sz="3600" spc="-10" dirty="0"/>
              <a:t>Projects </a:t>
            </a:r>
            <a:r>
              <a:rPr sz="3600" dirty="0"/>
              <a:t>-</a:t>
            </a:r>
            <a:r>
              <a:rPr sz="3600" spc="25" dirty="0"/>
              <a:t> </a:t>
            </a:r>
            <a:r>
              <a:rPr sz="3600" spc="-5" dirty="0"/>
              <a:t>Collaboration</a:t>
            </a:r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2013259" y="1397155"/>
            <a:ext cx="8927902" cy="4775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62</a:t>
            </a:fld>
            <a:endParaRPr spc="-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4850" y="5724525"/>
            <a:ext cx="11489055" cy="0"/>
          </a:xfrm>
          <a:custGeom>
            <a:avLst/>
            <a:gdLst/>
            <a:ahLst/>
            <a:cxnLst/>
            <a:rect l="l" t="t" r="r" b="b"/>
            <a:pathLst>
              <a:path w="11489055">
                <a:moveTo>
                  <a:pt x="0" y="0"/>
                </a:moveTo>
                <a:lnTo>
                  <a:pt x="11488928" y="0"/>
                </a:lnTo>
              </a:path>
            </a:pathLst>
          </a:custGeom>
          <a:ln w="57150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67775" y="381000"/>
            <a:ext cx="3324225" cy="695325"/>
          </a:xfrm>
          <a:custGeom>
            <a:avLst/>
            <a:gdLst/>
            <a:ahLst/>
            <a:cxnLst/>
            <a:rect l="l" t="t" r="r" b="b"/>
            <a:pathLst>
              <a:path w="3324225" h="695325">
                <a:moveTo>
                  <a:pt x="0" y="695325"/>
                </a:moveTo>
                <a:lnTo>
                  <a:pt x="3324225" y="695325"/>
                </a:lnTo>
                <a:lnTo>
                  <a:pt x="3324225" y="0"/>
                </a:lnTo>
                <a:lnTo>
                  <a:pt x="0" y="0"/>
                </a:lnTo>
                <a:lnTo>
                  <a:pt x="0" y="695325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4850" y="495300"/>
            <a:ext cx="27432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2319" y="1977707"/>
            <a:ext cx="7195184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spc="5" dirty="0">
                <a:solidFill>
                  <a:srgbClr val="FFFFFF"/>
                </a:solidFill>
              </a:rPr>
              <a:t>OHT </a:t>
            </a:r>
            <a:r>
              <a:rPr sz="5400" dirty="0">
                <a:solidFill>
                  <a:srgbClr val="FFFFFF"/>
                </a:solidFill>
              </a:rPr>
              <a:t>Leading</a:t>
            </a:r>
            <a:r>
              <a:rPr sz="5400" spc="-95" dirty="0">
                <a:solidFill>
                  <a:srgbClr val="FFFFFF"/>
                </a:solidFill>
              </a:rPr>
              <a:t> </a:t>
            </a:r>
            <a:r>
              <a:rPr sz="5400" dirty="0">
                <a:solidFill>
                  <a:srgbClr val="FFFFFF"/>
                </a:solidFill>
              </a:rPr>
              <a:t>Projects</a:t>
            </a:r>
            <a:endParaRPr sz="5400"/>
          </a:p>
        </p:txBody>
      </p:sp>
      <p:sp>
        <p:nvSpPr>
          <p:cNvPr id="7" name="object 7"/>
          <p:cNvSpPr txBox="1"/>
          <p:nvPr/>
        </p:nvSpPr>
        <p:spPr>
          <a:xfrm>
            <a:off x="782319" y="5985509"/>
            <a:ext cx="16116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March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25,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2025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2319" y="3223260"/>
            <a:ext cx="7593330" cy="18707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Pre-Implementation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Phase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50">
              <a:latin typeface="Arial"/>
              <a:cs typeface="Arial"/>
            </a:endParaRPr>
          </a:p>
          <a:p>
            <a:pPr marL="12700" marR="5080">
              <a:lnSpc>
                <a:spcPct val="102400"/>
              </a:lnSpc>
            </a:pPr>
            <a:r>
              <a:rPr sz="2750" spc="15" dirty="0">
                <a:solidFill>
                  <a:srgbClr val="FFFFFF"/>
                </a:solidFill>
                <a:latin typeface="Arial"/>
                <a:cs typeface="Arial"/>
              </a:rPr>
              <a:t>Facilitators &amp; </a:t>
            </a:r>
            <a:r>
              <a:rPr sz="2750" spc="25" dirty="0">
                <a:solidFill>
                  <a:srgbClr val="FFFFFF"/>
                </a:solidFill>
                <a:latin typeface="Arial"/>
                <a:cs typeface="Arial"/>
              </a:rPr>
              <a:t>Challenges of </a:t>
            </a:r>
            <a:r>
              <a:rPr sz="2750" spc="20" dirty="0">
                <a:solidFill>
                  <a:srgbClr val="FFFFFF"/>
                </a:solidFill>
                <a:latin typeface="Arial"/>
                <a:cs typeface="Arial"/>
              </a:rPr>
              <a:t>Implementation:  </a:t>
            </a:r>
            <a:r>
              <a:rPr sz="2750" spc="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750" spc="20" dirty="0">
                <a:solidFill>
                  <a:srgbClr val="FFFFFF"/>
                </a:solidFill>
                <a:latin typeface="Arial"/>
                <a:cs typeface="Arial"/>
              </a:rPr>
              <a:t>Experience </a:t>
            </a:r>
            <a:r>
              <a:rPr sz="2750" spc="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750" spc="30" dirty="0">
                <a:solidFill>
                  <a:srgbClr val="FFFFFF"/>
                </a:solidFill>
                <a:latin typeface="Arial"/>
                <a:cs typeface="Arial"/>
              </a:rPr>
              <a:t>Home </a:t>
            </a:r>
            <a:r>
              <a:rPr sz="2750" spc="15" dirty="0">
                <a:solidFill>
                  <a:srgbClr val="FFFFFF"/>
                </a:solidFill>
                <a:latin typeface="Arial"/>
                <a:cs typeface="Arial"/>
              </a:rPr>
              <a:t>Care </a:t>
            </a:r>
            <a:r>
              <a:rPr sz="2750" spc="20" dirty="0">
                <a:solidFill>
                  <a:srgbClr val="FFFFFF"/>
                </a:solidFill>
                <a:latin typeface="Arial"/>
                <a:cs typeface="Arial"/>
              </a:rPr>
              <a:t>Leading</a:t>
            </a:r>
            <a:r>
              <a:rPr sz="2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25" dirty="0">
                <a:solidFill>
                  <a:srgbClr val="FFFFFF"/>
                </a:solidFill>
                <a:latin typeface="Arial"/>
                <a:cs typeface="Arial"/>
              </a:rPr>
              <a:t>Projects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922" y="368935"/>
            <a:ext cx="231394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1" spc="20" dirty="0">
                <a:solidFill>
                  <a:srgbClr val="091A30"/>
                </a:solidFill>
                <a:latin typeface="Arial"/>
                <a:cs typeface="Arial"/>
              </a:rPr>
              <a:t>Objective</a:t>
            </a:r>
            <a:endParaRPr sz="39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64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52437" y="2414523"/>
            <a:ext cx="11477625" cy="1800225"/>
          </a:xfrm>
          <a:prstGeom prst="rect">
            <a:avLst/>
          </a:prstGeom>
          <a:solidFill>
            <a:srgbClr val="F3E9ED"/>
          </a:solidFill>
          <a:ln w="12700">
            <a:solidFill>
              <a:srgbClr val="A6588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950">
              <a:latin typeface="Times New Roman"/>
              <a:cs typeface="Times New Roman"/>
            </a:endParaRPr>
          </a:p>
          <a:p>
            <a:pPr marL="82550" marR="882015">
              <a:lnSpc>
                <a:spcPct val="120000"/>
              </a:lnSpc>
              <a:spcBef>
                <a:spcPts val="5"/>
              </a:spcBef>
            </a:pPr>
            <a:r>
              <a:rPr sz="2400" dirty="0">
                <a:solidFill>
                  <a:srgbClr val="091A30"/>
                </a:solidFill>
                <a:latin typeface="Arial"/>
                <a:cs typeface="Arial"/>
              </a:rPr>
              <a:t>What </a:t>
            </a:r>
            <a:r>
              <a:rPr sz="2400" spc="-15" dirty="0">
                <a:solidFill>
                  <a:srgbClr val="091A30"/>
                </a:solidFill>
                <a:latin typeface="Arial"/>
                <a:cs typeface="Arial"/>
              </a:rPr>
              <a:t>are </a:t>
            </a:r>
            <a:r>
              <a:rPr sz="2400" spc="-20" dirty="0">
                <a:solidFill>
                  <a:srgbClr val="091A30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091A30"/>
                </a:solidFill>
                <a:latin typeface="Arial"/>
                <a:cs typeface="Arial"/>
              </a:rPr>
              <a:t>facilitators </a:t>
            </a:r>
            <a:r>
              <a:rPr sz="2400" dirty="0">
                <a:solidFill>
                  <a:srgbClr val="091A30"/>
                </a:solidFill>
                <a:latin typeface="Arial"/>
                <a:cs typeface="Arial"/>
              </a:rPr>
              <a:t>&amp; </a:t>
            </a:r>
            <a:r>
              <a:rPr sz="2400" spc="5" dirty="0">
                <a:solidFill>
                  <a:srgbClr val="091A30"/>
                </a:solidFill>
                <a:latin typeface="Arial"/>
                <a:cs typeface="Arial"/>
              </a:rPr>
              <a:t>challenges </a:t>
            </a:r>
            <a:r>
              <a:rPr sz="2400" spc="-5" dirty="0">
                <a:solidFill>
                  <a:srgbClr val="091A30"/>
                </a:solidFill>
                <a:latin typeface="Arial"/>
                <a:cs typeface="Arial"/>
              </a:rPr>
              <a:t>experienced </a:t>
            </a:r>
            <a:r>
              <a:rPr sz="2400" spc="5" dirty="0">
                <a:solidFill>
                  <a:srgbClr val="091A30"/>
                </a:solidFill>
                <a:latin typeface="Arial"/>
                <a:cs typeface="Arial"/>
              </a:rPr>
              <a:t>by </a:t>
            </a:r>
            <a:r>
              <a:rPr sz="2400" spc="-20" dirty="0">
                <a:solidFill>
                  <a:srgbClr val="091A30"/>
                </a:solidFill>
                <a:latin typeface="Arial"/>
                <a:cs typeface="Arial"/>
              </a:rPr>
              <a:t>the </a:t>
            </a:r>
            <a:r>
              <a:rPr sz="2400" spc="5" dirty="0">
                <a:solidFill>
                  <a:srgbClr val="091A30"/>
                </a:solidFill>
                <a:latin typeface="Arial"/>
                <a:cs typeface="Arial"/>
              </a:rPr>
              <a:t>Home Care </a:t>
            </a:r>
            <a:r>
              <a:rPr sz="2400" spc="-5" dirty="0">
                <a:solidFill>
                  <a:srgbClr val="091A30"/>
                </a:solidFill>
                <a:latin typeface="Arial"/>
                <a:cs typeface="Arial"/>
              </a:rPr>
              <a:t>Leading  </a:t>
            </a:r>
            <a:r>
              <a:rPr sz="2400" dirty="0">
                <a:solidFill>
                  <a:srgbClr val="091A30"/>
                </a:solidFill>
                <a:latin typeface="Arial"/>
                <a:cs typeface="Arial"/>
              </a:rPr>
              <a:t>Projects, </a:t>
            </a:r>
            <a:r>
              <a:rPr sz="2400" spc="5" dirty="0">
                <a:solidFill>
                  <a:srgbClr val="091A30"/>
                </a:solidFill>
                <a:latin typeface="Arial"/>
                <a:cs typeface="Arial"/>
              </a:rPr>
              <a:t>as they planned for</a:t>
            </a:r>
            <a:r>
              <a:rPr sz="2400" spc="-18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91A30"/>
                </a:solidFill>
                <a:latin typeface="Arial"/>
                <a:cs typeface="Arial"/>
              </a:rPr>
              <a:t>implementation?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1962" y="1824101"/>
            <a:ext cx="2210435" cy="3562350"/>
          </a:xfrm>
          <a:custGeom>
            <a:avLst/>
            <a:gdLst/>
            <a:ahLst/>
            <a:cxnLst/>
            <a:rect l="l" t="t" r="r" b="b"/>
            <a:pathLst>
              <a:path w="2210435" h="3562350">
                <a:moveTo>
                  <a:pt x="1988883" y="0"/>
                </a:moveTo>
                <a:lnTo>
                  <a:pt x="220979" y="0"/>
                </a:lnTo>
                <a:lnTo>
                  <a:pt x="176443" y="4489"/>
                </a:lnTo>
                <a:lnTo>
                  <a:pt x="134963" y="17363"/>
                </a:lnTo>
                <a:lnTo>
                  <a:pt x="97426" y="37732"/>
                </a:lnTo>
                <a:lnTo>
                  <a:pt x="64722" y="64706"/>
                </a:lnTo>
                <a:lnTo>
                  <a:pt x="37739" y="97395"/>
                </a:lnTo>
                <a:lnTo>
                  <a:pt x="17365" y="134909"/>
                </a:lnTo>
                <a:lnTo>
                  <a:pt x="4489" y="176358"/>
                </a:lnTo>
                <a:lnTo>
                  <a:pt x="0" y="220852"/>
                </a:lnTo>
                <a:lnTo>
                  <a:pt x="0" y="3341370"/>
                </a:lnTo>
                <a:lnTo>
                  <a:pt x="4489" y="3385869"/>
                </a:lnTo>
                <a:lnTo>
                  <a:pt x="17365" y="3427333"/>
                </a:lnTo>
                <a:lnTo>
                  <a:pt x="37739" y="3464867"/>
                </a:lnTo>
                <a:lnTo>
                  <a:pt x="64722" y="3497579"/>
                </a:lnTo>
                <a:lnTo>
                  <a:pt x="97426" y="3524577"/>
                </a:lnTo>
                <a:lnTo>
                  <a:pt x="134963" y="3544966"/>
                </a:lnTo>
                <a:lnTo>
                  <a:pt x="176443" y="3557855"/>
                </a:lnTo>
                <a:lnTo>
                  <a:pt x="220979" y="3562350"/>
                </a:lnTo>
                <a:lnTo>
                  <a:pt x="1988883" y="3562350"/>
                </a:lnTo>
                <a:lnTo>
                  <a:pt x="2033383" y="3557855"/>
                </a:lnTo>
                <a:lnTo>
                  <a:pt x="2074846" y="3544966"/>
                </a:lnTo>
                <a:lnTo>
                  <a:pt x="2112381" y="3524577"/>
                </a:lnTo>
                <a:lnTo>
                  <a:pt x="2145093" y="3497579"/>
                </a:lnTo>
                <a:lnTo>
                  <a:pt x="2172090" y="3464867"/>
                </a:lnTo>
                <a:lnTo>
                  <a:pt x="2192480" y="3427333"/>
                </a:lnTo>
                <a:lnTo>
                  <a:pt x="2205368" y="3385869"/>
                </a:lnTo>
                <a:lnTo>
                  <a:pt x="2209863" y="3341370"/>
                </a:lnTo>
                <a:lnTo>
                  <a:pt x="2209863" y="220852"/>
                </a:lnTo>
                <a:lnTo>
                  <a:pt x="2205368" y="176358"/>
                </a:lnTo>
                <a:lnTo>
                  <a:pt x="2192480" y="134909"/>
                </a:lnTo>
                <a:lnTo>
                  <a:pt x="2172090" y="97395"/>
                </a:lnTo>
                <a:lnTo>
                  <a:pt x="2145093" y="64706"/>
                </a:lnTo>
                <a:lnTo>
                  <a:pt x="2112381" y="37732"/>
                </a:lnTo>
                <a:lnTo>
                  <a:pt x="2074846" y="17363"/>
                </a:lnTo>
                <a:lnTo>
                  <a:pt x="2033383" y="4489"/>
                </a:lnTo>
                <a:lnTo>
                  <a:pt x="1988883" y="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2302" y="3320478"/>
            <a:ext cx="177038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20" dirty="0">
                <a:solidFill>
                  <a:srgbClr val="FFFFFF"/>
                </a:solidFill>
                <a:latin typeface="Arial"/>
                <a:cs typeface="Arial"/>
              </a:rPr>
              <a:t>Document</a:t>
            </a:r>
            <a:r>
              <a:rPr sz="15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20" dirty="0">
                <a:solidFill>
                  <a:srgbClr val="FFFFFF"/>
                </a:solidFill>
                <a:latin typeface="Arial"/>
                <a:cs typeface="Arial"/>
              </a:rPr>
              <a:t>Review</a:t>
            </a:r>
            <a:endParaRPr sz="1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177" y="3873436"/>
            <a:ext cx="1552575" cy="45529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34950" marR="5080" indent="-222885">
              <a:lnSpc>
                <a:spcPts val="1580"/>
              </a:lnSpc>
              <a:spcBef>
                <a:spcPts val="335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Applications,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logic 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models,</a:t>
            </a:r>
            <a:r>
              <a:rPr sz="15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etc.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2398" y="2138310"/>
            <a:ext cx="761365" cy="982344"/>
          </a:xfrm>
          <a:custGeom>
            <a:avLst/>
            <a:gdLst/>
            <a:ahLst/>
            <a:cxnLst/>
            <a:rect l="l" t="t" r="r" b="b"/>
            <a:pathLst>
              <a:path w="761364" h="982344">
                <a:moveTo>
                  <a:pt x="454097" y="0"/>
                </a:moveTo>
                <a:lnTo>
                  <a:pt x="43530" y="0"/>
                </a:lnTo>
                <a:lnTo>
                  <a:pt x="28594" y="10090"/>
                </a:lnTo>
                <a:lnTo>
                  <a:pt x="0" y="32786"/>
                </a:lnTo>
                <a:lnTo>
                  <a:pt x="0" y="948318"/>
                </a:lnTo>
                <a:lnTo>
                  <a:pt x="28594" y="971006"/>
                </a:lnTo>
                <a:lnTo>
                  <a:pt x="44552" y="981783"/>
                </a:lnTo>
                <a:lnTo>
                  <a:pt x="715832" y="981783"/>
                </a:lnTo>
                <a:lnTo>
                  <a:pt x="731792" y="971006"/>
                </a:lnTo>
                <a:lnTo>
                  <a:pt x="760919" y="947898"/>
                </a:lnTo>
                <a:lnTo>
                  <a:pt x="760919" y="908148"/>
                </a:lnTo>
                <a:lnTo>
                  <a:pt x="73637" y="908148"/>
                </a:lnTo>
                <a:lnTo>
                  <a:pt x="73637" y="73633"/>
                </a:lnTo>
                <a:lnTo>
                  <a:pt x="537776" y="73633"/>
                </a:lnTo>
                <a:lnTo>
                  <a:pt x="454097" y="0"/>
                </a:lnTo>
                <a:close/>
              </a:path>
              <a:path w="761364" h="982344">
                <a:moveTo>
                  <a:pt x="537776" y="73633"/>
                </a:moveTo>
                <a:lnTo>
                  <a:pt x="380459" y="73633"/>
                </a:lnTo>
                <a:lnTo>
                  <a:pt x="380459" y="331351"/>
                </a:lnTo>
                <a:lnTo>
                  <a:pt x="687282" y="331351"/>
                </a:lnTo>
                <a:lnTo>
                  <a:pt x="687282" y="908148"/>
                </a:lnTo>
                <a:lnTo>
                  <a:pt x="760919" y="908148"/>
                </a:lnTo>
                <a:lnTo>
                  <a:pt x="760919" y="269990"/>
                </a:lnTo>
                <a:lnTo>
                  <a:pt x="746973" y="257717"/>
                </a:lnTo>
                <a:lnTo>
                  <a:pt x="454097" y="257717"/>
                </a:lnTo>
                <a:lnTo>
                  <a:pt x="454097" y="104314"/>
                </a:lnTo>
                <a:lnTo>
                  <a:pt x="572642" y="104314"/>
                </a:lnTo>
                <a:lnTo>
                  <a:pt x="537776" y="73633"/>
                </a:lnTo>
                <a:close/>
              </a:path>
              <a:path w="761364" h="982344">
                <a:moveTo>
                  <a:pt x="572642" y="104314"/>
                </a:moveTo>
                <a:lnTo>
                  <a:pt x="454097" y="104314"/>
                </a:lnTo>
                <a:lnTo>
                  <a:pt x="607508" y="257717"/>
                </a:lnTo>
                <a:lnTo>
                  <a:pt x="746973" y="257717"/>
                </a:lnTo>
                <a:lnTo>
                  <a:pt x="572642" y="104314"/>
                </a:lnTo>
                <a:close/>
              </a:path>
            </a:pathLst>
          </a:custGeom>
          <a:solidFill>
            <a:srgbClr val="BDC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19672" y="2616929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370" y="0"/>
                </a:lnTo>
              </a:path>
            </a:pathLst>
          </a:custGeom>
          <a:ln w="49089">
            <a:solidFill>
              <a:srgbClr val="BD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9672" y="2518751"/>
            <a:ext cx="160020" cy="0"/>
          </a:xfrm>
          <a:custGeom>
            <a:avLst/>
            <a:gdLst/>
            <a:ahLst/>
            <a:cxnLst/>
            <a:rect l="l" t="t" r="r" b="b"/>
            <a:pathLst>
              <a:path w="160019">
                <a:moveTo>
                  <a:pt x="0" y="0"/>
                </a:moveTo>
                <a:lnTo>
                  <a:pt x="159547" y="0"/>
                </a:lnTo>
              </a:path>
            </a:pathLst>
          </a:custGeom>
          <a:ln w="49089">
            <a:solidFill>
              <a:srgbClr val="BD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19672" y="2715107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370" y="0"/>
                </a:lnTo>
              </a:path>
            </a:pathLst>
          </a:custGeom>
          <a:ln w="49089">
            <a:solidFill>
              <a:srgbClr val="BD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19672" y="2813285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370" y="0"/>
                </a:lnTo>
              </a:path>
            </a:pathLst>
          </a:custGeom>
          <a:ln w="49089">
            <a:solidFill>
              <a:srgbClr val="BD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19672" y="2911463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370" y="0"/>
                </a:lnTo>
              </a:path>
            </a:pathLst>
          </a:custGeom>
          <a:ln w="49089">
            <a:solidFill>
              <a:srgbClr val="BD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7262" y="2033651"/>
            <a:ext cx="1191260" cy="1190625"/>
          </a:xfrm>
          <a:custGeom>
            <a:avLst/>
            <a:gdLst/>
            <a:ahLst/>
            <a:cxnLst/>
            <a:rect l="l" t="t" r="r" b="b"/>
            <a:pathLst>
              <a:path w="1191260" h="1190625">
                <a:moveTo>
                  <a:pt x="0" y="595249"/>
                </a:moveTo>
                <a:lnTo>
                  <a:pt x="1973" y="546421"/>
                </a:lnTo>
                <a:lnTo>
                  <a:pt x="7791" y="498682"/>
                </a:lnTo>
                <a:lnTo>
                  <a:pt x="17301" y="452185"/>
                </a:lnTo>
                <a:lnTo>
                  <a:pt x="30349" y="407082"/>
                </a:lnTo>
                <a:lnTo>
                  <a:pt x="46783" y="363527"/>
                </a:lnTo>
                <a:lnTo>
                  <a:pt x="66448" y="321673"/>
                </a:lnTo>
                <a:lnTo>
                  <a:pt x="89192" y="281672"/>
                </a:lnTo>
                <a:lnTo>
                  <a:pt x="114862" y="243678"/>
                </a:lnTo>
                <a:lnTo>
                  <a:pt x="143303" y="207844"/>
                </a:lnTo>
                <a:lnTo>
                  <a:pt x="174364" y="174323"/>
                </a:lnTo>
                <a:lnTo>
                  <a:pt x="207891" y="143268"/>
                </a:lnTo>
                <a:lnTo>
                  <a:pt x="243730" y="114832"/>
                </a:lnTo>
                <a:lnTo>
                  <a:pt x="281729" y="89168"/>
                </a:lnTo>
                <a:lnTo>
                  <a:pt x="321734" y="66430"/>
                </a:lnTo>
                <a:lnTo>
                  <a:pt x="363591" y="46769"/>
                </a:lnTo>
                <a:lnTo>
                  <a:pt x="407149" y="30340"/>
                </a:lnTo>
                <a:lnTo>
                  <a:pt x="452253" y="17296"/>
                </a:lnTo>
                <a:lnTo>
                  <a:pt x="498750" y="7789"/>
                </a:lnTo>
                <a:lnTo>
                  <a:pt x="546488" y="1972"/>
                </a:lnTo>
                <a:lnTo>
                  <a:pt x="595312" y="0"/>
                </a:lnTo>
                <a:lnTo>
                  <a:pt x="644140" y="1972"/>
                </a:lnTo>
                <a:lnTo>
                  <a:pt x="691882" y="7789"/>
                </a:lnTo>
                <a:lnTo>
                  <a:pt x="738383" y="17296"/>
                </a:lnTo>
                <a:lnTo>
                  <a:pt x="783491" y="30340"/>
                </a:lnTo>
                <a:lnTo>
                  <a:pt x="827053" y="46769"/>
                </a:lnTo>
                <a:lnTo>
                  <a:pt x="868915" y="66430"/>
                </a:lnTo>
                <a:lnTo>
                  <a:pt x="908924" y="89168"/>
                </a:lnTo>
                <a:lnTo>
                  <a:pt x="946927" y="114832"/>
                </a:lnTo>
                <a:lnTo>
                  <a:pt x="982771" y="143268"/>
                </a:lnTo>
                <a:lnTo>
                  <a:pt x="1016301" y="174323"/>
                </a:lnTo>
                <a:lnTo>
                  <a:pt x="1047366" y="207844"/>
                </a:lnTo>
                <a:lnTo>
                  <a:pt x="1075811" y="243678"/>
                </a:lnTo>
                <a:lnTo>
                  <a:pt x="1101484" y="281672"/>
                </a:lnTo>
                <a:lnTo>
                  <a:pt x="1124231" y="321673"/>
                </a:lnTo>
                <a:lnTo>
                  <a:pt x="1143898" y="363527"/>
                </a:lnTo>
                <a:lnTo>
                  <a:pt x="1160334" y="407082"/>
                </a:lnTo>
                <a:lnTo>
                  <a:pt x="1173384" y="452185"/>
                </a:lnTo>
                <a:lnTo>
                  <a:pt x="1182895" y="498682"/>
                </a:lnTo>
                <a:lnTo>
                  <a:pt x="1188714" y="546421"/>
                </a:lnTo>
                <a:lnTo>
                  <a:pt x="1190688" y="595249"/>
                </a:lnTo>
                <a:lnTo>
                  <a:pt x="1188714" y="644077"/>
                </a:lnTo>
                <a:lnTo>
                  <a:pt x="1182895" y="691818"/>
                </a:lnTo>
                <a:lnTo>
                  <a:pt x="1173384" y="738320"/>
                </a:lnTo>
                <a:lnTo>
                  <a:pt x="1160334" y="783428"/>
                </a:lnTo>
                <a:lnTo>
                  <a:pt x="1143898" y="826990"/>
                </a:lnTo>
                <a:lnTo>
                  <a:pt x="1124231" y="868852"/>
                </a:lnTo>
                <a:lnTo>
                  <a:pt x="1101484" y="908861"/>
                </a:lnTo>
                <a:lnTo>
                  <a:pt x="1075811" y="946864"/>
                </a:lnTo>
                <a:lnTo>
                  <a:pt x="1047366" y="982707"/>
                </a:lnTo>
                <a:lnTo>
                  <a:pt x="1016301" y="1016238"/>
                </a:lnTo>
                <a:lnTo>
                  <a:pt x="982771" y="1047302"/>
                </a:lnTo>
                <a:lnTo>
                  <a:pt x="946927" y="1075747"/>
                </a:lnTo>
                <a:lnTo>
                  <a:pt x="908924" y="1101420"/>
                </a:lnTo>
                <a:lnTo>
                  <a:pt x="868915" y="1124167"/>
                </a:lnTo>
                <a:lnTo>
                  <a:pt x="827053" y="1143835"/>
                </a:lnTo>
                <a:lnTo>
                  <a:pt x="783491" y="1160270"/>
                </a:lnTo>
                <a:lnTo>
                  <a:pt x="738383" y="1173320"/>
                </a:lnTo>
                <a:lnTo>
                  <a:pt x="691882" y="1182832"/>
                </a:lnTo>
                <a:lnTo>
                  <a:pt x="644140" y="1188651"/>
                </a:lnTo>
                <a:lnTo>
                  <a:pt x="595312" y="1190625"/>
                </a:lnTo>
                <a:lnTo>
                  <a:pt x="546488" y="1188651"/>
                </a:lnTo>
                <a:lnTo>
                  <a:pt x="498750" y="1182832"/>
                </a:lnTo>
                <a:lnTo>
                  <a:pt x="452253" y="1173320"/>
                </a:lnTo>
                <a:lnTo>
                  <a:pt x="407149" y="1160270"/>
                </a:lnTo>
                <a:lnTo>
                  <a:pt x="363591" y="1143835"/>
                </a:lnTo>
                <a:lnTo>
                  <a:pt x="321734" y="1124167"/>
                </a:lnTo>
                <a:lnTo>
                  <a:pt x="281729" y="1101420"/>
                </a:lnTo>
                <a:lnTo>
                  <a:pt x="243730" y="1075747"/>
                </a:lnTo>
                <a:lnTo>
                  <a:pt x="207891" y="1047302"/>
                </a:lnTo>
                <a:lnTo>
                  <a:pt x="174364" y="1016238"/>
                </a:lnTo>
                <a:lnTo>
                  <a:pt x="143303" y="982707"/>
                </a:lnTo>
                <a:lnTo>
                  <a:pt x="114862" y="946864"/>
                </a:lnTo>
                <a:lnTo>
                  <a:pt x="89192" y="908861"/>
                </a:lnTo>
                <a:lnTo>
                  <a:pt x="66448" y="868852"/>
                </a:lnTo>
                <a:lnTo>
                  <a:pt x="46783" y="826990"/>
                </a:lnTo>
                <a:lnTo>
                  <a:pt x="30349" y="783428"/>
                </a:lnTo>
                <a:lnTo>
                  <a:pt x="17301" y="738320"/>
                </a:lnTo>
                <a:lnTo>
                  <a:pt x="7791" y="691818"/>
                </a:lnTo>
                <a:lnTo>
                  <a:pt x="1973" y="644077"/>
                </a:lnTo>
                <a:lnTo>
                  <a:pt x="0" y="595249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67076" y="1824101"/>
            <a:ext cx="2209800" cy="3562350"/>
          </a:xfrm>
          <a:custGeom>
            <a:avLst/>
            <a:gdLst/>
            <a:ahLst/>
            <a:cxnLst/>
            <a:rect l="l" t="t" r="r" b="b"/>
            <a:pathLst>
              <a:path w="2209800" h="3562350">
                <a:moveTo>
                  <a:pt x="1988820" y="0"/>
                </a:moveTo>
                <a:lnTo>
                  <a:pt x="220980" y="0"/>
                </a:lnTo>
                <a:lnTo>
                  <a:pt x="176443" y="4489"/>
                </a:lnTo>
                <a:lnTo>
                  <a:pt x="134963" y="17363"/>
                </a:lnTo>
                <a:lnTo>
                  <a:pt x="97426" y="37732"/>
                </a:lnTo>
                <a:lnTo>
                  <a:pt x="64722" y="64706"/>
                </a:lnTo>
                <a:lnTo>
                  <a:pt x="37739" y="97395"/>
                </a:lnTo>
                <a:lnTo>
                  <a:pt x="17365" y="134909"/>
                </a:lnTo>
                <a:lnTo>
                  <a:pt x="4489" y="176358"/>
                </a:lnTo>
                <a:lnTo>
                  <a:pt x="0" y="220852"/>
                </a:lnTo>
                <a:lnTo>
                  <a:pt x="0" y="3341370"/>
                </a:lnTo>
                <a:lnTo>
                  <a:pt x="4489" y="3385869"/>
                </a:lnTo>
                <a:lnTo>
                  <a:pt x="17365" y="3427333"/>
                </a:lnTo>
                <a:lnTo>
                  <a:pt x="37739" y="3464867"/>
                </a:lnTo>
                <a:lnTo>
                  <a:pt x="64722" y="3497579"/>
                </a:lnTo>
                <a:lnTo>
                  <a:pt x="97426" y="3524577"/>
                </a:lnTo>
                <a:lnTo>
                  <a:pt x="134963" y="3544966"/>
                </a:lnTo>
                <a:lnTo>
                  <a:pt x="176443" y="3557855"/>
                </a:lnTo>
                <a:lnTo>
                  <a:pt x="220980" y="3562350"/>
                </a:lnTo>
                <a:lnTo>
                  <a:pt x="1988820" y="3562350"/>
                </a:lnTo>
                <a:lnTo>
                  <a:pt x="2033319" y="3557855"/>
                </a:lnTo>
                <a:lnTo>
                  <a:pt x="2074783" y="3544966"/>
                </a:lnTo>
                <a:lnTo>
                  <a:pt x="2112317" y="3524577"/>
                </a:lnTo>
                <a:lnTo>
                  <a:pt x="2145029" y="3497579"/>
                </a:lnTo>
                <a:lnTo>
                  <a:pt x="2172027" y="3464867"/>
                </a:lnTo>
                <a:lnTo>
                  <a:pt x="2192416" y="3427333"/>
                </a:lnTo>
                <a:lnTo>
                  <a:pt x="2205305" y="3385869"/>
                </a:lnTo>
                <a:lnTo>
                  <a:pt x="2209800" y="3341370"/>
                </a:lnTo>
                <a:lnTo>
                  <a:pt x="2209800" y="220852"/>
                </a:lnTo>
                <a:lnTo>
                  <a:pt x="2205305" y="176358"/>
                </a:lnTo>
                <a:lnTo>
                  <a:pt x="2192416" y="134909"/>
                </a:lnTo>
                <a:lnTo>
                  <a:pt x="2172027" y="97395"/>
                </a:lnTo>
                <a:lnTo>
                  <a:pt x="2145030" y="64706"/>
                </a:lnTo>
                <a:lnTo>
                  <a:pt x="2112317" y="37732"/>
                </a:lnTo>
                <a:lnTo>
                  <a:pt x="2074783" y="17363"/>
                </a:lnTo>
                <a:lnTo>
                  <a:pt x="2033319" y="4489"/>
                </a:lnTo>
                <a:lnTo>
                  <a:pt x="1988820" y="0"/>
                </a:lnTo>
                <a:close/>
              </a:path>
            </a:pathLst>
          </a:custGeom>
          <a:solidFill>
            <a:srgbClr val="ED6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936239" y="3311207"/>
            <a:ext cx="1868170" cy="16490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255" algn="ctr">
              <a:lnSpc>
                <a:spcPts val="1720"/>
              </a:lnSpc>
              <a:spcBef>
                <a:spcPts val="125"/>
              </a:spcBef>
            </a:pPr>
            <a:r>
              <a:rPr sz="1550" b="1" spc="25" dirty="0">
                <a:solidFill>
                  <a:srgbClr val="FFFFFF"/>
                </a:solidFill>
                <a:latin typeface="Arial"/>
                <a:cs typeface="Arial"/>
              </a:rPr>
              <a:t>Meeting</a:t>
            </a:r>
            <a:endParaRPr sz="1550">
              <a:latin typeface="Arial"/>
              <a:cs typeface="Arial"/>
            </a:endParaRPr>
          </a:p>
          <a:p>
            <a:pPr algn="ctr">
              <a:lnSpc>
                <a:spcPts val="1720"/>
              </a:lnSpc>
            </a:pPr>
            <a:r>
              <a:rPr sz="1550" b="1" spc="15" dirty="0">
                <a:solidFill>
                  <a:srgbClr val="FFFFFF"/>
                </a:solidFill>
                <a:latin typeface="Arial"/>
                <a:cs typeface="Arial"/>
              </a:rPr>
              <a:t>Observations</a:t>
            </a:r>
            <a:endParaRPr sz="1550">
              <a:latin typeface="Arial"/>
              <a:cs typeface="Arial"/>
            </a:endParaRPr>
          </a:p>
          <a:p>
            <a:pPr marL="73025" marR="64769" indent="8255" algn="ctr">
              <a:lnSpc>
                <a:spcPts val="1650"/>
              </a:lnSpc>
              <a:spcBef>
                <a:spcPts val="625"/>
              </a:spcBef>
            </a:pPr>
            <a:r>
              <a:rPr sz="1550" spc="15" dirty="0">
                <a:solidFill>
                  <a:srgbClr val="FFFFFF"/>
                </a:solidFill>
                <a:latin typeface="Arial"/>
                <a:cs typeface="Arial"/>
              </a:rPr>
              <a:t>Project </a:t>
            </a:r>
            <a:r>
              <a:rPr sz="1550" spc="20" dirty="0">
                <a:solidFill>
                  <a:srgbClr val="FFFFFF"/>
                </a:solidFill>
                <a:latin typeface="Arial"/>
                <a:cs typeface="Arial"/>
              </a:rPr>
              <a:t>specific  meetings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10" dirty="0">
                <a:solidFill>
                  <a:srgbClr val="FFFFFF"/>
                </a:solidFill>
                <a:latin typeface="Arial"/>
                <a:cs typeface="Arial"/>
              </a:rPr>
              <a:t>(monthly)</a:t>
            </a:r>
            <a:endParaRPr sz="1550">
              <a:latin typeface="Arial"/>
              <a:cs typeface="Arial"/>
            </a:endParaRPr>
          </a:p>
          <a:p>
            <a:pPr marL="12065" marR="5080" algn="ctr">
              <a:lnSpc>
                <a:spcPct val="86800"/>
              </a:lnSpc>
              <a:spcBef>
                <a:spcPts val="545"/>
              </a:spcBef>
            </a:pPr>
            <a:r>
              <a:rPr sz="1550" spc="20" dirty="0">
                <a:solidFill>
                  <a:srgbClr val="FFFFFF"/>
                </a:solidFill>
                <a:latin typeface="Arial"/>
                <a:cs typeface="Arial"/>
              </a:rPr>
              <a:t>Cross-OHT</a:t>
            </a:r>
            <a:r>
              <a:rPr sz="15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10" dirty="0">
                <a:solidFill>
                  <a:srgbClr val="FFFFFF"/>
                </a:solidFill>
                <a:latin typeface="Arial"/>
                <a:cs typeface="Arial"/>
              </a:rPr>
              <a:t>planning  </a:t>
            </a:r>
            <a:r>
              <a:rPr sz="1550" spc="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550" spc="10" dirty="0">
                <a:solidFill>
                  <a:srgbClr val="FFFFFF"/>
                </a:solidFill>
                <a:latin typeface="Arial"/>
                <a:cs typeface="Arial"/>
              </a:rPr>
              <a:t>evaluation  </a:t>
            </a:r>
            <a:r>
              <a:rPr sz="1550" spc="20" dirty="0">
                <a:solidFill>
                  <a:srgbClr val="FFFFFF"/>
                </a:solidFill>
                <a:latin typeface="Arial"/>
                <a:cs typeface="Arial"/>
              </a:rPr>
              <a:t>meetings </a:t>
            </a:r>
            <a:r>
              <a:rPr sz="1550" spc="10" dirty="0">
                <a:solidFill>
                  <a:srgbClr val="FFFFFF"/>
                </a:solidFill>
                <a:latin typeface="Arial"/>
                <a:cs typeface="Arial"/>
              </a:rPr>
              <a:t>(monthly)</a:t>
            </a:r>
            <a:endParaRPr sz="15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338420" y="2211927"/>
            <a:ext cx="982344" cy="835025"/>
          </a:xfrm>
          <a:custGeom>
            <a:avLst/>
            <a:gdLst/>
            <a:ahLst/>
            <a:cxnLst/>
            <a:rect l="l" t="t" r="r" b="b"/>
            <a:pathLst>
              <a:path w="982345" h="835025">
                <a:moveTo>
                  <a:pt x="711826" y="760881"/>
                </a:moveTo>
                <a:lnTo>
                  <a:pt x="270002" y="760881"/>
                </a:lnTo>
                <a:lnTo>
                  <a:pt x="270002" y="834514"/>
                </a:lnTo>
                <a:lnTo>
                  <a:pt x="711826" y="834514"/>
                </a:lnTo>
                <a:lnTo>
                  <a:pt x="711826" y="760881"/>
                </a:lnTo>
                <a:close/>
              </a:path>
              <a:path w="982345" h="835025">
                <a:moveTo>
                  <a:pt x="589097" y="687247"/>
                </a:moveTo>
                <a:lnTo>
                  <a:pt x="392731" y="687247"/>
                </a:lnTo>
                <a:lnTo>
                  <a:pt x="392731" y="760881"/>
                </a:lnTo>
                <a:lnTo>
                  <a:pt x="589097" y="760881"/>
                </a:lnTo>
                <a:lnTo>
                  <a:pt x="589097" y="687247"/>
                </a:lnTo>
                <a:close/>
              </a:path>
              <a:path w="982345" h="835025">
                <a:moveTo>
                  <a:pt x="915275" y="0"/>
                </a:moveTo>
                <a:lnTo>
                  <a:pt x="65983" y="0"/>
                </a:lnTo>
                <a:lnTo>
                  <a:pt x="38649" y="29513"/>
                </a:lnTo>
                <a:lnTo>
                  <a:pt x="10213" y="65357"/>
                </a:lnTo>
                <a:lnTo>
                  <a:pt x="0" y="80480"/>
                </a:lnTo>
                <a:lnTo>
                  <a:pt x="0" y="638158"/>
                </a:lnTo>
                <a:lnTo>
                  <a:pt x="3895" y="657241"/>
                </a:lnTo>
                <a:lnTo>
                  <a:pt x="14420" y="672827"/>
                </a:lnTo>
                <a:lnTo>
                  <a:pt x="30007" y="683351"/>
                </a:lnTo>
                <a:lnTo>
                  <a:pt x="49091" y="687247"/>
                </a:lnTo>
                <a:lnTo>
                  <a:pt x="932738" y="687247"/>
                </a:lnTo>
                <a:lnTo>
                  <a:pt x="951823" y="683351"/>
                </a:lnTo>
                <a:lnTo>
                  <a:pt x="967409" y="672827"/>
                </a:lnTo>
                <a:lnTo>
                  <a:pt x="977933" y="657241"/>
                </a:lnTo>
                <a:lnTo>
                  <a:pt x="981830" y="638158"/>
                </a:lnTo>
                <a:lnTo>
                  <a:pt x="981830" y="613613"/>
                </a:lnTo>
                <a:lnTo>
                  <a:pt x="73635" y="613613"/>
                </a:lnTo>
                <a:lnTo>
                  <a:pt x="73635" y="362032"/>
                </a:lnTo>
                <a:lnTo>
                  <a:pt x="435686" y="362032"/>
                </a:lnTo>
                <a:lnTo>
                  <a:pt x="435686" y="325215"/>
                </a:lnTo>
                <a:lnTo>
                  <a:pt x="73635" y="325215"/>
                </a:lnTo>
                <a:lnTo>
                  <a:pt x="73635" y="73633"/>
                </a:lnTo>
                <a:lnTo>
                  <a:pt x="976635" y="73633"/>
                </a:lnTo>
                <a:lnTo>
                  <a:pt x="971046" y="65357"/>
                </a:lnTo>
                <a:lnTo>
                  <a:pt x="942610" y="29513"/>
                </a:lnTo>
                <a:lnTo>
                  <a:pt x="915275" y="0"/>
                </a:lnTo>
                <a:close/>
              </a:path>
              <a:path w="982345" h="835025">
                <a:moveTo>
                  <a:pt x="435686" y="362032"/>
                </a:moveTo>
                <a:lnTo>
                  <a:pt x="398867" y="362032"/>
                </a:lnTo>
                <a:lnTo>
                  <a:pt x="398867" y="613613"/>
                </a:lnTo>
                <a:lnTo>
                  <a:pt x="435686" y="613613"/>
                </a:lnTo>
                <a:lnTo>
                  <a:pt x="435686" y="362032"/>
                </a:lnTo>
                <a:close/>
              </a:path>
              <a:path w="982345" h="835025">
                <a:moveTo>
                  <a:pt x="976635" y="73633"/>
                </a:moveTo>
                <a:lnTo>
                  <a:pt x="908192" y="73633"/>
                </a:lnTo>
                <a:lnTo>
                  <a:pt x="908192" y="613613"/>
                </a:lnTo>
                <a:lnTo>
                  <a:pt x="981830" y="613613"/>
                </a:lnTo>
                <a:lnTo>
                  <a:pt x="981830" y="81325"/>
                </a:lnTo>
                <a:lnTo>
                  <a:pt x="976635" y="73633"/>
                </a:lnTo>
                <a:close/>
              </a:path>
              <a:path w="982345" h="835025">
                <a:moveTo>
                  <a:pt x="435686" y="73633"/>
                </a:moveTo>
                <a:lnTo>
                  <a:pt x="398867" y="73633"/>
                </a:lnTo>
                <a:lnTo>
                  <a:pt x="398867" y="325215"/>
                </a:lnTo>
                <a:lnTo>
                  <a:pt x="435686" y="325215"/>
                </a:lnTo>
                <a:lnTo>
                  <a:pt x="435686" y="73633"/>
                </a:lnTo>
                <a:close/>
              </a:path>
            </a:pathLst>
          </a:custGeom>
          <a:solidFill>
            <a:srgbClr val="F7C5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66153" y="2543213"/>
            <a:ext cx="270510" cy="135255"/>
          </a:xfrm>
          <a:custGeom>
            <a:avLst/>
            <a:gdLst/>
            <a:ahLst/>
            <a:cxnLst/>
            <a:rect l="l" t="t" r="r" b="b"/>
            <a:pathLst>
              <a:path w="270510" h="135255">
                <a:moveTo>
                  <a:pt x="135001" y="0"/>
                </a:moveTo>
                <a:lnTo>
                  <a:pt x="93076" y="5108"/>
                </a:lnTo>
                <a:lnTo>
                  <a:pt x="45092" y="21811"/>
                </a:lnTo>
                <a:lnTo>
                  <a:pt x="7828" y="45948"/>
                </a:lnTo>
                <a:lnTo>
                  <a:pt x="0" y="67530"/>
                </a:lnTo>
                <a:lnTo>
                  <a:pt x="0" y="135060"/>
                </a:lnTo>
                <a:lnTo>
                  <a:pt x="270003" y="135060"/>
                </a:lnTo>
                <a:lnTo>
                  <a:pt x="270003" y="67530"/>
                </a:lnTo>
                <a:lnTo>
                  <a:pt x="241377" y="29950"/>
                </a:lnTo>
                <a:lnTo>
                  <a:pt x="190508" y="8999"/>
                </a:lnTo>
                <a:lnTo>
                  <a:pt x="149077" y="879"/>
                </a:lnTo>
                <a:lnTo>
                  <a:pt x="135001" y="0"/>
                </a:lnTo>
                <a:close/>
              </a:path>
            </a:pathLst>
          </a:custGeom>
          <a:solidFill>
            <a:srgbClr val="F7C5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33654" y="2390170"/>
            <a:ext cx="135001" cy="134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91355" y="2322394"/>
            <a:ext cx="166338" cy="1773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91355" y="2611414"/>
            <a:ext cx="166338" cy="1773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33801" y="2033651"/>
            <a:ext cx="1190625" cy="1190625"/>
          </a:xfrm>
          <a:custGeom>
            <a:avLst/>
            <a:gdLst/>
            <a:ahLst/>
            <a:cxnLst/>
            <a:rect l="l" t="t" r="r" b="b"/>
            <a:pathLst>
              <a:path w="1190625" h="1190625">
                <a:moveTo>
                  <a:pt x="0" y="595249"/>
                </a:moveTo>
                <a:lnTo>
                  <a:pt x="1972" y="546421"/>
                </a:lnTo>
                <a:lnTo>
                  <a:pt x="7789" y="498682"/>
                </a:lnTo>
                <a:lnTo>
                  <a:pt x="17296" y="452185"/>
                </a:lnTo>
                <a:lnTo>
                  <a:pt x="30340" y="407082"/>
                </a:lnTo>
                <a:lnTo>
                  <a:pt x="46769" y="363527"/>
                </a:lnTo>
                <a:lnTo>
                  <a:pt x="66430" y="321673"/>
                </a:lnTo>
                <a:lnTo>
                  <a:pt x="89168" y="281672"/>
                </a:lnTo>
                <a:lnTo>
                  <a:pt x="114832" y="243678"/>
                </a:lnTo>
                <a:lnTo>
                  <a:pt x="143268" y="207844"/>
                </a:lnTo>
                <a:lnTo>
                  <a:pt x="174323" y="174323"/>
                </a:lnTo>
                <a:lnTo>
                  <a:pt x="207844" y="143268"/>
                </a:lnTo>
                <a:lnTo>
                  <a:pt x="243678" y="114832"/>
                </a:lnTo>
                <a:lnTo>
                  <a:pt x="281672" y="89168"/>
                </a:lnTo>
                <a:lnTo>
                  <a:pt x="321673" y="66430"/>
                </a:lnTo>
                <a:lnTo>
                  <a:pt x="363527" y="46769"/>
                </a:lnTo>
                <a:lnTo>
                  <a:pt x="407082" y="30340"/>
                </a:lnTo>
                <a:lnTo>
                  <a:pt x="452185" y="17296"/>
                </a:lnTo>
                <a:lnTo>
                  <a:pt x="498682" y="7789"/>
                </a:lnTo>
                <a:lnTo>
                  <a:pt x="546421" y="1972"/>
                </a:lnTo>
                <a:lnTo>
                  <a:pt x="595249" y="0"/>
                </a:lnTo>
                <a:lnTo>
                  <a:pt x="644077" y="1972"/>
                </a:lnTo>
                <a:lnTo>
                  <a:pt x="691818" y="7789"/>
                </a:lnTo>
                <a:lnTo>
                  <a:pt x="738320" y="17296"/>
                </a:lnTo>
                <a:lnTo>
                  <a:pt x="783428" y="30340"/>
                </a:lnTo>
                <a:lnTo>
                  <a:pt x="826990" y="46769"/>
                </a:lnTo>
                <a:lnTo>
                  <a:pt x="868852" y="66430"/>
                </a:lnTo>
                <a:lnTo>
                  <a:pt x="908861" y="89168"/>
                </a:lnTo>
                <a:lnTo>
                  <a:pt x="946864" y="114832"/>
                </a:lnTo>
                <a:lnTo>
                  <a:pt x="982707" y="143268"/>
                </a:lnTo>
                <a:lnTo>
                  <a:pt x="1016238" y="174323"/>
                </a:lnTo>
                <a:lnTo>
                  <a:pt x="1047302" y="207844"/>
                </a:lnTo>
                <a:lnTo>
                  <a:pt x="1075747" y="243678"/>
                </a:lnTo>
                <a:lnTo>
                  <a:pt x="1101420" y="281672"/>
                </a:lnTo>
                <a:lnTo>
                  <a:pt x="1124167" y="321673"/>
                </a:lnTo>
                <a:lnTo>
                  <a:pt x="1143835" y="363527"/>
                </a:lnTo>
                <a:lnTo>
                  <a:pt x="1160270" y="407082"/>
                </a:lnTo>
                <a:lnTo>
                  <a:pt x="1173320" y="452185"/>
                </a:lnTo>
                <a:lnTo>
                  <a:pt x="1182832" y="498682"/>
                </a:lnTo>
                <a:lnTo>
                  <a:pt x="1188651" y="546421"/>
                </a:lnTo>
                <a:lnTo>
                  <a:pt x="1190625" y="595249"/>
                </a:lnTo>
                <a:lnTo>
                  <a:pt x="1188651" y="644077"/>
                </a:lnTo>
                <a:lnTo>
                  <a:pt x="1182832" y="691818"/>
                </a:lnTo>
                <a:lnTo>
                  <a:pt x="1173320" y="738320"/>
                </a:lnTo>
                <a:lnTo>
                  <a:pt x="1160270" y="783428"/>
                </a:lnTo>
                <a:lnTo>
                  <a:pt x="1143835" y="826990"/>
                </a:lnTo>
                <a:lnTo>
                  <a:pt x="1124167" y="868852"/>
                </a:lnTo>
                <a:lnTo>
                  <a:pt x="1101420" y="908861"/>
                </a:lnTo>
                <a:lnTo>
                  <a:pt x="1075747" y="946864"/>
                </a:lnTo>
                <a:lnTo>
                  <a:pt x="1047302" y="982707"/>
                </a:lnTo>
                <a:lnTo>
                  <a:pt x="1016238" y="1016238"/>
                </a:lnTo>
                <a:lnTo>
                  <a:pt x="982707" y="1047302"/>
                </a:lnTo>
                <a:lnTo>
                  <a:pt x="946864" y="1075747"/>
                </a:lnTo>
                <a:lnTo>
                  <a:pt x="908861" y="1101420"/>
                </a:lnTo>
                <a:lnTo>
                  <a:pt x="868852" y="1124167"/>
                </a:lnTo>
                <a:lnTo>
                  <a:pt x="826990" y="1143835"/>
                </a:lnTo>
                <a:lnTo>
                  <a:pt x="783428" y="1160270"/>
                </a:lnTo>
                <a:lnTo>
                  <a:pt x="738320" y="1173320"/>
                </a:lnTo>
                <a:lnTo>
                  <a:pt x="691818" y="1182832"/>
                </a:lnTo>
                <a:lnTo>
                  <a:pt x="644077" y="1188651"/>
                </a:lnTo>
                <a:lnTo>
                  <a:pt x="595249" y="1190625"/>
                </a:lnTo>
                <a:lnTo>
                  <a:pt x="546421" y="1188651"/>
                </a:lnTo>
                <a:lnTo>
                  <a:pt x="498682" y="1182832"/>
                </a:lnTo>
                <a:lnTo>
                  <a:pt x="452185" y="1173320"/>
                </a:lnTo>
                <a:lnTo>
                  <a:pt x="407082" y="1160270"/>
                </a:lnTo>
                <a:lnTo>
                  <a:pt x="363527" y="1143835"/>
                </a:lnTo>
                <a:lnTo>
                  <a:pt x="321673" y="1124167"/>
                </a:lnTo>
                <a:lnTo>
                  <a:pt x="281672" y="1101420"/>
                </a:lnTo>
                <a:lnTo>
                  <a:pt x="243678" y="1075747"/>
                </a:lnTo>
                <a:lnTo>
                  <a:pt x="207844" y="1047302"/>
                </a:lnTo>
                <a:lnTo>
                  <a:pt x="174323" y="1016238"/>
                </a:lnTo>
                <a:lnTo>
                  <a:pt x="143268" y="982707"/>
                </a:lnTo>
                <a:lnTo>
                  <a:pt x="114832" y="946864"/>
                </a:lnTo>
                <a:lnTo>
                  <a:pt x="89168" y="908861"/>
                </a:lnTo>
                <a:lnTo>
                  <a:pt x="66430" y="868852"/>
                </a:lnTo>
                <a:lnTo>
                  <a:pt x="46769" y="826990"/>
                </a:lnTo>
                <a:lnTo>
                  <a:pt x="30340" y="783428"/>
                </a:lnTo>
                <a:lnTo>
                  <a:pt x="17296" y="738320"/>
                </a:lnTo>
                <a:lnTo>
                  <a:pt x="7789" y="691818"/>
                </a:lnTo>
                <a:lnTo>
                  <a:pt x="1972" y="644077"/>
                </a:lnTo>
                <a:lnTo>
                  <a:pt x="0" y="59524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95926" y="1824101"/>
            <a:ext cx="2209800" cy="3562350"/>
          </a:xfrm>
          <a:custGeom>
            <a:avLst/>
            <a:gdLst/>
            <a:ahLst/>
            <a:cxnLst/>
            <a:rect l="l" t="t" r="r" b="b"/>
            <a:pathLst>
              <a:path w="2209800" h="3562350">
                <a:moveTo>
                  <a:pt x="1988820" y="0"/>
                </a:moveTo>
                <a:lnTo>
                  <a:pt x="220852" y="0"/>
                </a:lnTo>
                <a:lnTo>
                  <a:pt x="176358" y="4489"/>
                </a:lnTo>
                <a:lnTo>
                  <a:pt x="134909" y="17363"/>
                </a:lnTo>
                <a:lnTo>
                  <a:pt x="97395" y="37732"/>
                </a:lnTo>
                <a:lnTo>
                  <a:pt x="64706" y="64706"/>
                </a:lnTo>
                <a:lnTo>
                  <a:pt x="37732" y="97395"/>
                </a:lnTo>
                <a:lnTo>
                  <a:pt x="17363" y="134909"/>
                </a:lnTo>
                <a:lnTo>
                  <a:pt x="4489" y="176358"/>
                </a:lnTo>
                <a:lnTo>
                  <a:pt x="0" y="220852"/>
                </a:lnTo>
                <a:lnTo>
                  <a:pt x="0" y="3341370"/>
                </a:lnTo>
                <a:lnTo>
                  <a:pt x="4489" y="3385869"/>
                </a:lnTo>
                <a:lnTo>
                  <a:pt x="17363" y="3427333"/>
                </a:lnTo>
                <a:lnTo>
                  <a:pt x="37732" y="3464867"/>
                </a:lnTo>
                <a:lnTo>
                  <a:pt x="64706" y="3497579"/>
                </a:lnTo>
                <a:lnTo>
                  <a:pt x="97395" y="3524577"/>
                </a:lnTo>
                <a:lnTo>
                  <a:pt x="134909" y="3544966"/>
                </a:lnTo>
                <a:lnTo>
                  <a:pt x="176358" y="3557855"/>
                </a:lnTo>
                <a:lnTo>
                  <a:pt x="220852" y="3562350"/>
                </a:lnTo>
                <a:lnTo>
                  <a:pt x="1988820" y="3562350"/>
                </a:lnTo>
                <a:lnTo>
                  <a:pt x="2033319" y="3557855"/>
                </a:lnTo>
                <a:lnTo>
                  <a:pt x="2074783" y="3544966"/>
                </a:lnTo>
                <a:lnTo>
                  <a:pt x="2112317" y="3524577"/>
                </a:lnTo>
                <a:lnTo>
                  <a:pt x="2145029" y="3497579"/>
                </a:lnTo>
                <a:lnTo>
                  <a:pt x="2172027" y="3464867"/>
                </a:lnTo>
                <a:lnTo>
                  <a:pt x="2192416" y="3427333"/>
                </a:lnTo>
                <a:lnTo>
                  <a:pt x="2205305" y="3385869"/>
                </a:lnTo>
                <a:lnTo>
                  <a:pt x="2209800" y="3341370"/>
                </a:lnTo>
                <a:lnTo>
                  <a:pt x="2209800" y="220852"/>
                </a:lnTo>
                <a:lnTo>
                  <a:pt x="2205305" y="176358"/>
                </a:lnTo>
                <a:lnTo>
                  <a:pt x="2192416" y="134909"/>
                </a:lnTo>
                <a:lnTo>
                  <a:pt x="2172027" y="97395"/>
                </a:lnTo>
                <a:lnTo>
                  <a:pt x="2145029" y="64706"/>
                </a:lnTo>
                <a:lnTo>
                  <a:pt x="2112317" y="37732"/>
                </a:lnTo>
                <a:lnTo>
                  <a:pt x="2074783" y="17363"/>
                </a:lnTo>
                <a:lnTo>
                  <a:pt x="2033319" y="4489"/>
                </a:lnTo>
                <a:lnTo>
                  <a:pt x="1988820" y="0"/>
                </a:lnTo>
                <a:close/>
              </a:path>
            </a:pathLst>
          </a:custGeom>
          <a:solidFill>
            <a:srgbClr val="7A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118353" y="3265487"/>
            <a:ext cx="1943735" cy="157035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3970" algn="ctr">
              <a:lnSpc>
                <a:spcPct val="100000"/>
              </a:lnSpc>
              <a:spcBef>
                <a:spcPts val="484"/>
              </a:spcBef>
            </a:pPr>
            <a:r>
              <a:rPr sz="1550" b="1" spc="15" dirty="0">
                <a:solidFill>
                  <a:srgbClr val="FFFFFF"/>
                </a:solidFill>
                <a:latin typeface="Arial"/>
                <a:cs typeface="Arial"/>
              </a:rPr>
              <a:t>Interviews</a:t>
            </a:r>
            <a:endParaRPr sz="1550">
              <a:latin typeface="Arial"/>
              <a:cs typeface="Arial"/>
            </a:endParaRPr>
          </a:p>
          <a:p>
            <a:pPr marL="224790" marR="196850" algn="ctr">
              <a:lnSpc>
                <a:spcPts val="1580"/>
              </a:lnSpc>
              <a:spcBef>
                <a:spcPts val="680"/>
              </a:spcBef>
            </a:pPr>
            <a:r>
              <a:rPr sz="1550" spc="15" dirty="0">
                <a:solidFill>
                  <a:srgbClr val="FFFFFF"/>
                </a:solidFill>
                <a:latin typeface="Arial"/>
                <a:cs typeface="Arial"/>
              </a:rPr>
              <a:t>3 sets, pre/</a:t>
            </a:r>
            <a:r>
              <a:rPr sz="15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20" dirty="0">
                <a:solidFill>
                  <a:srgbClr val="FFFFFF"/>
                </a:solidFill>
                <a:latin typeface="Arial"/>
                <a:cs typeface="Arial"/>
              </a:rPr>
              <a:t>post-  implementation</a:t>
            </a:r>
            <a:endParaRPr sz="1550">
              <a:latin typeface="Arial"/>
              <a:cs typeface="Arial"/>
            </a:endParaRPr>
          </a:p>
          <a:p>
            <a:pPr marR="24130" algn="ctr">
              <a:lnSpc>
                <a:spcPct val="100000"/>
              </a:lnSpc>
              <a:spcBef>
                <a:spcPts val="385"/>
              </a:spcBef>
            </a:pPr>
            <a:r>
              <a:rPr sz="1550" spc="5" dirty="0">
                <a:solidFill>
                  <a:srgbClr val="FFFFFF"/>
                </a:solidFill>
                <a:latin typeface="Arial"/>
                <a:cs typeface="Arial"/>
              </a:rPr>
              <a:t>~8 </a:t>
            </a:r>
            <a:r>
              <a:rPr sz="1550" spc="20" dirty="0">
                <a:solidFill>
                  <a:srgbClr val="FFFFFF"/>
                </a:solidFill>
                <a:latin typeface="Arial"/>
                <a:cs typeface="Arial"/>
              </a:rPr>
              <a:t>participants</a:t>
            </a:r>
            <a:r>
              <a:rPr sz="15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30" dirty="0">
                <a:solidFill>
                  <a:srgbClr val="FFFFFF"/>
                </a:solidFill>
                <a:latin typeface="Arial"/>
                <a:cs typeface="Arial"/>
              </a:rPr>
              <a:t>each;</a:t>
            </a:r>
            <a:endParaRPr sz="1550">
              <a:latin typeface="Arial"/>
              <a:cs typeface="Arial"/>
            </a:endParaRPr>
          </a:p>
          <a:p>
            <a:pPr marL="32384" marR="5080" indent="-4445" algn="ctr">
              <a:lnSpc>
                <a:spcPts val="1580"/>
              </a:lnSpc>
              <a:spcBef>
                <a:spcPts val="675"/>
              </a:spcBef>
            </a:pPr>
            <a:r>
              <a:rPr sz="1550" spc="15" dirty="0">
                <a:solidFill>
                  <a:srgbClr val="FFFFFF"/>
                </a:solidFill>
                <a:latin typeface="Arial"/>
                <a:cs typeface="Arial"/>
              </a:rPr>
              <a:t>across </a:t>
            </a:r>
            <a:r>
              <a:rPr sz="1550" spc="10" dirty="0">
                <a:solidFill>
                  <a:srgbClr val="FFFFFF"/>
                </a:solidFill>
                <a:latin typeface="Arial"/>
                <a:cs typeface="Arial"/>
              </a:rPr>
              <a:t>range </a:t>
            </a:r>
            <a:r>
              <a:rPr sz="1550" spc="2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1550" spc="15" dirty="0">
                <a:solidFill>
                  <a:srgbClr val="FFFFFF"/>
                </a:solidFill>
                <a:latin typeface="Arial"/>
                <a:cs typeface="Arial"/>
              </a:rPr>
              <a:t>organizations &amp;</a:t>
            </a:r>
            <a:r>
              <a:rPr sz="15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20" dirty="0">
                <a:solidFill>
                  <a:srgbClr val="FFFFFF"/>
                </a:solidFill>
                <a:latin typeface="Arial"/>
                <a:cs typeface="Arial"/>
              </a:rPr>
              <a:t>roles</a:t>
            </a:r>
            <a:endParaRPr sz="15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687041" y="2248760"/>
            <a:ext cx="828040" cy="761365"/>
          </a:xfrm>
          <a:custGeom>
            <a:avLst/>
            <a:gdLst/>
            <a:ahLst/>
            <a:cxnLst/>
            <a:rect l="l" t="t" r="r" b="b"/>
            <a:pathLst>
              <a:path w="828040" h="761364">
                <a:moveTo>
                  <a:pt x="331156" y="591769"/>
                </a:moveTo>
                <a:lnTo>
                  <a:pt x="165578" y="591769"/>
                </a:lnTo>
                <a:lnTo>
                  <a:pt x="165578" y="760881"/>
                </a:lnTo>
                <a:lnTo>
                  <a:pt x="331156" y="591769"/>
                </a:lnTo>
                <a:close/>
              </a:path>
              <a:path w="828040" h="761364">
                <a:moveTo>
                  <a:pt x="786496" y="0"/>
                </a:moveTo>
                <a:lnTo>
                  <a:pt x="41394" y="0"/>
                </a:lnTo>
                <a:lnTo>
                  <a:pt x="25204" y="3390"/>
                </a:lnTo>
                <a:lnTo>
                  <a:pt x="12022" y="12462"/>
                </a:lnTo>
                <a:lnTo>
                  <a:pt x="3178" y="25856"/>
                </a:lnTo>
                <a:lnTo>
                  <a:pt x="0" y="42216"/>
                </a:lnTo>
                <a:lnTo>
                  <a:pt x="0" y="549552"/>
                </a:lnTo>
                <a:lnTo>
                  <a:pt x="3171" y="565912"/>
                </a:lnTo>
                <a:lnTo>
                  <a:pt x="12016" y="579306"/>
                </a:lnTo>
                <a:lnTo>
                  <a:pt x="25202" y="588378"/>
                </a:lnTo>
                <a:lnTo>
                  <a:pt x="41394" y="591769"/>
                </a:lnTo>
                <a:lnTo>
                  <a:pt x="786496" y="591769"/>
                </a:lnTo>
                <a:lnTo>
                  <a:pt x="802680" y="588378"/>
                </a:lnTo>
                <a:lnTo>
                  <a:pt x="815862" y="579306"/>
                </a:lnTo>
                <a:lnTo>
                  <a:pt x="824710" y="565912"/>
                </a:lnTo>
                <a:lnTo>
                  <a:pt x="827891" y="549552"/>
                </a:lnTo>
                <a:lnTo>
                  <a:pt x="827891" y="355896"/>
                </a:lnTo>
                <a:lnTo>
                  <a:pt x="219147" y="355896"/>
                </a:lnTo>
                <a:lnTo>
                  <a:pt x="195453" y="351073"/>
                </a:lnTo>
                <a:lnTo>
                  <a:pt x="176103" y="337923"/>
                </a:lnTo>
                <a:lnTo>
                  <a:pt x="163057" y="318418"/>
                </a:lnTo>
                <a:lnTo>
                  <a:pt x="158273" y="294534"/>
                </a:lnTo>
                <a:lnTo>
                  <a:pt x="163057" y="270650"/>
                </a:lnTo>
                <a:lnTo>
                  <a:pt x="176103" y="251145"/>
                </a:lnTo>
                <a:lnTo>
                  <a:pt x="195453" y="237995"/>
                </a:lnTo>
                <a:lnTo>
                  <a:pt x="219147" y="233173"/>
                </a:lnTo>
                <a:lnTo>
                  <a:pt x="827891" y="233173"/>
                </a:lnTo>
                <a:lnTo>
                  <a:pt x="827891" y="42216"/>
                </a:lnTo>
                <a:lnTo>
                  <a:pt x="824710" y="25856"/>
                </a:lnTo>
                <a:lnTo>
                  <a:pt x="815862" y="12462"/>
                </a:lnTo>
                <a:lnTo>
                  <a:pt x="802680" y="3390"/>
                </a:lnTo>
                <a:lnTo>
                  <a:pt x="786496" y="0"/>
                </a:lnTo>
                <a:close/>
              </a:path>
              <a:path w="828040" h="761364">
                <a:moveTo>
                  <a:pt x="413945" y="233173"/>
                </a:moveTo>
                <a:lnTo>
                  <a:pt x="219147" y="233173"/>
                </a:lnTo>
                <a:lnTo>
                  <a:pt x="242842" y="237995"/>
                </a:lnTo>
                <a:lnTo>
                  <a:pt x="262192" y="251145"/>
                </a:lnTo>
                <a:lnTo>
                  <a:pt x="275238" y="270650"/>
                </a:lnTo>
                <a:lnTo>
                  <a:pt x="280022" y="294534"/>
                </a:lnTo>
                <a:lnTo>
                  <a:pt x="275238" y="318418"/>
                </a:lnTo>
                <a:lnTo>
                  <a:pt x="262192" y="337923"/>
                </a:lnTo>
                <a:lnTo>
                  <a:pt x="242842" y="351073"/>
                </a:lnTo>
                <a:lnTo>
                  <a:pt x="219147" y="355896"/>
                </a:lnTo>
                <a:lnTo>
                  <a:pt x="413945" y="355896"/>
                </a:lnTo>
                <a:lnTo>
                  <a:pt x="390251" y="351073"/>
                </a:lnTo>
                <a:lnTo>
                  <a:pt x="370901" y="337923"/>
                </a:lnTo>
                <a:lnTo>
                  <a:pt x="357855" y="318418"/>
                </a:lnTo>
                <a:lnTo>
                  <a:pt x="353071" y="294534"/>
                </a:lnTo>
                <a:lnTo>
                  <a:pt x="357855" y="270650"/>
                </a:lnTo>
                <a:lnTo>
                  <a:pt x="370901" y="251145"/>
                </a:lnTo>
                <a:lnTo>
                  <a:pt x="390251" y="237995"/>
                </a:lnTo>
                <a:lnTo>
                  <a:pt x="413945" y="233173"/>
                </a:lnTo>
                <a:close/>
              </a:path>
              <a:path w="828040" h="761364">
                <a:moveTo>
                  <a:pt x="608743" y="233173"/>
                </a:moveTo>
                <a:lnTo>
                  <a:pt x="413945" y="233173"/>
                </a:lnTo>
                <a:lnTo>
                  <a:pt x="437640" y="237995"/>
                </a:lnTo>
                <a:lnTo>
                  <a:pt x="456989" y="251145"/>
                </a:lnTo>
                <a:lnTo>
                  <a:pt x="470036" y="270650"/>
                </a:lnTo>
                <a:lnTo>
                  <a:pt x="474820" y="294534"/>
                </a:lnTo>
                <a:lnTo>
                  <a:pt x="470036" y="318418"/>
                </a:lnTo>
                <a:lnTo>
                  <a:pt x="456989" y="337923"/>
                </a:lnTo>
                <a:lnTo>
                  <a:pt x="437640" y="351073"/>
                </a:lnTo>
                <a:lnTo>
                  <a:pt x="413945" y="355896"/>
                </a:lnTo>
                <a:lnTo>
                  <a:pt x="608743" y="355896"/>
                </a:lnTo>
                <a:lnTo>
                  <a:pt x="585049" y="351073"/>
                </a:lnTo>
                <a:lnTo>
                  <a:pt x="565699" y="337923"/>
                </a:lnTo>
                <a:lnTo>
                  <a:pt x="552653" y="318418"/>
                </a:lnTo>
                <a:lnTo>
                  <a:pt x="547869" y="294534"/>
                </a:lnTo>
                <a:lnTo>
                  <a:pt x="552653" y="270650"/>
                </a:lnTo>
                <a:lnTo>
                  <a:pt x="565699" y="251145"/>
                </a:lnTo>
                <a:lnTo>
                  <a:pt x="585049" y="237995"/>
                </a:lnTo>
                <a:lnTo>
                  <a:pt x="608743" y="233173"/>
                </a:lnTo>
                <a:close/>
              </a:path>
              <a:path w="828040" h="761364">
                <a:moveTo>
                  <a:pt x="827891" y="233173"/>
                </a:moveTo>
                <a:lnTo>
                  <a:pt x="608743" y="233173"/>
                </a:lnTo>
                <a:lnTo>
                  <a:pt x="632438" y="237995"/>
                </a:lnTo>
                <a:lnTo>
                  <a:pt x="651787" y="251145"/>
                </a:lnTo>
                <a:lnTo>
                  <a:pt x="664834" y="270650"/>
                </a:lnTo>
                <a:lnTo>
                  <a:pt x="669618" y="294534"/>
                </a:lnTo>
                <a:lnTo>
                  <a:pt x="664834" y="318418"/>
                </a:lnTo>
                <a:lnTo>
                  <a:pt x="651787" y="337923"/>
                </a:lnTo>
                <a:lnTo>
                  <a:pt x="632438" y="351073"/>
                </a:lnTo>
                <a:lnTo>
                  <a:pt x="608743" y="355896"/>
                </a:lnTo>
                <a:lnTo>
                  <a:pt x="827891" y="355896"/>
                </a:lnTo>
                <a:lnTo>
                  <a:pt x="827891" y="233173"/>
                </a:lnTo>
                <a:close/>
              </a:path>
            </a:pathLst>
          </a:custGeom>
          <a:solidFill>
            <a:srgbClr val="CADE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10276" y="2033651"/>
            <a:ext cx="1181100" cy="1190625"/>
          </a:xfrm>
          <a:custGeom>
            <a:avLst/>
            <a:gdLst/>
            <a:ahLst/>
            <a:cxnLst/>
            <a:rect l="l" t="t" r="r" b="b"/>
            <a:pathLst>
              <a:path w="1181100" h="1190625">
                <a:moveTo>
                  <a:pt x="0" y="595249"/>
                </a:moveTo>
                <a:lnTo>
                  <a:pt x="1956" y="546421"/>
                </a:lnTo>
                <a:lnTo>
                  <a:pt x="7726" y="498682"/>
                </a:lnTo>
                <a:lnTo>
                  <a:pt x="17156" y="452185"/>
                </a:lnTo>
                <a:lnTo>
                  <a:pt x="30095" y="407082"/>
                </a:lnTo>
                <a:lnTo>
                  <a:pt x="46392" y="363527"/>
                </a:lnTo>
                <a:lnTo>
                  <a:pt x="65895" y="321673"/>
                </a:lnTo>
                <a:lnTo>
                  <a:pt x="88451" y="281672"/>
                </a:lnTo>
                <a:lnTo>
                  <a:pt x="113909" y="243678"/>
                </a:lnTo>
                <a:lnTo>
                  <a:pt x="142118" y="207844"/>
                </a:lnTo>
                <a:lnTo>
                  <a:pt x="172926" y="174323"/>
                </a:lnTo>
                <a:lnTo>
                  <a:pt x="206180" y="143268"/>
                </a:lnTo>
                <a:lnTo>
                  <a:pt x="241730" y="114832"/>
                </a:lnTo>
                <a:lnTo>
                  <a:pt x="279424" y="89168"/>
                </a:lnTo>
                <a:lnTo>
                  <a:pt x="319109" y="66430"/>
                </a:lnTo>
                <a:lnTo>
                  <a:pt x="360634" y="46769"/>
                </a:lnTo>
                <a:lnTo>
                  <a:pt x="403847" y="30340"/>
                </a:lnTo>
                <a:lnTo>
                  <a:pt x="448597" y="17296"/>
                </a:lnTo>
                <a:lnTo>
                  <a:pt x="494732" y="7789"/>
                </a:lnTo>
                <a:lnTo>
                  <a:pt x="542100" y="1972"/>
                </a:lnTo>
                <a:lnTo>
                  <a:pt x="590550" y="0"/>
                </a:lnTo>
                <a:lnTo>
                  <a:pt x="638982" y="1972"/>
                </a:lnTo>
                <a:lnTo>
                  <a:pt x="686336" y="7789"/>
                </a:lnTo>
                <a:lnTo>
                  <a:pt x="732460" y="17296"/>
                </a:lnTo>
                <a:lnTo>
                  <a:pt x="777203" y="30340"/>
                </a:lnTo>
                <a:lnTo>
                  <a:pt x="820412" y="46769"/>
                </a:lnTo>
                <a:lnTo>
                  <a:pt x="861934" y="66430"/>
                </a:lnTo>
                <a:lnTo>
                  <a:pt x="901619" y="89168"/>
                </a:lnTo>
                <a:lnTo>
                  <a:pt x="939314" y="114832"/>
                </a:lnTo>
                <a:lnTo>
                  <a:pt x="974867" y="143268"/>
                </a:lnTo>
                <a:lnTo>
                  <a:pt x="1008126" y="174323"/>
                </a:lnTo>
                <a:lnTo>
                  <a:pt x="1038938" y="207844"/>
                </a:lnTo>
                <a:lnTo>
                  <a:pt x="1067153" y="243678"/>
                </a:lnTo>
                <a:lnTo>
                  <a:pt x="1092618" y="281672"/>
                </a:lnTo>
                <a:lnTo>
                  <a:pt x="1115180" y="321673"/>
                </a:lnTo>
                <a:lnTo>
                  <a:pt x="1134689" y="363527"/>
                </a:lnTo>
                <a:lnTo>
                  <a:pt x="1150991" y="407082"/>
                </a:lnTo>
                <a:lnTo>
                  <a:pt x="1163936" y="452185"/>
                </a:lnTo>
                <a:lnTo>
                  <a:pt x="1173370" y="498682"/>
                </a:lnTo>
                <a:lnTo>
                  <a:pt x="1179142" y="546421"/>
                </a:lnTo>
                <a:lnTo>
                  <a:pt x="1181100" y="595249"/>
                </a:lnTo>
                <a:lnTo>
                  <a:pt x="1179142" y="644077"/>
                </a:lnTo>
                <a:lnTo>
                  <a:pt x="1173370" y="691818"/>
                </a:lnTo>
                <a:lnTo>
                  <a:pt x="1163936" y="738320"/>
                </a:lnTo>
                <a:lnTo>
                  <a:pt x="1150991" y="783428"/>
                </a:lnTo>
                <a:lnTo>
                  <a:pt x="1134689" y="826990"/>
                </a:lnTo>
                <a:lnTo>
                  <a:pt x="1115180" y="868852"/>
                </a:lnTo>
                <a:lnTo>
                  <a:pt x="1092618" y="908861"/>
                </a:lnTo>
                <a:lnTo>
                  <a:pt x="1067153" y="946864"/>
                </a:lnTo>
                <a:lnTo>
                  <a:pt x="1038938" y="982707"/>
                </a:lnTo>
                <a:lnTo>
                  <a:pt x="1008126" y="1016238"/>
                </a:lnTo>
                <a:lnTo>
                  <a:pt x="974867" y="1047302"/>
                </a:lnTo>
                <a:lnTo>
                  <a:pt x="939314" y="1075747"/>
                </a:lnTo>
                <a:lnTo>
                  <a:pt x="901619" y="1101420"/>
                </a:lnTo>
                <a:lnTo>
                  <a:pt x="861934" y="1124167"/>
                </a:lnTo>
                <a:lnTo>
                  <a:pt x="820412" y="1143835"/>
                </a:lnTo>
                <a:lnTo>
                  <a:pt x="777203" y="1160270"/>
                </a:lnTo>
                <a:lnTo>
                  <a:pt x="732460" y="1173320"/>
                </a:lnTo>
                <a:lnTo>
                  <a:pt x="686336" y="1182832"/>
                </a:lnTo>
                <a:lnTo>
                  <a:pt x="638982" y="1188651"/>
                </a:lnTo>
                <a:lnTo>
                  <a:pt x="590550" y="1190625"/>
                </a:lnTo>
                <a:lnTo>
                  <a:pt x="542100" y="1188651"/>
                </a:lnTo>
                <a:lnTo>
                  <a:pt x="494732" y="1182832"/>
                </a:lnTo>
                <a:lnTo>
                  <a:pt x="448597" y="1173320"/>
                </a:lnTo>
                <a:lnTo>
                  <a:pt x="403847" y="1160270"/>
                </a:lnTo>
                <a:lnTo>
                  <a:pt x="360634" y="1143835"/>
                </a:lnTo>
                <a:lnTo>
                  <a:pt x="319109" y="1124167"/>
                </a:lnTo>
                <a:lnTo>
                  <a:pt x="279424" y="1101420"/>
                </a:lnTo>
                <a:lnTo>
                  <a:pt x="241730" y="1075747"/>
                </a:lnTo>
                <a:lnTo>
                  <a:pt x="206180" y="1047302"/>
                </a:lnTo>
                <a:lnTo>
                  <a:pt x="172926" y="1016238"/>
                </a:lnTo>
                <a:lnTo>
                  <a:pt x="142118" y="982707"/>
                </a:lnTo>
                <a:lnTo>
                  <a:pt x="113909" y="946864"/>
                </a:lnTo>
                <a:lnTo>
                  <a:pt x="88451" y="908861"/>
                </a:lnTo>
                <a:lnTo>
                  <a:pt x="65895" y="868852"/>
                </a:lnTo>
                <a:lnTo>
                  <a:pt x="46392" y="826990"/>
                </a:lnTo>
                <a:lnTo>
                  <a:pt x="30095" y="783428"/>
                </a:lnTo>
                <a:lnTo>
                  <a:pt x="17156" y="738320"/>
                </a:lnTo>
                <a:lnTo>
                  <a:pt x="7726" y="691818"/>
                </a:lnTo>
                <a:lnTo>
                  <a:pt x="1956" y="644077"/>
                </a:lnTo>
                <a:lnTo>
                  <a:pt x="0" y="59524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72401" y="1824101"/>
            <a:ext cx="2209800" cy="3562350"/>
          </a:xfrm>
          <a:custGeom>
            <a:avLst/>
            <a:gdLst/>
            <a:ahLst/>
            <a:cxnLst/>
            <a:rect l="l" t="t" r="r" b="b"/>
            <a:pathLst>
              <a:path w="2209800" h="3562350">
                <a:moveTo>
                  <a:pt x="1988820" y="0"/>
                </a:moveTo>
                <a:lnTo>
                  <a:pt x="220852" y="0"/>
                </a:lnTo>
                <a:lnTo>
                  <a:pt x="176358" y="4489"/>
                </a:lnTo>
                <a:lnTo>
                  <a:pt x="134909" y="17363"/>
                </a:lnTo>
                <a:lnTo>
                  <a:pt x="97395" y="37732"/>
                </a:lnTo>
                <a:lnTo>
                  <a:pt x="64706" y="64706"/>
                </a:lnTo>
                <a:lnTo>
                  <a:pt x="37732" y="97395"/>
                </a:lnTo>
                <a:lnTo>
                  <a:pt x="17363" y="134909"/>
                </a:lnTo>
                <a:lnTo>
                  <a:pt x="4489" y="176358"/>
                </a:lnTo>
                <a:lnTo>
                  <a:pt x="0" y="220852"/>
                </a:lnTo>
                <a:lnTo>
                  <a:pt x="0" y="3341370"/>
                </a:lnTo>
                <a:lnTo>
                  <a:pt x="4489" y="3385869"/>
                </a:lnTo>
                <a:lnTo>
                  <a:pt x="17363" y="3427333"/>
                </a:lnTo>
                <a:lnTo>
                  <a:pt x="37732" y="3464867"/>
                </a:lnTo>
                <a:lnTo>
                  <a:pt x="64706" y="3497579"/>
                </a:lnTo>
                <a:lnTo>
                  <a:pt x="97395" y="3524577"/>
                </a:lnTo>
                <a:lnTo>
                  <a:pt x="134909" y="3544966"/>
                </a:lnTo>
                <a:lnTo>
                  <a:pt x="176358" y="3557855"/>
                </a:lnTo>
                <a:lnTo>
                  <a:pt x="220852" y="3562350"/>
                </a:lnTo>
                <a:lnTo>
                  <a:pt x="1988820" y="3562350"/>
                </a:lnTo>
                <a:lnTo>
                  <a:pt x="2033319" y="3557855"/>
                </a:lnTo>
                <a:lnTo>
                  <a:pt x="2074783" y="3544966"/>
                </a:lnTo>
                <a:lnTo>
                  <a:pt x="2112317" y="3524577"/>
                </a:lnTo>
                <a:lnTo>
                  <a:pt x="2145029" y="3497579"/>
                </a:lnTo>
                <a:lnTo>
                  <a:pt x="2172027" y="3464867"/>
                </a:lnTo>
                <a:lnTo>
                  <a:pt x="2192416" y="3427333"/>
                </a:lnTo>
                <a:lnTo>
                  <a:pt x="2205305" y="3385869"/>
                </a:lnTo>
                <a:lnTo>
                  <a:pt x="2209800" y="3341370"/>
                </a:lnTo>
                <a:lnTo>
                  <a:pt x="2209800" y="220852"/>
                </a:lnTo>
                <a:lnTo>
                  <a:pt x="2205305" y="176358"/>
                </a:lnTo>
                <a:lnTo>
                  <a:pt x="2192416" y="134909"/>
                </a:lnTo>
                <a:lnTo>
                  <a:pt x="2172027" y="97395"/>
                </a:lnTo>
                <a:lnTo>
                  <a:pt x="2145029" y="64706"/>
                </a:lnTo>
                <a:lnTo>
                  <a:pt x="2112317" y="37732"/>
                </a:lnTo>
                <a:lnTo>
                  <a:pt x="2074783" y="17363"/>
                </a:lnTo>
                <a:lnTo>
                  <a:pt x="2033319" y="4489"/>
                </a:lnTo>
                <a:lnTo>
                  <a:pt x="198882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436866" y="3193081"/>
            <a:ext cx="1874520" cy="91630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55"/>
              </a:spcBef>
            </a:pPr>
            <a:r>
              <a:rPr sz="1550" b="1" spc="20" dirty="0">
                <a:solidFill>
                  <a:srgbClr val="FFFFFF"/>
                </a:solidFill>
                <a:latin typeface="Arial"/>
                <a:cs typeface="Arial"/>
              </a:rPr>
              <a:t>Focus Groups</a:t>
            </a:r>
            <a:endParaRPr sz="1550">
              <a:latin typeface="Arial"/>
              <a:cs typeface="Arial"/>
            </a:endParaRPr>
          </a:p>
          <a:p>
            <a:pPr marL="12700" marR="5080" algn="ctr">
              <a:lnSpc>
                <a:spcPts val="1500"/>
              </a:lnSpc>
              <a:spcBef>
                <a:spcPts val="1190"/>
              </a:spcBef>
            </a:pP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3X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15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evaluation 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period,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LP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286784" y="2284350"/>
            <a:ext cx="171820" cy="171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30425" y="2333439"/>
            <a:ext cx="171820" cy="1718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43143" y="2333439"/>
            <a:ext cx="171820" cy="1718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89139" y="2650064"/>
            <a:ext cx="967105" cy="324485"/>
          </a:xfrm>
          <a:custGeom>
            <a:avLst/>
            <a:gdLst/>
            <a:ahLst/>
            <a:cxnLst/>
            <a:rect l="l" t="t" r="r" b="b"/>
            <a:pathLst>
              <a:path w="967104" h="324485">
                <a:moveTo>
                  <a:pt x="483555" y="0"/>
                </a:moveTo>
                <a:lnTo>
                  <a:pt x="427072" y="2176"/>
                </a:lnTo>
                <a:lnTo>
                  <a:pt x="372526" y="8544"/>
                </a:lnTo>
                <a:lnTo>
                  <a:pt x="320278" y="18861"/>
                </a:lnTo>
                <a:lnTo>
                  <a:pt x="270686" y="32888"/>
                </a:lnTo>
                <a:lnTo>
                  <a:pt x="224110" y="50381"/>
                </a:lnTo>
                <a:lnTo>
                  <a:pt x="180910" y="71100"/>
                </a:lnTo>
                <a:lnTo>
                  <a:pt x="141446" y="94803"/>
                </a:lnTo>
                <a:lnTo>
                  <a:pt x="106077" y="121248"/>
                </a:lnTo>
                <a:lnTo>
                  <a:pt x="75163" y="150194"/>
                </a:lnTo>
                <a:lnTo>
                  <a:pt x="49063" y="181400"/>
                </a:lnTo>
                <a:lnTo>
                  <a:pt x="28137" y="214624"/>
                </a:lnTo>
                <a:lnTo>
                  <a:pt x="12745" y="249624"/>
                </a:lnTo>
                <a:lnTo>
                  <a:pt x="0" y="323988"/>
                </a:lnTo>
                <a:lnTo>
                  <a:pt x="967107" y="323988"/>
                </a:lnTo>
                <a:lnTo>
                  <a:pt x="954297" y="249624"/>
                </a:lnTo>
                <a:lnTo>
                  <a:pt x="938837" y="214624"/>
                </a:lnTo>
                <a:lnTo>
                  <a:pt x="917829" y="181400"/>
                </a:lnTo>
                <a:lnTo>
                  <a:pt x="891643" y="150194"/>
                </a:lnTo>
                <a:lnTo>
                  <a:pt x="860644" y="121248"/>
                </a:lnTo>
                <a:lnTo>
                  <a:pt x="825202" y="94803"/>
                </a:lnTo>
                <a:lnTo>
                  <a:pt x="785683" y="71100"/>
                </a:lnTo>
                <a:lnTo>
                  <a:pt x="742455" y="50381"/>
                </a:lnTo>
                <a:lnTo>
                  <a:pt x="695887" y="32888"/>
                </a:lnTo>
                <a:lnTo>
                  <a:pt x="646345" y="18861"/>
                </a:lnTo>
                <a:lnTo>
                  <a:pt x="594197" y="8544"/>
                </a:lnTo>
                <a:lnTo>
                  <a:pt x="539811" y="2176"/>
                </a:lnTo>
                <a:lnTo>
                  <a:pt x="483555" y="0"/>
                </a:lnTo>
                <a:close/>
              </a:path>
            </a:pathLst>
          </a:custGeom>
          <a:solidFill>
            <a:srgbClr val="FFE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81775" y="2531101"/>
            <a:ext cx="294640" cy="281305"/>
          </a:xfrm>
          <a:custGeom>
            <a:avLst/>
            <a:gdLst/>
            <a:ahLst/>
            <a:cxnLst/>
            <a:rect l="l" t="t" r="r" b="b"/>
            <a:pathLst>
              <a:path w="294640" h="281305">
                <a:moveTo>
                  <a:pt x="126786" y="0"/>
                </a:moveTo>
                <a:lnTo>
                  <a:pt x="82878" y="7294"/>
                </a:lnTo>
                <a:lnTo>
                  <a:pt x="40500" y="22011"/>
                </a:lnTo>
                <a:lnTo>
                  <a:pt x="8284" y="44024"/>
                </a:lnTo>
                <a:lnTo>
                  <a:pt x="0" y="72327"/>
                </a:lnTo>
                <a:lnTo>
                  <a:pt x="0" y="280956"/>
                </a:lnTo>
                <a:lnTo>
                  <a:pt x="23242" y="249278"/>
                </a:lnTo>
                <a:lnTo>
                  <a:pt x="50627" y="218981"/>
                </a:lnTo>
                <a:lnTo>
                  <a:pt x="82154" y="190525"/>
                </a:lnTo>
                <a:lnTo>
                  <a:pt x="117823" y="164369"/>
                </a:lnTo>
                <a:lnTo>
                  <a:pt x="158035" y="140017"/>
                </a:lnTo>
                <a:lnTo>
                  <a:pt x="201125" y="118655"/>
                </a:lnTo>
                <a:lnTo>
                  <a:pt x="246746" y="100515"/>
                </a:lnTo>
                <a:lnTo>
                  <a:pt x="294552" y="85827"/>
                </a:lnTo>
                <a:lnTo>
                  <a:pt x="294552" y="72327"/>
                </a:lnTo>
                <a:lnTo>
                  <a:pt x="279825" y="36738"/>
                </a:lnTo>
                <a:lnTo>
                  <a:pt x="214720" y="7913"/>
                </a:lnTo>
                <a:lnTo>
                  <a:pt x="171106" y="186"/>
                </a:lnTo>
                <a:lnTo>
                  <a:pt x="126786" y="0"/>
                </a:lnTo>
                <a:close/>
              </a:path>
            </a:pathLst>
          </a:custGeom>
          <a:solidFill>
            <a:srgbClr val="FFE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24192" y="2482012"/>
            <a:ext cx="295910" cy="123189"/>
          </a:xfrm>
          <a:custGeom>
            <a:avLst/>
            <a:gdLst/>
            <a:ahLst/>
            <a:cxnLst/>
            <a:rect l="l" t="t" r="r" b="b"/>
            <a:pathLst>
              <a:path w="295909" h="123189">
                <a:moveTo>
                  <a:pt x="128011" y="0"/>
                </a:moveTo>
                <a:lnTo>
                  <a:pt x="84103" y="7294"/>
                </a:lnTo>
                <a:lnTo>
                  <a:pt x="41727" y="22011"/>
                </a:lnTo>
                <a:lnTo>
                  <a:pt x="8284" y="44024"/>
                </a:lnTo>
                <a:lnTo>
                  <a:pt x="0" y="72327"/>
                </a:lnTo>
                <a:lnTo>
                  <a:pt x="0" y="122644"/>
                </a:lnTo>
                <a:lnTo>
                  <a:pt x="36128" y="116201"/>
                </a:lnTo>
                <a:lnTo>
                  <a:pt x="72716" y="111599"/>
                </a:lnTo>
                <a:lnTo>
                  <a:pt x="109765" y="108837"/>
                </a:lnTo>
                <a:lnTo>
                  <a:pt x="147274" y="107917"/>
                </a:lnTo>
                <a:lnTo>
                  <a:pt x="295776" y="107917"/>
                </a:lnTo>
                <a:lnTo>
                  <a:pt x="295776" y="72327"/>
                </a:lnTo>
                <a:lnTo>
                  <a:pt x="281049" y="36738"/>
                </a:lnTo>
                <a:lnTo>
                  <a:pt x="215944" y="7913"/>
                </a:lnTo>
                <a:lnTo>
                  <a:pt x="172331" y="186"/>
                </a:lnTo>
                <a:lnTo>
                  <a:pt x="128011" y="0"/>
                </a:lnTo>
                <a:close/>
              </a:path>
              <a:path w="295909" h="123189">
                <a:moveTo>
                  <a:pt x="295776" y="107917"/>
                </a:moveTo>
                <a:lnTo>
                  <a:pt x="147274" y="107917"/>
                </a:lnTo>
                <a:lnTo>
                  <a:pt x="184975" y="109010"/>
                </a:lnTo>
                <a:lnTo>
                  <a:pt x="222446" y="112059"/>
                </a:lnTo>
                <a:lnTo>
                  <a:pt x="259456" y="116719"/>
                </a:lnTo>
                <a:lnTo>
                  <a:pt x="295776" y="122644"/>
                </a:lnTo>
                <a:lnTo>
                  <a:pt x="295776" y="107917"/>
                </a:lnTo>
                <a:close/>
              </a:path>
            </a:pathLst>
          </a:custGeom>
          <a:solidFill>
            <a:srgbClr val="FFE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67833" y="2531101"/>
            <a:ext cx="295910" cy="281305"/>
          </a:xfrm>
          <a:custGeom>
            <a:avLst/>
            <a:gdLst/>
            <a:ahLst/>
            <a:cxnLst/>
            <a:rect l="l" t="t" r="r" b="b"/>
            <a:pathLst>
              <a:path w="295909" h="281305">
                <a:moveTo>
                  <a:pt x="128011" y="0"/>
                </a:moveTo>
                <a:lnTo>
                  <a:pt x="84103" y="7294"/>
                </a:lnTo>
                <a:lnTo>
                  <a:pt x="41727" y="22011"/>
                </a:lnTo>
                <a:lnTo>
                  <a:pt x="8284" y="44024"/>
                </a:lnTo>
                <a:lnTo>
                  <a:pt x="0" y="72327"/>
                </a:lnTo>
                <a:lnTo>
                  <a:pt x="0" y="85827"/>
                </a:lnTo>
                <a:lnTo>
                  <a:pt x="47806" y="100515"/>
                </a:lnTo>
                <a:lnTo>
                  <a:pt x="93427" y="118655"/>
                </a:lnTo>
                <a:lnTo>
                  <a:pt x="136516" y="140017"/>
                </a:lnTo>
                <a:lnTo>
                  <a:pt x="176729" y="164369"/>
                </a:lnTo>
                <a:lnTo>
                  <a:pt x="213107" y="190525"/>
                </a:lnTo>
                <a:lnTo>
                  <a:pt x="244997" y="218981"/>
                </a:lnTo>
                <a:lnTo>
                  <a:pt x="272515" y="249278"/>
                </a:lnTo>
                <a:lnTo>
                  <a:pt x="295776" y="280956"/>
                </a:lnTo>
                <a:lnTo>
                  <a:pt x="295776" y="72327"/>
                </a:lnTo>
                <a:lnTo>
                  <a:pt x="281049" y="36738"/>
                </a:lnTo>
                <a:lnTo>
                  <a:pt x="215944" y="7913"/>
                </a:lnTo>
                <a:lnTo>
                  <a:pt x="172331" y="186"/>
                </a:lnTo>
                <a:lnTo>
                  <a:pt x="128011" y="0"/>
                </a:lnTo>
                <a:close/>
              </a:path>
            </a:pathLst>
          </a:custGeom>
          <a:solidFill>
            <a:srgbClr val="FFE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7226" y="2033651"/>
            <a:ext cx="1190625" cy="1190625"/>
          </a:xfrm>
          <a:custGeom>
            <a:avLst/>
            <a:gdLst/>
            <a:ahLst/>
            <a:cxnLst/>
            <a:rect l="l" t="t" r="r" b="b"/>
            <a:pathLst>
              <a:path w="1190625" h="1190625">
                <a:moveTo>
                  <a:pt x="0" y="595249"/>
                </a:moveTo>
                <a:lnTo>
                  <a:pt x="1972" y="546421"/>
                </a:lnTo>
                <a:lnTo>
                  <a:pt x="7789" y="498682"/>
                </a:lnTo>
                <a:lnTo>
                  <a:pt x="17296" y="452185"/>
                </a:lnTo>
                <a:lnTo>
                  <a:pt x="30340" y="407082"/>
                </a:lnTo>
                <a:lnTo>
                  <a:pt x="46769" y="363527"/>
                </a:lnTo>
                <a:lnTo>
                  <a:pt x="66430" y="321673"/>
                </a:lnTo>
                <a:lnTo>
                  <a:pt x="89168" y="281672"/>
                </a:lnTo>
                <a:lnTo>
                  <a:pt x="114832" y="243678"/>
                </a:lnTo>
                <a:lnTo>
                  <a:pt x="143268" y="207844"/>
                </a:lnTo>
                <a:lnTo>
                  <a:pt x="174323" y="174323"/>
                </a:lnTo>
                <a:lnTo>
                  <a:pt x="207844" y="143268"/>
                </a:lnTo>
                <a:lnTo>
                  <a:pt x="243678" y="114832"/>
                </a:lnTo>
                <a:lnTo>
                  <a:pt x="281672" y="89168"/>
                </a:lnTo>
                <a:lnTo>
                  <a:pt x="321673" y="66430"/>
                </a:lnTo>
                <a:lnTo>
                  <a:pt x="363527" y="46769"/>
                </a:lnTo>
                <a:lnTo>
                  <a:pt x="407082" y="30340"/>
                </a:lnTo>
                <a:lnTo>
                  <a:pt x="452185" y="17296"/>
                </a:lnTo>
                <a:lnTo>
                  <a:pt x="498682" y="7789"/>
                </a:lnTo>
                <a:lnTo>
                  <a:pt x="546421" y="1972"/>
                </a:lnTo>
                <a:lnTo>
                  <a:pt x="595249" y="0"/>
                </a:lnTo>
                <a:lnTo>
                  <a:pt x="644077" y="1972"/>
                </a:lnTo>
                <a:lnTo>
                  <a:pt x="691818" y="7789"/>
                </a:lnTo>
                <a:lnTo>
                  <a:pt x="738320" y="17296"/>
                </a:lnTo>
                <a:lnTo>
                  <a:pt x="783428" y="30340"/>
                </a:lnTo>
                <a:lnTo>
                  <a:pt x="826990" y="46769"/>
                </a:lnTo>
                <a:lnTo>
                  <a:pt x="868852" y="66430"/>
                </a:lnTo>
                <a:lnTo>
                  <a:pt x="908861" y="89168"/>
                </a:lnTo>
                <a:lnTo>
                  <a:pt x="946864" y="114832"/>
                </a:lnTo>
                <a:lnTo>
                  <a:pt x="982707" y="143268"/>
                </a:lnTo>
                <a:lnTo>
                  <a:pt x="1016238" y="174323"/>
                </a:lnTo>
                <a:lnTo>
                  <a:pt x="1047302" y="207844"/>
                </a:lnTo>
                <a:lnTo>
                  <a:pt x="1075747" y="243678"/>
                </a:lnTo>
                <a:lnTo>
                  <a:pt x="1101420" y="281672"/>
                </a:lnTo>
                <a:lnTo>
                  <a:pt x="1124167" y="321673"/>
                </a:lnTo>
                <a:lnTo>
                  <a:pt x="1143835" y="363527"/>
                </a:lnTo>
                <a:lnTo>
                  <a:pt x="1160270" y="407082"/>
                </a:lnTo>
                <a:lnTo>
                  <a:pt x="1173320" y="452185"/>
                </a:lnTo>
                <a:lnTo>
                  <a:pt x="1182832" y="498682"/>
                </a:lnTo>
                <a:lnTo>
                  <a:pt x="1188651" y="546421"/>
                </a:lnTo>
                <a:lnTo>
                  <a:pt x="1190625" y="595249"/>
                </a:lnTo>
                <a:lnTo>
                  <a:pt x="1188651" y="644077"/>
                </a:lnTo>
                <a:lnTo>
                  <a:pt x="1182832" y="691818"/>
                </a:lnTo>
                <a:lnTo>
                  <a:pt x="1173320" y="738320"/>
                </a:lnTo>
                <a:lnTo>
                  <a:pt x="1160270" y="783428"/>
                </a:lnTo>
                <a:lnTo>
                  <a:pt x="1143835" y="826990"/>
                </a:lnTo>
                <a:lnTo>
                  <a:pt x="1124167" y="868852"/>
                </a:lnTo>
                <a:lnTo>
                  <a:pt x="1101420" y="908861"/>
                </a:lnTo>
                <a:lnTo>
                  <a:pt x="1075747" y="946864"/>
                </a:lnTo>
                <a:lnTo>
                  <a:pt x="1047302" y="982707"/>
                </a:lnTo>
                <a:lnTo>
                  <a:pt x="1016238" y="1016238"/>
                </a:lnTo>
                <a:lnTo>
                  <a:pt x="982707" y="1047302"/>
                </a:lnTo>
                <a:lnTo>
                  <a:pt x="946864" y="1075747"/>
                </a:lnTo>
                <a:lnTo>
                  <a:pt x="908861" y="1101420"/>
                </a:lnTo>
                <a:lnTo>
                  <a:pt x="868852" y="1124167"/>
                </a:lnTo>
                <a:lnTo>
                  <a:pt x="826990" y="1143835"/>
                </a:lnTo>
                <a:lnTo>
                  <a:pt x="783428" y="1160270"/>
                </a:lnTo>
                <a:lnTo>
                  <a:pt x="738320" y="1173320"/>
                </a:lnTo>
                <a:lnTo>
                  <a:pt x="691818" y="1182832"/>
                </a:lnTo>
                <a:lnTo>
                  <a:pt x="644077" y="1188651"/>
                </a:lnTo>
                <a:lnTo>
                  <a:pt x="595249" y="1190625"/>
                </a:lnTo>
                <a:lnTo>
                  <a:pt x="546421" y="1188651"/>
                </a:lnTo>
                <a:lnTo>
                  <a:pt x="498682" y="1182832"/>
                </a:lnTo>
                <a:lnTo>
                  <a:pt x="452185" y="1173320"/>
                </a:lnTo>
                <a:lnTo>
                  <a:pt x="407082" y="1160270"/>
                </a:lnTo>
                <a:lnTo>
                  <a:pt x="363527" y="1143835"/>
                </a:lnTo>
                <a:lnTo>
                  <a:pt x="321673" y="1124167"/>
                </a:lnTo>
                <a:lnTo>
                  <a:pt x="281672" y="1101420"/>
                </a:lnTo>
                <a:lnTo>
                  <a:pt x="243678" y="1075747"/>
                </a:lnTo>
                <a:lnTo>
                  <a:pt x="207844" y="1047302"/>
                </a:lnTo>
                <a:lnTo>
                  <a:pt x="174323" y="1016238"/>
                </a:lnTo>
                <a:lnTo>
                  <a:pt x="143268" y="982707"/>
                </a:lnTo>
                <a:lnTo>
                  <a:pt x="114832" y="946864"/>
                </a:lnTo>
                <a:lnTo>
                  <a:pt x="89168" y="908861"/>
                </a:lnTo>
                <a:lnTo>
                  <a:pt x="66430" y="868852"/>
                </a:lnTo>
                <a:lnTo>
                  <a:pt x="46769" y="826990"/>
                </a:lnTo>
                <a:lnTo>
                  <a:pt x="30340" y="783428"/>
                </a:lnTo>
                <a:lnTo>
                  <a:pt x="17296" y="738320"/>
                </a:lnTo>
                <a:lnTo>
                  <a:pt x="7789" y="691818"/>
                </a:lnTo>
                <a:lnTo>
                  <a:pt x="1972" y="644077"/>
                </a:lnTo>
                <a:lnTo>
                  <a:pt x="0" y="59524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548876" y="1824101"/>
            <a:ext cx="2200275" cy="3562350"/>
          </a:xfrm>
          <a:custGeom>
            <a:avLst/>
            <a:gdLst/>
            <a:ahLst/>
            <a:cxnLst/>
            <a:rect l="l" t="t" r="r" b="b"/>
            <a:pathLst>
              <a:path w="2200275" h="3562350">
                <a:moveTo>
                  <a:pt x="1980183" y="0"/>
                </a:moveTo>
                <a:lnTo>
                  <a:pt x="219964" y="0"/>
                </a:lnTo>
                <a:lnTo>
                  <a:pt x="175617" y="4466"/>
                </a:lnTo>
                <a:lnTo>
                  <a:pt x="134320" y="17277"/>
                </a:lnTo>
                <a:lnTo>
                  <a:pt x="96955" y="37551"/>
                </a:lnTo>
                <a:lnTo>
                  <a:pt x="64404" y="64404"/>
                </a:lnTo>
                <a:lnTo>
                  <a:pt x="37551" y="96955"/>
                </a:lnTo>
                <a:lnTo>
                  <a:pt x="17277" y="134320"/>
                </a:lnTo>
                <a:lnTo>
                  <a:pt x="4466" y="175617"/>
                </a:lnTo>
                <a:lnTo>
                  <a:pt x="0" y="219963"/>
                </a:lnTo>
                <a:lnTo>
                  <a:pt x="0" y="3342259"/>
                </a:lnTo>
                <a:lnTo>
                  <a:pt x="4466" y="3386611"/>
                </a:lnTo>
                <a:lnTo>
                  <a:pt x="17277" y="3427922"/>
                </a:lnTo>
                <a:lnTo>
                  <a:pt x="37551" y="3465307"/>
                </a:lnTo>
                <a:lnTo>
                  <a:pt x="64404" y="3497881"/>
                </a:lnTo>
                <a:lnTo>
                  <a:pt x="96955" y="3524758"/>
                </a:lnTo>
                <a:lnTo>
                  <a:pt x="134320" y="3545052"/>
                </a:lnTo>
                <a:lnTo>
                  <a:pt x="175617" y="3557877"/>
                </a:lnTo>
                <a:lnTo>
                  <a:pt x="219964" y="3562350"/>
                </a:lnTo>
                <a:lnTo>
                  <a:pt x="1980183" y="3562350"/>
                </a:lnTo>
                <a:lnTo>
                  <a:pt x="2024536" y="3557877"/>
                </a:lnTo>
                <a:lnTo>
                  <a:pt x="2065847" y="3545052"/>
                </a:lnTo>
                <a:lnTo>
                  <a:pt x="2103232" y="3524758"/>
                </a:lnTo>
                <a:lnTo>
                  <a:pt x="2135806" y="3497881"/>
                </a:lnTo>
                <a:lnTo>
                  <a:pt x="2162683" y="3465307"/>
                </a:lnTo>
                <a:lnTo>
                  <a:pt x="2182977" y="3427922"/>
                </a:lnTo>
                <a:lnTo>
                  <a:pt x="2195802" y="3386611"/>
                </a:lnTo>
                <a:lnTo>
                  <a:pt x="2200275" y="3342259"/>
                </a:lnTo>
                <a:lnTo>
                  <a:pt x="2200275" y="219963"/>
                </a:lnTo>
                <a:lnTo>
                  <a:pt x="2195802" y="175617"/>
                </a:lnTo>
                <a:lnTo>
                  <a:pt x="2182977" y="134320"/>
                </a:lnTo>
                <a:lnTo>
                  <a:pt x="2162683" y="96955"/>
                </a:lnTo>
                <a:lnTo>
                  <a:pt x="2135806" y="64404"/>
                </a:lnTo>
                <a:lnTo>
                  <a:pt x="2103232" y="37551"/>
                </a:lnTo>
                <a:lnTo>
                  <a:pt x="2065847" y="17277"/>
                </a:lnTo>
                <a:lnTo>
                  <a:pt x="2024536" y="4466"/>
                </a:lnTo>
                <a:lnTo>
                  <a:pt x="1980183" y="0"/>
                </a:lnTo>
                <a:close/>
              </a:path>
            </a:pathLst>
          </a:custGeom>
          <a:solidFill>
            <a:srgbClr val="C49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654540" y="3189287"/>
            <a:ext cx="2000250" cy="124650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5"/>
              </a:spcBef>
            </a:pP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Reflective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 Check-ins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650"/>
              </a:lnSpc>
              <a:spcBef>
                <a:spcPts val="905"/>
              </a:spcBef>
            </a:pP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Ongoing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check-ins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650"/>
              </a:lnSpc>
            </a:pP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sz="15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leads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(≈monthly/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quarterly)</a:t>
            </a:r>
            <a:endParaRPr sz="15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0158250" y="2285577"/>
            <a:ext cx="614045" cy="552450"/>
          </a:xfrm>
          <a:custGeom>
            <a:avLst/>
            <a:gdLst/>
            <a:ahLst/>
            <a:cxnLst/>
            <a:rect l="l" t="t" r="r" b="b"/>
            <a:pathLst>
              <a:path w="614045" h="552450">
                <a:moveTo>
                  <a:pt x="245461" y="429529"/>
                </a:moveTo>
                <a:lnTo>
                  <a:pt x="122732" y="429529"/>
                </a:lnTo>
                <a:lnTo>
                  <a:pt x="122732" y="552252"/>
                </a:lnTo>
                <a:lnTo>
                  <a:pt x="245461" y="429529"/>
                </a:lnTo>
                <a:close/>
              </a:path>
              <a:path w="614045" h="552450">
                <a:moveTo>
                  <a:pt x="564556" y="0"/>
                </a:moveTo>
                <a:lnTo>
                  <a:pt x="49091" y="0"/>
                </a:lnTo>
                <a:lnTo>
                  <a:pt x="30030" y="3873"/>
                </a:lnTo>
                <a:lnTo>
                  <a:pt x="14420" y="14419"/>
                </a:lnTo>
                <a:lnTo>
                  <a:pt x="3873" y="30028"/>
                </a:lnTo>
                <a:lnTo>
                  <a:pt x="0" y="49089"/>
                </a:lnTo>
                <a:lnTo>
                  <a:pt x="0" y="380440"/>
                </a:lnTo>
                <a:lnTo>
                  <a:pt x="3873" y="399500"/>
                </a:lnTo>
                <a:lnTo>
                  <a:pt x="14420" y="415109"/>
                </a:lnTo>
                <a:lnTo>
                  <a:pt x="30030" y="425656"/>
                </a:lnTo>
                <a:lnTo>
                  <a:pt x="49091" y="429529"/>
                </a:lnTo>
                <a:lnTo>
                  <a:pt x="319098" y="429529"/>
                </a:lnTo>
                <a:lnTo>
                  <a:pt x="319098" y="184084"/>
                </a:lnTo>
                <a:lnTo>
                  <a:pt x="326845" y="145963"/>
                </a:lnTo>
                <a:lnTo>
                  <a:pt x="347939" y="114745"/>
                </a:lnTo>
                <a:lnTo>
                  <a:pt x="379159" y="93652"/>
                </a:lnTo>
                <a:lnTo>
                  <a:pt x="417281" y="85905"/>
                </a:lnTo>
                <a:lnTo>
                  <a:pt x="613648" y="85905"/>
                </a:lnTo>
                <a:lnTo>
                  <a:pt x="613648" y="49089"/>
                </a:lnTo>
                <a:lnTo>
                  <a:pt x="609774" y="30028"/>
                </a:lnTo>
                <a:lnTo>
                  <a:pt x="599227" y="14419"/>
                </a:lnTo>
                <a:lnTo>
                  <a:pt x="583617" y="3873"/>
                </a:lnTo>
                <a:lnTo>
                  <a:pt x="564556" y="0"/>
                </a:lnTo>
                <a:close/>
              </a:path>
            </a:pathLst>
          </a:custGeom>
          <a:solidFill>
            <a:srgbClr val="E3D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526440" y="2420572"/>
            <a:ext cx="614045" cy="552450"/>
          </a:xfrm>
          <a:custGeom>
            <a:avLst/>
            <a:gdLst/>
            <a:ahLst/>
            <a:cxnLst/>
            <a:rect l="l" t="t" r="r" b="b"/>
            <a:pathLst>
              <a:path w="614045" h="552450">
                <a:moveTo>
                  <a:pt x="490915" y="429529"/>
                </a:moveTo>
                <a:lnTo>
                  <a:pt x="368186" y="429529"/>
                </a:lnTo>
                <a:lnTo>
                  <a:pt x="490915" y="552252"/>
                </a:lnTo>
                <a:lnTo>
                  <a:pt x="490915" y="429529"/>
                </a:lnTo>
                <a:close/>
              </a:path>
              <a:path w="614045" h="552450">
                <a:moveTo>
                  <a:pt x="564553" y="0"/>
                </a:moveTo>
                <a:lnTo>
                  <a:pt x="49091" y="0"/>
                </a:lnTo>
                <a:lnTo>
                  <a:pt x="30030" y="3873"/>
                </a:lnTo>
                <a:lnTo>
                  <a:pt x="14420" y="14419"/>
                </a:lnTo>
                <a:lnTo>
                  <a:pt x="3873" y="30028"/>
                </a:lnTo>
                <a:lnTo>
                  <a:pt x="0" y="49089"/>
                </a:lnTo>
                <a:lnTo>
                  <a:pt x="0" y="380440"/>
                </a:lnTo>
                <a:lnTo>
                  <a:pt x="3873" y="399500"/>
                </a:lnTo>
                <a:lnTo>
                  <a:pt x="14420" y="415109"/>
                </a:lnTo>
                <a:lnTo>
                  <a:pt x="30030" y="425656"/>
                </a:lnTo>
                <a:lnTo>
                  <a:pt x="49091" y="429529"/>
                </a:lnTo>
                <a:lnTo>
                  <a:pt x="564553" y="429529"/>
                </a:lnTo>
                <a:lnTo>
                  <a:pt x="583614" y="425656"/>
                </a:lnTo>
                <a:lnTo>
                  <a:pt x="599224" y="415109"/>
                </a:lnTo>
                <a:lnTo>
                  <a:pt x="609771" y="399500"/>
                </a:lnTo>
                <a:lnTo>
                  <a:pt x="613644" y="380440"/>
                </a:lnTo>
                <a:lnTo>
                  <a:pt x="613644" y="49089"/>
                </a:lnTo>
                <a:lnTo>
                  <a:pt x="609771" y="30028"/>
                </a:lnTo>
                <a:lnTo>
                  <a:pt x="599224" y="14419"/>
                </a:lnTo>
                <a:lnTo>
                  <a:pt x="583614" y="3873"/>
                </a:lnTo>
                <a:lnTo>
                  <a:pt x="564553" y="0"/>
                </a:lnTo>
                <a:close/>
              </a:path>
            </a:pathLst>
          </a:custGeom>
          <a:solidFill>
            <a:srgbClr val="E3D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053701" y="2033651"/>
            <a:ext cx="1190625" cy="1190625"/>
          </a:xfrm>
          <a:custGeom>
            <a:avLst/>
            <a:gdLst/>
            <a:ahLst/>
            <a:cxnLst/>
            <a:rect l="l" t="t" r="r" b="b"/>
            <a:pathLst>
              <a:path w="1190625" h="1190625">
                <a:moveTo>
                  <a:pt x="0" y="595249"/>
                </a:moveTo>
                <a:lnTo>
                  <a:pt x="1972" y="546421"/>
                </a:lnTo>
                <a:lnTo>
                  <a:pt x="7789" y="498682"/>
                </a:lnTo>
                <a:lnTo>
                  <a:pt x="17296" y="452185"/>
                </a:lnTo>
                <a:lnTo>
                  <a:pt x="30340" y="407082"/>
                </a:lnTo>
                <a:lnTo>
                  <a:pt x="46769" y="363527"/>
                </a:lnTo>
                <a:lnTo>
                  <a:pt x="66430" y="321673"/>
                </a:lnTo>
                <a:lnTo>
                  <a:pt x="89168" y="281672"/>
                </a:lnTo>
                <a:lnTo>
                  <a:pt x="114832" y="243678"/>
                </a:lnTo>
                <a:lnTo>
                  <a:pt x="143268" y="207844"/>
                </a:lnTo>
                <a:lnTo>
                  <a:pt x="174323" y="174323"/>
                </a:lnTo>
                <a:lnTo>
                  <a:pt x="207844" y="143268"/>
                </a:lnTo>
                <a:lnTo>
                  <a:pt x="243678" y="114832"/>
                </a:lnTo>
                <a:lnTo>
                  <a:pt x="281672" y="89168"/>
                </a:lnTo>
                <a:lnTo>
                  <a:pt x="321673" y="66430"/>
                </a:lnTo>
                <a:lnTo>
                  <a:pt x="363527" y="46769"/>
                </a:lnTo>
                <a:lnTo>
                  <a:pt x="407082" y="30340"/>
                </a:lnTo>
                <a:lnTo>
                  <a:pt x="452185" y="17296"/>
                </a:lnTo>
                <a:lnTo>
                  <a:pt x="498682" y="7789"/>
                </a:lnTo>
                <a:lnTo>
                  <a:pt x="546421" y="1972"/>
                </a:lnTo>
                <a:lnTo>
                  <a:pt x="595249" y="0"/>
                </a:lnTo>
                <a:lnTo>
                  <a:pt x="644077" y="1972"/>
                </a:lnTo>
                <a:lnTo>
                  <a:pt x="691818" y="7789"/>
                </a:lnTo>
                <a:lnTo>
                  <a:pt x="738320" y="17296"/>
                </a:lnTo>
                <a:lnTo>
                  <a:pt x="783428" y="30340"/>
                </a:lnTo>
                <a:lnTo>
                  <a:pt x="826990" y="46769"/>
                </a:lnTo>
                <a:lnTo>
                  <a:pt x="868852" y="66430"/>
                </a:lnTo>
                <a:lnTo>
                  <a:pt x="908861" y="89168"/>
                </a:lnTo>
                <a:lnTo>
                  <a:pt x="946864" y="114832"/>
                </a:lnTo>
                <a:lnTo>
                  <a:pt x="982707" y="143268"/>
                </a:lnTo>
                <a:lnTo>
                  <a:pt x="1016238" y="174323"/>
                </a:lnTo>
                <a:lnTo>
                  <a:pt x="1047302" y="207844"/>
                </a:lnTo>
                <a:lnTo>
                  <a:pt x="1075747" y="243678"/>
                </a:lnTo>
                <a:lnTo>
                  <a:pt x="1101420" y="281672"/>
                </a:lnTo>
                <a:lnTo>
                  <a:pt x="1124167" y="321673"/>
                </a:lnTo>
                <a:lnTo>
                  <a:pt x="1143835" y="363527"/>
                </a:lnTo>
                <a:lnTo>
                  <a:pt x="1160270" y="407082"/>
                </a:lnTo>
                <a:lnTo>
                  <a:pt x="1173320" y="452185"/>
                </a:lnTo>
                <a:lnTo>
                  <a:pt x="1182832" y="498682"/>
                </a:lnTo>
                <a:lnTo>
                  <a:pt x="1188651" y="546421"/>
                </a:lnTo>
                <a:lnTo>
                  <a:pt x="1190625" y="595249"/>
                </a:lnTo>
                <a:lnTo>
                  <a:pt x="1188651" y="644077"/>
                </a:lnTo>
                <a:lnTo>
                  <a:pt x="1182832" y="691818"/>
                </a:lnTo>
                <a:lnTo>
                  <a:pt x="1173320" y="738320"/>
                </a:lnTo>
                <a:lnTo>
                  <a:pt x="1160270" y="783428"/>
                </a:lnTo>
                <a:lnTo>
                  <a:pt x="1143835" y="826990"/>
                </a:lnTo>
                <a:lnTo>
                  <a:pt x="1124167" y="868852"/>
                </a:lnTo>
                <a:lnTo>
                  <a:pt x="1101420" y="908861"/>
                </a:lnTo>
                <a:lnTo>
                  <a:pt x="1075747" y="946864"/>
                </a:lnTo>
                <a:lnTo>
                  <a:pt x="1047302" y="982707"/>
                </a:lnTo>
                <a:lnTo>
                  <a:pt x="1016238" y="1016238"/>
                </a:lnTo>
                <a:lnTo>
                  <a:pt x="982707" y="1047302"/>
                </a:lnTo>
                <a:lnTo>
                  <a:pt x="946864" y="1075747"/>
                </a:lnTo>
                <a:lnTo>
                  <a:pt x="908861" y="1101420"/>
                </a:lnTo>
                <a:lnTo>
                  <a:pt x="868852" y="1124167"/>
                </a:lnTo>
                <a:lnTo>
                  <a:pt x="826990" y="1143835"/>
                </a:lnTo>
                <a:lnTo>
                  <a:pt x="783428" y="1160270"/>
                </a:lnTo>
                <a:lnTo>
                  <a:pt x="738320" y="1173320"/>
                </a:lnTo>
                <a:lnTo>
                  <a:pt x="691818" y="1182832"/>
                </a:lnTo>
                <a:lnTo>
                  <a:pt x="644077" y="1188651"/>
                </a:lnTo>
                <a:lnTo>
                  <a:pt x="595249" y="1190625"/>
                </a:lnTo>
                <a:lnTo>
                  <a:pt x="546421" y="1188651"/>
                </a:lnTo>
                <a:lnTo>
                  <a:pt x="498682" y="1182832"/>
                </a:lnTo>
                <a:lnTo>
                  <a:pt x="452185" y="1173320"/>
                </a:lnTo>
                <a:lnTo>
                  <a:pt x="407082" y="1160270"/>
                </a:lnTo>
                <a:lnTo>
                  <a:pt x="363527" y="1143835"/>
                </a:lnTo>
                <a:lnTo>
                  <a:pt x="321673" y="1124167"/>
                </a:lnTo>
                <a:lnTo>
                  <a:pt x="281672" y="1101420"/>
                </a:lnTo>
                <a:lnTo>
                  <a:pt x="243678" y="1075747"/>
                </a:lnTo>
                <a:lnTo>
                  <a:pt x="207844" y="1047302"/>
                </a:lnTo>
                <a:lnTo>
                  <a:pt x="174323" y="1016238"/>
                </a:lnTo>
                <a:lnTo>
                  <a:pt x="143268" y="982707"/>
                </a:lnTo>
                <a:lnTo>
                  <a:pt x="114832" y="946864"/>
                </a:lnTo>
                <a:lnTo>
                  <a:pt x="89168" y="908861"/>
                </a:lnTo>
                <a:lnTo>
                  <a:pt x="66430" y="868852"/>
                </a:lnTo>
                <a:lnTo>
                  <a:pt x="46769" y="826990"/>
                </a:lnTo>
                <a:lnTo>
                  <a:pt x="30340" y="783428"/>
                </a:lnTo>
                <a:lnTo>
                  <a:pt x="17296" y="738320"/>
                </a:lnTo>
                <a:lnTo>
                  <a:pt x="7789" y="691818"/>
                </a:lnTo>
                <a:lnTo>
                  <a:pt x="1972" y="644077"/>
                </a:lnTo>
                <a:lnTo>
                  <a:pt x="0" y="59524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33751" y="5491226"/>
            <a:ext cx="4362450" cy="790575"/>
          </a:xfrm>
          <a:custGeom>
            <a:avLst/>
            <a:gdLst/>
            <a:ahLst/>
            <a:cxnLst/>
            <a:rect l="l" t="t" r="r" b="b"/>
            <a:pathLst>
              <a:path w="4362450" h="790575">
                <a:moveTo>
                  <a:pt x="4230624" y="0"/>
                </a:moveTo>
                <a:lnTo>
                  <a:pt x="131699" y="0"/>
                </a:lnTo>
                <a:lnTo>
                  <a:pt x="90058" y="6710"/>
                </a:lnTo>
                <a:lnTo>
                  <a:pt x="53903" y="25400"/>
                </a:lnTo>
                <a:lnTo>
                  <a:pt x="25400" y="53903"/>
                </a:lnTo>
                <a:lnTo>
                  <a:pt x="6710" y="90058"/>
                </a:lnTo>
                <a:lnTo>
                  <a:pt x="0" y="131699"/>
                </a:lnTo>
                <a:lnTo>
                  <a:pt x="0" y="658749"/>
                </a:lnTo>
                <a:lnTo>
                  <a:pt x="6710" y="700396"/>
                </a:lnTo>
                <a:lnTo>
                  <a:pt x="25400" y="736566"/>
                </a:lnTo>
                <a:lnTo>
                  <a:pt x="53903" y="765089"/>
                </a:lnTo>
                <a:lnTo>
                  <a:pt x="90058" y="783794"/>
                </a:lnTo>
                <a:lnTo>
                  <a:pt x="131699" y="790511"/>
                </a:lnTo>
                <a:lnTo>
                  <a:pt x="4230624" y="790511"/>
                </a:lnTo>
                <a:lnTo>
                  <a:pt x="4272277" y="783794"/>
                </a:lnTo>
                <a:lnTo>
                  <a:pt x="4308463" y="765089"/>
                </a:lnTo>
                <a:lnTo>
                  <a:pt x="4337005" y="736566"/>
                </a:lnTo>
                <a:lnTo>
                  <a:pt x="4355726" y="700396"/>
                </a:lnTo>
                <a:lnTo>
                  <a:pt x="4362450" y="658749"/>
                </a:lnTo>
                <a:lnTo>
                  <a:pt x="4362450" y="131699"/>
                </a:lnTo>
                <a:lnTo>
                  <a:pt x="4355726" y="90058"/>
                </a:lnTo>
                <a:lnTo>
                  <a:pt x="4337005" y="53903"/>
                </a:lnTo>
                <a:lnTo>
                  <a:pt x="4308463" y="25400"/>
                </a:lnTo>
                <a:lnTo>
                  <a:pt x="4272277" y="6710"/>
                </a:lnTo>
                <a:lnTo>
                  <a:pt x="4230624" y="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33751" y="5491226"/>
            <a:ext cx="4362450" cy="790575"/>
          </a:xfrm>
          <a:custGeom>
            <a:avLst/>
            <a:gdLst/>
            <a:ahLst/>
            <a:cxnLst/>
            <a:rect l="l" t="t" r="r" b="b"/>
            <a:pathLst>
              <a:path w="4362450" h="790575">
                <a:moveTo>
                  <a:pt x="0" y="131699"/>
                </a:moveTo>
                <a:lnTo>
                  <a:pt x="6710" y="90058"/>
                </a:lnTo>
                <a:lnTo>
                  <a:pt x="25400" y="53903"/>
                </a:lnTo>
                <a:lnTo>
                  <a:pt x="53903" y="25400"/>
                </a:lnTo>
                <a:lnTo>
                  <a:pt x="90058" y="6710"/>
                </a:lnTo>
                <a:lnTo>
                  <a:pt x="131699" y="0"/>
                </a:lnTo>
                <a:lnTo>
                  <a:pt x="4230624" y="0"/>
                </a:lnTo>
                <a:lnTo>
                  <a:pt x="4272277" y="6710"/>
                </a:lnTo>
                <a:lnTo>
                  <a:pt x="4308463" y="25400"/>
                </a:lnTo>
                <a:lnTo>
                  <a:pt x="4337005" y="53903"/>
                </a:lnTo>
                <a:lnTo>
                  <a:pt x="4355726" y="90058"/>
                </a:lnTo>
                <a:lnTo>
                  <a:pt x="4362450" y="131699"/>
                </a:lnTo>
                <a:lnTo>
                  <a:pt x="4362450" y="658749"/>
                </a:lnTo>
                <a:lnTo>
                  <a:pt x="4355726" y="700396"/>
                </a:lnTo>
                <a:lnTo>
                  <a:pt x="4337005" y="736566"/>
                </a:lnTo>
                <a:lnTo>
                  <a:pt x="4308463" y="765089"/>
                </a:lnTo>
                <a:lnTo>
                  <a:pt x="4272277" y="783794"/>
                </a:lnTo>
                <a:lnTo>
                  <a:pt x="4230624" y="790511"/>
                </a:lnTo>
                <a:lnTo>
                  <a:pt x="131699" y="790511"/>
                </a:lnTo>
                <a:lnTo>
                  <a:pt x="90058" y="783794"/>
                </a:lnTo>
                <a:lnTo>
                  <a:pt x="53903" y="765089"/>
                </a:lnTo>
                <a:lnTo>
                  <a:pt x="25400" y="736566"/>
                </a:lnTo>
                <a:lnTo>
                  <a:pt x="6710" y="700396"/>
                </a:lnTo>
                <a:lnTo>
                  <a:pt x="0" y="658749"/>
                </a:lnTo>
                <a:lnTo>
                  <a:pt x="0" y="131699"/>
                </a:lnTo>
                <a:close/>
              </a:path>
            </a:pathLst>
          </a:custGeom>
          <a:ln w="12700">
            <a:solidFill>
              <a:srgbClr val="0104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619500" y="5593079"/>
            <a:ext cx="2792730" cy="577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622300" marR="5080" indent="-610235">
              <a:lnSpc>
                <a:spcPct val="100800"/>
              </a:lnSpc>
              <a:spcBef>
                <a:spcPts val="85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Interview/Observ.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cases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(3) 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ETHP, 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CK,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GW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300976" y="5472176"/>
            <a:ext cx="2152650" cy="809625"/>
          </a:xfrm>
          <a:custGeom>
            <a:avLst/>
            <a:gdLst/>
            <a:ahLst/>
            <a:cxnLst/>
            <a:rect l="l" t="t" r="r" b="b"/>
            <a:pathLst>
              <a:path w="2152650" h="809625">
                <a:moveTo>
                  <a:pt x="2017649" y="0"/>
                </a:moveTo>
                <a:lnTo>
                  <a:pt x="134874" y="0"/>
                </a:lnTo>
                <a:lnTo>
                  <a:pt x="92220" y="6870"/>
                </a:lnTo>
                <a:lnTo>
                  <a:pt x="55193" y="26005"/>
                </a:lnTo>
                <a:lnTo>
                  <a:pt x="26005" y="55193"/>
                </a:lnTo>
                <a:lnTo>
                  <a:pt x="6870" y="92220"/>
                </a:lnTo>
                <a:lnTo>
                  <a:pt x="0" y="134874"/>
                </a:lnTo>
                <a:lnTo>
                  <a:pt x="0" y="674624"/>
                </a:lnTo>
                <a:lnTo>
                  <a:pt x="6870" y="717274"/>
                </a:lnTo>
                <a:lnTo>
                  <a:pt x="26005" y="754316"/>
                </a:lnTo>
                <a:lnTo>
                  <a:pt x="55193" y="783526"/>
                </a:lnTo>
                <a:lnTo>
                  <a:pt x="92220" y="802682"/>
                </a:lnTo>
                <a:lnTo>
                  <a:pt x="134874" y="809561"/>
                </a:lnTo>
                <a:lnTo>
                  <a:pt x="2017649" y="809561"/>
                </a:lnTo>
                <a:lnTo>
                  <a:pt x="2060315" y="802682"/>
                </a:lnTo>
                <a:lnTo>
                  <a:pt x="2097374" y="783526"/>
                </a:lnTo>
                <a:lnTo>
                  <a:pt x="2126599" y="754316"/>
                </a:lnTo>
                <a:lnTo>
                  <a:pt x="2145766" y="717274"/>
                </a:lnTo>
                <a:lnTo>
                  <a:pt x="2152650" y="674624"/>
                </a:lnTo>
                <a:lnTo>
                  <a:pt x="2152650" y="134874"/>
                </a:lnTo>
                <a:lnTo>
                  <a:pt x="2145766" y="92220"/>
                </a:lnTo>
                <a:lnTo>
                  <a:pt x="2126599" y="55193"/>
                </a:lnTo>
                <a:lnTo>
                  <a:pt x="2097374" y="26005"/>
                </a:lnTo>
                <a:lnTo>
                  <a:pt x="2060315" y="6870"/>
                </a:lnTo>
                <a:lnTo>
                  <a:pt x="2017649" y="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00976" y="5472176"/>
            <a:ext cx="2152650" cy="809625"/>
          </a:xfrm>
          <a:custGeom>
            <a:avLst/>
            <a:gdLst/>
            <a:ahLst/>
            <a:cxnLst/>
            <a:rect l="l" t="t" r="r" b="b"/>
            <a:pathLst>
              <a:path w="2152650" h="809625">
                <a:moveTo>
                  <a:pt x="0" y="134874"/>
                </a:moveTo>
                <a:lnTo>
                  <a:pt x="6870" y="92220"/>
                </a:lnTo>
                <a:lnTo>
                  <a:pt x="26005" y="55193"/>
                </a:lnTo>
                <a:lnTo>
                  <a:pt x="55193" y="26005"/>
                </a:lnTo>
                <a:lnTo>
                  <a:pt x="92220" y="6870"/>
                </a:lnTo>
                <a:lnTo>
                  <a:pt x="134874" y="0"/>
                </a:lnTo>
                <a:lnTo>
                  <a:pt x="2017649" y="0"/>
                </a:lnTo>
                <a:lnTo>
                  <a:pt x="2060315" y="6870"/>
                </a:lnTo>
                <a:lnTo>
                  <a:pt x="2097374" y="26005"/>
                </a:lnTo>
                <a:lnTo>
                  <a:pt x="2126599" y="55193"/>
                </a:lnTo>
                <a:lnTo>
                  <a:pt x="2145766" y="92220"/>
                </a:lnTo>
                <a:lnTo>
                  <a:pt x="2152650" y="134874"/>
                </a:lnTo>
                <a:lnTo>
                  <a:pt x="2152650" y="674624"/>
                </a:lnTo>
                <a:lnTo>
                  <a:pt x="2145766" y="717274"/>
                </a:lnTo>
                <a:lnTo>
                  <a:pt x="2126599" y="754316"/>
                </a:lnTo>
                <a:lnTo>
                  <a:pt x="2097374" y="783526"/>
                </a:lnTo>
                <a:lnTo>
                  <a:pt x="2060315" y="802682"/>
                </a:lnTo>
                <a:lnTo>
                  <a:pt x="2017649" y="809561"/>
                </a:lnTo>
                <a:lnTo>
                  <a:pt x="134874" y="809561"/>
                </a:lnTo>
                <a:lnTo>
                  <a:pt x="92220" y="802682"/>
                </a:lnTo>
                <a:lnTo>
                  <a:pt x="55193" y="783526"/>
                </a:lnTo>
                <a:lnTo>
                  <a:pt x="26005" y="754316"/>
                </a:lnTo>
                <a:lnTo>
                  <a:pt x="6870" y="717274"/>
                </a:lnTo>
                <a:lnTo>
                  <a:pt x="0" y="674624"/>
                </a:lnTo>
                <a:lnTo>
                  <a:pt x="0" y="134874"/>
                </a:lnTo>
                <a:close/>
              </a:path>
            </a:pathLst>
          </a:custGeom>
          <a:ln w="12699">
            <a:solidFill>
              <a:srgbClr val="0104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683881" y="5601334"/>
            <a:ext cx="1395730" cy="542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FG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cases</a:t>
            </a:r>
            <a:r>
              <a:rPr sz="18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(4)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550" spc="30" dirty="0">
                <a:solidFill>
                  <a:srgbClr val="FFFFFF"/>
                </a:solidFill>
                <a:latin typeface="Arial"/>
                <a:cs typeface="Arial"/>
              </a:rPr>
              <a:t>M, </a:t>
            </a:r>
            <a:r>
              <a:rPr sz="1550" spc="5" dirty="0">
                <a:solidFill>
                  <a:srgbClr val="FFFFFF"/>
                </a:solidFill>
                <a:latin typeface="Arial"/>
                <a:cs typeface="Arial"/>
              </a:rPr>
              <a:t>D, </a:t>
            </a:r>
            <a:r>
              <a:rPr sz="1550" spc="20" dirty="0">
                <a:solidFill>
                  <a:srgbClr val="FFFFFF"/>
                </a:solidFill>
                <a:latin typeface="Arial"/>
                <a:cs typeface="Arial"/>
              </a:rPr>
              <a:t>FLA,</a:t>
            </a:r>
            <a:r>
              <a:rPr sz="15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FFFFFF"/>
                </a:solidFill>
                <a:latin typeface="Arial"/>
                <a:cs typeface="Arial"/>
              </a:rPr>
              <a:t>NW</a:t>
            </a:r>
            <a:endParaRPr sz="155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90537" y="5500751"/>
            <a:ext cx="2191385" cy="809625"/>
          </a:xfrm>
          <a:custGeom>
            <a:avLst/>
            <a:gdLst/>
            <a:ahLst/>
            <a:cxnLst/>
            <a:rect l="l" t="t" r="r" b="b"/>
            <a:pathLst>
              <a:path w="2191385" h="809625">
                <a:moveTo>
                  <a:pt x="2055812" y="0"/>
                </a:moveTo>
                <a:lnTo>
                  <a:pt x="134937" y="0"/>
                </a:lnTo>
                <a:lnTo>
                  <a:pt x="92286" y="6870"/>
                </a:lnTo>
                <a:lnTo>
                  <a:pt x="55245" y="26005"/>
                </a:lnTo>
                <a:lnTo>
                  <a:pt x="26035" y="55193"/>
                </a:lnTo>
                <a:lnTo>
                  <a:pt x="6879" y="92220"/>
                </a:lnTo>
                <a:lnTo>
                  <a:pt x="0" y="134874"/>
                </a:lnTo>
                <a:lnTo>
                  <a:pt x="0" y="674624"/>
                </a:lnTo>
                <a:lnTo>
                  <a:pt x="6879" y="717274"/>
                </a:lnTo>
                <a:lnTo>
                  <a:pt x="26035" y="754316"/>
                </a:lnTo>
                <a:lnTo>
                  <a:pt x="55245" y="783526"/>
                </a:lnTo>
                <a:lnTo>
                  <a:pt x="92286" y="802682"/>
                </a:lnTo>
                <a:lnTo>
                  <a:pt x="134937" y="809561"/>
                </a:lnTo>
                <a:lnTo>
                  <a:pt x="2055812" y="809561"/>
                </a:lnTo>
                <a:lnTo>
                  <a:pt x="2098479" y="802682"/>
                </a:lnTo>
                <a:lnTo>
                  <a:pt x="2135538" y="783526"/>
                </a:lnTo>
                <a:lnTo>
                  <a:pt x="2164763" y="754316"/>
                </a:lnTo>
                <a:lnTo>
                  <a:pt x="2183930" y="717274"/>
                </a:lnTo>
                <a:lnTo>
                  <a:pt x="2190813" y="674624"/>
                </a:lnTo>
                <a:lnTo>
                  <a:pt x="2190813" y="134874"/>
                </a:lnTo>
                <a:lnTo>
                  <a:pt x="2183930" y="92220"/>
                </a:lnTo>
                <a:lnTo>
                  <a:pt x="2164763" y="55193"/>
                </a:lnTo>
                <a:lnTo>
                  <a:pt x="2135538" y="26005"/>
                </a:lnTo>
                <a:lnTo>
                  <a:pt x="2098479" y="6870"/>
                </a:lnTo>
                <a:lnTo>
                  <a:pt x="2055812" y="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0537" y="5500751"/>
            <a:ext cx="2191385" cy="809625"/>
          </a:xfrm>
          <a:custGeom>
            <a:avLst/>
            <a:gdLst/>
            <a:ahLst/>
            <a:cxnLst/>
            <a:rect l="l" t="t" r="r" b="b"/>
            <a:pathLst>
              <a:path w="2191385" h="809625">
                <a:moveTo>
                  <a:pt x="0" y="134874"/>
                </a:moveTo>
                <a:lnTo>
                  <a:pt x="6879" y="92220"/>
                </a:lnTo>
                <a:lnTo>
                  <a:pt x="26035" y="55193"/>
                </a:lnTo>
                <a:lnTo>
                  <a:pt x="55245" y="26005"/>
                </a:lnTo>
                <a:lnTo>
                  <a:pt x="92286" y="6870"/>
                </a:lnTo>
                <a:lnTo>
                  <a:pt x="134937" y="0"/>
                </a:lnTo>
                <a:lnTo>
                  <a:pt x="2055812" y="0"/>
                </a:lnTo>
                <a:lnTo>
                  <a:pt x="2098479" y="6870"/>
                </a:lnTo>
                <a:lnTo>
                  <a:pt x="2135538" y="26005"/>
                </a:lnTo>
                <a:lnTo>
                  <a:pt x="2164763" y="55193"/>
                </a:lnTo>
                <a:lnTo>
                  <a:pt x="2183930" y="92220"/>
                </a:lnTo>
                <a:lnTo>
                  <a:pt x="2190813" y="134874"/>
                </a:lnTo>
                <a:lnTo>
                  <a:pt x="2190813" y="674624"/>
                </a:lnTo>
                <a:lnTo>
                  <a:pt x="2183930" y="717274"/>
                </a:lnTo>
                <a:lnTo>
                  <a:pt x="2164763" y="754316"/>
                </a:lnTo>
                <a:lnTo>
                  <a:pt x="2135538" y="783526"/>
                </a:lnTo>
                <a:lnTo>
                  <a:pt x="2098479" y="802682"/>
                </a:lnTo>
                <a:lnTo>
                  <a:pt x="2055812" y="809561"/>
                </a:lnTo>
                <a:lnTo>
                  <a:pt x="134937" y="809561"/>
                </a:lnTo>
                <a:lnTo>
                  <a:pt x="92286" y="802682"/>
                </a:lnTo>
                <a:lnTo>
                  <a:pt x="55245" y="783526"/>
                </a:lnTo>
                <a:lnTo>
                  <a:pt x="26035" y="754316"/>
                </a:lnTo>
                <a:lnTo>
                  <a:pt x="6879" y="717274"/>
                </a:lnTo>
                <a:lnTo>
                  <a:pt x="0" y="674624"/>
                </a:lnTo>
                <a:lnTo>
                  <a:pt x="0" y="134874"/>
                </a:lnTo>
                <a:close/>
              </a:path>
            </a:pathLst>
          </a:custGeom>
          <a:ln w="12700">
            <a:solidFill>
              <a:srgbClr val="0104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840739" y="5750242"/>
            <a:ext cx="14827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projects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(7)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606026" y="5481701"/>
            <a:ext cx="2143125" cy="800100"/>
          </a:xfrm>
          <a:custGeom>
            <a:avLst/>
            <a:gdLst/>
            <a:ahLst/>
            <a:cxnLst/>
            <a:rect l="l" t="t" r="r" b="b"/>
            <a:pathLst>
              <a:path w="2143125" h="800100">
                <a:moveTo>
                  <a:pt x="2009648" y="0"/>
                </a:moveTo>
                <a:lnTo>
                  <a:pt x="133350" y="0"/>
                </a:lnTo>
                <a:lnTo>
                  <a:pt x="91196" y="6796"/>
                </a:lnTo>
                <a:lnTo>
                  <a:pt x="54589" y="25721"/>
                </a:lnTo>
                <a:lnTo>
                  <a:pt x="25725" y="54575"/>
                </a:lnTo>
                <a:lnTo>
                  <a:pt x="6797" y="91163"/>
                </a:lnTo>
                <a:lnTo>
                  <a:pt x="0" y="133286"/>
                </a:lnTo>
                <a:lnTo>
                  <a:pt x="0" y="666686"/>
                </a:lnTo>
                <a:lnTo>
                  <a:pt x="6797" y="708835"/>
                </a:lnTo>
                <a:lnTo>
                  <a:pt x="25725" y="745441"/>
                </a:lnTo>
                <a:lnTo>
                  <a:pt x="54589" y="774307"/>
                </a:lnTo>
                <a:lnTo>
                  <a:pt x="91196" y="793238"/>
                </a:lnTo>
                <a:lnTo>
                  <a:pt x="133350" y="800036"/>
                </a:lnTo>
                <a:lnTo>
                  <a:pt x="2009648" y="800036"/>
                </a:lnTo>
                <a:lnTo>
                  <a:pt x="2051815" y="793238"/>
                </a:lnTo>
                <a:lnTo>
                  <a:pt x="2088453" y="774307"/>
                </a:lnTo>
                <a:lnTo>
                  <a:pt x="2117355" y="745441"/>
                </a:lnTo>
                <a:lnTo>
                  <a:pt x="2136314" y="708835"/>
                </a:lnTo>
                <a:lnTo>
                  <a:pt x="2143125" y="666686"/>
                </a:lnTo>
                <a:lnTo>
                  <a:pt x="2143125" y="133286"/>
                </a:lnTo>
                <a:lnTo>
                  <a:pt x="2136314" y="91163"/>
                </a:lnTo>
                <a:lnTo>
                  <a:pt x="2117355" y="54575"/>
                </a:lnTo>
                <a:lnTo>
                  <a:pt x="2088453" y="25721"/>
                </a:lnTo>
                <a:lnTo>
                  <a:pt x="2051815" y="6796"/>
                </a:lnTo>
                <a:lnTo>
                  <a:pt x="2009648" y="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606026" y="5481701"/>
            <a:ext cx="2143125" cy="800100"/>
          </a:xfrm>
          <a:custGeom>
            <a:avLst/>
            <a:gdLst/>
            <a:ahLst/>
            <a:cxnLst/>
            <a:rect l="l" t="t" r="r" b="b"/>
            <a:pathLst>
              <a:path w="2143125" h="800100">
                <a:moveTo>
                  <a:pt x="0" y="133286"/>
                </a:moveTo>
                <a:lnTo>
                  <a:pt x="6797" y="91163"/>
                </a:lnTo>
                <a:lnTo>
                  <a:pt x="25725" y="54575"/>
                </a:lnTo>
                <a:lnTo>
                  <a:pt x="54589" y="25721"/>
                </a:lnTo>
                <a:lnTo>
                  <a:pt x="91196" y="6796"/>
                </a:lnTo>
                <a:lnTo>
                  <a:pt x="133350" y="0"/>
                </a:lnTo>
                <a:lnTo>
                  <a:pt x="2009648" y="0"/>
                </a:lnTo>
                <a:lnTo>
                  <a:pt x="2051815" y="6796"/>
                </a:lnTo>
                <a:lnTo>
                  <a:pt x="2088453" y="25721"/>
                </a:lnTo>
                <a:lnTo>
                  <a:pt x="2117355" y="54575"/>
                </a:lnTo>
                <a:lnTo>
                  <a:pt x="2136314" y="91163"/>
                </a:lnTo>
                <a:lnTo>
                  <a:pt x="2143125" y="133286"/>
                </a:lnTo>
                <a:lnTo>
                  <a:pt x="2143125" y="666686"/>
                </a:lnTo>
                <a:lnTo>
                  <a:pt x="2136314" y="708835"/>
                </a:lnTo>
                <a:lnTo>
                  <a:pt x="2117355" y="745441"/>
                </a:lnTo>
                <a:lnTo>
                  <a:pt x="2088453" y="774307"/>
                </a:lnTo>
                <a:lnTo>
                  <a:pt x="2051815" y="793238"/>
                </a:lnTo>
                <a:lnTo>
                  <a:pt x="2009648" y="800036"/>
                </a:lnTo>
                <a:lnTo>
                  <a:pt x="133350" y="800036"/>
                </a:lnTo>
                <a:lnTo>
                  <a:pt x="91196" y="793238"/>
                </a:lnTo>
                <a:lnTo>
                  <a:pt x="54589" y="774307"/>
                </a:lnTo>
                <a:lnTo>
                  <a:pt x="25725" y="745441"/>
                </a:lnTo>
                <a:lnTo>
                  <a:pt x="6797" y="708835"/>
                </a:lnTo>
                <a:lnTo>
                  <a:pt x="0" y="666686"/>
                </a:lnTo>
                <a:lnTo>
                  <a:pt x="0" y="133286"/>
                </a:lnTo>
                <a:close/>
              </a:path>
            </a:pathLst>
          </a:custGeom>
          <a:ln w="12700">
            <a:solidFill>
              <a:srgbClr val="0104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9938766" y="5724525"/>
            <a:ext cx="14871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projects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(7)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65</a:t>
            </a:fld>
            <a:endParaRPr spc="-5" dirty="0"/>
          </a:p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566102" y="475615"/>
            <a:ext cx="4088129" cy="1190625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sz="4400" spc="5" dirty="0"/>
              <a:t>Methods</a:t>
            </a:r>
            <a:endParaRPr sz="4400"/>
          </a:p>
          <a:p>
            <a:pPr marL="122555">
              <a:lnSpc>
                <a:spcPct val="100000"/>
              </a:lnSpc>
              <a:spcBef>
                <a:spcPts val="495"/>
              </a:spcBef>
            </a:pPr>
            <a:r>
              <a:rPr sz="1800" spc="5" dirty="0"/>
              <a:t>Data </a:t>
            </a:r>
            <a:r>
              <a:rPr sz="1800" spc="-5" dirty="0"/>
              <a:t>Collection: </a:t>
            </a:r>
            <a:r>
              <a:rPr sz="1800" b="0" dirty="0">
                <a:latin typeface="Arial"/>
                <a:cs typeface="Arial"/>
              </a:rPr>
              <a:t>April – </a:t>
            </a:r>
            <a:r>
              <a:rPr sz="1800" b="0" spc="-15" dirty="0">
                <a:latin typeface="Arial"/>
                <a:cs typeface="Arial"/>
              </a:rPr>
              <a:t>October,</a:t>
            </a:r>
            <a:r>
              <a:rPr sz="1800" b="0" spc="-105" dirty="0">
                <a:latin typeface="Arial"/>
                <a:cs typeface="Arial"/>
              </a:rPr>
              <a:t> </a:t>
            </a:r>
            <a:r>
              <a:rPr sz="1800" b="0" spc="-5" dirty="0">
                <a:latin typeface="Arial"/>
                <a:cs typeface="Arial"/>
              </a:rPr>
              <a:t>2024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4914" y="600455"/>
            <a:ext cx="1028636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0" dirty="0">
                <a:latin typeface="Calibri"/>
                <a:cs typeface="Calibri"/>
              </a:rPr>
              <a:t>Implementation </a:t>
            </a:r>
            <a:r>
              <a:rPr sz="3600" spc="-25" dirty="0">
                <a:latin typeface="Calibri"/>
                <a:cs typeface="Calibri"/>
              </a:rPr>
              <a:t>facilitators </a:t>
            </a:r>
            <a:r>
              <a:rPr sz="3600" dirty="0">
                <a:latin typeface="Calibri"/>
                <a:cs typeface="Calibri"/>
              </a:rPr>
              <a:t>&amp; </a:t>
            </a:r>
            <a:r>
              <a:rPr sz="3600" spc="-5" dirty="0">
                <a:latin typeface="Calibri"/>
                <a:cs typeface="Calibri"/>
              </a:rPr>
              <a:t>challenges </a:t>
            </a:r>
            <a:r>
              <a:rPr sz="3600" dirty="0">
                <a:latin typeface="Calibri"/>
                <a:cs typeface="Calibri"/>
              </a:rPr>
              <a:t>- </a:t>
            </a:r>
            <a:r>
              <a:rPr sz="3600" spc="-35" dirty="0">
                <a:latin typeface="Calibri"/>
                <a:cs typeface="Calibri"/>
              </a:rPr>
              <a:t>Key</a:t>
            </a:r>
            <a:r>
              <a:rPr sz="3600" spc="1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themes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5028" y="1458067"/>
            <a:ext cx="6417310" cy="412813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750" spc="25" dirty="0">
                <a:solidFill>
                  <a:srgbClr val="091A30"/>
                </a:solidFill>
                <a:latin typeface="Calibri"/>
                <a:cs typeface="Calibri"/>
              </a:rPr>
              <a:t>Planned </a:t>
            </a:r>
            <a:r>
              <a:rPr sz="2750" spc="-5" dirty="0">
                <a:solidFill>
                  <a:srgbClr val="091A30"/>
                </a:solidFill>
                <a:latin typeface="Calibri"/>
                <a:cs typeface="Calibri"/>
              </a:rPr>
              <a:t>levers </a:t>
            </a:r>
            <a:r>
              <a:rPr sz="2750" spc="25" dirty="0">
                <a:solidFill>
                  <a:srgbClr val="091A30"/>
                </a:solidFill>
                <a:latin typeface="Calibri"/>
                <a:cs typeface="Calibri"/>
              </a:rPr>
              <a:t>of</a:t>
            </a:r>
            <a:r>
              <a:rPr sz="2750" spc="-25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091A30"/>
                </a:solidFill>
                <a:latin typeface="Calibri"/>
                <a:cs typeface="Calibri"/>
              </a:rPr>
              <a:t>change</a:t>
            </a:r>
            <a:endParaRPr sz="275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750" spc="10" dirty="0">
                <a:solidFill>
                  <a:srgbClr val="091A30"/>
                </a:solidFill>
                <a:latin typeface="Calibri"/>
                <a:cs typeface="Calibri"/>
              </a:rPr>
              <a:t>Relationship-building</a:t>
            </a:r>
            <a:endParaRPr sz="275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750" spc="10" dirty="0">
                <a:solidFill>
                  <a:srgbClr val="091A30"/>
                </a:solidFill>
                <a:latin typeface="Calibri"/>
                <a:cs typeface="Calibri"/>
              </a:rPr>
              <a:t>Leadership</a:t>
            </a:r>
            <a:endParaRPr sz="275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750" spc="15" dirty="0">
                <a:solidFill>
                  <a:srgbClr val="091A30"/>
                </a:solidFill>
                <a:latin typeface="Calibri"/>
                <a:cs typeface="Calibri"/>
              </a:rPr>
              <a:t>Building </a:t>
            </a:r>
            <a:r>
              <a:rPr sz="2750" spc="10" dirty="0">
                <a:solidFill>
                  <a:srgbClr val="091A30"/>
                </a:solidFill>
                <a:latin typeface="Calibri"/>
                <a:cs typeface="Calibri"/>
              </a:rPr>
              <a:t>on, testing </a:t>
            </a:r>
            <a:r>
              <a:rPr sz="2750" spc="20" dirty="0">
                <a:solidFill>
                  <a:srgbClr val="091A30"/>
                </a:solidFill>
                <a:latin typeface="Calibri"/>
                <a:cs typeface="Calibri"/>
              </a:rPr>
              <a:t>&amp; </a:t>
            </a:r>
            <a:r>
              <a:rPr sz="2750" spc="10" dirty="0">
                <a:solidFill>
                  <a:srgbClr val="091A30"/>
                </a:solidFill>
                <a:latin typeface="Calibri"/>
                <a:cs typeface="Calibri"/>
              </a:rPr>
              <a:t>managing</a:t>
            </a:r>
            <a:r>
              <a:rPr sz="2750" spc="75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091A30"/>
                </a:solidFill>
                <a:latin typeface="Calibri"/>
                <a:cs typeface="Calibri"/>
              </a:rPr>
              <a:t>change</a:t>
            </a:r>
            <a:endParaRPr sz="275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750" spc="5" dirty="0">
                <a:solidFill>
                  <a:srgbClr val="091A30"/>
                </a:solidFill>
                <a:latin typeface="Calibri"/>
                <a:cs typeface="Calibri"/>
              </a:rPr>
              <a:t>Flexibility </a:t>
            </a:r>
            <a:r>
              <a:rPr sz="2750" spc="20" dirty="0">
                <a:solidFill>
                  <a:srgbClr val="091A30"/>
                </a:solidFill>
                <a:latin typeface="Calibri"/>
                <a:cs typeface="Calibri"/>
              </a:rPr>
              <a:t>&amp; </a:t>
            </a:r>
            <a:r>
              <a:rPr sz="2750" spc="10" dirty="0">
                <a:solidFill>
                  <a:srgbClr val="091A30"/>
                </a:solidFill>
                <a:latin typeface="Calibri"/>
                <a:cs typeface="Calibri"/>
              </a:rPr>
              <a:t>tailoring </a:t>
            </a:r>
            <a:r>
              <a:rPr sz="2750" spc="25" dirty="0">
                <a:solidFill>
                  <a:srgbClr val="091A30"/>
                </a:solidFill>
                <a:latin typeface="Calibri"/>
                <a:cs typeface="Calibri"/>
              </a:rPr>
              <a:t>of</a:t>
            </a:r>
            <a:r>
              <a:rPr sz="2750" spc="-35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091A30"/>
                </a:solidFill>
                <a:latin typeface="Calibri"/>
                <a:cs typeface="Calibri"/>
              </a:rPr>
              <a:t>model</a:t>
            </a:r>
            <a:endParaRPr sz="275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750" spc="5" dirty="0">
                <a:solidFill>
                  <a:srgbClr val="091A30"/>
                </a:solidFill>
                <a:latin typeface="Calibri"/>
                <a:cs typeface="Calibri"/>
              </a:rPr>
              <a:t>Physician</a:t>
            </a:r>
            <a:r>
              <a:rPr sz="2750" spc="15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091A30"/>
                </a:solidFill>
                <a:latin typeface="Calibri"/>
                <a:cs typeface="Calibri"/>
              </a:rPr>
              <a:t>engagement</a:t>
            </a:r>
            <a:endParaRPr sz="275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750" spc="25" dirty="0">
                <a:solidFill>
                  <a:srgbClr val="091A30"/>
                </a:solidFill>
                <a:latin typeface="Calibri"/>
                <a:cs typeface="Calibri"/>
              </a:rPr>
              <a:t>Risk </a:t>
            </a:r>
            <a:r>
              <a:rPr sz="2750" spc="15" dirty="0">
                <a:solidFill>
                  <a:srgbClr val="091A30"/>
                </a:solidFill>
                <a:latin typeface="Calibri"/>
                <a:cs typeface="Calibri"/>
              </a:rPr>
              <a:t>&amp;</a:t>
            </a:r>
            <a:r>
              <a:rPr sz="2750" spc="-5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091A30"/>
                </a:solidFill>
                <a:latin typeface="Calibri"/>
                <a:cs typeface="Calibri"/>
              </a:rPr>
              <a:t>uncertainty</a:t>
            </a:r>
            <a:endParaRPr sz="275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750" spc="20" dirty="0">
                <a:solidFill>
                  <a:srgbClr val="091A30"/>
                </a:solidFill>
                <a:latin typeface="Calibri"/>
                <a:cs typeface="Calibri"/>
              </a:rPr>
              <a:t>Commitment &amp; </a:t>
            </a:r>
            <a:r>
              <a:rPr sz="2750" spc="10" dirty="0">
                <a:solidFill>
                  <a:srgbClr val="091A30"/>
                </a:solidFill>
                <a:latin typeface="Calibri"/>
                <a:cs typeface="Calibri"/>
              </a:rPr>
              <a:t>motivation </a:t>
            </a:r>
            <a:r>
              <a:rPr sz="2750" spc="-5" dirty="0">
                <a:solidFill>
                  <a:srgbClr val="091A30"/>
                </a:solidFill>
                <a:latin typeface="Calibri"/>
                <a:cs typeface="Calibri"/>
              </a:rPr>
              <a:t>to</a:t>
            </a:r>
            <a:r>
              <a:rPr sz="2750" spc="20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91A30"/>
                </a:solidFill>
                <a:latin typeface="Calibri"/>
                <a:cs typeface="Calibri"/>
              </a:rPr>
              <a:t>integration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36555" y="6443979"/>
            <a:ext cx="1974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091A30"/>
                </a:solidFill>
                <a:latin typeface="Arial"/>
                <a:cs typeface="Arial"/>
              </a:rPr>
              <a:t>66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3734" y="80581"/>
            <a:ext cx="574230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30" dirty="0"/>
              <a:t>R</a:t>
            </a:r>
            <a:r>
              <a:rPr sz="4400" spc="15" dirty="0"/>
              <a:t>e</a:t>
            </a:r>
            <a:r>
              <a:rPr sz="4400" spc="-15" dirty="0"/>
              <a:t>l</a:t>
            </a:r>
            <a:r>
              <a:rPr sz="4400" spc="15" dirty="0"/>
              <a:t>a</a:t>
            </a:r>
            <a:r>
              <a:rPr sz="4400" spc="45" dirty="0"/>
              <a:t>t</a:t>
            </a:r>
            <a:r>
              <a:rPr sz="4400" spc="-30" dirty="0"/>
              <a:t>i</a:t>
            </a:r>
            <a:r>
              <a:rPr sz="4400" spc="20" dirty="0"/>
              <a:t>on</a:t>
            </a:r>
            <a:r>
              <a:rPr sz="4400" spc="-65" dirty="0"/>
              <a:t>s</a:t>
            </a:r>
            <a:r>
              <a:rPr sz="4400" spc="20" dirty="0"/>
              <a:t>h</a:t>
            </a:r>
            <a:r>
              <a:rPr sz="4400" spc="-35" dirty="0"/>
              <a:t>i</a:t>
            </a:r>
            <a:r>
              <a:rPr sz="4400" spc="25" dirty="0"/>
              <a:t>p</a:t>
            </a:r>
            <a:r>
              <a:rPr sz="4400" spc="-5" dirty="0"/>
              <a:t>-</a:t>
            </a:r>
            <a:r>
              <a:rPr sz="4400" spc="20" dirty="0"/>
              <a:t>bu</a:t>
            </a:r>
            <a:r>
              <a:rPr sz="4400" spc="-40" dirty="0"/>
              <a:t>i</a:t>
            </a:r>
            <a:r>
              <a:rPr sz="4400" spc="-30" dirty="0"/>
              <a:t>l</a:t>
            </a:r>
            <a:r>
              <a:rPr sz="4400" spc="20" dirty="0"/>
              <a:t>d</a:t>
            </a:r>
            <a:r>
              <a:rPr sz="4400" spc="35" dirty="0"/>
              <a:t>i</a:t>
            </a:r>
            <a:r>
              <a:rPr sz="4400" spc="-60" dirty="0"/>
              <a:t>n</a:t>
            </a:r>
            <a:r>
              <a:rPr sz="4400" spc="20" dirty="0"/>
              <a:t>g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381000" y="1914525"/>
            <a:ext cx="4962525" cy="2170430"/>
          </a:xfrm>
          <a:custGeom>
            <a:avLst/>
            <a:gdLst/>
            <a:ahLst/>
            <a:cxnLst/>
            <a:rect l="l" t="t" r="r" b="b"/>
            <a:pathLst>
              <a:path w="4962525" h="2170429">
                <a:moveTo>
                  <a:pt x="4135374" y="2009775"/>
                </a:moveTo>
                <a:lnTo>
                  <a:pt x="2894838" y="2009775"/>
                </a:lnTo>
                <a:lnTo>
                  <a:pt x="2535555" y="2170049"/>
                </a:lnTo>
                <a:lnTo>
                  <a:pt x="4135374" y="2009775"/>
                </a:lnTo>
                <a:close/>
              </a:path>
              <a:path w="4962525" h="2170429">
                <a:moveTo>
                  <a:pt x="4627499" y="0"/>
                </a:moveTo>
                <a:lnTo>
                  <a:pt x="334975" y="0"/>
                </a:lnTo>
                <a:lnTo>
                  <a:pt x="285475" y="3632"/>
                </a:lnTo>
                <a:lnTo>
                  <a:pt x="238230" y="14183"/>
                </a:lnTo>
                <a:lnTo>
                  <a:pt x="193758" y="31136"/>
                </a:lnTo>
                <a:lnTo>
                  <a:pt x="152578" y="53972"/>
                </a:lnTo>
                <a:lnTo>
                  <a:pt x="115207" y="82173"/>
                </a:lnTo>
                <a:lnTo>
                  <a:pt x="82164" y="115220"/>
                </a:lnTo>
                <a:lnTo>
                  <a:pt x="53966" y="152596"/>
                </a:lnTo>
                <a:lnTo>
                  <a:pt x="31133" y="193783"/>
                </a:lnTo>
                <a:lnTo>
                  <a:pt x="14182" y="238262"/>
                </a:lnTo>
                <a:lnTo>
                  <a:pt x="3632" y="285516"/>
                </a:lnTo>
                <a:lnTo>
                  <a:pt x="0" y="335025"/>
                </a:lnTo>
                <a:lnTo>
                  <a:pt x="9" y="1674876"/>
                </a:lnTo>
                <a:lnTo>
                  <a:pt x="3632" y="1724258"/>
                </a:lnTo>
                <a:lnTo>
                  <a:pt x="14182" y="1771512"/>
                </a:lnTo>
                <a:lnTo>
                  <a:pt x="31133" y="1815991"/>
                </a:lnTo>
                <a:lnTo>
                  <a:pt x="53966" y="1857178"/>
                </a:lnTo>
                <a:lnTo>
                  <a:pt x="82164" y="1894554"/>
                </a:lnTo>
                <a:lnTo>
                  <a:pt x="115207" y="1927601"/>
                </a:lnTo>
                <a:lnTo>
                  <a:pt x="152578" y="1955802"/>
                </a:lnTo>
                <a:lnTo>
                  <a:pt x="193758" y="1978638"/>
                </a:lnTo>
                <a:lnTo>
                  <a:pt x="238230" y="1995591"/>
                </a:lnTo>
                <a:lnTo>
                  <a:pt x="285475" y="2006142"/>
                </a:lnTo>
                <a:lnTo>
                  <a:pt x="334975" y="2009775"/>
                </a:lnTo>
                <a:lnTo>
                  <a:pt x="4627499" y="2009775"/>
                </a:lnTo>
                <a:lnTo>
                  <a:pt x="4677008" y="2006142"/>
                </a:lnTo>
                <a:lnTo>
                  <a:pt x="4724262" y="1995591"/>
                </a:lnTo>
                <a:lnTo>
                  <a:pt x="4768741" y="1978638"/>
                </a:lnTo>
                <a:lnTo>
                  <a:pt x="4809928" y="1955802"/>
                </a:lnTo>
                <a:lnTo>
                  <a:pt x="4847304" y="1927601"/>
                </a:lnTo>
                <a:lnTo>
                  <a:pt x="4880351" y="1894554"/>
                </a:lnTo>
                <a:lnTo>
                  <a:pt x="4908552" y="1857178"/>
                </a:lnTo>
                <a:lnTo>
                  <a:pt x="4931388" y="1815991"/>
                </a:lnTo>
                <a:lnTo>
                  <a:pt x="4948341" y="1771512"/>
                </a:lnTo>
                <a:lnTo>
                  <a:pt x="4958892" y="1724258"/>
                </a:lnTo>
                <a:lnTo>
                  <a:pt x="4962515" y="1674876"/>
                </a:lnTo>
                <a:lnTo>
                  <a:pt x="4962525" y="335025"/>
                </a:lnTo>
                <a:lnTo>
                  <a:pt x="4958892" y="285516"/>
                </a:lnTo>
                <a:lnTo>
                  <a:pt x="4948341" y="238262"/>
                </a:lnTo>
                <a:lnTo>
                  <a:pt x="4931388" y="193783"/>
                </a:lnTo>
                <a:lnTo>
                  <a:pt x="4908552" y="152596"/>
                </a:lnTo>
                <a:lnTo>
                  <a:pt x="4880351" y="115220"/>
                </a:lnTo>
                <a:lnTo>
                  <a:pt x="4847304" y="82173"/>
                </a:lnTo>
                <a:lnTo>
                  <a:pt x="4809928" y="53972"/>
                </a:lnTo>
                <a:lnTo>
                  <a:pt x="4768741" y="31136"/>
                </a:lnTo>
                <a:lnTo>
                  <a:pt x="4724262" y="14183"/>
                </a:lnTo>
                <a:lnTo>
                  <a:pt x="4677008" y="3632"/>
                </a:lnTo>
                <a:lnTo>
                  <a:pt x="4627499" y="0"/>
                </a:lnTo>
                <a:close/>
              </a:path>
            </a:pathLst>
          </a:custGeom>
          <a:solidFill>
            <a:srgbClr val="D2E6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4219575"/>
            <a:ext cx="4962525" cy="1960245"/>
          </a:xfrm>
          <a:custGeom>
            <a:avLst/>
            <a:gdLst/>
            <a:ahLst/>
            <a:cxnLst/>
            <a:rect l="l" t="t" r="r" b="b"/>
            <a:pathLst>
              <a:path w="4962525" h="1960245">
                <a:moveTo>
                  <a:pt x="2067687" y="1657350"/>
                </a:moveTo>
                <a:lnTo>
                  <a:pt x="827087" y="1657350"/>
                </a:lnTo>
                <a:lnTo>
                  <a:pt x="2465959" y="1959965"/>
                </a:lnTo>
                <a:lnTo>
                  <a:pt x="2067687" y="1657350"/>
                </a:lnTo>
                <a:close/>
              </a:path>
              <a:path w="4962525" h="1960245">
                <a:moveTo>
                  <a:pt x="4686300" y="0"/>
                </a:moveTo>
                <a:lnTo>
                  <a:pt x="276237" y="0"/>
                </a:lnTo>
                <a:lnTo>
                  <a:pt x="226582" y="4451"/>
                </a:lnTo>
                <a:lnTo>
                  <a:pt x="179848" y="17284"/>
                </a:lnTo>
                <a:lnTo>
                  <a:pt x="136813" y="37719"/>
                </a:lnTo>
                <a:lnTo>
                  <a:pt x="98259" y="64973"/>
                </a:lnTo>
                <a:lnTo>
                  <a:pt x="64966" y="98268"/>
                </a:lnTo>
                <a:lnTo>
                  <a:pt x="37713" y="136821"/>
                </a:lnTo>
                <a:lnTo>
                  <a:pt x="17281" y="179852"/>
                </a:lnTo>
                <a:lnTo>
                  <a:pt x="4450" y="226580"/>
                </a:lnTo>
                <a:lnTo>
                  <a:pt x="0" y="276225"/>
                </a:lnTo>
                <a:lnTo>
                  <a:pt x="1" y="1381125"/>
                </a:lnTo>
                <a:lnTo>
                  <a:pt x="4450" y="1430767"/>
                </a:lnTo>
                <a:lnTo>
                  <a:pt x="17281" y="1477501"/>
                </a:lnTo>
                <a:lnTo>
                  <a:pt x="37713" y="1520536"/>
                </a:lnTo>
                <a:lnTo>
                  <a:pt x="64966" y="1559090"/>
                </a:lnTo>
                <a:lnTo>
                  <a:pt x="98259" y="1592383"/>
                </a:lnTo>
                <a:lnTo>
                  <a:pt x="136813" y="1619636"/>
                </a:lnTo>
                <a:lnTo>
                  <a:pt x="179848" y="1640068"/>
                </a:lnTo>
                <a:lnTo>
                  <a:pt x="226582" y="1652899"/>
                </a:lnTo>
                <a:lnTo>
                  <a:pt x="276237" y="1657350"/>
                </a:lnTo>
                <a:lnTo>
                  <a:pt x="4686300" y="1657350"/>
                </a:lnTo>
                <a:lnTo>
                  <a:pt x="4735944" y="1652899"/>
                </a:lnTo>
                <a:lnTo>
                  <a:pt x="4782672" y="1640068"/>
                </a:lnTo>
                <a:lnTo>
                  <a:pt x="4825703" y="1619636"/>
                </a:lnTo>
                <a:lnTo>
                  <a:pt x="4864256" y="1592383"/>
                </a:lnTo>
                <a:lnTo>
                  <a:pt x="4897551" y="1559090"/>
                </a:lnTo>
                <a:lnTo>
                  <a:pt x="4924806" y="1520536"/>
                </a:lnTo>
                <a:lnTo>
                  <a:pt x="4945240" y="1477501"/>
                </a:lnTo>
                <a:lnTo>
                  <a:pt x="4958073" y="1430767"/>
                </a:lnTo>
                <a:lnTo>
                  <a:pt x="4962523" y="1381125"/>
                </a:lnTo>
                <a:lnTo>
                  <a:pt x="4962525" y="276225"/>
                </a:lnTo>
                <a:lnTo>
                  <a:pt x="4958073" y="226580"/>
                </a:lnTo>
                <a:lnTo>
                  <a:pt x="4945240" y="179852"/>
                </a:lnTo>
                <a:lnTo>
                  <a:pt x="4924806" y="136821"/>
                </a:lnTo>
                <a:lnTo>
                  <a:pt x="4897551" y="98268"/>
                </a:lnTo>
                <a:lnTo>
                  <a:pt x="4864256" y="64973"/>
                </a:lnTo>
                <a:lnTo>
                  <a:pt x="4825703" y="37719"/>
                </a:lnTo>
                <a:lnTo>
                  <a:pt x="4782672" y="17284"/>
                </a:lnTo>
                <a:lnTo>
                  <a:pt x="4735944" y="4451"/>
                </a:lnTo>
                <a:lnTo>
                  <a:pt x="4686300" y="0"/>
                </a:lnTo>
                <a:close/>
              </a:path>
            </a:pathLst>
          </a:custGeom>
          <a:solidFill>
            <a:srgbClr val="D2E6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2922" y="1095692"/>
            <a:ext cx="4521200" cy="45675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39725" marR="142240" indent="-286385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339725" algn="l"/>
                <a:tab pos="340360" algn="l"/>
              </a:tabLst>
            </a:pPr>
            <a:r>
              <a:rPr sz="2000" dirty="0">
                <a:solidFill>
                  <a:srgbClr val="091A30"/>
                </a:solidFill>
                <a:latin typeface="Calibri"/>
                <a:cs typeface="Calibri"/>
              </a:rPr>
              <a:t>Mature </a:t>
            </a:r>
            <a:r>
              <a:rPr sz="2000" spc="5" dirty="0">
                <a:solidFill>
                  <a:srgbClr val="091A30"/>
                </a:solidFill>
                <a:latin typeface="Calibri"/>
                <a:cs typeface="Calibri"/>
              </a:rPr>
              <a:t>partner </a:t>
            </a:r>
            <a:r>
              <a:rPr sz="2000" dirty="0">
                <a:solidFill>
                  <a:srgbClr val="091A30"/>
                </a:solidFill>
                <a:latin typeface="Calibri"/>
                <a:cs typeface="Calibri"/>
              </a:rPr>
              <a:t>relationship</a:t>
            </a:r>
            <a:r>
              <a:rPr sz="2000" spc="-75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91A30"/>
                </a:solidFill>
                <a:latin typeface="Calibri"/>
                <a:cs typeface="Calibri"/>
              </a:rPr>
              <a:t>correlated  </a:t>
            </a:r>
            <a:r>
              <a:rPr sz="2000" dirty="0">
                <a:solidFill>
                  <a:srgbClr val="091A30"/>
                </a:solidFill>
                <a:latin typeface="Calibri"/>
                <a:cs typeface="Calibri"/>
              </a:rPr>
              <a:t>with shared</a:t>
            </a:r>
            <a:r>
              <a:rPr sz="2000" spc="-50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1A30"/>
                </a:solidFill>
                <a:latin typeface="Calibri"/>
                <a:cs typeface="Calibri"/>
              </a:rPr>
              <a:t>vision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Calibri"/>
              <a:cs typeface="Calibri"/>
            </a:endParaRPr>
          </a:p>
          <a:p>
            <a:pPr marL="29845" marR="5080" algn="just">
              <a:lnSpc>
                <a:spcPct val="100000"/>
              </a:lnSpc>
            </a:pPr>
            <a:r>
              <a:rPr sz="2000" i="1" dirty="0">
                <a:solidFill>
                  <a:srgbClr val="091A30"/>
                </a:solidFill>
                <a:latin typeface="Calibri"/>
                <a:cs typeface="Calibri"/>
              </a:rPr>
              <a:t>“… </a:t>
            </a:r>
            <a:r>
              <a:rPr sz="2000" i="1" spc="-10" dirty="0">
                <a:solidFill>
                  <a:srgbClr val="091A30"/>
                </a:solidFill>
                <a:latin typeface="Calibri"/>
                <a:cs typeface="Calibri"/>
              </a:rPr>
              <a:t>whenever </a:t>
            </a:r>
            <a:r>
              <a:rPr sz="2000" i="1" dirty="0">
                <a:solidFill>
                  <a:srgbClr val="091A30"/>
                </a:solidFill>
                <a:latin typeface="Calibri"/>
                <a:cs typeface="Calibri"/>
              </a:rPr>
              <a:t>we </a:t>
            </a:r>
            <a:r>
              <a:rPr sz="2000" i="1" spc="-5" dirty="0">
                <a:solidFill>
                  <a:srgbClr val="091A30"/>
                </a:solidFill>
                <a:latin typeface="Calibri"/>
                <a:cs typeface="Calibri"/>
              </a:rPr>
              <a:t>[hospital] ask </a:t>
            </a:r>
            <a:r>
              <a:rPr sz="2000" i="1" spc="10" dirty="0">
                <a:solidFill>
                  <a:srgbClr val="091A30"/>
                </a:solidFill>
                <a:latin typeface="Calibri"/>
                <a:cs typeface="Calibri"/>
              </a:rPr>
              <a:t>you </a:t>
            </a:r>
            <a:r>
              <a:rPr sz="2000" i="1" dirty="0">
                <a:solidFill>
                  <a:srgbClr val="091A30"/>
                </a:solidFill>
                <a:latin typeface="Calibri"/>
                <a:cs typeface="Calibri"/>
              </a:rPr>
              <a:t>[HCCSS]  </a:t>
            </a:r>
            <a:r>
              <a:rPr sz="2000" i="1" spc="10" dirty="0">
                <a:solidFill>
                  <a:srgbClr val="091A30"/>
                </a:solidFill>
                <a:latin typeface="Calibri"/>
                <a:cs typeface="Calibri"/>
              </a:rPr>
              <a:t>to </a:t>
            </a:r>
            <a:r>
              <a:rPr sz="2000" i="1" dirty="0">
                <a:solidFill>
                  <a:srgbClr val="091A30"/>
                </a:solidFill>
                <a:latin typeface="Calibri"/>
                <a:cs typeface="Calibri"/>
              </a:rPr>
              <a:t>take </a:t>
            </a:r>
            <a:r>
              <a:rPr sz="2000" i="1" spc="5" dirty="0">
                <a:solidFill>
                  <a:srgbClr val="091A30"/>
                </a:solidFill>
                <a:latin typeface="Calibri"/>
                <a:cs typeface="Calibri"/>
              </a:rPr>
              <a:t>something </a:t>
            </a:r>
            <a:r>
              <a:rPr sz="2000" i="1" dirty="0">
                <a:solidFill>
                  <a:srgbClr val="091A30"/>
                </a:solidFill>
                <a:latin typeface="Calibri"/>
                <a:cs typeface="Calibri"/>
              </a:rPr>
              <a:t>[on], </a:t>
            </a:r>
            <a:r>
              <a:rPr sz="2000" i="1" spc="-15" dirty="0">
                <a:solidFill>
                  <a:srgbClr val="091A30"/>
                </a:solidFill>
                <a:latin typeface="Calibri"/>
                <a:cs typeface="Calibri"/>
              </a:rPr>
              <a:t>you </a:t>
            </a:r>
            <a:r>
              <a:rPr sz="2000" i="1" spc="-5" dirty="0">
                <a:solidFill>
                  <a:srgbClr val="091A30"/>
                </a:solidFill>
                <a:latin typeface="Calibri"/>
                <a:cs typeface="Calibri"/>
              </a:rPr>
              <a:t>start </a:t>
            </a:r>
            <a:r>
              <a:rPr sz="2000" i="1" dirty="0">
                <a:solidFill>
                  <a:srgbClr val="091A30"/>
                </a:solidFill>
                <a:latin typeface="Calibri"/>
                <a:cs typeface="Calibri"/>
              </a:rPr>
              <a:t>from </a:t>
            </a:r>
            <a:r>
              <a:rPr sz="2000" i="1" spc="-5" dirty="0">
                <a:solidFill>
                  <a:srgbClr val="091A30"/>
                </a:solidFill>
                <a:latin typeface="Calibri"/>
                <a:cs typeface="Calibri"/>
              </a:rPr>
              <a:t>yes,  </a:t>
            </a:r>
            <a:r>
              <a:rPr sz="2000" i="1" spc="-10" dirty="0">
                <a:solidFill>
                  <a:srgbClr val="091A30"/>
                </a:solidFill>
                <a:latin typeface="Calibri"/>
                <a:cs typeface="Calibri"/>
              </a:rPr>
              <a:t>and then </a:t>
            </a:r>
            <a:r>
              <a:rPr sz="2000" i="1" spc="10" dirty="0">
                <a:solidFill>
                  <a:srgbClr val="091A30"/>
                </a:solidFill>
                <a:latin typeface="Calibri"/>
                <a:cs typeface="Calibri"/>
              </a:rPr>
              <a:t>you </a:t>
            </a:r>
            <a:r>
              <a:rPr sz="2000" i="1" dirty="0">
                <a:solidFill>
                  <a:srgbClr val="091A30"/>
                </a:solidFill>
                <a:latin typeface="Calibri"/>
                <a:cs typeface="Calibri"/>
              </a:rPr>
              <a:t>figure </a:t>
            </a:r>
            <a:r>
              <a:rPr sz="2000" i="1" spc="-15" dirty="0">
                <a:solidFill>
                  <a:srgbClr val="091A30"/>
                </a:solidFill>
                <a:latin typeface="Calibri"/>
                <a:cs typeface="Calibri"/>
              </a:rPr>
              <a:t>out </a:t>
            </a:r>
            <a:r>
              <a:rPr sz="2000" i="1" spc="15" dirty="0">
                <a:solidFill>
                  <a:srgbClr val="091A30"/>
                </a:solidFill>
                <a:latin typeface="Calibri"/>
                <a:cs typeface="Calibri"/>
              </a:rPr>
              <a:t>how </a:t>
            </a:r>
            <a:r>
              <a:rPr sz="2000" i="1" spc="5" dirty="0">
                <a:solidFill>
                  <a:srgbClr val="091A30"/>
                </a:solidFill>
                <a:latin typeface="Calibri"/>
                <a:cs typeface="Calibri"/>
              </a:rPr>
              <a:t>to </a:t>
            </a:r>
            <a:r>
              <a:rPr sz="2000" i="1" spc="10" dirty="0">
                <a:solidFill>
                  <a:srgbClr val="091A30"/>
                </a:solidFill>
                <a:latin typeface="Calibri"/>
                <a:cs typeface="Calibri"/>
              </a:rPr>
              <a:t>do </a:t>
            </a:r>
            <a:r>
              <a:rPr sz="2000" i="1" dirty="0">
                <a:solidFill>
                  <a:srgbClr val="091A30"/>
                </a:solidFill>
                <a:latin typeface="Calibri"/>
                <a:cs typeface="Calibri"/>
              </a:rPr>
              <a:t>it. </a:t>
            </a:r>
            <a:r>
              <a:rPr sz="2000" i="1" spc="5" dirty="0">
                <a:solidFill>
                  <a:srgbClr val="091A30"/>
                </a:solidFill>
                <a:latin typeface="Calibri"/>
                <a:cs typeface="Calibri"/>
              </a:rPr>
              <a:t>I</a:t>
            </a:r>
            <a:r>
              <a:rPr sz="2000" i="1" spc="-160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2000" i="1" spc="5" dirty="0">
                <a:solidFill>
                  <a:srgbClr val="091A30"/>
                </a:solidFill>
                <a:latin typeface="Calibri"/>
                <a:cs typeface="Calibri"/>
              </a:rPr>
              <a:t>think  </a:t>
            </a:r>
            <a:r>
              <a:rPr sz="2000" i="1" spc="-5" dirty="0">
                <a:solidFill>
                  <a:srgbClr val="091A30"/>
                </a:solidFill>
                <a:latin typeface="Calibri"/>
                <a:cs typeface="Calibri"/>
              </a:rPr>
              <a:t>that's </a:t>
            </a:r>
            <a:r>
              <a:rPr sz="2000" i="1" spc="10" dirty="0">
                <a:solidFill>
                  <a:srgbClr val="091A30"/>
                </a:solidFill>
                <a:latin typeface="Calibri"/>
                <a:cs typeface="Calibri"/>
              </a:rPr>
              <a:t>a </a:t>
            </a:r>
            <a:r>
              <a:rPr sz="2000" i="1" dirty="0">
                <a:solidFill>
                  <a:srgbClr val="091A30"/>
                </a:solidFill>
                <a:latin typeface="Calibri"/>
                <a:cs typeface="Calibri"/>
              </a:rPr>
              <a:t>bit </a:t>
            </a:r>
            <a:r>
              <a:rPr sz="2000" i="1" spc="-5" dirty="0">
                <a:solidFill>
                  <a:srgbClr val="091A30"/>
                </a:solidFill>
                <a:latin typeface="Calibri"/>
                <a:cs typeface="Calibri"/>
              </a:rPr>
              <a:t>unusual, </a:t>
            </a:r>
            <a:r>
              <a:rPr sz="2000" i="1" spc="-30" dirty="0">
                <a:solidFill>
                  <a:srgbClr val="091A30"/>
                </a:solidFill>
                <a:latin typeface="Calibri"/>
                <a:cs typeface="Calibri"/>
              </a:rPr>
              <a:t>as </a:t>
            </a:r>
            <a:r>
              <a:rPr sz="2000" i="1" spc="-25" dirty="0">
                <a:solidFill>
                  <a:srgbClr val="091A30"/>
                </a:solidFill>
                <a:latin typeface="Calibri"/>
                <a:cs typeface="Calibri"/>
              </a:rPr>
              <a:t>far </a:t>
            </a:r>
            <a:r>
              <a:rPr sz="2000" i="1" spc="-30" dirty="0">
                <a:solidFill>
                  <a:srgbClr val="091A30"/>
                </a:solidFill>
                <a:latin typeface="Calibri"/>
                <a:cs typeface="Calibri"/>
              </a:rPr>
              <a:t>as </a:t>
            </a:r>
            <a:r>
              <a:rPr sz="2000" i="1" spc="10" dirty="0">
                <a:solidFill>
                  <a:srgbClr val="091A30"/>
                </a:solidFill>
                <a:latin typeface="Calibri"/>
                <a:cs typeface="Calibri"/>
              </a:rPr>
              <a:t>a </a:t>
            </a:r>
            <a:r>
              <a:rPr sz="2000" i="1" dirty="0">
                <a:solidFill>
                  <a:srgbClr val="091A30"/>
                </a:solidFill>
                <a:latin typeface="Calibri"/>
                <a:cs typeface="Calibri"/>
              </a:rPr>
              <a:t>relationship  between </a:t>
            </a:r>
            <a:r>
              <a:rPr sz="2000" i="1" spc="5" dirty="0">
                <a:solidFill>
                  <a:srgbClr val="091A30"/>
                </a:solidFill>
                <a:latin typeface="Calibri"/>
                <a:cs typeface="Calibri"/>
              </a:rPr>
              <a:t>hospital </a:t>
            </a:r>
            <a:r>
              <a:rPr sz="2000" i="1" spc="-10" dirty="0">
                <a:solidFill>
                  <a:srgbClr val="091A30"/>
                </a:solidFill>
                <a:latin typeface="Calibri"/>
                <a:cs typeface="Calibri"/>
              </a:rPr>
              <a:t>and</a:t>
            </a:r>
            <a:r>
              <a:rPr sz="2000" i="1" spc="-70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091A30"/>
                </a:solidFill>
                <a:latin typeface="Calibri"/>
                <a:cs typeface="Calibri"/>
              </a:rPr>
              <a:t>homecare.”</a:t>
            </a:r>
            <a:endParaRPr sz="2000">
              <a:latin typeface="Calibri"/>
              <a:cs typeface="Calibri"/>
            </a:endParaRPr>
          </a:p>
          <a:p>
            <a:pPr marL="29845" algn="just">
              <a:lnSpc>
                <a:spcPct val="100000"/>
              </a:lnSpc>
              <a:spcBef>
                <a:spcPts val="15"/>
              </a:spcBef>
            </a:pPr>
            <a:r>
              <a:rPr sz="2000" spc="-5" dirty="0">
                <a:solidFill>
                  <a:srgbClr val="091A30"/>
                </a:solidFill>
                <a:latin typeface="Calibri"/>
                <a:cs typeface="Calibri"/>
              </a:rPr>
              <a:t>(Hospital</a:t>
            </a:r>
            <a:r>
              <a:rPr sz="2000" spc="60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1A30"/>
                </a:solidFill>
                <a:latin typeface="Calibri"/>
                <a:cs typeface="Calibri"/>
              </a:rPr>
              <a:t>leader)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12700" marR="125095">
              <a:lnSpc>
                <a:spcPct val="100000"/>
              </a:lnSpc>
              <a:spcBef>
                <a:spcPts val="1739"/>
              </a:spcBef>
            </a:pPr>
            <a:r>
              <a:rPr sz="2000" i="1" dirty="0">
                <a:solidFill>
                  <a:srgbClr val="091A30"/>
                </a:solidFill>
                <a:latin typeface="Calibri"/>
                <a:cs typeface="Calibri"/>
              </a:rPr>
              <a:t>“… </a:t>
            </a:r>
            <a:r>
              <a:rPr sz="2000" i="1" spc="-5" dirty="0">
                <a:solidFill>
                  <a:srgbClr val="091A30"/>
                </a:solidFill>
                <a:latin typeface="Calibri"/>
                <a:cs typeface="Calibri"/>
              </a:rPr>
              <a:t>When </a:t>
            </a:r>
            <a:r>
              <a:rPr sz="2000" i="1" spc="10" dirty="0">
                <a:solidFill>
                  <a:srgbClr val="091A30"/>
                </a:solidFill>
                <a:latin typeface="Calibri"/>
                <a:cs typeface="Calibri"/>
              </a:rPr>
              <a:t>you </a:t>
            </a:r>
            <a:r>
              <a:rPr sz="2000" i="1" dirty="0">
                <a:solidFill>
                  <a:srgbClr val="091A30"/>
                </a:solidFill>
                <a:latin typeface="Calibri"/>
                <a:cs typeface="Calibri"/>
              </a:rPr>
              <a:t>come </a:t>
            </a:r>
            <a:r>
              <a:rPr sz="2000" i="1" spc="10" dirty="0">
                <a:solidFill>
                  <a:srgbClr val="091A30"/>
                </a:solidFill>
                <a:latin typeface="Calibri"/>
                <a:cs typeface="Calibri"/>
              </a:rPr>
              <a:t>to an </a:t>
            </a:r>
            <a:r>
              <a:rPr sz="2000" i="1" dirty="0">
                <a:solidFill>
                  <a:srgbClr val="091A30"/>
                </a:solidFill>
                <a:latin typeface="Calibri"/>
                <a:cs typeface="Calibri"/>
              </a:rPr>
              <a:t>in-person  Collaborative </a:t>
            </a:r>
            <a:r>
              <a:rPr sz="2000" i="1" spc="-5" dirty="0">
                <a:solidFill>
                  <a:srgbClr val="091A30"/>
                </a:solidFill>
                <a:latin typeface="Calibri"/>
                <a:cs typeface="Calibri"/>
              </a:rPr>
              <a:t>meeting </a:t>
            </a:r>
            <a:r>
              <a:rPr sz="2000" i="1" spc="-20" dirty="0">
                <a:solidFill>
                  <a:srgbClr val="091A30"/>
                </a:solidFill>
                <a:latin typeface="Calibri"/>
                <a:cs typeface="Calibri"/>
              </a:rPr>
              <a:t>for </a:t>
            </a:r>
            <a:r>
              <a:rPr sz="2000" i="1" spc="-15" dirty="0">
                <a:solidFill>
                  <a:srgbClr val="091A30"/>
                </a:solidFill>
                <a:latin typeface="Calibri"/>
                <a:cs typeface="Calibri"/>
              </a:rPr>
              <a:t>[Name] </a:t>
            </a:r>
            <a:r>
              <a:rPr sz="2000" i="1" spc="-5" dirty="0">
                <a:solidFill>
                  <a:srgbClr val="091A30"/>
                </a:solidFill>
                <a:latin typeface="Calibri"/>
                <a:cs typeface="Calibri"/>
              </a:rPr>
              <a:t>OHT, </a:t>
            </a:r>
            <a:r>
              <a:rPr sz="2000" i="1" dirty="0">
                <a:solidFill>
                  <a:srgbClr val="091A30"/>
                </a:solidFill>
                <a:latin typeface="Calibri"/>
                <a:cs typeface="Calibri"/>
              </a:rPr>
              <a:t>it's  </a:t>
            </a:r>
            <a:r>
              <a:rPr sz="2000" i="1" spc="10" dirty="0">
                <a:solidFill>
                  <a:srgbClr val="091A30"/>
                </a:solidFill>
                <a:latin typeface="Calibri"/>
                <a:cs typeface="Calibri"/>
              </a:rPr>
              <a:t>like a </a:t>
            </a:r>
            <a:r>
              <a:rPr sz="2000" i="1" spc="-10" dirty="0">
                <a:solidFill>
                  <a:srgbClr val="091A30"/>
                </a:solidFill>
                <a:latin typeface="Calibri"/>
                <a:cs typeface="Calibri"/>
              </a:rPr>
              <a:t>party, </a:t>
            </a:r>
            <a:r>
              <a:rPr sz="2000" i="1" spc="-5" dirty="0">
                <a:solidFill>
                  <a:srgbClr val="091A30"/>
                </a:solidFill>
                <a:latin typeface="Calibri"/>
                <a:cs typeface="Calibri"/>
              </a:rPr>
              <a:t>it </a:t>
            </a:r>
            <a:r>
              <a:rPr sz="2000" i="1" dirty="0">
                <a:solidFill>
                  <a:srgbClr val="091A30"/>
                </a:solidFill>
                <a:latin typeface="Calibri"/>
                <a:cs typeface="Calibri"/>
              </a:rPr>
              <a:t>really </a:t>
            </a:r>
            <a:r>
              <a:rPr sz="2000" i="1" spc="-5" dirty="0">
                <a:solidFill>
                  <a:srgbClr val="091A30"/>
                </a:solidFill>
                <a:latin typeface="Calibri"/>
                <a:cs typeface="Calibri"/>
              </a:rPr>
              <a:t>is </a:t>
            </a:r>
            <a:r>
              <a:rPr sz="2000" i="1" spc="10" dirty="0">
                <a:solidFill>
                  <a:srgbClr val="091A30"/>
                </a:solidFill>
                <a:latin typeface="Calibri"/>
                <a:cs typeface="Calibri"/>
              </a:rPr>
              <a:t>a</a:t>
            </a:r>
            <a:r>
              <a:rPr sz="2000" i="1" spc="-125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91A30"/>
                </a:solidFill>
                <a:latin typeface="Calibri"/>
                <a:cs typeface="Calibri"/>
              </a:rPr>
              <a:t>unique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000" i="1" spc="-5" dirty="0">
                <a:solidFill>
                  <a:srgbClr val="091A30"/>
                </a:solidFill>
                <a:latin typeface="Calibri"/>
                <a:cs typeface="Calibri"/>
              </a:rPr>
              <a:t>experience.” </a:t>
            </a:r>
            <a:r>
              <a:rPr sz="2000" spc="5" dirty="0">
                <a:solidFill>
                  <a:srgbClr val="091A30"/>
                </a:solidFill>
                <a:latin typeface="Calibri"/>
                <a:cs typeface="Calibri"/>
              </a:rPr>
              <a:t>(HCCSS</a:t>
            </a:r>
            <a:r>
              <a:rPr sz="2000" spc="-70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1A30"/>
                </a:solidFill>
                <a:latin typeface="Calibri"/>
                <a:cs typeface="Calibri"/>
              </a:rPr>
              <a:t>leader)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48325" y="1552575"/>
            <a:ext cx="6305550" cy="5153660"/>
          </a:xfrm>
          <a:custGeom>
            <a:avLst/>
            <a:gdLst/>
            <a:ahLst/>
            <a:cxnLst/>
            <a:rect l="l" t="t" r="r" b="b"/>
            <a:pathLst>
              <a:path w="6305550" h="5153659">
                <a:moveTo>
                  <a:pt x="2627376" y="4772025"/>
                </a:moveTo>
                <a:lnTo>
                  <a:pt x="1050925" y="4772025"/>
                </a:lnTo>
                <a:lnTo>
                  <a:pt x="564769" y="5153634"/>
                </a:lnTo>
                <a:lnTo>
                  <a:pt x="2627376" y="4772025"/>
                </a:lnTo>
                <a:close/>
              </a:path>
              <a:path w="6305550" h="5153659">
                <a:moveTo>
                  <a:pt x="5510149" y="0"/>
                </a:moveTo>
                <a:lnTo>
                  <a:pt x="795401" y="0"/>
                </a:lnTo>
                <a:lnTo>
                  <a:pt x="746946" y="1451"/>
                </a:lnTo>
                <a:lnTo>
                  <a:pt x="699260" y="5750"/>
                </a:lnTo>
                <a:lnTo>
                  <a:pt x="652425" y="12814"/>
                </a:lnTo>
                <a:lnTo>
                  <a:pt x="606524" y="22560"/>
                </a:lnTo>
                <a:lnTo>
                  <a:pt x="561640" y="34903"/>
                </a:lnTo>
                <a:lnTo>
                  <a:pt x="517857" y="49761"/>
                </a:lnTo>
                <a:lnTo>
                  <a:pt x="475258" y="67051"/>
                </a:lnTo>
                <a:lnTo>
                  <a:pt x="433926" y="86690"/>
                </a:lnTo>
                <a:lnTo>
                  <a:pt x="393944" y="108594"/>
                </a:lnTo>
                <a:lnTo>
                  <a:pt x="355396" y="132680"/>
                </a:lnTo>
                <a:lnTo>
                  <a:pt x="318364" y="158865"/>
                </a:lnTo>
                <a:lnTo>
                  <a:pt x="282932" y="187066"/>
                </a:lnTo>
                <a:lnTo>
                  <a:pt x="249183" y="217200"/>
                </a:lnTo>
                <a:lnTo>
                  <a:pt x="217200" y="249183"/>
                </a:lnTo>
                <a:lnTo>
                  <a:pt x="187066" y="282932"/>
                </a:lnTo>
                <a:lnTo>
                  <a:pt x="158865" y="318364"/>
                </a:lnTo>
                <a:lnTo>
                  <a:pt x="132680" y="355396"/>
                </a:lnTo>
                <a:lnTo>
                  <a:pt x="108594" y="393944"/>
                </a:lnTo>
                <a:lnTo>
                  <a:pt x="86690" y="433926"/>
                </a:lnTo>
                <a:lnTo>
                  <a:pt x="67051" y="475258"/>
                </a:lnTo>
                <a:lnTo>
                  <a:pt x="49761" y="517857"/>
                </a:lnTo>
                <a:lnTo>
                  <a:pt x="34903" y="561640"/>
                </a:lnTo>
                <a:lnTo>
                  <a:pt x="22560" y="606524"/>
                </a:lnTo>
                <a:lnTo>
                  <a:pt x="12814" y="652425"/>
                </a:lnTo>
                <a:lnTo>
                  <a:pt x="5750" y="699260"/>
                </a:lnTo>
                <a:lnTo>
                  <a:pt x="1451" y="746946"/>
                </a:lnTo>
                <a:lnTo>
                  <a:pt x="0" y="795401"/>
                </a:lnTo>
                <a:lnTo>
                  <a:pt x="0" y="3976624"/>
                </a:lnTo>
                <a:lnTo>
                  <a:pt x="1451" y="4025079"/>
                </a:lnTo>
                <a:lnTo>
                  <a:pt x="5750" y="4072766"/>
                </a:lnTo>
                <a:lnTo>
                  <a:pt x="12814" y="4119603"/>
                </a:lnTo>
                <a:lnTo>
                  <a:pt x="22560" y="4165504"/>
                </a:lnTo>
                <a:lnTo>
                  <a:pt x="34903" y="4210388"/>
                </a:lnTo>
                <a:lnTo>
                  <a:pt x="49761" y="4254172"/>
                </a:lnTo>
                <a:lnTo>
                  <a:pt x="67051" y="4296771"/>
                </a:lnTo>
                <a:lnTo>
                  <a:pt x="86690" y="4338104"/>
                </a:lnTo>
                <a:lnTo>
                  <a:pt x="108594" y="4378086"/>
                </a:lnTo>
                <a:lnTo>
                  <a:pt x="132680" y="4416634"/>
                </a:lnTo>
                <a:lnTo>
                  <a:pt x="158865" y="4453666"/>
                </a:lnTo>
                <a:lnTo>
                  <a:pt x="187066" y="4489098"/>
                </a:lnTo>
                <a:lnTo>
                  <a:pt x="217200" y="4522846"/>
                </a:lnTo>
                <a:lnTo>
                  <a:pt x="249183" y="4554829"/>
                </a:lnTo>
                <a:lnTo>
                  <a:pt x="282932" y="4584962"/>
                </a:lnTo>
                <a:lnTo>
                  <a:pt x="318364" y="4613163"/>
                </a:lnTo>
                <a:lnTo>
                  <a:pt x="355396" y="4639347"/>
                </a:lnTo>
                <a:lnTo>
                  <a:pt x="393944" y="4663433"/>
                </a:lnTo>
                <a:lnTo>
                  <a:pt x="433926" y="4685336"/>
                </a:lnTo>
                <a:lnTo>
                  <a:pt x="475258" y="4704975"/>
                </a:lnTo>
                <a:lnTo>
                  <a:pt x="517857" y="4722264"/>
                </a:lnTo>
                <a:lnTo>
                  <a:pt x="561640" y="4737122"/>
                </a:lnTo>
                <a:lnTo>
                  <a:pt x="606524" y="4749465"/>
                </a:lnTo>
                <a:lnTo>
                  <a:pt x="652425" y="4759210"/>
                </a:lnTo>
                <a:lnTo>
                  <a:pt x="699260" y="4766274"/>
                </a:lnTo>
                <a:lnTo>
                  <a:pt x="746946" y="4770573"/>
                </a:lnTo>
                <a:lnTo>
                  <a:pt x="795401" y="4772025"/>
                </a:lnTo>
                <a:lnTo>
                  <a:pt x="5510149" y="4772025"/>
                </a:lnTo>
                <a:lnTo>
                  <a:pt x="5558603" y="4770573"/>
                </a:lnTo>
                <a:lnTo>
                  <a:pt x="5606289" y="4766274"/>
                </a:lnTo>
                <a:lnTo>
                  <a:pt x="5653124" y="4759210"/>
                </a:lnTo>
                <a:lnTo>
                  <a:pt x="5699025" y="4749465"/>
                </a:lnTo>
                <a:lnTo>
                  <a:pt x="5743909" y="4737122"/>
                </a:lnTo>
                <a:lnTo>
                  <a:pt x="5787692" y="4722264"/>
                </a:lnTo>
                <a:lnTo>
                  <a:pt x="5830291" y="4704975"/>
                </a:lnTo>
                <a:lnTo>
                  <a:pt x="5871623" y="4685336"/>
                </a:lnTo>
                <a:lnTo>
                  <a:pt x="5911605" y="4663433"/>
                </a:lnTo>
                <a:lnTo>
                  <a:pt x="5950153" y="4639347"/>
                </a:lnTo>
                <a:lnTo>
                  <a:pt x="5987185" y="4613163"/>
                </a:lnTo>
                <a:lnTo>
                  <a:pt x="6022617" y="4584962"/>
                </a:lnTo>
                <a:lnTo>
                  <a:pt x="6056366" y="4554829"/>
                </a:lnTo>
                <a:lnTo>
                  <a:pt x="6088349" y="4522846"/>
                </a:lnTo>
                <a:lnTo>
                  <a:pt x="6118483" y="4489098"/>
                </a:lnTo>
                <a:lnTo>
                  <a:pt x="6146684" y="4453666"/>
                </a:lnTo>
                <a:lnTo>
                  <a:pt x="6172869" y="4416634"/>
                </a:lnTo>
                <a:lnTo>
                  <a:pt x="6196955" y="4378086"/>
                </a:lnTo>
                <a:lnTo>
                  <a:pt x="6218859" y="4338104"/>
                </a:lnTo>
                <a:lnTo>
                  <a:pt x="6238498" y="4296771"/>
                </a:lnTo>
                <a:lnTo>
                  <a:pt x="6255788" y="4254172"/>
                </a:lnTo>
                <a:lnTo>
                  <a:pt x="6270646" y="4210388"/>
                </a:lnTo>
                <a:lnTo>
                  <a:pt x="6282989" y="4165504"/>
                </a:lnTo>
                <a:lnTo>
                  <a:pt x="6292735" y="4119603"/>
                </a:lnTo>
                <a:lnTo>
                  <a:pt x="6299799" y="4072766"/>
                </a:lnTo>
                <a:lnTo>
                  <a:pt x="6304098" y="4025079"/>
                </a:lnTo>
                <a:lnTo>
                  <a:pt x="6305550" y="3976624"/>
                </a:lnTo>
                <a:lnTo>
                  <a:pt x="6305550" y="795401"/>
                </a:lnTo>
                <a:lnTo>
                  <a:pt x="6304098" y="746946"/>
                </a:lnTo>
                <a:lnTo>
                  <a:pt x="6299799" y="699260"/>
                </a:lnTo>
                <a:lnTo>
                  <a:pt x="6292735" y="652425"/>
                </a:lnTo>
                <a:lnTo>
                  <a:pt x="6282989" y="606524"/>
                </a:lnTo>
                <a:lnTo>
                  <a:pt x="6270646" y="561640"/>
                </a:lnTo>
                <a:lnTo>
                  <a:pt x="6255788" y="517857"/>
                </a:lnTo>
                <a:lnTo>
                  <a:pt x="6238498" y="475258"/>
                </a:lnTo>
                <a:lnTo>
                  <a:pt x="6218859" y="433926"/>
                </a:lnTo>
                <a:lnTo>
                  <a:pt x="6196955" y="393944"/>
                </a:lnTo>
                <a:lnTo>
                  <a:pt x="6172869" y="355396"/>
                </a:lnTo>
                <a:lnTo>
                  <a:pt x="6146684" y="318364"/>
                </a:lnTo>
                <a:lnTo>
                  <a:pt x="6118483" y="282932"/>
                </a:lnTo>
                <a:lnTo>
                  <a:pt x="6088349" y="249183"/>
                </a:lnTo>
                <a:lnTo>
                  <a:pt x="6056366" y="217200"/>
                </a:lnTo>
                <a:lnTo>
                  <a:pt x="6022617" y="187066"/>
                </a:lnTo>
                <a:lnTo>
                  <a:pt x="5987185" y="158865"/>
                </a:lnTo>
                <a:lnTo>
                  <a:pt x="5950153" y="132680"/>
                </a:lnTo>
                <a:lnTo>
                  <a:pt x="5911605" y="108594"/>
                </a:lnTo>
                <a:lnTo>
                  <a:pt x="5871623" y="86690"/>
                </a:lnTo>
                <a:lnTo>
                  <a:pt x="5830291" y="67051"/>
                </a:lnTo>
                <a:lnTo>
                  <a:pt x="5787692" y="49761"/>
                </a:lnTo>
                <a:lnTo>
                  <a:pt x="5743909" y="34903"/>
                </a:lnTo>
                <a:lnTo>
                  <a:pt x="5699025" y="22560"/>
                </a:lnTo>
                <a:lnTo>
                  <a:pt x="5653124" y="12814"/>
                </a:lnTo>
                <a:lnTo>
                  <a:pt x="5606289" y="5750"/>
                </a:lnTo>
                <a:lnTo>
                  <a:pt x="5558603" y="1451"/>
                </a:lnTo>
                <a:lnTo>
                  <a:pt x="5510149" y="0"/>
                </a:lnTo>
                <a:close/>
              </a:path>
            </a:pathLst>
          </a:custGeom>
          <a:solidFill>
            <a:srgbClr val="D2E6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964809" y="1046162"/>
            <a:ext cx="5556250" cy="50323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55930" indent="-229870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455930" algn="l"/>
                <a:tab pos="456565" algn="l"/>
              </a:tabLst>
            </a:pPr>
            <a:r>
              <a:rPr sz="2000" spc="-10" dirty="0">
                <a:solidFill>
                  <a:srgbClr val="091A30"/>
                </a:solidFill>
                <a:latin typeface="Calibri"/>
                <a:cs typeface="Calibri"/>
              </a:rPr>
              <a:t>Perception </a:t>
            </a:r>
            <a:r>
              <a:rPr sz="2000" dirty="0">
                <a:solidFill>
                  <a:srgbClr val="091A30"/>
                </a:solidFill>
                <a:latin typeface="Calibri"/>
                <a:cs typeface="Calibri"/>
              </a:rPr>
              <a:t>of </a:t>
            </a:r>
            <a:r>
              <a:rPr sz="2000" spc="5" dirty="0">
                <a:solidFill>
                  <a:srgbClr val="091A30"/>
                </a:solidFill>
                <a:latin typeface="Calibri"/>
                <a:cs typeface="Calibri"/>
              </a:rPr>
              <a:t>limits </a:t>
            </a:r>
            <a:r>
              <a:rPr sz="2000" spc="10" dirty="0">
                <a:solidFill>
                  <a:srgbClr val="091A30"/>
                </a:solidFill>
                <a:latin typeface="Calibri"/>
                <a:cs typeface="Calibri"/>
              </a:rPr>
              <a:t>to </a:t>
            </a:r>
            <a:r>
              <a:rPr sz="2000" spc="-10" dirty="0">
                <a:solidFill>
                  <a:srgbClr val="091A30"/>
                </a:solidFill>
                <a:latin typeface="Calibri"/>
                <a:cs typeface="Calibri"/>
              </a:rPr>
              <a:t>sharing </a:t>
            </a:r>
            <a:r>
              <a:rPr sz="2000" spc="15" dirty="0">
                <a:solidFill>
                  <a:srgbClr val="091A30"/>
                </a:solidFill>
                <a:latin typeface="Calibri"/>
                <a:cs typeface="Calibri"/>
              </a:rPr>
              <a:t>&amp;</a:t>
            </a:r>
            <a:r>
              <a:rPr sz="2000" spc="-85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91A30"/>
                </a:solidFill>
                <a:latin typeface="Calibri"/>
                <a:cs typeface="Calibri"/>
              </a:rPr>
              <a:t>collaboration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i="1" spc="5" dirty="0">
                <a:solidFill>
                  <a:srgbClr val="091A30"/>
                </a:solidFill>
                <a:latin typeface="Calibri"/>
                <a:cs typeface="Calibri"/>
              </a:rPr>
              <a:t>“…is OH@Home </a:t>
            </a:r>
            <a:r>
              <a:rPr sz="2000" i="1" dirty="0">
                <a:solidFill>
                  <a:srgbClr val="091A30"/>
                </a:solidFill>
                <a:latin typeface="Calibri"/>
                <a:cs typeface="Calibri"/>
              </a:rPr>
              <a:t>truly </a:t>
            </a:r>
            <a:r>
              <a:rPr sz="2000" i="1" spc="10" dirty="0">
                <a:solidFill>
                  <a:srgbClr val="091A30"/>
                </a:solidFill>
                <a:latin typeface="Calibri"/>
                <a:cs typeface="Calibri"/>
              </a:rPr>
              <a:t>a </a:t>
            </a:r>
            <a:r>
              <a:rPr sz="2000" i="1" spc="-5" dirty="0">
                <a:solidFill>
                  <a:srgbClr val="091A30"/>
                </a:solidFill>
                <a:latin typeface="Calibri"/>
                <a:cs typeface="Calibri"/>
              </a:rPr>
              <a:t>willing </a:t>
            </a:r>
            <a:r>
              <a:rPr sz="2000" i="1" spc="-10" dirty="0">
                <a:solidFill>
                  <a:srgbClr val="091A30"/>
                </a:solidFill>
                <a:latin typeface="Calibri"/>
                <a:cs typeface="Calibri"/>
              </a:rPr>
              <a:t>and</a:t>
            </a:r>
            <a:r>
              <a:rPr sz="2000" i="1" spc="-120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091A30"/>
                </a:solidFill>
                <a:latin typeface="Calibri"/>
                <a:cs typeface="Calibri"/>
              </a:rPr>
              <a:t>contributory</a:t>
            </a:r>
            <a:endParaRPr sz="2000">
              <a:latin typeface="Calibri"/>
              <a:cs typeface="Calibri"/>
            </a:endParaRPr>
          </a:p>
          <a:p>
            <a:pPr marL="12700" marR="32384">
              <a:lnSpc>
                <a:spcPct val="100000"/>
              </a:lnSpc>
              <a:spcBef>
                <a:spcPts val="5"/>
              </a:spcBef>
            </a:pPr>
            <a:r>
              <a:rPr sz="2000" i="1" spc="-5" dirty="0">
                <a:solidFill>
                  <a:srgbClr val="091A30"/>
                </a:solidFill>
                <a:latin typeface="Calibri"/>
                <a:cs typeface="Calibri"/>
              </a:rPr>
              <a:t>partner </a:t>
            </a:r>
            <a:r>
              <a:rPr sz="2000" i="1" spc="10" dirty="0">
                <a:solidFill>
                  <a:srgbClr val="091A30"/>
                </a:solidFill>
                <a:latin typeface="Calibri"/>
                <a:cs typeface="Calibri"/>
              </a:rPr>
              <a:t>to </a:t>
            </a:r>
            <a:r>
              <a:rPr sz="2000" i="1" dirty="0">
                <a:solidFill>
                  <a:srgbClr val="091A30"/>
                </a:solidFill>
                <a:latin typeface="Calibri"/>
                <a:cs typeface="Calibri"/>
              </a:rPr>
              <a:t>these </a:t>
            </a:r>
            <a:r>
              <a:rPr sz="2000" i="1" spc="-5" dirty="0">
                <a:solidFill>
                  <a:srgbClr val="091A30"/>
                </a:solidFill>
                <a:latin typeface="Calibri"/>
                <a:cs typeface="Calibri"/>
              </a:rPr>
              <a:t>projects? </a:t>
            </a:r>
            <a:r>
              <a:rPr sz="2000" i="1" spc="10" dirty="0">
                <a:solidFill>
                  <a:srgbClr val="091A30"/>
                </a:solidFill>
                <a:latin typeface="Calibri"/>
                <a:cs typeface="Calibri"/>
              </a:rPr>
              <a:t>[…] </a:t>
            </a:r>
            <a:r>
              <a:rPr sz="2000" i="1" spc="-10" dirty="0">
                <a:solidFill>
                  <a:srgbClr val="091A30"/>
                </a:solidFill>
                <a:latin typeface="Calibri"/>
                <a:cs typeface="Calibri"/>
              </a:rPr>
              <a:t>they still </a:t>
            </a:r>
            <a:r>
              <a:rPr sz="2000" i="1" spc="5" dirty="0">
                <a:solidFill>
                  <a:srgbClr val="091A30"/>
                </a:solidFill>
                <a:latin typeface="Calibri"/>
                <a:cs typeface="Calibri"/>
              </a:rPr>
              <a:t>hold </a:t>
            </a:r>
            <a:r>
              <a:rPr sz="2000" i="1" spc="15" dirty="0">
                <a:solidFill>
                  <a:srgbClr val="091A30"/>
                </a:solidFill>
                <a:latin typeface="Calibri"/>
                <a:cs typeface="Calibri"/>
              </a:rPr>
              <a:t>a </a:t>
            </a:r>
            <a:r>
              <a:rPr sz="2000" i="1" spc="5" dirty="0">
                <a:solidFill>
                  <a:srgbClr val="091A30"/>
                </a:solidFill>
                <a:latin typeface="Calibri"/>
                <a:cs typeface="Calibri"/>
              </a:rPr>
              <a:t>lot </a:t>
            </a:r>
            <a:r>
              <a:rPr sz="2000" i="1" spc="10" dirty="0">
                <a:solidFill>
                  <a:srgbClr val="091A30"/>
                </a:solidFill>
                <a:latin typeface="Calibri"/>
                <a:cs typeface="Calibri"/>
              </a:rPr>
              <a:t>of  </a:t>
            </a:r>
            <a:r>
              <a:rPr sz="2000" i="1" spc="-5" dirty="0">
                <a:solidFill>
                  <a:srgbClr val="091A30"/>
                </a:solidFill>
                <a:latin typeface="Calibri"/>
                <a:cs typeface="Calibri"/>
              </a:rPr>
              <a:t>power </a:t>
            </a:r>
            <a:r>
              <a:rPr sz="2000" i="1" spc="-10" dirty="0">
                <a:solidFill>
                  <a:srgbClr val="091A30"/>
                </a:solidFill>
                <a:latin typeface="Calibri"/>
                <a:cs typeface="Calibri"/>
              </a:rPr>
              <a:t>and </a:t>
            </a:r>
            <a:r>
              <a:rPr sz="2000" i="1" spc="-5" dirty="0">
                <a:solidFill>
                  <a:srgbClr val="091A30"/>
                </a:solidFill>
                <a:latin typeface="Calibri"/>
                <a:cs typeface="Calibri"/>
              </a:rPr>
              <a:t>sway </a:t>
            </a:r>
            <a:r>
              <a:rPr sz="2000" i="1" spc="-10" dirty="0">
                <a:solidFill>
                  <a:srgbClr val="091A30"/>
                </a:solidFill>
                <a:latin typeface="Calibri"/>
                <a:cs typeface="Calibri"/>
              </a:rPr>
              <a:t>over </a:t>
            </a:r>
            <a:r>
              <a:rPr sz="2000" i="1" spc="10" dirty="0">
                <a:solidFill>
                  <a:srgbClr val="091A30"/>
                </a:solidFill>
                <a:latin typeface="Calibri"/>
                <a:cs typeface="Calibri"/>
              </a:rPr>
              <a:t>the </a:t>
            </a:r>
            <a:r>
              <a:rPr sz="2000" i="1" spc="-5" dirty="0">
                <a:solidFill>
                  <a:srgbClr val="091A30"/>
                </a:solidFill>
                <a:latin typeface="Calibri"/>
                <a:cs typeface="Calibri"/>
              </a:rPr>
              <a:t>outcome </a:t>
            </a:r>
            <a:r>
              <a:rPr sz="2000" i="1" spc="10" dirty="0">
                <a:solidFill>
                  <a:srgbClr val="091A30"/>
                </a:solidFill>
                <a:latin typeface="Calibri"/>
                <a:cs typeface="Calibri"/>
              </a:rPr>
              <a:t>of </a:t>
            </a:r>
            <a:r>
              <a:rPr sz="2000" i="1" spc="-15" dirty="0">
                <a:solidFill>
                  <a:srgbClr val="091A30"/>
                </a:solidFill>
                <a:latin typeface="Calibri"/>
                <a:cs typeface="Calibri"/>
              </a:rPr>
              <a:t>the </a:t>
            </a:r>
            <a:r>
              <a:rPr sz="2000" i="1" dirty="0">
                <a:solidFill>
                  <a:srgbClr val="091A30"/>
                </a:solidFill>
                <a:latin typeface="Calibri"/>
                <a:cs typeface="Calibri"/>
              </a:rPr>
              <a:t>project.</a:t>
            </a:r>
            <a:r>
              <a:rPr sz="2000" i="1" spc="-155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2000" i="1" spc="20" dirty="0">
                <a:solidFill>
                  <a:srgbClr val="091A30"/>
                </a:solidFill>
                <a:latin typeface="Calibri"/>
                <a:cs typeface="Calibri"/>
              </a:rPr>
              <a:t>And  </a:t>
            </a:r>
            <a:r>
              <a:rPr sz="2000" i="1" dirty="0">
                <a:solidFill>
                  <a:srgbClr val="091A30"/>
                </a:solidFill>
                <a:latin typeface="Calibri"/>
                <a:cs typeface="Calibri"/>
              </a:rPr>
              <a:t>we </a:t>
            </a:r>
            <a:r>
              <a:rPr sz="2000" i="1" spc="-5" dirty="0">
                <a:solidFill>
                  <a:srgbClr val="091A30"/>
                </a:solidFill>
                <a:latin typeface="Calibri"/>
                <a:cs typeface="Calibri"/>
              </a:rPr>
              <a:t>see hesitation </a:t>
            </a:r>
            <a:r>
              <a:rPr sz="2000" i="1" dirty="0">
                <a:solidFill>
                  <a:srgbClr val="091A30"/>
                </a:solidFill>
                <a:latin typeface="Calibri"/>
                <a:cs typeface="Calibri"/>
              </a:rPr>
              <a:t>in terms </a:t>
            </a:r>
            <a:r>
              <a:rPr sz="2000" i="1" spc="10" dirty="0">
                <a:solidFill>
                  <a:srgbClr val="091A30"/>
                </a:solidFill>
                <a:latin typeface="Calibri"/>
                <a:cs typeface="Calibri"/>
              </a:rPr>
              <a:t>of </a:t>
            </a:r>
            <a:r>
              <a:rPr sz="2000" i="1" spc="-10" dirty="0">
                <a:solidFill>
                  <a:srgbClr val="091A30"/>
                </a:solidFill>
                <a:latin typeface="Calibri"/>
                <a:cs typeface="Calibri"/>
              </a:rPr>
              <a:t>how </a:t>
            </a:r>
            <a:r>
              <a:rPr sz="2000" i="1" dirty="0">
                <a:solidFill>
                  <a:srgbClr val="091A30"/>
                </a:solidFill>
                <a:latin typeface="Calibri"/>
                <a:cs typeface="Calibri"/>
              </a:rPr>
              <a:t>much </a:t>
            </a:r>
            <a:r>
              <a:rPr sz="2000" i="1" spc="-5" dirty="0">
                <a:solidFill>
                  <a:srgbClr val="091A30"/>
                </a:solidFill>
                <a:latin typeface="Calibri"/>
                <a:cs typeface="Calibri"/>
              </a:rPr>
              <a:t>buy-in </a:t>
            </a:r>
            <a:r>
              <a:rPr sz="2000" i="1" dirty="0">
                <a:solidFill>
                  <a:srgbClr val="091A30"/>
                </a:solidFill>
                <a:latin typeface="Calibri"/>
                <a:cs typeface="Calibri"/>
              </a:rPr>
              <a:t>we're  </a:t>
            </a:r>
            <a:r>
              <a:rPr sz="2000" i="1" spc="-10" dirty="0">
                <a:solidFill>
                  <a:srgbClr val="091A30"/>
                </a:solidFill>
                <a:latin typeface="Calibri"/>
                <a:cs typeface="Calibri"/>
              </a:rPr>
              <a:t>getting. </a:t>
            </a:r>
            <a:r>
              <a:rPr sz="2000" i="1" spc="10" dirty="0">
                <a:solidFill>
                  <a:srgbClr val="091A30"/>
                </a:solidFill>
                <a:latin typeface="Calibri"/>
                <a:cs typeface="Calibri"/>
              </a:rPr>
              <a:t>[…] </a:t>
            </a:r>
            <a:r>
              <a:rPr sz="2000" i="1" spc="-10" dirty="0">
                <a:solidFill>
                  <a:srgbClr val="091A30"/>
                </a:solidFill>
                <a:latin typeface="Calibri"/>
                <a:cs typeface="Calibri"/>
              </a:rPr>
              <a:t>HSPs haven't </a:t>
            </a:r>
            <a:r>
              <a:rPr sz="2000" i="1" spc="-5" dirty="0">
                <a:solidFill>
                  <a:srgbClr val="091A30"/>
                </a:solidFill>
                <a:latin typeface="Calibri"/>
                <a:cs typeface="Calibri"/>
              </a:rPr>
              <a:t>done </a:t>
            </a:r>
            <a:r>
              <a:rPr sz="2000" i="1" spc="-15" dirty="0">
                <a:solidFill>
                  <a:srgbClr val="091A30"/>
                </a:solidFill>
                <a:latin typeface="Calibri"/>
                <a:cs typeface="Calibri"/>
              </a:rPr>
              <a:t>this before. </a:t>
            </a:r>
            <a:r>
              <a:rPr sz="2000" i="1" spc="5" dirty="0">
                <a:solidFill>
                  <a:srgbClr val="091A30"/>
                </a:solidFill>
                <a:latin typeface="Calibri"/>
                <a:cs typeface="Calibri"/>
              </a:rPr>
              <a:t>I </a:t>
            </a:r>
            <a:r>
              <a:rPr sz="2000" i="1" spc="-15" dirty="0">
                <a:solidFill>
                  <a:srgbClr val="091A30"/>
                </a:solidFill>
                <a:latin typeface="Calibri"/>
                <a:cs typeface="Calibri"/>
              </a:rPr>
              <a:t>feel</a:t>
            </a:r>
            <a:r>
              <a:rPr sz="2000" i="1" spc="85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091A30"/>
                </a:solidFill>
                <a:latin typeface="Calibri"/>
                <a:cs typeface="Calibri"/>
              </a:rPr>
              <a:t>like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000" i="1" dirty="0">
                <a:solidFill>
                  <a:srgbClr val="091A30"/>
                </a:solidFill>
                <a:latin typeface="Calibri"/>
                <a:cs typeface="Calibri"/>
              </a:rPr>
              <a:t>they've </a:t>
            </a:r>
            <a:r>
              <a:rPr sz="2000" i="1" spc="-35" dirty="0">
                <a:solidFill>
                  <a:srgbClr val="091A30"/>
                </a:solidFill>
                <a:latin typeface="Calibri"/>
                <a:cs typeface="Calibri"/>
              </a:rPr>
              <a:t>asked </a:t>
            </a:r>
            <a:r>
              <a:rPr sz="2000" i="1" spc="-5" dirty="0">
                <a:solidFill>
                  <a:srgbClr val="091A30"/>
                </a:solidFill>
                <a:latin typeface="Calibri"/>
                <a:cs typeface="Calibri"/>
              </a:rPr>
              <a:t>us, </a:t>
            </a:r>
            <a:r>
              <a:rPr sz="2000" i="1" dirty="0">
                <a:solidFill>
                  <a:srgbClr val="091A30"/>
                </a:solidFill>
                <a:latin typeface="Calibri"/>
                <a:cs typeface="Calibri"/>
              </a:rPr>
              <a:t>‘Do </a:t>
            </a:r>
            <a:r>
              <a:rPr sz="2000" i="1" spc="10" dirty="0">
                <a:solidFill>
                  <a:srgbClr val="091A30"/>
                </a:solidFill>
                <a:latin typeface="Calibri"/>
                <a:cs typeface="Calibri"/>
              </a:rPr>
              <a:t>you </a:t>
            </a:r>
            <a:r>
              <a:rPr sz="2000" i="1" spc="-5" dirty="0">
                <a:solidFill>
                  <a:srgbClr val="091A30"/>
                </a:solidFill>
                <a:latin typeface="Calibri"/>
                <a:cs typeface="Calibri"/>
              </a:rPr>
              <a:t>accept </a:t>
            </a:r>
            <a:r>
              <a:rPr sz="2000" i="1" spc="-15" dirty="0">
                <a:solidFill>
                  <a:srgbClr val="091A30"/>
                </a:solidFill>
                <a:latin typeface="Calibri"/>
                <a:cs typeface="Calibri"/>
              </a:rPr>
              <a:t>this </a:t>
            </a:r>
            <a:r>
              <a:rPr sz="2000" i="1" spc="-5" dirty="0">
                <a:solidFill>
                  <a:srgbClr val="091A30"/>
                </a:solidFill>
                <a:latin typeface="Calibri"/>
                <a:cs typeface="Calibri"/>
              </a:rPr>
              <a:t>set </a:t>
            </a:r>
            <a:r>
              <a:rPr sz="2000" i="1" spc="-25" dirty="0">
                <a:solidFill>
                  <a:srgbClr val="091A30"/>
                </a:solidFill>
                <a:latin typeface="Calibri"/>
                <a:cs typeface="Calibri"/>
              </a:rPr>
              <a:t>of</a:t>
            </a:r>
            <a:r>
              <a:rPr sz="2000" i="1" spc="-10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2000" i="1" spc="5" dirty="0">
                <a:solidFill>
                  <a:srgbClr val="091A30"/>
                </a:solidFill>
                <a:latin typeface="Calibri"/>
                <a:cs typeface="Calibri"/>
              </a:rPr>
              <a:t>services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i="1" spc="-5" dirty="0">
                <a:solidFill>
                  <a:srgbClr val="091A30"/>
                </a:solidFill>
                <a:latin typeface="Calibri"/>
                <a:cs typeface="Calibri"/>
              </a:rPr>
              <a:t>that </a:t>
            </a:r>
            <a:r>
              <a:rPr sz="2000" i="1" dirty="0">
                <a:solidFill>
                  <a:srgbClr val="091A30"/>
                </a:solidFill>
                <a:latin typeface="Calibri"/>
                <a:cs typeface="Calibri"/>
              </a:rPr>
              <a:t>we're </a:t>
            </a:r>
            <a:r>
              <a:rPr sz="2000" i="1" spc="-10" dirty="0">
                <a:solidFill>
                  <a:srgbClr val="091A30"/>
                </a:solidFill>
                <a:latin typeface="Calibri"/>
                <a:cs typeface="Calibri"/>
              </a:rPr>
              <a:t>offering?’ </a:t>
            </a:r>
            <a:r>
              <a:rPr sz="2000" i="1" spc="-5" dirty="0">
                <a:solidFill>
                  <a:srgbClr val="091A30"/>
                </a:solidFill>
                <a:latin typeface="Calibri"/>
                <a:cs typeface="Calibri"/>
              </a:rPr>
              <a:t>And </a:t>
            </a:r>
            <a:r>
              <a:rPr sz="2000" i="1" spc="-10" dirty="0">
                <a:solidFill>
                  <a:srgbClr val="091A30"/>
                </a:solidFill>
                <a:latin typeface="Calibri"/>
                <a:cs typeface="Calibri"/>
              </a:rPr>
              <a:t>our </a:t>
            </a:r>
            <a:r>
              <a:rPr sz="2000" i="1" dirty="0">
                <a:solidFill>
                  <a:srgbClr val="091A30"/>
                </a:solidFill>
                <a:latin typeface="Calibri"/>
                <a:cs typeface="Calibri"/>
              </a:rPr>
              <a:t>response </a:t>
            </a:r>
            <a:r>
              <a:rPr sz="2000" i="1" spc="-15" dirty="0">
                <a:solidFill>
                  <a:srgbClr val="091A30"/>
                </a:solidFill>
                <a:latin typeface="Calibri"/>
                <a:cs typeface="Calibri"/>
              </a:rPr>
              <a:t>is, </a:t>
            </a:r>
            <a:r>
              <a:rPr sz="2000" i="1" spc="-25" dirty="0">
                <a:solidFill>
                  <a:srgbClr val="091A30"/>
                </a:solidFill>
                <a:latin typeface="Calibri"/>
                <a:cs typeface="Calibri"/>
              </a:rPr>
              <a:t>‘Yeah, </a:t>
            </a:r>
            <a:r>
              <a:rPr sz="2000" i="1" spc="-5" dirty="0">
                <a:solidFill>
                  <a:srgbClr val="091A30"/>
                </a:solidFill>
                <a:latin typeface="Calibri"/>
                <a:cs typeface="Calibri"/>
              </a:rPr>
              <a:t>that  </a:t>
            </a:r>
            <a:r>
              <a:rPr sz="2000" i="1" spc="-15" dirty="0">
                <a:solidFill>
                  <a:srgbClr val="091A30"/>
                </a:solidFill>
                <a:latin typeface="Calibri"/>
                <a:cs typeface="Calibri"/>
              </a:rPr>
              <a:t>looks </a:t>
            </a:r>
            <a:r>
              <a:rPr sz="2000" i="1" spc="-10" dirty="0">
                <a:solidFill>
                  <a:srgbClr val="091A30"/>
                </a:solidFill>
                <a:latin typeface="Calibri"/>
                <a:cs typeface="Calibri"/>
              </a:rPr>
              <a:t>pretty </a:t>
            </a:r>
            <a:r>
              <a:rPr sz="2000" i="1" spc="-35" dirty="0">
                <a:solidFill>
                  <a:srgbClr val="091A30"/>
                </a:solidFill>
                <a:latin typeface="Calibri"/>
                <a:cs typeface="Calibri"/>
              </a:rPr>
              <a:t>good,’ </a:t>
            </a:r>
            <a:r>
              <a:rPr sz="2000" i="1" spc="-10" dirty="0">
                <a:solidFill>
                  <a:srgbClr val="091A30"/>
                </a:solidFill>
                <a:latin typeface="Calibri"/>
                <a:cs typeface="Calibri"/>
              </a:rPr>
              <a:t>but </a:t>
            </a:r>
            <a:r>
              <a:rPr sz="2000" i="1" dirty="0">
                <a:solidFill>
                  <a:srgbClr val="091A30"/>
                </a:solidFill>
                <a:latin typeface="Calibri"/>
                <a:cs typeface="Calibri"/>
              </a:rPr>
              <a:t>we </a:t>
            </a:r>
            <a:r>
              <a:rPr sz="2000" i="1" spc="-5" dirty="0">
                <a:solidFill>
                  <a:srgbClr val="091A30"/>
                </a:solidFill>
                <a:latin typeface="Calibri"/>
                <a:cs typeface="Calibri"/>
              </a:rPr>
              <a:t>don't </a:t>
            </a:r>
            <a:r>
              <a:rPr sz="2000" i="1" spc="-10" dirty="0">
                <a:solidFill>
                  <a:srgbClr val="091A30"/>
                </a:solidFill>
                <a:latin typeface="Calibri"/>
                <a:cs typeface="Calibri"/>
              </a:rPr>
              <a:t>know </a:t>
            </a:r>
            <a:r>
              <a:rPr sz="2000" i="1" spc="10" dirty="0">
                <a:solidFill>
                  <a:srgbClr val="091A30"/>
                </a:solidFill>
                <a:latin typeface="Calibri"/>
                <a:cs typeface="Calibri"/>
              </a:rPr>
              <a:t>what </a:t>
            </a:r>
            <a:r>
              <a:rPr sz="2000" i="1" dirty="0">
                <a:solidFill>
                  <a:srgbClr val="091A30"/>
                </a:solidFill>
                <a:latin typeface="Calibri"/>
                <a:cs typeface="Calibri"/>
              </a:rPr>
              <a:t>we </a:t>
            </a:r>
            <a:r>
              <a:rPr sz="2000" i="1" spc="-5" dirty="0">
                <a:solidFill>
                  <a:srgbClr val="091A30"/>
                </a:solidFill>
                <a:latin typeface="Calibri"/>
                <a:cs typeface="Calibri"/>
              </a:rPr>
              <a:t>don't  </a:t>
            </a:r>
            <a:r>
              <a:rPr sz="2000" i="1" spc="-10" dirty="0">
                <a:solidFill>
                  <a:srgbClr val="091A30"/>
                </a:solidFill>
                <a:latin typeface="Calibri"/>
                <a:cs typeface="Calibri"/>
              </a:rPr>
              <a:t>know </a:t>
            </a:r>
            <a:r>
              <a:rPr sz="2000" i="1" spc="10" dirty="0">
                <a:solidFill>
                  <a:srgbClr val="091A30"/>
                </a:solidFill>
                <a:latin typeface="Calibri"/>
                <a:cs typeface="Calibri"/>
              </a:rPr>
              <a:t>[…] </a:t>
            </a:r>
            <a:r>
              <a:rPr sz="2000" i="1" spc="-5" dirty="0">
                <a:solidFill>
                  <a:srgbClr val="091A30"/>
                </a:solidFill>
                <a:latin typeface="Calibri"/>
                <a:cs typeface="Calibri"/>
              </a:rPr>
              <a:t>that </a:t>
            </a:r>
            <a:r>
              <a:rPr sz="2000" i="1" spc="-10" dirty="0">
                <a:solidFill>
                  <a:srgbClr val="091A30"/>
                </a:solidFill>
                <a:latin typeface="Calibri"/>
                <a:cs typeface="Calibri"/>
              </a:rPr>
              <a:t>just </a:t>
            </a:r>
            <a:r>
              <a:rPr sz="2000" i="1" dirty="0">
                <a:solidFill>
                  <a:srgbClr val="091A30"/>
                </a:solidFill>
                <a:latin typeface="Calibri"/>
                <a:cs typeface="Calibri"/>
              </a:rPr>
              <a:t>feels </a:t>
            </a:r>
            <a:r>
              <a:rPr sz="2000" i="1" spc="-10" dirty="0">
                <a:solidFill>
                  <a:srgbClr val="091A30"/>
                </a:solidFill>
                <a:latin typeface="Calibri"/>
                <a:cs typeface="Calibri"/>
              </a:rPr>
              <a:t>like </a:t>
            </a:r>
            <a:r>
              <a:rPr sz="2000" i="1" spc="15" dirty="0">
                <a:solidFill>
                  <a:srgbClr val="091A30"/>
                </a:solidFill>
                <a:latin typeface="Calibri"/>
                <a:cs typeface="Calibri"/>
              </a:rPr>
              <a:t>an </a:t>
            </a:r>
            <a:r>
              <a:rPr sz="2000" i="1" spc="-25" dirty="0">
                <a:solidFill>
                  <a:srgbClr val="091A30"/>
                </a:solidFill>
                <a:latin typeface="Calibri"/>
                <a:cs typeface="Calibri"/>
              </a:rPr>
              <a:t>example </a:t>
            </a:r>
            <a:r>
              <a:rPr sz="2000" i="1" spc="10" dirty="0">
                <a:solidFill>
                  <a:srgbClr val="091A30"/>
                </a:solidFill>
                <a:latin typeface="Calibri"/>
                <a:cs typeface="Calibri"/>
              </a:rPr>
              <a:t>of</a:t>
            </a:r>
            <a:r>
              <a:rPr sz="2000" i="1" spc="-145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2000" i="1" spc="5" dirty="0">
                <a:solidFill>
                  <a:srgbClr val="091A30"/>
                </a:solidFill>
                <a:latin typeface="Calibri"/>
                <a:cs typeface="Calibri"/>
              </a:rPr>
              <a:t>OH@Home  </a:t>
            </a:r>
            <a:r>
              <a:rPr sz="2000" i="1" dirty="0">
                <a:solidFill>
                  <a:srgbClr val="091A30"/>
                </a:solidFill>
                <a:latin typeface="Calibri"/>
                <a:cs typeface="Calibri"/>
              </a:rPr>
              <a:t>saying, </a:t>
            </a:r>
            <a:r>
              <a:rPr sz="2000" i="1" spc="-5" dirty="0">
                <a:solidFill>
                  <a:srgbClr val="091A30"/>
                </a:solidFill>
                <a:latin typeface="Calibri"/>
                <a:cs typeface="Calibri"/>
              </a:rPr>
              <a:t>‘Sure, </a:t>
            </a:r>
            <a:r>
              <a:rPr sz="2000" i="1" dirty="0">
                <a:solidFill>
                  <a:srgbClr val="091A30"/>
                </a:solidFill>
                <a:latin typeface="Calibri"/>
                <a:cs typeface="Calibri"/>
              </a:rPr>
              <a:t>we'll </a:t>
            </a:r>
            <a:r>
              <a:rPr sz="2000" i="1" spc="15" dirty="0">
                <a:solidFill>
                  <a:srgbClr val="091A30"/>
                </a:solidFill>
                <a:latin typeface="Calibri"/>
                <a:cs typeface="Calibri"/>
              </a:rPr>
              <a:t>do </a:t>
            </a:r>
            <a:r>
              <a:rPr sz="2000" i="1" spc="-5" dirty="0">
                <a:solidFill>
                  <a:srgbClr val="091A30"/>
                </a:solidFill>
                <a:latin typeface="Calibri"/>
                <a:cs typeface="Calibri"/>
              </a:rPr>
              <a:t>this, </a:t>
            </a:r>
            <a:r>
              <a:rPr sz="2000" i="1" dirty="0">
                <a:solidFill>
                  <a:srgbClr val="091A30"/>
                </a:solidFill>
                <a:latin typeface="Calibri"/>
                <a:cs typeface="Calibri"/>
              </a:rPr>
              <a:t>we'll </a:t>
            </a:r>
            <a:r>
              <a:rPr sz="2000" i="1" spc="15" dirty="0">
                <a:solidFill>
                  <a:srgbClr val="091A30"/>
                </a:solidFill>
                <a:latin typeface="Calibri"/>
                <a:cs typeface="Calibri"/>
              </a:rPr>
              <a:t>do </a:t>
            </a:r>
            <a:r>
              <a:rPr sz="2000" i="1" spc="-15" dirty="0">
                <a:solidFill>
                  <a:srgbClr val="091A30"/>
                </a:solidFill>
                <a:latin typeface="Calibri"/>
                <a:cs typeface="Calibri"/>
              </a:rPr>
              <a:t>exactly </a:t>
            </a:r>
            <a:r>
              <a:rPr sz="2000" i="1" spc="10" dirty="0">
                <a:solidFill>
                  <a:srgbClr val="091A30"/>
                </a:solidFill>
                <a:latin typeface="Calibri"/>
                <a:cs typeface="Calibri"/>
              </a:rPr>
              <a:t>what</a:t>
            </a:r>
            <a:r>
              <a:rPr sz="2000" i="1" spc="-225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091A30"/>
                </a:solidFill>
                <a:latin typeface="Calibri"/>
                <a:cs typeface="Calibri"/>
              </a:rPr>
              <a:t>we're  asked </a:t>
            </a:r>
            <a:r>
              <a:rPr sz="2000" i="1" spc="-30" dirty="0">
                <a:solidFill>
                  <a:srgbClr val="091A30"/>
                </a:solidFill>
                <a:latin typeface="Calibri"/>
                <a:cs typeface="Calibri"/>
              </a:rPr>
              <a:t>to </a:t>
            </a:r>
            <a:r>
              <a:rPr sz="2000" i="1" spc="-45" dirty="0">
                <a:solidFill>
                  <a:srgbClr val="091A30"/>
                </a:solidFill>
                <a:latin typeface="Calibri"/>
                <a:cs typeface="Calibri"/>
              </a:rPr>
              <a:t>do.’ </a:t>
            </a:r>
            <a:r>
              <a:rPr sz="2000" i="1" spc="-15" dirty="0">
                <a:solidFill>
                  <a:srgbClr val="091A30"/>
                </a:solidFill>
                <a:latin typeface="Calibri"/>
                <a:cs typeface="Calibri"/>
              </a:rPr>
              <a:t>[…] </a:t>
            </a:r>
            <a:r>
              <a:rPr sz="2000" i="1" spc="10" dirty="0">
                <a:solidFill>
                  <a:srgbClr val="091A30"/>
                </a:solidFill>
                <a:latin typeface="Calibri"/>
                <a:cs typeface="Calibri"/>
              </a:rPr>
              <a:t>It </a:t>
            </a:r>
            <a:r>
              <a:rPr sz="2000" i="1" spc="5" dirty="0">
                <a:solidFill>
                  <a:srgbClr val="091A30"/>
                </a:solidFill>
                <a:latin typeface="Calibri"/>
                <a:cs typeface="Calibri"/>
              </a:rPr>
              <a:t>would </a:t>
            </a:r>
            <a:r>
              <a:rPr sz="2000" i="1" spc="-5" dirty="0">
                <a:solidFill>
                  <a:srgbClr val="091A30"/>
                </a:solidFill>
                <a:latin typeface="Calibri"/>
                <a:cs typeface="Calibri"/>
              </a:rPr>
              <a:t>have felt </a:t>
            </a:r>
            <a:r>
              <a:rPr sz="2000" i="1" dirty="0">
                <a:solidFill>
                  <a:srgbClr val="091A30"/>
                </a:solidFill>
                <a:latin typeface="Calibri"/>
                <a:cs typeface="Calibri"/>
              </a:rPr>
              <a:t>more </a:t>
            </a:r>
            <a:r>
              <a:rPr sz="2000" i="1" spc="-5" dirty="0">
                <a:solidFill>
                  <a:srgbClr val="091A30"/>
                </a:solidFill>
                <a:latin typeface="Calibri"/>
                <a:cs typeface="Calibri"/>
              </a:rPr>
              <a:t>collaborative  </a:t>
            </a:r>
            <a:r>
              <a:rPr sz="2000" i="1" spc="5" dirty="0">
                <a:solidFill>
                  <a:srgbClr val="091A30"/>
                </a:solidFill>
                <a:latin typeface="Calibri"/>
                <a:cs typeface="Calibri"/>
              </a:rPr>
              <a:t>for </a:t>
            </a:r>
            <a:r>
              <a:rPr sz="2000" i="1" spc="-10" dirty="0">
                <a:solidFill>
                  <a:srgbClr val="091A30"/>
                </a:solidFill>
                <a:latin typeface="Calibri"/>
                <a:cs typeface="Calibri"/>
              </a:rPr>
              <a:t>there </a:t>
            </a:r>
            <a:r>
              <a:rPr sz="2000" i="1" spc="5" dirty="0">
                <a:solidFill>
                  <a:srgbClr val="091A30"/>
                </a:solidFill>
                <a:latin typeface="Calibri"/>
                <a:cs typeface="Calibri"/>
              </a:rPr>
              <a:t>to actually </a:t>
            </a:r>
            <a:r>
              <a:rPr sz="2000" i="1" spc="-25" dirty="0">
                <a:solidFill>
                  <a:srgbClr val="091A30"/>
                </a:solidFill>
                <a:latin typeface="Calibri"/>
                <a:cs typeface="Calibri"/>
              </a:rPr>
              <a:t>be </a:t>
            </a:r>
            <a:r>
              <a:rPr sz="2000" i="1" spc="10" dirty="0">
                <a:solidFill>
                  <a:srgbClr val="091A30"/>
                </a:solidFill>
                <a:latin typeface="Calibri"/>
                <a:cs typeface="Calibri"/>
              </a:rPr>
              <a:t>a </a:t>
            </a:r>
            <a:r>
              <a:rPr sz="2000" i="1" spc="-10" dirty="0">
                <a:solidFill>
                  <a:srgbClr val="091A30"/>
                </a:solidFill>
                <a:latin typeface="Calibri"/>
                <a:cs typeface="Calibri"/>
              </a:rPr>
              <a:t>conversation between </a:t>
            </a:r>
            <a:r>
              <a:rPr sz="2000" i="1" spc="10" dirty="0">
                <a:solidFill>
                  <a:srgbClr val="091A30"/>
                </a:solidFill>
                <a:latin typeface="Calibri"/>
                <a:cs typeface="Calibri"/>
              </a:rPr>
              <a:t>the  HSP </a:t>
            </a:r>
            <a:r>
              <a:rPr sz="2000" i="1" spc="-10" dirty="0">
                <a:solidFill>
                  <a:srgbClr val="091A30"/>
                </a:solidFill>
                <a:latin typeface="Calibri"/>
                <a:cs typeface="Calibri"/>
              </a:rPr>
              <a:t>and </a:t>
            </a:r>
            <a:r>
              <a:rPr sz="2000" i="1" spc="5" dirty="0">
                <a:solidFill>
                  <a:srgbClr val="091A30"/>
                </a:solidFill>
                <a:latin typeface="Calibri"/>
                <a:cs typeface="Calibri"/>
              </a:rPr>
              <a:t>OH@Home </a:t>
            </a:r>
            <a:r>
              <a:rPr sz="2000" i="1" spc="10" dirty="0">
                <a:solidFill>
                  <a:srgbClr val="091A30"/>
                </a:solidFill>
                <a:latin typeface="Calibri"/>
                <a:cs typeface="Calibri"/>
              </a:rPr>
              <a:t>to help </a:t>
            </a:r>
            <a:r>
              <a:rPr sz="2000" i="1" spc="-5" dirty="0">
                <a:solidFill>
                  <a:srgbClr val="091A30"/>
                </a:solidFill>
                <a:latin typeface="Calibri"/>
                <a:cs typeface="Calibri"/>
              </a:rPr>
              <a:t>them </a:t>
            </a:r>
            <a:r>
              <a:rPr sz="2000" i="1" spc="-10" dirty="0">
                <a:solidFill>
                  <a:srgbClr val="091A30"/>
                </a:solidFill>
                <a:latin typeface="Calibri"/>
                <a:cs typeface="Calibri"/>
              </a:rPr>
              <a:t>understand </a:t>
            </a:r>
            <a:r>
              <a:rPr sz="2000" i="1" spc="-5" dirty="0">
                <a:solidFill>
                  <a:srgbClr val="091A30"/>
                </a:solidFill>
                <a:latin typeface="Calibri"/>
                <a:cs typeface="Calibri"/>
              </a:rPr>
              <a:t>what's  required </a:t>
            </a:r>
            <a:r>
              <a:rPr sz="2000" i="1" spc="10" dirty="0">
                <a:solidFill>
                  <a:srgbClr val="091A30"/>
                </a:solidFill>
                <a:latin typeface="Calibri"/>
                <a:cs typeface="Calibri"/>
              </a:rPr>
              <a:t>to </a:t>
            </a:r>
            <a:r>
              <a:rPr sz="2000" i="1" spc="5" dirty="0">
                <a:solidFill>
                  <a:srgbClr val="091A30"/>
                </a:solidFill>
                <a:latin typeface="Calibri"/>
                <a:cs typeface="Calibri"/>
              </a:rPr>
              <a:t>run </a:t>
            </a:r>
            <a:r>
              <a:rPr sz="2000" i="1" spc="-10" dirty="0">
                <a:solidFill>
                  <a:srgbClr val="091A30"/>
                </a:solidFill>
                <a:latin typeface="Calibri"/>
                <a:cs typeface="Calibri"/>
              </a:rPr>
              <a:t>home </a:t>
            </a:r>
            <a:r>
              <a:rPr sz="2000" i="1" spc="-35" dirty="0">
                <a:solidFill>
                  <a:srgbClr val="091A30"/>
                </a:solidFill>
                <a:latin typeface="Calibri"/>
                <a:cs typeface="Calibri"/>
              </a:rPr>
              <a:t>care.” </a:t>
            </a:r>
            <a:r>
              <a:rPr sz="2000" spc="-5" dirty="0">
                <a:solidFill>
                  <a:srgbClr val="091A30"/>
                </a:solidFill>
                <a:latin typeface="Calibri"/>
                <a:cs typeface="Calibri"/>
              </a:rPr>
              <a:t>(LP</a:t>
            </a:r>
            <a:r>
              <a:rPr sz="2000" spc="-25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1A30"/>
                </a:solidFill>
                <a:latin typeface="Calibri"/>
                <a:cs typeface="Calibri"/>
              </a:rPr>
              <a:t>leader)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67</a:t>
            </a:fld>
            <a:endParaRPr spc="-5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809" y="112013"/>
            <a:ext cx="1070991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dirty="0"/>
              <a:t>Building </a:t>
            </a:r>
            <a:r>
              <a:rPr sz="4400" spc="10" dirty="0"/>
              <a:t>on, </a:t>
            </a:r>
            <a:r>
              <a:rPr sz="4400" spc="5" dirty="0"/>
              <a:t>testing </a:t>
            </a:r>
            <a:r>
              <a:rPr sz="4400" spc="20" dirty="0"/>
              <a:t>&amp; </a:t>
            </a:r>
            <a:r>
              <a:rPr sz="4400" spc="-5" dirty="0"/>
              <a:t>managing</a:t>
            </a:r>
            <a:r>
              <a:rPr sz="4400" spc="-225" dirty="0"/>
              <a:t> </a:t>
            </a:r>
            <a:r>
              <a:rPr sz="4400" spc="5" dirty="0"/>
              <a:t>change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379412" y="2874327"/>
            <a:ext cx="3237865" cy="5765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98450" marR="5080" indent="-286385">
              <a:lnSpc>
                <a:spcPct val="100800"/>
              </a:lnSpc>
              <a:spcBef>
                <a:spcPts val="8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1800" spc="-40" dirty="0">
                <a:solidFill>
                  <a:srgbClr val="091A30"/>
                </a:solidFill>
                <a:latin typeface="Calibri"/>
                <a:cs typeface="Calibri"/>
              </a:rPr>
              <a:t>Test </a:t>
            </a:r>
            <a:r>
              <a:rPr sz="1800" spc="-5" dirty="0">
                <a:solidFill>
                  <a:srgbClr val="091A30"/>
                </a:solidFill>
                <a:latin typeface="Calibri"/>
                <a:cs typeface="Calibri"/>
              </a:rPr>
              <a:t>run </a:t>
            </a:r>
            <a:r>
              <a:rPr sz="1800" spc="10" dirty="0">
                <a:solidFill>
                  <a:srgbClr val="091A30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091A30"/>
                </a:solidFill>
                <a:latin typeface="Calibri"/>
                <a:cs typeface="Calibri"/>
              </a:rPr>
              <a:t>planned </a:t>
            </a:r>
            <a:r>
              <a:rPr sz="1800" spc="-10" dirty="0">
                <a:solidFill>
                  <a:srgbClr val="091A30"/>
                </a:solidFill>
                <a:latin typeface="Calibri"/>
                <a:cs typeface="Calibri"/>
              </a:rPr>
              <a:t>innovations  allowed </a:t>
            </a:r>
            <a:r>
              <a:rPr sz="1800" spc="5" dirty="0">
                <a:solidFill>
                  <a:srgbClr val="091A30"/>
                </a:solidFill>
                <a:latin typeface="Calibri"/>
                <a:cs typeface="Calibri"/>
              </a:rPr>
              <a:t>gaps </a:t>
            </a:r>
            <a:r>
              <a:rPr sz="1800" dirty="0">
                <a:solidFill>
                  <a:srgbClr val="091A30"/>
                </a:solidFill>
                <a:latin typeface="Calibri"/>
                <a:cs typeface="Calibri"/>
              </a:rPr>
              <a:t>to </a:t>
            </a:r>
            <a:r>
              <a:rPr sz="1800" spc="-25" dirty="0">
                <a:solidFill>
                  <a:srgbClr val="091A30"/>
                </a:solidFill>
                <a:latin typeface="Calibri"/>
                <a:cs typeface="Calibri"/>
              </a:rPr>
              <a:t>be</a:t>
            </a:r>
            <a:r>
              <a:rPr sz="1800" spc="55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91A30"/>
                </a:solidFill>
                <a:latin typeface="Calibri"/>
                <a:cs typeface="Calibri"/>
              </a:rPr>
              <a:t>identified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0" y="4175886"/>
            <a:ext cx="4760595" cy="1929764"/>
          </a:xfrm>
          <a:custGeom>
            <a:avLst/>
            <a:gdLst/>
            <a:ahLst/>
            <a:cxnLst/>
            <a:rect l="l" t="t" r="r" b="b"/>
            <a:pathLst>
              <a:path w="4760595" h="1929764">
                <a:moveTo>
                  <a:pt x="4216400" y="81787"/>
                </a:moveTo>
                <a:lnTo>
                  <a:pt x="307975" y="81787"/>
                </a:lnTo>
                <a:lnTo>
                  <a:pt x="262473" y="85128"/>
                </a:lnTo>
                <a:lnTo>
                  <a:pt x="219041" y="94830"/>
                </a:lnTo>
                <a:lnTo>
                  <a:pt x="178156" y="110417"/>
                </a:lnTo>
                <a:lnTo>
                  <a:pt x="140295" y="131413"/>
                </a:lnTo>
                <a:lnTo>
                  <a:pt x="105935" y="157341"/>
                </a:lnTo>
                <a:lnTo>
                  <a:pt x="75553" y="187723"/>
                </a:lnTo>
                <a:lnTo>
                  <a:pt x="49625" y="222083"/>
                </a:lnTo>
                <a:lnTo>
                  <a:pt x="28629" y="259944"/>
                </a:lnTo>
                <a:lnTo>
                  <a:pt x="13042" y="300829"/>
                </a:lnTo>
                <a:lnTo>
                  <a:pt x="3340" y="344261"/>
                </a:lnTo>
                <a:lnTo>
                  <a:pt x="0" y="389763"/>
                </a:lnTo>
                <a:lnTo>
                  <a:pt x="0" y="1621650"/>
                </a:lnTo>
                <a:lnTo>
                  <a:pt x="3340" y="1667164"/>
                </a:lnTo>
                <a:lnTo>
                  <a:pt x="13042" y="1710603"/>
                </a:lnTo>
                <a:lnTo>
                  <a:pt x="28629" y="1751493"/>
                </a:lnTo>
                <a:lnTo>
                  <a:pt x="49625" y="1789355"/>
                </a:lnTo>
                <a:lnTo>
                  <a:pt x="75553" y="1823715"/>
                </a:lnTo>
                <a:lnTo>
                  <a:pt x="105935" y="1854096"/>
                </a:lnTo>
                <a:lnTo>
                  <a:pt x="140295" y="1880021"/>
                </a:lnTo>
                <a:lnTo>
                  <a:pt x="178156" y="1901013"/>
                </a:lnTo>
                <a:lnTo>
                  <a:pt x="219041" y="1916598"/>
                </a:lnTo>
                <a:lnTo>
                  <a:pt x="262473" y="1926298"/>
                </a:lnTo>
                <a:lnTo>
                  <a:pt x="307975" y="1929638"/>
                </a:lnTo>
                <a:lnTo>
                  <a:pt x="4216400" y="1929638"/>
                </a:lnTo>
                <a:lnTo>
                  <a:pt x="4261901" y="1926298"/>
                </a:lnTo>
                <a:lnTo>
                  <a:pt x="4305333" y="1916598"/>
                </a:lnTo>
                <a:lnTo>
                  <a:pt x="4346218" y="1901013"/>
                </a:lnTo>
                <a:lnTo>
                  <a:pt x="4384079" y="1880021"/>
                </a:lnTo>
                <a:lnTo>
                  <a:pt x="4418439" y="1854096"/>
                </a:lnTo>
                <a:lnTo>
                  <a:pt x="4448821" y="1823715"/>
                </a:lnTo>
                <a:lnTo>
                  <a:pt x="4474749" y="1789355"/>
                </a:lnTo>
                <a:lnTo>
                  <a:pt x="4495745" y="1751493"/>
                </a:lnTo>
                <a:lnTo>
                  <a:pt x="4511332" y="1710603"/>
                </a:lnTo>
                <a:lnTo>
                  <a:pt x="4521034" y="1667164"/>
                </a:lnTo>
                <a:lnTo>
                  <a:pt x="4524375" y="1621650"/>
                </a:lnTo>
                <a:lnTo>
                  <a:pt x="4524375" y="851662"/>
                </a:lnTo>
                <a:lnTo>
                  <a:pt x="4652351" y="389763"/>
                </a:lnTo>
                <a:lnTo>
                  <a:pt x="4524375" y="389763"/>
                </a:lnTo>
                <a:lnTo>
                  <a:pt x="4521034" y="344261"/>
                </a:lnTo>
                <a:lnTo>
                  <a:pt x="4511332" y="300829"/>
                </a:lnTo>
                <a:lnTo>
                  <a:pt x="4495745" y="259944"/>
                </a:lnTo>
                <a:lnTo>
                  <a:pt x="4474749" y="222083"/>
                </a:lnTo>
                <a:lnTo>
                  <a:pt x="4448821" y="187723"/>
                </a:lnTo>
                <a:lnTo>
                  <a:pt x="4418439" y="157341"/>
                </a:lnTo>
                <a:lnTo>
                  <a:pt x="4384079" y="131413"/>
                </a:lnTo>
                <a:lnTo>
                  <a:pt x="4346218" y="110417"/>
                </a:lnTo>
                <a:lnTo>
                  <a:pt x="4305333" y="94830"/>
                </a:lnTo>
                <a:lnTo>
                  <a:pt x="4261901" y="85128"/>
                </a:lnTo>
                <a:lnTo>
                  <a:pt x="4216400" y="81787"/>
                </a:lnTo>
                <a:close/>
              </a:path>
              <a:path w="4760595" h="1929764">
                <a:moveTo>
                  <a:pt x="4760341" y="0"/>
                </a:moveTo>
                <a:lnTo>
                  <a:pt x="4524375" y="389763"/>
                </a:lnTo>
                <a:lnTo>
                  <a:pt x="4652351" y="389763"/>
                </a:lnTo>
                <a:lnTo>
                  <a:pt x="4760341" y="0"/>
                </a:lnTo>
                <a:close/>
              </a:path>
            </a:pathLst>
          </a:custGeom>
          <a:solidFill>
            <a:srgbClr val="E9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79926" y="4468431"/>
            <a:ext cx="4178935" cy="14071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“…change </a:t>
            </a:r>
            <a:r>
              <a:rPr sz="1800" i="1" spc="-20" dirty="0">
                <a:solidFill>
                  <a:srgbClr val="091A30"/>
                </a:solidFill>
                <a:latin typeface="Calibri"/>
                <a:cs typeface="Calibri"/>
              </a:rPr>
              <a:t>is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hard because there's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so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much  ambiguity. </a:t>
            </a:r>
            <a:r>
              <a:rPr sz="1800" i="1" spc="10" dirty="0">
                <a:solidFill>
                  <a:srgbClr val="091A30"/>
                </a:solidFill>
                <a:latin typeface="Calibri"/>
                <a:cs typeface="Calibri"/>
              </a:rPr>
              <a:t>But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to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be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uncertain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together </a:t>
            </a:r>
            <a:r>
              <a:rPr sz="1800" i="1" spc="-20" dirty="0">
                <a:solidFill>
                  <a:srgbClr val="091A30"/>
                </a:solidFill>
                <a:latin typeface="Calibri"/>
                <a:cs typeface="Calibri"/>
              </a:rPr>
              <a:t>and 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to </a:t>
            </a:r>
            <a:r>
              <a:rPr sz="1800" i="1" spc="-20" dirty="0">
                <a:solidFill>
                  <a:srgbClr val="091A30"/>
                </a:solidFill>
                <a:latin typeface="Calibri"/>
                <a:cs typeface="Calibri"/>
              </a:rPr>
              <a:t>ask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the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questions </a:t>
            </a:r>
            <a:r>
              <a:rPr sz="1800" i="1" spc="15" dirty="0">
                <a:solidFill>
                  <a:srgbClr val="091A30"/>
                </a:solidFill>
                <a:latin typeface="Calibri"/>
                <a:cs typeface="Calibri"/>
              </a:rPr>
              <a:t>in </a:t>
            </a:r>
            <a:r>
              <a:rPr sz="1800" i="1" spc="5" dirty="0">
                <a:solidFill>
                  <a:srgbClr val="091A30"/>
                </a:solidFill>
                <a:latin typeface="Calibri"/>
                <a:cs typeface="Calibri"/>
              </a:rPr>
              <a:t>one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space </a:t>
            </a:r>
            <a:r>
              <a:rPr sz="1800" i="1" spc="5" dirty="0">
                <a:solidFill>
                  <a:srgbClr val="091A30"/>
                </a:solidFill>
                <a:latin typeface="Calibri"/>
                <a:cs typeface="Calibri"/>
              </a:rPr>
              <a:t>and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receive  that training, I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can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see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the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benefits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of </a:t>
            </a:r>
            <a:r>
              <a:rPr sz="1800" i="1" spc="-25" dirty="0">
                <a:solidFill>
                  <a:srgbClr val="091A30"/>
                </a:solidFill>
                <a:latin typeface="Calibri"/>
                <a:cs typeface="Calibri"/>
              </a:rPr>
              <a:t>that.”  </a:t>
            </a:r>
            <a:r>
              <a:rPr sz="1800" spc="-5" dirty="0">
                <a:solidFill>
                  <a:srgbClr val="091A30"/>
                </a:solidFill>
                <a:latin typeface="Calibri"/>
                <a:cs typeface="Calibri"/>
              </a:rPr>
              <a:t>(Hospital </a:t>
            </a:r>
            <a:r>
              <a:rPr sz="1800" spc="-10" dirty="0">
                <a:solidFill>
                  <a:srgbClr val="091A30"/>
                </a:solidFill>
                <a:latin typeface="Calibri"/>
                <a:cs typeface="Calibri"/>
              </a:rPr>
              <a:t>administrator)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17814" y="1550987"/>
            <a:ext cx="31222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091A30"/>
                </a:solidFill>
                <a:latin typeface="Calibri"/>
                <a:cs typeface="Calibri"/>
              </a:rPr>
              <a:t>Change management</a:t>
            </a:r>
            <a:r>
              <a:rPr sz="1800" spc="-90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91A30"/>
                </a:solidFill>
                <a:latin typeface="Calibri"/>
                <a:cs typeface="Calibri"/>
              </a:rPr>
              <a:t>sessions: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75394" y="2104326"/>
            <a:ext cx="2488565" cy="8534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41300" marR="5080" indent="-229235">
              <a:lnSpc>
                <a:spcPct val="100800"/>
              </a:lnSpc>
              <a:spcBef>
                <a:spcPts val="85"/>
              </a:spcBef>
            </a:pPr>
            <a:r>
              <a:rPr sz="1800" dirty="0">
                <a:solidFill>
                  <a:srgbClr val="091A30"/>
                </a:solidFill>
                <a:latin typeface="Courier New"/>
                <a:cs typeface="Courier New"/>
              </a:rPr>
              <a:t>o</a:t>
            </a:r>
            <a:r>
              <a:rPr sz="1800" spc="-445" dirty="0">
                <a:solidFill>
                  <a:srgbClr val="091A30"/>
                </a:solidFill>
                <a:latin typeface="Courier New"/>
                <a:cs typeface="Courier New"/>
              </a:rPr>
              <a:t> </a:t>
            </a:r>
            <a:r>
              <a:rPr sz="1800" spc="-10" dirty="0">
                <a:solidFill>
                  <a:srgbClr val="091A30"/>
                </a:solidFill>
                <a:latin typeface="Calibri"/>
                <a:cs typeface="Calibri"/>
              </a:rPr>
              <a:t>Provided </a:t>
            </a:r>
            <a:r>
              <a:rPr sz="1800" dirty="0">
                <a:solidFill>
                  <a:srgbClr val="091A30"/>
                </a:solidFill>
                <a:latin typeface="Calibri"/>
                <a:cs typeface="Calibri"/>
              </a:rPr>
              <a:t>opportunity to  </a:t>
            </a:r>
            <a:r>
              <a:rPr sz="1800" spc="-10" dirty="0">
                <a:solidFill>
                  <a:srgbClr val="091A30"/>
                </a:solidFill>
                <a:latin typeface="Calibri"/>
                <a:cs typeface="Calibri"/>
              </a:rPr>
              <a:t>introduce project </a:t>
            </a:r>
            <a:r>
              <a:rPr sz="1800" dirty="0">
                <a:solidFill>
                  <a:srgbClr val="091A30"/>
                </a:solidFill>
                <a:latin typeface="Calibri"/>
                <a:cs typeface="Calibri"/>
              </a:rPr>
              <a:t>&amp;  </a:t>
            </a:r>
            <a:r>
              <a:rPr sz="1800" spc="-10" dirty="0">
                <a:solidFill>
                  <a:srgbClr val="091A30"/>
                </a:solidFill>
                <a:latin typeface="Calibri"/>
                <a:cs typeface="Calibri"/>
              </a:rPr>
              <a:t>communicate</a:t>
            </a:r>
            <a:r>
              <a:rPr sz="1800" spc="-45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91A30"/>
                </a:solidFill>
                <a:latin typeface="Calibri"/>
                <a:cs typeface="Calibri"/>
              </a:rPr>
              <a:t>changes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75394" y="3200971"/>
            <a:ext cx="2778125" cy="1673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00099"/>
              </a:lnSpc>
              <a:spcBef>
                <a:spcPts val="100"/>
              </a:spcBef>
            </a:pPr>
            <a:r>
              <a:rPr sz="1800" dirty="0">
                <a:solidFill>
                  <a:srgbClr val="091A30"/>
                </a:solidFill>
                <a:latin typeface="Courier New"/>
                <a:cs typeface="Courier New"/>
              </a:rPr>
              <a:t>o </a:t>
            </a:r>
            <a:r>
              <a:rPr sz="1800" spc="-10" dirty="0">
                <a:solidFill>
                  <a:srgbClr val="091A30"/>
                </a:solidFill>
                <a:latin typeface="Calibri"/>
                <a:cs typeface="Calibri"/>
              </a:rPr>
              <a:t>Allowed providers from  </a:t>
            </a:r>
            <a:r>
              <a:rPr sz="1800" spc="-20" dirty="0">
                <a:solidFill>
                  <a:srgbClr val="091A30"/>
                </a:solidFill>
                <a:latin typeface="Calibri"/>
                <a:cs typeface="Calibri"/>
              </a:rPr>
              <a:t>different </a:t>
            </a:r>
            <a:r>
              <a:rPr sz="1800" spc="-15" dirty="0">
                <a:solidFill>
                  <a:srgbClr val="091A30"/>
                </a:solidFill>
                <a:latin typeface="Calibri"/>
                <a:cs typeface="Calibri"/>
              </a:rPr>
              <a:t>organizations </a:t>
            </a:r>
            <a:r>
              <a:rPr sz="1800" dirty="0">
                <a:solidFill>
                  <a:srgbClr val="091A30"/>
                </a:solidFill>
                <a:latin typeface="Calibri"/>
                <a:cs typeface="Calibri"/>
              </a:rPr>
              <a:t>to  </a:t>
            </a:r>
            <a:r>
              <a:rPr sz="1800" spc="-5" dirty="0">
                <a:solidFill>
                  <a:srgbClr val="091A30"/>
                </a:solidFill>
                <a:latin typeface="Calibri"/>
                <a:cs typeface="Calibri"/>
              </a:rPr>
              <a:t>meet, </a:t>
            </a:r>
            <a:r>
              <a:rPr sz="1800" spc="-10" dirty="0">
                <a:solidFill>
                  <a:srgbClr val="091A30"/>
                </a:solidFill>
                <a:latin typeface="Calibri"/>
                <a:cs typeface="Calibri"/>
              </a:rPr>
              <a:t>begin </a:t>
            </a:r>
            <a:r>
              <a:rPr sz="1800" dirty="0">
                <a:solidFill>
                  <a:srgbClr val="091A30"/>
                </a:solidFill>
                <a:latin typeface="Calibri"/>
                <a:cs typeface="Calibri"/>
              </a:rPr>
              <a:t>team-building,  </a:t>
            </a:r>
            <a:r>
              <a:rPr sz="1800" spc="-5" dirty="0">
                <a:solidFill>
                  <a:srgbClr val="091A30"/>
                </a:solidFill>
                <a:latin typeface="Calibri"/>
                <a:cs typeface="Calibri"/>
              </a:rPr>
              <a:t>ask questions, voice  concerns, </a:t>
            </a:r>
            <a:r>
              <a:rPr sz="1800" dirty="0">
                <a:solidFill>
                  <a:srgbClr val="091A30"/>
                </a:solidFill>
                <a:latin typeface="Calibri"/>
                <a:cs typeface="Calibri"/>
              </a:rPr>
              <a:t>&amp; </a:t>
            </a:r>
            <a:r>
              <a:rPr sz="1800" spc="-10" dirty="0">
                <a:solidFill>
                  <a:srgbClr val="091A30"/>
                </a:solidFill>
                <a:latin typeface="Calibri"/>
                <a:cs typeface="Calibri"/>
              </a:rPr>
              <a:t>provide input  </a:t>
            </a:r>
            <a:r>
              <a:rPr sz="1800" spc="-5" dirty="0">
                <a:solidFill>
                  <a:srgbClr val="091A30"/>
                </a:solidFill>
                <a:latin typeface="Calibri"/>
                <a:cs typeface="Calibri"/>
              </a:rPr>
              <a:t>into</a:t>
            </a:r>
            <a:r>
              <a:rPr sz="1800" spc="-20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91A30"/>
                </a:solidFill>
                <a:latin typeface="Calibri"/>
                <a:cs typeface="Calibri"/>
              </a:rPr>
              <a:t>plans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45027" y="1409700"/>
            <a:ext cx="4479925" cy="1179830"/>
          </a:xfrm>
          <a:custGeom>
            <a:avLst/>
            <a:gdLst/>
            <a:ahLst/>
            <a:cxnLst/>
            <a:rect l="l" t="t" r="r" b="b"/>
            <a:pathLst>
              <a:path w="4479925" h="1179830">
                <a:moveTo>
                  <a:pt x="4286123" y="0"/>
                </a:moveTo>
                <a:lnTo>
                  <a:pt x="444373" y="0"/>
                </a:lnTo>
                <a:lnTo>
                  <a:pt x="399974" y="5116"/>
                </a:lnTo>
                <a:lnTo>
                  <a:pt x="359212" y="19690"/>
                </a:lnTo>
                <a:lnTo>
                  <a:pt x="323251" y="42557"/>
                </a:lnTo>
                <a:lnTo>
                  <a:pt x="293255" y="72553"/>
                </a:lnTo>
                <a:lnTo>
                  <a:pt x="270388" y="108514"/>
                </a:lnTo>
                <a:lnTo>
                  <a:pt x="255814" y="149276"/>
                </a:lnTo>
                <a:lnTo>
                  <a:pt x="250698" y="193675"/>
                </a:lnTo>
                <a:lnTo>
                  <a:pt x="250698" y="677926"/>
                </a:lnTo>
                <a:lnTo>
                  <a:pt x="0" y="1179576"/>
                </a:lnTo>
                <a:lnTo>
                  <a:pt x="250698" y="968375"/>
                </a:lnTo>
                <a:lnTo>
                  <a:pt x="4479798" y="968375"/>
                </a:lnTo>
                <a:lnTo>
                  <a:pt x="4479798" y="193675"/>
                </a:lnTo>
                <a:lnTo>
                  <a:pt x="4474681" y="149276"/>
                </a:lnTo>
                <a:lnTo>
                  <a:pt x="4460107" y="108514"/>
                </a:lnTo>
                <a:lnTo>
                  <a:pt x="4437240" y="72553"/>
                </a:lnTo>
                <a:lnTo>
                  <a:pt x="4407244" y="42557"/>
                </a:lnTo>
                <a:lnTo>
                  <a:pt x="4371283" y="19690"/>
                </a:lnTo>
                <a:lnTo>
                  <a:pt x="4330521" y="5116"/>
                </a:lnTo>
                <a:lnTo>
                  <a:pt x="4286123" y="0"/>
                </a:lnTo>
                <a:close/>
              </a:path>
              <a:path w="4479925" h="1179830">
                <a:moveTo>
                  <a:pt x="4479798" y="968375"/>
                </a:moveTo>
                <a:lnTo>
                  <a:pt x="250698" y="968375"/>
                </a:lnTo>
                <a:lnTo>
                  <a:pt x="255814" y="1012773"/>
                </a:lnTo>
                <a:lnTo>
                  <a:pt x="270388" y="1053535"/>
                </a:lnTo>
                <a:lnTo>
                  <a:pt x="293255" y="1089496"/>
                </a:lnTo>
                <a:lnTo>
                  <a:pt x="323251" y="1119492"/>
                </a:lnTo>
                <a:lnTo>
                  <a:pt x="359212" y="1142359"/>
                </a:lnTo>
                <a:lnTo>
                  <a:pt x="399974" y="1156933"/>
                </a:lnTo>
                <a:lnTo>
                  <a:pt x="444373" y="1162050"/>
                </a:lnTo>
                <a:lnTo>
                  <a:pt x="4286123" y="1162050"/>
                </a:lnTo>
                <a:lnTo>
                  <a:pt x="4330521" y="1156933"/>
                </a:lnTo>
                <a:lnTo>
                  <a:pt x="4371283" y="1142359"/>
                </a:lnTo>
                <a:lnTo>
                  <a:pt x="4407244" y="1119492"/>
                </a:lnTo>
                <a:lnTo>
                  <a:pt x="4437240" y="1089496"/>
                </a:lnTo>
                <a:lnTo>
                  <a:pt x="4460107" y="1053535"/>
                </a:lnTo>
                <a:lnTo>
                  <a:pt x="4474681" y="1012773"/>
                </a:lnTo>
                <a:lnTo>
                  <a:pt x="4479798" y="968375"/>
                </a:lnTo>
                <a:close/>
              </a:path>
            </a:pathLst>
          </a:custGeom>
          <a:solidFill>
            <a:srgbClr val="E9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46525" y="1551622"/>
            <a:ext cx="4131945" cy="8534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“…care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coordinator </a:t>
            </a:r>
            <a:r>
              <a:rPr sz="1800" i="1" spc="15" dirty="0">
                <a:solidFill>
                  <a:srgbClr val="091A30"/>
                </a:solidFill>
                <a:latin typeface="Calibri"/>
                <a:cs typeface="Calibri"/>
              </a:rPr>
              <a:t>is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giving </a:t>
            </a:r>
            <a:r>
              <a:rPr sz="1800" i="1" spc="5" dirty="0">
                <a:solidFill>
                  <a:srgbClr val="091A30"/>
                </a:solidFill>
                <a:latin typeface="Calibri"/>
                <a:cs typeface="Calibri"/>
              </a:rPr>
              <a:t>one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message,  </a:t>
            </a:r>
            <a:r>
              <a:rPr sz="1800" i="1" spc="5" dirty="0">
                <a:solidFill>
                  <a:srgbClr val="091A30"/>
                </a:solidFill>
                <a:latin typeface="Calibri"/>
                <a:cs typeface="Calibri"/>
              </a:rPr>
              <a:t>and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we’re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[partner service provider] giving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a  different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message.” </a:t>
            </a:r>
            <a:r>
              <a:rPr sz="1800" spc="-5" dirty="0">
                <a:solidFill>
                  <a:srgbClr val="091A30"/>
                </a:solidFill>
                <a:latin typeface="Calibri"/>
                <a:cs typeface="Calibri"/>
              </a:rPr>
              <a:t>(Community</a:t>
            </a:r>
            <a:r>
              <a:rPr sz="1800" spc="-20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91A30"/>
                </a:solidFill>
                <a:latin typeface="Calibri"/>
                <a:cs typeface="Calibri"/>
              </a:rPr>
              <a:t>leader)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2472" y="4141787"/>
            <a:ext cx="2981960" cy="16738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360045">
              <a:lnSpc>
                <a:spcPct val="100800"/>
              </a:lnSpc>
              <a:spcBef>
                <a:spcPts val="85"/>
              </a:spcBef>
            </a:pPr>
            <a:r>
              <a:rPr sz="1800" dirty="0">
                <a:solidFill>
                  <a:srgbClr val="091A30"/>
                </a:solidFill>
                <a:latin typeface="Calibri"/>
                <a:cs typeface="Calibri"/>
              </a:rPr>
              <a:t>Solutions </a:t>
            </a:r>
            <a:r>
              <a:rPr sz="1800" spc="-10" dirty="0">
                <a:solidFill>
                  <a:srgbClr val="091A30"/>
                </a:solidFill>
                <a:latin typeface="Calibri"/>
                <a:cs typeface="Calibri"/>
              </a:rPr>
              <a:t>developed:  Coordinators call</a:t>
            </a:r>
            <a:r>
              <a:rPr sz="1800" spc="-100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91A30"/>
                </a:solidFill>
                <a:latin typeface="Calibri"/>
                <a:cs typeface="Calibri"/>
              </a:rPr>
              <a:t>physician’s  </a:t>
            </a:r>
            <a:r>
              <a:rPr sz="1800" spc="-5" dirty="0">
                <a:solidFill>
                  <a:srgbClr val="091A30"/>
                </a:solidFill>
                <a:latin typeface="Calibri"/>
                <a:cs typeface="Calibri"/>
              </a:rPr>
              <a:t>office </a:t>
            </a:r>
            <a:r>
              <a:rPr sz="1800" dirty="0">
                <a:solidFill>
                  <a:srgbClr val="091A30"/>
                </a:solidFill>
                <a:latin typeface="Calibri"/>
                <a:cs typeface="Calibri"/>
              </a:rPr>
              <a:t>&amp; </a:t>
            </a:r>
            <a:r>
              <a:rPr sz="1800" spc="-10" dirty="0">
                <a:solidFill>
                  <a:srgbClr val="091A30"/>
                </a:solidFill>
                <a:latin typeface="Calibri"/>
                <a:cs typeface="Calibri"/>
              </a:rPr>
              <a:t>receptionist</a:t>
            </a:r>
            <a:r>
              <a:rPr sz="1800" spc="-5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91A30"/>
                </a:solidFill>
                <a:latin typeface="Calibri"/>
                <a:cs typeface="Calibri"/>
              </a:rPr>
              <a:t>triages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99100"/>
              </a:lnSpc>
              <a:spcBef>
                <a:spcPts val="35"/>
              </a:spcBef>
            </a:pPr>
            <a:r>
              <a:rPr sz="1800" spc="-5" dirty="0">
                <a:solidFill>
                  <a:srgbClr val="091A30"/>
                </a:solidFill>
                <a:latin typeface="Calibri"/>
                <a:cs typeface="Calibri"/>
              </a:rPr>
              <a:t>questions, mentorship</a:t>
            </a:r>
            <a:r>
              <a:rPr sz="1800" spc="-70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91A30"/>
                </a:solidFill>
                <a:latin typeface="Calibri"/>
                <a:cs typeface="Calibri"/>
              </a:rPr>
              <a:t>provided  </a:t>
            </a:r>
            <a:r>
              <a:rPr sz="1800" spc="10" dirty="0">
                <a:solidFill>
                  <a:srgbClr val="091A30"/>
                </a:solidFill>
                <a:latin typeface="Calibri"/>
                <a:cs typeface="Calibri"/>
              </a:rPr>
              <a:t>by </a:t>
            </a:r>
            <a:r>
              <a:rPr sz="1800" spc="-5" dirty="0">
                <a:solidFill>
                  <a:srgbClr val="091A30"/>
                </a:solidFill>
                <a:latin typeface="Calibri"/>
                <a:cs typeface="Calibri"/>
              </a:rPr>
              <a:t>experienced </a:t>
            </a:r>
            <a:r>
              <a:rPr sz="1800" spc="-15" dirty="0">
                <a:solidFill>
                  <a:srgbClr val="091A30"/>
                </a:solidFill>
                <a:latin typeface="Calibri"/>
                <a:cs typeface="Calibri"/>
              </a:rPr>
              <a:t>navigator </a:t>
            </a:r>
            <a:r>
              <a:rPr sz="1800" spc="5" dirty="0">
                <a:solidFill>
                  <a:srgbClr val="091A30"/>
                </a:solidFill>
                <a:latin typeface="Calibri"/>
                <a:cs typeface="Calibri"/>
              </a:rPr>
              <a:t>(E.g.  </a:t>
            </a:r>
            <a:r>
              <a:rPr sz="1800" dirty="0">
                <a:solidFill>
                  <a:srgbClr val="091A30"/>
                </a:solidFill>
                <a:latin typeface="Calibri"/>
                <a:cs typeface="Calibri"/>
              </a:rPr>
              <a:t>tandem</a:t>
            </a:r>
            <a:r>
              <a:rPr sz="1800" spc="-50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91A30"/>
                </a:solidFill>
                <a:latin typeface="Calibri"/>
                <a:cs typeface="Calibri"/>
              </a:rPr>
              <a:t>visits)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4182" y="1425257"/>
            <a:ext cx="2990850" cy="11303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41300" marR="5080" indent="-229235">
              <a:lnSpc>
                <a:spcPct val="100800"/>
              </a:lnSpc>
              <a:spcBef>
                <a:spcPts val="8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dirty="0">
                <a:solidFill>
                  <a:srgbClr val="091A30"/>
                </a:solidFill>
                <a:latin typeface="Calibri"/>
                <a:cs typeface="Calibri"/>
              </a:rPr>
              <a:t>Building </a:t>
            </a:r>
            <a:r>
              <a:rPr sz="1800" spc="10" dirty="0">
                <a:solidFill>
                  <a:srgbClr val="091A30"/>
                </a:solidFill>
                <a:latin typeface="Calibri"/>
                <a:cs typeface="Calibri"/>
              </a:rPr>
              <a:t>on </a:t>
            </a:r>
            <a:r>
              <a:rPr sz="1800" spc="-10" dirty="0">
                <a:solidFill>
                  <a:srgbClr val="091A30"/>
                </a:solidFill>
                <a:latin typeface="Calibri"/>
                <a:cs typeface="Calibri"/>
              </a:rPr>
              <a:t>existing  innovations that </a:t>
            </a:r>
            <a:r>
              <a:rPr sz="1800" spc="-15" dirty="0">
                <a:solidFill>
                  <a:srgbClr val="091A30"/>
                </a:solidFill>
                <a:latin typeface="Calibri"/>
                <a:cs typeface="Calibri"/>
              </a:rPr>
              <a:t>LPs </a:t>
            </a:r>
            <a:r>
              <a:rPr sz="1800" spc="5" dirty="0">
                <a:solidFill>
                  <a:srgbClr val="091A30"/>
                </a:solidFill>
                <a:latin typeface="Calibri"/>
                <a:cs typeface="Calibri"/>
              </a:rPr>
              <a:t>knew  </a:t>
            </a:r>
            <a:r>
              <a:rPr sz="1800" spc="-10" dirty="0">
                <a:solidFill>
                  <a:srgbClr val="091A30"/>
                </a:solidFill>
                <a:latin typeface="Calibri"/>
                <a:cs typeface="Calibri"/>
              </a:rPr>
              <a:t>were </a:t>
            </a:r>
            <a:r>
              <a:rPr sz="1800" spc="-5" dirty="0">
                <a:solidFill>
                  <a:srgbClr val="091A30"/>
                </a:solidFill>
                <a:latin typeface="Calibri"/>
                <a:cs typeface="Calibri"/>
              </a:rPr>
              <a:t>working </a:t>
            </a:r>
            <a:r>
              <a:rPr sz="1800" spc="5" dirty="0">
                <a:solidFill>
                  <a:srgbClr val="091A30"/>
                </a:solidFill>
                <a:latin typeface="Calibri"/>
                <a:cs typeface="Calibri"/>
              </a:rPr>
              <a:t>well </a:t>
            </a:r>
            <a:r>
              <a:rPr sz="1800" spc="-10" dirty="0">
                <a:solidFill>
                  <a:srgbClr val="091A30"/>
                </a:solidFill>
                <a:latin typeface="Calibri"/>
                <a:cs typeface="Calibri"/>
              </a:rPr>
              <a:t>provided</a:t>
            </a:r>
            <a:r>
              <a:rPr sz="1800" spc="-80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91A30"/>
                </a:solidFill>
                <a:latin typeface="Calibri"/>
                <a:cs typeface="Calibri"/>
              </a:rPr>
              <a:t>a  </a:t>
            </a:r>
            <a:r>
              <a:rPr sz="1800" spc="-10" dirty="0">
                <a:solidFill>
                  <a:srgbClr val="091A30"/>
                </a:solidFill>
                <a:latin typeface="Calibri"/>
                <a:cs typeface="Calibri"/>
              </a:rPr>
              <a:t>sense </a:t>
            </a:r>
            <a:r>
              <a:rPr sz="1800" spc="10" dirty="0">
                <a:solidFill>
                  <a:srgbClr val="091A30"/>
                </a:solidFill>
                <a:latin typeface="Calibri"/>
                <a:cs typeface="Calibri"/>
              </a:rPr>
              <a:t>of</a:t>
            </a:r>
            <a:r>
              <a:rPr sz="1800" spc="-15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91A30"/>
                </a:solidFill>
                <a:latin typeface="Calibri"/>
                <a:cs typeface="Calibri"/>
              </a:rPr>
              <a:t>confidence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54805" y="2981325"/>
            <a:ext cx="4479925" cy="876300"/>
          </a:xfrm>
          <a:custGeom>
            <a:avLst/>
            <a:gdLst/>
            <a:ahLst/>
            <a:cxnLst/>
            <a:rect l="l" t="t" r="r" b="b"/>
            <a:pathLst>
              <a:path w="4479925" h="876300">
                <a:moveTo>
                  <a:pt x="0" y="510159"/>
                </a:moveTo>
                <a:lnTo>
                  <a:pt x="240919" y="730250"/>
                </a:lnTo>
                <a:lnTo>
                  <a:pt x="248366" y="776406"/>
                </a:lnTo>
                <a:lnTo>
                  <a:pt x="269102" y="816498"/>
                </a:lnTo>
                <a:lnTo>
                  <a:pt x="300720" y="848116"/>
                </a:lnTo>
                <a:lnTo>
                  <a:pt x="340812" y="868852"/>
                </a:lnTo>
                <a:lnTo>
                  <a:pt x="386969" y="876300"/>
                </a:lnTo>
                <a:lnTo>
                  <a:pt x="4333494" y="876300"/>
                </a:lnTo>
                <a:lnTo>
                  <a:pt x="4379650" y="868852"/>
                </a:lnTo>
                <a:lnTo>
                  <a:pt x="4419742" y="848116"/>
                </a:lnTo>
                <a:lnTo>
                  <a:pt x="4451360" y="816498"/>
                </a:lnTo>
                <a:lnTo>
                  <a:pt x="4472096" y="776406"/>
                </a:lnTo>
                <a:lnTo>
                  <a:pt x="4479544" y="730250"/>
                </a:lnTo>
                <a:lnTo>
                  <a:pt x="4479544" y="511175"/>
                </a:lnTo>
                <a:lnTo>
                  <a:pt x="240919" y="511175"/>
                </a:lnTo>
                <a:lnTo>
                  <a:pt x="0" y="510159"/>
                </a:lnTo>
                <a:close/>
              </a:path>
              <a:path w="4479925" h="876300">
                <a:moveTo>
                  <a:pt x="4333494" y="0"/>
                </a:moveTo>
                <a:lnTo>
                  <a:pt x="386969" y="0"/>
                </a:lnTo>
                <a:lnTo>
                  <a:pt x="340812" y="7447"/>
                </a:lnTo>
                <a:lnTo>
                  <a:pt x="300720" y="28183"/>
                </a:lnTo>
                <a:lnTo>
                  <a:pt x="269102" y="59801"/>
                </a:lnTo>
                <a:lnTo>
                  <a:pt x="248366" y="99893"/>
                </a:lnTo>
                <a:lnTo>
                  <a:pt x="240919" y="146050"/>
                </a:lnTo>
                <a:lnTo>
                  <a:pt x="240919" y="511175"/>
                </a:lnTo>
                <a:lnTo>
                  <a:pt x="4479544" y="511175"/>
                </a:lnTo>
                <a:lnTo>
                  <a:pt x="4479544" y="146050"/>
                </a:lnTo>
                <a:lnTo>
                  <a:pt x="4472096" y="99893"/>
                </a:lnTo>
                <a:lnTo>
                  <a:pt x="4451360" y="59801"/>
                </a:lnTo>
                <a:lnTo>
                  <a:pt x="4419742" y="28183"/>
                </a:lnTo>
                <a:lnTo>
                  <a:pt x="4379650" y="7447"/>
                </a:lnTo>
                <a:lnTo>
                  <a:pt x="4333494" y="0"/>
                </a:lnTo>
                <a:close/>
              </a:path>
            </a:pathLst>
          </a:custGeom>
          <a:solidFill>
            <a:srgbClr val="E9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932809" y="3115881"/>
            <a:ext cx="3689985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“Physicians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were being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contacted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a</a:t>
            </a:r>
            <a:r>
              <a:rPr sz="1800" i="1" spc="65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lot”</a:t>
            </a:r>
            <a:endParaRPr sz="1800">
              <a:latin typeface="Calibri"/>
              <a:cs typeface="Calibri"/>
            </a:endParaRPr>
          </a:p>
          <a:p>
            <a:pPr marL="117475">
              <a:lnSpc>
                <a:spcPct val="100000"/>
              </a:lnSpc>
              <a:spcBef>
                <a:spcPts val="20"/>
              </a:spcBef>
            </a:pPr>
            <a:r>
              <a:rPr sz="1800" spc="10" dirty="0">
                <a:solidFill>
                  <a:srgbClr val="091A30"/>
                </a:solidFill>
                <a:latin typeface="Calibri"/>
                <a:cs typeface="Calibri"/>
              </a:rPr>
              <a:t>(LP</a:t>
            </a:r>
            <a:r>
              <a:rPr sz="1800" spc="-70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91A30"/>
                </a:solidFill>
                <a:latin typeface="Calibri"/>
                <a:cs typeface="Calibri"/>
              </a:rPr>
              <a:t>administrator)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09801" y="3614801"/>
            <a:ext cx="152400" cy="361950"/>
          </a:xfrm>
          <a:custGeom>
            <a:avLst/>
            <a:gdLst/>
            <a:ahLst/>
            <a:cxnLst/>
            <a:rect l="l" t="t" r="r" b="b"/>
            <a:pathLst>
              <a:path w="152400" h="361950">
                <a:moveTo>
                  <a:pt x="152400" y="285750"/>
                </a:moveTo>
                <a:lnTo>
                  <a:pt x="0" y="285750"/>
                </a:lnTo>
                <a:lnTo>
                  <a:pt x="76200" y="361950"/>
                </a:lnTo>
                <a:lnTo>
                  <a:pt x="152400" y="285750"/>
                </a:lnTo>
                <a:close/>
              </a:path>
              <a:path w="152400" h="361950">
                <a:moveTo>
                  <a:pt x="114300" y="0"/>
                </a:moveTo>
                <a:lnTo>
                  <a:pt x="38100" y="0"/>
                </a:lnTo>
                <a:lnTo>
                  <a:pt x="38100" y="285750"/>
                </a:lnTo>
                <a:lnTo>
                  <a:pt x="114300" y="285750"/>
                </a:lnTo>
                <a:lnTo>
                  <a:pt x="114300" y="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09801" y="3614801"/>
            <a:ext cx="152400" cy="361950"/>
          </a:xfrm>
          <a:custGeom>
            <a:avLst/>
            <a:gdLst/>
            <a:ahLst/>
            <a:cxnLst/>
            <a:rect l="l" t="t" r="r" b="b"/>
            <a:pathLst>
              <a:path w="152400" h="361950">
                <a:moveTo>
                  <a:pt x="0" y="285750"/>
                </a:moveTo>
                <a:lnTo>
                  <a:pt x="38100" y="285750"/>
                </a:lnTo>
                <a:lnTo>
                  <a:pt x="38100" y="0"/>
                </a:lnTo>
                <a:lnTo>
                  <a:pt x="114300" y="0"/>
                </a:lnTo>
                <a:lnTo>
                  <a:pt x="114300" y="285750"/>
                </a:lnTo>
                <a:lnTo>
                  <a:pt x="152400" y="285750"/>
                </a:lnTo>
                <a:lnTo>
                  <a:pt x="76200" y="361950"/>
                </a:lnTo>
                <a:lnTo>
                  <a:pt x="0" y="285750"/>
                </a:lnTo>
                <a:close/>
              </a:path>
            </a:pathLst>
          </a:custGeom>
          <a:ln w="12700">
            <a:solidFill>
              <a:srgbClr val="5261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68</a:t>
            </a:fld>
            <a:endParaRPr spc="-5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2909" y="319722"/>
            <a:ext cx="8014334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dirty="0"/>
              <a:t>Flexibility </a:t>
            </a:r>
            <a:r>
              <a:rPr sz="4400" spc="20" dirty="0"/>
              <a:t>&amp; </a:t>
            </a:r>
            <a:r>
              <a:rPr sz="4400" spc="5" dirty="0"/>
              <a:t>tailoring </a:t>
            </a:r>
            <a:r>
              <a:rPr sz="4400" spc="15" dirty="0"/>
              <a:t>of</a:t>
            </a:r>
            <a:r>
              <a:rPr sz="4400" spc="-210" dirty="0"/>
              <a:t> </a:t>
            </a:r>
            <a:r>
              <a:rPr sz="4400" spc="5" dirty="0"/>
              <a:t>model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5943600" y="2438400"/>
            <a:ext cx="5791200" cy="3688715"/>
          </a:xfrm>
          <a:custGeom>
            <a:avLst/>
            <a:gdLst/>
            <a:ahLst/>
            <a:cxnLst/>
            <a:rect l="l" t="t" r="r" b="b"/>
            <a:pathLst>
              <a:path w="5791200" h="3688715">
                <a:moveTo>
                  <a:pt x="2413000" y="3476625"/>
                </a:moveTo>
                <a:lnTo>
                  <a:pt x="965200" y="3476625"/>
                </a:lnTo>
                <a:lnTo>
                  <a:pt x="2657855" y="3688600"/>
                </a:lnTo>
                <a:lnTo>
                  <a:pt x="2413000" y="3476625"/>
                </a:lnTo>
                <a:close/>
              </a:path>
              <a:path w="5791200" h="3688715">
                <a:moveTo>
                  <a:pt x="5211699" y="0"/>
                </a:moveTo>
                <a:lnTo>
                  <a:pt x="579501" y="0"/>
                </a:lnTo>
                <a:lnTo>
                  <a:pt x="531974" y="1921"/>
                </a:lnTo>
                <a:lnTo>
                  <a:pt x="485505" y="7584"/>
                </a:lnTo>
                <a:lnTo>
                  <a:pt x="440243" y="16842"/>
                </a:lnTo>
                <a:lnTo>
                  <a:pt x="396337" y="29544"/>
                </a:lnTo>
                <a:lnTo>
                  <a:pt x="353937" y="45541"/>
                </a:lnTo>
                <a:lnTo>
                  <a:pt x="313191" y="64684"/>
                </a:lnTo>
                <a:lnTo>
                  <a:pt x="274248" y="86824"/>
                </a:lnTo>
                <a:lnTo>
                  <a:pt x="237259" y="111812"/>
                </a:lnTo>
                <a:lnTo>
                  <a:pt x="202371" y="139499"/>
                </a:lnTo>
                <a:lnTo>
                  <a:pt x="169735" y="169735"/>
                </a:lnTo>
                <a:lnTo>
                  <a:pt x="139499" y="202371"/>
                </a:lnTo>
                <a:lnTo>
                  <a:pt x="111812" y="237259"/>
                </a:lnTo>
                <a:lnTo>
                  <a:pt x="86824" y="274248"/>
                </a:lnTo>
                <a:lnTo>
                  <a:pt x="64684" y="313191"/>
                </a:lnTo>
                <a:lnTo>
                  <a:pt x="45541" y="353937"/>
                </a:lnTo>
                <a:lnTo>
                  <a:pt x="29544" y="396337"/>
                </a:lnTo>
                <a:lnTo>
                  <a:pt x="16842" y="440243"/>
                </a:lnTo>
                <a:lnTo>
                  <a:pt x="7584" y="485505"/>
                </a:lnTo>
                <a:lnTo>
                  <a:pt x="1921" y="531974"/>
                </a:lnTo>
                <a:lnTo>
                  <a:pt x="0" y="579501"/>
                </a:lnTo>
                <a:lnTo>
                  <a:pt x="5" y="2897251"/>
                </a:lnTo>
                <a:lnTo>
                  <a:pt x="1921" y="2944655"/>
                </a:lnTo>
                <a:lnTo>
                  <a:pt x="7584" y="2991129"/>
                </a:lnTo>
                <a:lnTo>
                  <a:pt x="16842" y="3036394"/>
                </a:lnTo>
                <a:lnTo>
                  <a:pt x="29544" y="3080302"/>
                </a:lnTo>
                <a:lnTo>
                  <a:pt x="45541" y="3122703"/>
                </a:lnTo>
                <a:lnTo>
                  <a:pt x="64684" y="3163450"/>
                </a:lnTo>
                <a:lnTo>
                  <a:pt x="86824" y="3202393"/>
                </a:lnTo>
                <a:lnTo>
                  <a:pt x="111812" y="3239382"/>
                </a:lnTo>
                <a:lnTo>
                  <a:pt x="139499" y="3274268"/>
                </a:lnTo>
                <a:lnTo>
                  <a:pt x="169735" y="3306903"/>
                </a:lnTo>
                <a:lnTo>
                  <a:pt x="202371" y="3337138"/>
                </a:lnTo>
                <a:lnTo>
                  <a:pt x="237259" y="3364823"/>
                </a:lnTo>
                <a:lnTo>
                  <a:pt x="274248" y="3389809"/>
                </a:lnTo>
                <a:lnTo>
                  <a:pt x="313191" y="3411947"/>
                </a:lnTo>
                <a:lnTo>
                  <a:pt x="353937" y="3431088"/>
                </a:lnTo>
                <a:lnTo>
                  <a:pt x="396337" y="3447084"/>
                </a:lnTo>
                <a:lnTo>
                  <a:pt x="440243" y="3459784"/>
                </a:lnTo>
                <a:lnTo>
                  <a:pt x="485505" y="3469041"/>
                </a:lnTo>
                <a:lnTo>
                  <a:pt x="531974" y="3474704"/>
                </a:lnTo>
                <a:lnTo>
                  <a:pt x="579501" y="3476625"/>
                </a:lnTo>
                <a:lnTo>
                  <a:pt x="5211699" y="3476625"/>
                </a:lnTo>
                <a:lnTo>
                  <a:pt x="5259225" y="3474704"/>
                </a:lnTo>
                <a:lnTo>
                  <a:pt x="5305694" y="3469041"/>
                </a:lnTo>
                <a:lnTo>
                  <a:pt x="5350956" y="3459784"/>
                </a:lnTo>
                <a:lnTo>
                  <a:pt x="5394862" y="3447084"/>
                </a:lnTo>
                <a:lnTo>
                  <a:pt x="5437262" y="3431088"/>
                </a:lnTo>
                <a:lnTo>
                  <a:pt x="5478008" y="3411947"/>
                </a:lnTo>
                <a:lnTo>
                  <a:pt x="5516951" y="3389809"/>
                </a:lnTo>
                <a:lnTo>
                  <a:pt x="5553940" y="3364823"/>
                </a:lnTo>
                <a:lnTo>
                  <a:pt x="5588828" y="3337138"/>
                </a:lnTo>
                <a:lnTo>
                  <a:pt x="5621464" y="3306903"/>
                </a:lnTo>
                <a:lnTo>
                  <a:pt x="5651700" y="3274268"/>
                </a:lnTo>
                <a:lnTo>
                  <a:pt x="5679387" y="3239382"/>
                </a:lnTo>
                <a:lnTo>
                  <a:pt x="5704375" y="3202393"/>
                </a:lnTo>
                <a:lnTo>
                  <a:pt x="5726515" y="3163450"/>
                </a:lnTo>
                <a:lnTo>
                  <a:pt x="5745658" y="3122703"/>
                </a:lnTo>
                <a:lnTo>
                  <a:pt x="5761655" y="3080302"/>
                </a:lnTo>
                <a:lnTo>
                  <a:pt x="5774357" y="3036394"/>
                </a:lnTo>
                <a:lnTo>
                  <a:pt x="5783615" y="2991129"/>
                </a:lnTo>
                <a:lnTo>
                  <a:pt x="5789278" y="2944655"/>
                </a:lnTo>
                <a:lnTo>
                  <a:pt x="5791194" y="2897251"/>
                </a:lnTo>
                <a:lnTo>
                  <a:pt x="5791200" y="579501"/>
                </a:lnTo>
                <a:lnTo>
                  <a:pt x="5789278" y="531974"/>
                </a:lnTo>
                <a:lnTo>
                  <a:pt x="5783615" y="485505"/>
                </a:lnTo>
                <a:lnTo>
                  <a:pt x="5774357" y="440243"/>
                </a:lnTo>
                <a:lnTo>
                  <a:pt x="5761655" y="396337"/>
                </a:lnTo>
                <a:lnTo>
                  <a:pt x="5745658" y="353937"/>
                </a:lnTo>
                <a:lnTo>
                  <a:pt x="5726515" y="313191"/>
                </a:lnTo>
                <a:lnTo>
                  <a:pt x="5704375" y="274248"/>
                </a:lnTo>
                <a:lnTo>
                  <a:pt x="5679387" y="237259"/>
                </a:lnTo>
                <a:lnTo>
                  <a:pt x="5651700" y="202371"/>
                </a:lnTo>
                <a:lnTo>
                  <a:pt x="5621464" y="169735"/>
                </a:lnTo>
                <a:lnTo>
                  <a:pt x="5588828" y="139499"/>
                </a:lnTo>
                <a:lnTo>
                  <a:pt x="5553940" y="111812"/>
                </a:lnTo>
                <a:lnTo>
                  <a:pt x="5516951" y="86824"/>
                </a:lnTo>
                <a:lnTo>
                  <a:pt x="5478008" y="64684"/>
                </a:lnTo>
                <a:lnTo>
                  <a:pt x="5437262" y="45541"/>
                </a:lnTo>
                <a:lnTo>
                  <a:pt x="5394862" y="29544"/>
                </a:lnTo>
                <a:lnTo>
                  <a:pt x="5350956" y="16842"/>
                </a:lnTo>
                <a:lnTo>
                  <a:pt x="5305694" y="7584"/>
                </a:lnTo>
                <a:lnTo>
                  <a:pt x="5259225" y="1921"/>
                </a:lnTo>
                <a:lnTo>
                  <a:pt x="5211699" y="0"/>
                </a:lnTo>
                <a:close/>
              </a:path>
            </a:pathLst>
          </a:custGeom>
          <a:solidFill>
            <a:srgbClr val="E4EF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98450" marR="5080" indent="-286385">
              <a:lnSpc>
                <a:spcPct val="100800"/>
              </a:lnSpc>
              <a:spcBef>
                <a:spcPts val="8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pc="-5" dirty="0"/>
              <a:t>Experienced </a:t>
            </a:r>
            <a:r>
              <a:rPr spc="-10" dirty="0"/>
              <a:t>leader </a:t>
            </a:r>
            <a:r>
              <a:rPr dirty="0"/>
              <a:t>able to </a:t>
            </a:r>
            <a:r>
              <a:rPr spc="-10" dirty="0"/>
              <a:t>creatively negotiate </a:t>
            </a:r>
            <a:r>
              <a:rPr spc="-5" dirty="0"/>
              <a:t>tension  </a:t>
            </a:r>
            <a:r>
              <a:rPr spc="-10" dirty="0"/>
              <a:t>between innovation </a:t>
            </a:r>
            <a:r>
              <a:rPr dirty="0"/>
              <a:t>&amp;</a:t>
            </a:r>
            <a:r>
              <a:rPr spc="90" dirty="0"/>
              <a:t> </a:t>
            </a:r>
            <a:r>
              <a:rPr spc="-10" dirty="0"/>
              <a:t>harmonization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50"/>
          </a:p>
          <a:p>
            <a:pPr marL="57785" marR="240029">
              <a:lnSpc>
                <a:spcPct val="100800"/>
              </a:lnSpc>
              <a:spcBef>
                <a:spcPts val="5"/>
              </a:spcBef>
            </a:pPr>
            <a:r>
              <a:rPr i="1" spc="-5" dirty="0">
                <a:latin typeface="Calibri"/>
                <a:cs typeface="Calibri"/>
              </a:rPr>
              <a:t>“…across </a:t>
            </a:r>
            <a:r>
              <a:rPr i="1" spc="-20" dirty="0">
                <a:latin typeface="Calibri"/>
                <a:cs typeface="Calibri"/>
              </a:rPr>
              <a:t>our </a:t>
            </a:r>
            <a:r>
              <a:rPr i="1" spc="-10" dirty="0">
                <a:latin typeface="Calibri"/>
                <a:cs typeface="Calibri"/>
              </a:rPr>
              <a:t>organization [HCCSS], </a:t>
            </a:r>
            <a:r>
              <a:rPr i="1" spc="-5" dirty="0">
                <a:latin typeface="Calibri"/>
                <a:cs typeface="Calibri"/>
              </a:rPr>
              <a:t>we're </a:t>
            </a:r>
            <a:r>
              <a:rPr i="1" dirty="0">
                <a:latin typeface="Calibri"/>
                <a:cs typeface="Calibri"/>
              </a:rPr>
              <a:t>being told </a:t>
            </a:r>
            <a:r>
              <a:rPr i="1" spc="-10" dirty="0">
                <a:latin typeface="Calibri"/>
                <a:cs typeface="Calibri"/>
              </a:rPr>
              <a:t>[to  adopt] </a:t>
            </a:r>
            <a:r>
              <a:rPr i="1" dirty="0">
                <a:latin typeface="Calibri"/>
                <a:cs typeface="Calibri"/>
              </a:rPr>
              <a:t>a </a:t>
            </a:r>
            <a:r>
              <a:rPr i="1" spc="-10" dirty="0">
                <a:latin typeface="Calibri"/>
                <a:cs typeface="Calibri"/>
              </a:rPr>
              <a:t>consistent </a:t>
            </a:r>
            <a:r>
              <a:rPr i="1" spc="-5" dirty="0">
                <a:latin typeface="Calibri"/>
                <a:cs typeface="Calibri"/>
              </a:rPr>
              <a:t>approach </a:t>
            </a:r>
            <a:r>
              <a:rPr i="1" spc="-15" dirty="0">
                <a:latin typeface="Calibri"/>
                <a:cs typeface="Calibri"/>
              </a:rPr>
              <a:t>so </a:t>
            </a:r>
            <a:r>
              <a:rPr i="1" dirty="0">
                <a:latin typeface="Calibri"/>
                <a:cs typeface="Calibri"/>
              </a:rPr>
              <a:t>that all </a:t>
            </a:r>
            <a:r>
              <a:rPr i="1" spc="-5" dirty="0">
                <a:latin typeface="Calibri"/>
                <a:cs typeface="Calibri"/>
              </a:rPr>
              <a:t>seven </a:t>
            </a:r>
            <a:r>
              <a:rPr i="1" spc="-15" dirty="0">
                <a:latin typeface="Calibri"/>
                <a:cs typeface="Calibri"/>
              </a:rPr>
              <a:t>of </a:t>
            </a:r>
            <a:r>
              <a:rPr i="1" spc="-20" dirty="0">
                <a:latin typeface="Calibri"/>
                <a:cs typeface="Calibri"/>
              </a:rPr>
              <a:t>our  </a:t>
            </a:r>
            <a:r>
              <a:rPr i="1" spc="5" dirty="0">
                <a:latin typeface="Calibri"/>
                <a:cs typeface="Calibri"/>
              </a:rPr>
              <a:t>home </a:t>
            </a:r>
            <a:r>
              <a:rPr i="1" spc="-20" dirty="0">
                <a:latin typeface="Calibri"/>
                <a:cs typeface="Calibri"/>
              </a:rPr>
              <a:t>and </a:t>
            </a:r>
            <a:r>
              <a:rPr i="1" spc="-5" dirty="0">
                <a:latin typeface="Calibri"/>
                <a:cs typeface="Calibri"/>
              </a:rPr>
              <a:t>community </a:t>
            </a:r>
            <a:r>
              <a:rPr i="1" spc="-15" dirty="0">
                <a:latin typeface="Calibri"/>
                <a:cs typeface="Calibri"/>
              </a:rPr>
              <a:t>care </a:t>
            </a:r>
            <a:r>
              <a:rPr i="1" dirty="0">
                <a:latin typeface="Calibri"/>
                <a:cs typeface="Calibri"/>
              </a:rPr>
              <a:t>programs </a:t>
            </a:r>
            <a:r>
              <a:rPr i="1" spc="5" dirty="0">
                <a:latin typeface="Calibri"/>
                <a:cs typeface="Calibri"/>
              </a:rPr>
              <a:t>are </a:t>
            </a:r>
            <a:r>
              <a:rPr i="1" spc="-5" dirty="0">
                <a:latin typeface="Calibri"/>
                <a:cs typeface="Calibri"/>
              </a:rPr>
              <a:t>approaching  </a:t>
            </a:r>
            <a:r>
              <a:rPr i="1" dirty="0">
                <a:latin typeface="Calibri"/>
                <a:cs typeface="Calibri"/>
              </a:rPr>
              <a:t>this </a:t>
            </a:r>
            <a:r>
              <a:rPr i="1" spc="-20" dirty="0">
                <a:latin typeface="Calibri"/>
                <a:cs typeface="Calibri"/>
              </a:rPr>
              <a:t>in </a:t>
            </a:r>
            <a:r>
              <a:rPr i="1" spc="-15" dirty="0">
                <a:latin typeface="Calibri"/>
                <a:cs typeface="Calibri"/>
              </a:rPr>
              <a:t>the </a:t>
            </a:r>
            <a:r>
              <a:rPr i="1" spc="5" dirty="0">
                <a:latin typeface="Calibri"/>
                <a:cs typeface="Calibri"/>
              </a:rPr>
              <a:t>same </a:t>
            </a:r>
            <a:r>
              <a:rPr i="1" spc="-25" dirty="0">
                <a:latin typeface="Calibri"/>
                <a:cs typeface="Calibri"/>
              </a:rPr>
              <a:t>way. </a:t>
            </a:r>
            <a:r>
              <a:rPr i="1" spc="-15" dirty="0">
                <a:latin typeface="Calibri"/>
                <a:cs typeface="Calibri"/>
              </a:rPr>
              <a:t>[… For </a:t>
            </a:r>
            <a:r>
              <a:rPr i="1" spc="-10" dirty="0">
                <a:latin typeface="Calibri"/>
                <a:cs typeface="Calibri"/>
              </a:rPr>
              <a:t>example] we </a:t>
            </a:r>
            <a:r>
              <a:rPr i="1" spc="5" dirty="0">
                <a:latin typeface="Calibri"/>
                <a:cs typeface="Calibri"/>
              </a:rPr>
              <a:t>would </a:t>
            </a:r>
            <a:r>
              <a:rPr i="1" spc="20" dirty="0">
                <a:latin typeface="Calibri"/>
                <a:cs typeface="Calibri"/>
              </a:rPr>
              <a:t>do </a:t>
            </a:r>
            <a:r>
              <a:rPr i="1" dirty="0">
                <a:latin typeface="Calibri"/>
                <a:cs typeface="Calibri"/>
              </a:rPr>
              <a:t>a  </a:t>
            </a:r>
            <a:r>
              <a:rPr i="1" spc="-15" dirty="0">
                <a:latin typeface="Calibri"/>
                <a:cs typeface="Calibri"/>
              </a:rPr>
              <a:t>light touch </a:t>
            </a:r>
            <a:r>
              <a:rPr i="1" spc="-5" dirty="0">
                <a:latin typeface="Calibri"/>
                <a:cs typeface="Calibri"/>
              </a:rPr>
              <a:t>eligibility </a:t>
            </a:r>
            <a:r>
              <a:rPr i="1" spc="5" dirty="0">
                <a:latin typeface="Calibri"/>
                <a:cs typeface="Calibri"/>
              </a:rPr>
              <a:t>and </a:t>
            </a:r>
            <a:r>
              <a:rPr i="1" spc="-10" dirty="0">
                <a:latin typeface="Calibri"/>
                <a:cs typeface="Calibri"/>
              </a:rPr>
              <a:t>determination </a:t>
            </a:r>
            <a:r>
              <a:rPr i="1" spc="-15" dirty="0">
                <a:latin typeface="Calibri"/>
                <a:cs typeface="Calibri"/>
              </a:rPr>
              <a:t>of </a:t>
            </a:r>
            <a:r>
              <a:rPr i="1" dirty="0">
                <a:latin typeface="Calibri"/>
                <a:cs typeface="Calibri"/>
              </a:rPr>
              <a:t>what</a:t>
            </a:r>
            <a:r>
              <a:rPr i="1" spc="90" dirty="0">
                <a:latin typeface="Calibri"/>
                <a:cs typeface="Calibri"/>
              </a:rPr>
              <a:t> </a:t>
            </a:r>
            <a:r>
              <a:rPr i="1" spc="10" dirty="0">
                <a:latin typeface="Calibri"/>
                <a:cs typeface="Calibri"/>
              </a:rPr>
              <a:t>the</a:t>
            </a:r>
          </a:p>
          <a:p>
            <a:pPr marL="57785">
              <a:lnSpc>
                <a:spcPts val="2105"/>
              </a:lnSpc>
            </a:pPr>
            <a:r>
              <a:rPr i="1" spc="-5" dirty="0">
                <a:latin typeface="Calibri"/>
                <a:cs typeface="Calibri"/>
              </a:rPr>
              <a:t>patient actually needs, </a:t>
            </a:r>
            <a:r>
              <a:rPr i="1" spc="5" dirty="0">
                <a:latin typeface="Calibri"/>
                <a:cs typeface="Calibri"/>
              </a:rPr>
              <a:t>and </a:t>
            </a:r>
            <a:r>
              <a:rPr i="1" dirty="0">
                <a:latin typeface="Calibri"/>
                <a:cs typeface="Calibri"/>
              </a:rPr>
              <a:t>then </a:t>
            </a:r>
            <a:r>
              <a:rPr i="1" spc="-10" dirty="0">
                <a:latin typeface="Calibri"/>
                <a:cs typeface="Calibri"/>
              </a:rPr>
              <a:t>send </a:t>
            </a:r>
            <a:r>
              <a:rPr i="1" spc="15" dirty="0">
                <a:latin typeface="Calibri"/>
                <a:cs typeface="Calibri"/>
              </a:rPr>
              <a:t>it </a:t>
            </a:r>
            <a:r>
              <a:rPr i="1" spc="-10" dirty="0">
                <a:latin typeface="Calibri"/>
                <a:cs typeface="Calibri"/>
              </a:rPr>
              <a:t>right </a:t>
            </a:r>
            <a:r>
              <a:rPr i="1" spc="-15" dirty="0">
                <a:latin typeface="Calibri"/>
                <a:cs typeface="Calibri"/>
              </a:rPr>
              <a:t>over </a:t>
            </a:r>
            <a:r>
              <a:rPr i="1" spc="-40" dirty="0">
                <a:latin typeface="Calibri"/>
                <a:cs typeface="Calibri"/>
              </a:rPr>
              <a:t>to</a:t>
            </a:r>
            <a:r>
              <a:rPr i="1" spc="25" dirty="0">
                <a:latin typeface="Calibri"/>
                <a:cs typeface="Calibri"/>
              </a:rPr>
              <a:t> </a:t>
            </a:r>
            <a:r>
              <a:rPr i="1" spc="10" dirty="0">
                <a:latin typeface="Calibri"/>
                <a:cs typeface="Calibri"/>
              </a:rPr>
              <a:t>the</a:t>
            </a:r>
          </a:p>
          <a:p>
            <a:pPr marL="57785">
              <a:lnSpc>
                <a:spcPct val="100000"/>
              </a:lnSpc>
              <a:spcBef>
                <a:spcPts val="15"/>
              </a:spcBef>
            </a:pPr>
            <a:r>
              <a:rPr i="1" dirty="0">
                <a:latin typeface="Calibri"/>
                <a:cs typeface="Calibri"/>
              </a:rPr>
              <a:t>leading project. </a:t>
            </a:r>
            <a:r>
              <a:rPr i="1" spc="-10" dirty="0">
                <a:latin typeface="Calibri"/>
                <a:cs typeface="Calibri"/>
              </a:rPr>
              <a:t>And I'm </a:t>
            </a:r>
            <a:r>
              <a:rPr i="1" spc="5" dirty="0">
                <a:latin typeface="Calibri"/>
                <a:cs typeface="Calibri"/>
              </a:rPr>
              <a:t>not </a:t>
            </a:r>
            <a:r>
              <a:rPr i="1" spc="-20" dirty="0">
                <a:latin typeface="Calibri"/>
                <a:cs typeface="Calibri"/>
              </a:rPr>
              <a:t>sure </a:t>
            </a:r>
            <a:r>
              <a:rPr i="1" dirty="0">
                <a:latin typeface="Calibri"/>
                <a:cs typeface="Calibri"/>
              </a:rPr>
              <a:t>that </a:t>
            </a:r>
            <a:r>
              <a:rPr i="1" spc="-15" dirty="0">
                <a:latin typeface="Calibri"/>
                <a:cs typeface="Calibri"/>
              </a:rPr>
              <a:t>works </a:t>
            </a:r>
            <a:r>
              <a:rPr i="1" spc="5" dirty="0">
                <a:latin typeface="Calibri"/>
                <a:cs typeface="Calibri"/>
              </a:rPr>
              <a:t>for</a:t>
            </a:r>
            <a:r>
              <a:rPr i="1" spc="2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every</a:t>
            </a:r>
          </a:p>
          <a:p>
            <a:pPr marL="57785" marR="106045">
              <a:lnSpc>
                <a:spcPct val="99700"/>
              </a:lnSpc>
              <a:spcBef>
                <a:spcPts val="25"/>
              </a:spcBef>
            </a:pPr>
            <a:r>
              <a:rPr i="1" spc="-10" dirty="0">
                <a:latin typeface="Calibri"/>
                <a:cs typeface="Calibri"/>
              </a:rPr>
              <a:t>population. </a:t>
            </a:r>
            <a:r>
              <a:rPr i="1" dirty="0">
                <a:latin typeface="Calibri"/>
                <a:cs typeface="Calibri"/>
              </a:rPr>
              <a:t>[…] </a:t>
            </a:r>
            <a:r>
              <a:rPr i="1" spc="-10" dirty="0">
                <a:latin typeface="Calibri"/>
                <a:cs typeface="Calibri"/>
              </a:rPr>
              <a:t>I'm </a:t>
            </a:r>
            <a:r>
              <a:rPr i="1" spc="-15" dirty="0">
                <a:latin typeface="Calibri"/>
                <a:cs typeface="Calibri"/>
              </a:rPr>
              <a:t>trying </a:t>
            </a:r>
            <a:r>
              <a:rPr i="1" dirty="0">
                <a:latin typeface="Calibri"/>
                <a:cs typeface="Calibri"/>
              </a:rPr>
              <a:t>to </a:t>
            </a:r>
            <a:r>
              <a:rPr i="1" spc="-5" dirty="0">
                <a:latin typeface="Calibri"/>
                <a:cs typeface="Calibri"/>
              </a:rPr>
              <a:t>find areas where </a:t>
            </a:r>
            <a:r>
              <a:rPr i="1" dirty="0">
                <a:latin typeface="Calibri"/>
                <a:cs typeface="Calibri"/>
              </a:rPr>
              <a:t>there's  wiggle </a:t>
            </a:r>
            <a:r>
              <a:rPr i="1" spc="-5" dirty="0">
                <a:latin typeface="Calibri"/>
                <a:cs typeface="Calibri"/>
              </a:rPr>
              <a:t>room, </a:t>
            </a:r>
            <a:r>
              <a:rPr i="1" dirty="0">
                <a:latin typeface="Calibri"/>
                <a:cs typeface="Calibri"/>
              </a:rPr>
              <a:t>[…] </a:t>
            </a:r>
            <a:r>
              <a:rPr i="1" spc="-10" dirty="0">
                <a:latin typeface="Calibri"/>
                <a:cs typeface="Calibri"/>
              </a:rPr>
              <a:t>find ways </a:t>
            </a:r>
            <a:r>
              <a:rPr i="1" dirty="0">
                <a:latin typeface="Calibri"/>
                <a:cs typeface="Calibri"/>
              </a:rPr>
              <a:t>to </a:t>
            </a:r>
            <a:r>
              <a:rPr i="1" spc="-5" dirty="0">
                <a:latin typeface="Calibri"/>
                <a:cs typeface="Calibri"/>
              </a:rPr>
              <a:t>influence </a:t>
            </a:r>
            <a:r>
              <a:rPr i="1" dirty="0">
                <a:latin typeface="Calibri"/>
                <a:cs typeface="Calibri"/>
              </a:rPr>
              <a:t>things from a  </a:t>
            </a:r>
            <a:r>
              <a:rPr i="1" spc="5" dirty="0">
                <a:latin typeface="Calibri"/>
                <a:cs typeface="Calibri"/>
              </a:rPr>
              <a:t>home </a:t>
            </a:r>
            <a:r>
              <a:rPr i="1" spc="-20" dirty="0">
                <a:latin typeface="Calibri"/>
                <a:cs typeface="Calibri"/>
              </a:rPr>
              <a:t>and </a:t>
            </a:r>
            <a:r>
              <a:rPr i="1" spc="-5" dirty="0">
                <a:latin typeface="Calibri"/>
                <a:cs typeface="Calibri"/>
              </a:rPr>
              <a:t>community </a:t>
            </a:r>
            <a:r>
              <a:rPr i="1" spc="-15" dirty="0">
                <a:latin typeface="Calibri"/>
                <a:cs typeface="Calibri"/>
              </a:rPr>
              <a:t>care </a:t>
            </a:r>
            <a:r>
              <a:rPr i="1" spc="-5" dirty="0">
                <a:latin typeface="Calibri"/>
                <a:cs typeface="Calibri"/>
              </a:rPr>
              <a:t>perspective, </a:t>
            </a:r>
            <a:r>
              <a:rPr i="1" spc="5" dirty="0">
                <a:latin typeface="Calibri"/>
                <a:cs typeface="Calibri"/>
              </a:rPr>
              <a:t>but still </a:t>
            </a:r>
            <a:r>
              <a:rPr i="1" spc="-25" dirty="0">
                <a:latin typeface="Calibri"/>
                <a:cs typeface="Calibri"/>
              </a:rPr>
              <a:t>fit </a:t>
            </a:r>
            <a:r>
              <a:rPr i="1" spc="-10" dirty="0">
                <a:latin typeface="Calibri"/>
                <a:cs typeface="Calibri"/>
              </a:rPr>
              <a:t>within  </a:t>
            </a:r>
            <a:r>
              <a:rPr i="1" spc="-15" dirty="0">
                <a:latin typeface="Calibri"/>
                <a:cs typeface="Calibri"/>
              </a:rPr>
              <a:t>the </a:t>
            </a:r>
            <a:r>
              <a:rPr i="1" spc="-25" dirty="0">
                <a:latin typeface="Calibri"/>
                <a:cs typeface="Calibri"/>
              </a:rPr>
              <a:t>rules.” </a:t>
            </a:r>
            <a:r>
              <a:rPr spc="-5" dirty="0"/>
              <a:t>(HCCSS</a:t>
            </a:r>
            <a:r>
              <a:rPr spc="110" dirty="0"/>
              <a:t> </a:t>
            </a:r>
            <a:r>
              <a:rPr spc="-5" dirty="0"/>
              <a:t>leader)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2909" y="1642173"/>
            <a:ext cx="4782820" cy="5765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98450" marR="5080" indent="-286385">
              <a:lnSpc>
                <a:spcPct val="100800"/>
              </a:lnSpc>
              <a:spcBef>
                <a:spcPts val="8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1800" dirty="0">
                <a:solidFill>
                  <a:srgbClr val="091A30"/>
                </a:solidFill>
                <a:latin typeface="Calibri"/>
                <a:cs typeface="Calibri"/>
              </a:rPr>
              <a:t>Lack </a:t>
            </a:r>
            <a:r>
              <a:rPr sz="1800" spc="10" dirty="0">
                <a:solidFill>
                  <a:srgbClr val="091A30"/>
                </a:solidFill>
                <a:latin typeface="Calibri"/>
                <a:cs typeface="Calibri"/>
              </a:rPr>
              <a:t>of </a:t>
            </a:r>
            <a:r>
              <a:rPr sz="1800" spc="-10" dirty="0">
                <a:solidFill>
                  <a:srgbClr val="091A30"/>
                </a:solidFill>
                <a:latin typeface="Calibri"/>
                <a:cs typeface="Calibri"/>
              </a:rPr>
              <a:t>flexibility </a:t>
            </a:r>
            <a:r>
              <a:rPr sz="1800" dirty="0">
                <a:solidFill>
                  <a:srgbClr val="091A30"/>
                </a:solidFill>
                <a:latin typeface="Calibri"/>
                <a:cs typeface="Calibri"/>
              </a:rPr>
              <a:t>hinders </a:t>
            </a:r>
            <a:r>
              <a:rPr sz="1800" spc="-5" dirty="0">
                <a:solidFill>
                  <a:srgbClr val="091A30"/>
                </a:solidFill>
                <a:latin typeface="Calibri"/>
                <a:cs typeface="Calibri"/>
              </a:rPr>
              <a:t>relationship-building </a:t>
            </a:r>
            <a:r>
              <a:rPr sz="1800" dirty="0">
                <a:solidFill>
                  <a:srgbClr val="091A30"/>
                </a:solidFill>
                <a:latin typeface="Calibri"/>
                <a:cs typeface="Calibri"/>
              </a:rPr>
              <a:t>&amp;  </a:t>
            </a:r>
            <a:r>
              <a:rPr sz="1800" spc="-5" dirty="0">
                <a:solidFill>
                  <a:srgbClr val="091A30"/>
                </a:solidFill>
                <a:latin typeface="Calibri"/>
                <a:cs typeface="Calibri"/>
              </a:rPr>
              <a:t>shared</a:t>
            </a:r>
            <a:r>
              <a:rPr sz="1800" spc="-10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91A30"/>
                </a:solidFill>
                <a:latin typeface="Calibri"/>
                <a:cs typeface="Calibri"/>
              </a:rPr>
              <a:t>vision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8081" y="2495550"/>
            <a:ext cx="5264785" cy="3114675"/>
          </a:xfrm>
          <a:custGeom>
            <a:avLst/>
            <a:gdLst/>
            <a:ahLst/>
            <a:cxnLst/>
            <a:rect l="l" t="t" r="r" b="b"/>
            <a:pathLst>
              <a:path w="5264785" h="3114675">
                <a:moveTo>
                  <a:pt x="5264518" y="2595499"/>
                </a:moveTo>
                <a:lnTo>
                  <a:pt x="178168" y="2595499"/>
                </a:lnTo>
                <a:lnTo>
                  <a:pt x="180289" y="2642759"/>
                </a:lnTo>
                <a:lnTo>
                  <a:pt x="186532" y="2688830"/>
                </a:lnTo>
                <a:lnTo>
                  <a:pt x="196712" y="2733528"/>
                </a:lnTo>
                <a:lnTo>
                  <a:pt x="210646" y="2776669"/>
                </a:lnTo>
                <a:lnTo>
                  <a:pt x="228151" y="2818071"/>
                </a:lnTo>
                <a:lnTo>
                  <a:pt x="249044" y="2857551"/>
                </a:lnTo>
                <a:lnTo>
                  <a:pt x="273142" y="2894925"/>
                </a:lnTo>
                <a:lnTo>
                  <a:pt x="300260" y="2930011"/>
                </a:lnTo>
                <a:lnTo>
                  <a:pt x="330217" y="2962624"/>
                </a:lnTo>
                <a:lnTo>
                  <a:pt x="362828" y="2992582"/>
                </a:lnTo>
                <a:lnTo>
                  <a:pt x="397911" y="3019701"/>
                </a:lnTo>
                <a:lnTo>
                  <a:pt x="435282" y="3043799"/>
                </a:lnTo>
                <a:lnTo>
                  <a:pt x="474757" y="3064692"/>
                </a:lnTo>
                <a:lnTo>
                  <a:pt x="516154" y="3082197"/>
                </a:lnTo>
                <a:lnTo>
                  <a:pt x="559290" y="3096131"/>
                </a:lnTo>
                <a:lnTo>
                  <a:pt x="603980" y="3106311"/>
                </a:lnTo>
                <a:lnTo>
                  <a:pt x="650042" y="3112553"/>
                </a:lnTo>
                <a:lnTo>
                  <a:pt x="697293" y="3114675"/>
                </a:lnTo>
                <a:lnTo>
                  <a:pt x="4745342" y="3114675"/>
                </a:lnTo>
                <a:lnTo>
                  <a:pt x="4792602" y="3112553"/>
                </a:lnTo>
                <a:lnTo>
                  <a:pt x="4838673" y="3106311"/>
                </a:lnTo>
                <a:lnTo>
                  <a:pt x="4883371" y="3096131"/>
                </a:lnTo>
                <a:lnTo>
                  <a:pt x="4926512" y="3082197"/>
                </a:lnTo>
                <a:lnTo>
                  <a:pt x="4967915" y="3064692"/>
                </a:lnTo>
                <a:lnTo>
                  <a:pt x="5007395" y="3043799"/>
                </a:lnTo>
                <a:lnTo>
                  <a:pt x="5044769" y="3019701"/>
                </a:lnTo>
                <a:lnTo>
                  <a:pt x="5079854" y="2992582"/>
                </a:lnTo>
                <a:lnTo>
                  <a:pt x="5112467" y="2962624"/>
                </a:lnTo>
                <a:lnTo>
                  <a:pt x="5142425" y="2930011"/>
                </a:lnTo>
                <a:lnTo>
                  <a:pt x="5169544" y="2894925"/>
                </a:lnTo>
                <a:lnTo>
                  <a:pt x="5193642" y="2857551"/>
                </a:lnTo>
                <a:lnTo>
                  <a:pt x="5214536" y="2818071"/>
                </a:lnTo>
                <a:lnTo>
                  <a:pt x="5232041" y="2776669"/>
                </a:lnTo>
                <a:lnTo>
                  <a:pt x="5245975" y="2733528"/>
                </a:lnTo>
                <a:lnTo>
                  <a:pt x="5256154" y="2688830"/>
                </a:lnTo>
                <a:lnTo>
                  <a:pt x="5262396" y="2642759"/>
                </a:lnTo>
                <a:lnTo>
                  <a:pt x="5264518" y="2595499"/>
                </a:lnTo>
                <a:close/>
              </a:path>
              <a:path w="5264785" h="3114675">
                <a:moveTo>
                  <a:pt x="4745342" y="0"/>
                </a:moveTo>
                <a:lnTo>
                  <a:pt x="697293" y="0"/>
                </a:lnTo>
                <a:lnTo>
                  <a:pt x="650042" y="2121"/>
                </a:lnTo>
                <a:lnTo>
                  <a:pt x="603980" y="8363"/>
                </a:lnTo>
                <a:lnTo>
                  <a:pt x="559290" y="18543"/>
                </a:lnTo>
                <a:lnTo>
                  <a:pt x="516154" y="32477"/>
                </a:lnTo>
                <a:lnTo>
                  <a:pt x="474757" y="49982"/>
                </a:lnTo>
                <a:lnTo>
                  <a:pt x="435282" y="70875"/>
                </a:lnTo>
                <a:lnTo>
                  <a:pt x="397911" y="94973"/>
                </a:lnTo>
                <a:lnTo>
                  <a:pt x="362828" y="122092"/>
                </a:lnTo>
                <a:lnTo>
                  <a:pt x="330217" y="152050"/>
                </a:lnTo>
                <a:lnTo>
                  <a:pt x="300260" y="184663"/>
                </a:lnTo>
                <a:lnTo>
                  <a:pt x="273142" y="219749"/>
                </a:lnTo>
                <a:lnTo>
                  <a:pt x="249044" y="257123"/>
                </a:lnTo>
                <a:lnTo>
                  <a:pt x="228151" y="296603"/>
                </a:lnTo>
                <a:lnTo>
                  <a:pt x="210646" y="338005"/>
                </a:lnTo>
                <a:lnTo>
                  <a:pt x="196712" y="381146"/>
                </a:lnTo>
                <a:lnTo>
                  <a:pt x="186532" y="425844"/>
                </a:lnTo>
                <a:lnTo>
                  <a:pt x="180289" y="471915"/>
                </a:lnTo>
                <a:lnTo>
                  <a:pt x="178168" y="519175"/>
                </a:lnTo>
                <a:lnTo>
                  <a:pt x="178168" y="1816862"/>
                </a:lnTo>
                <a:lnTo>
                  <a:pt x="0" y="2595118"/>
                </a:lnTo>
                <a:lnTo>
                  <a:pt x="178168" y="2595626"/>
                </a:lnTo>
                <a:lnTo>
                  <a:pt x="5264518" y="2595499"/>
                </a:lnTo>
                <a:lnTo>
                  <a:pt x="5264518" y="519175"/>
                </a:lnTo>
                <a:lnTo>
                  <a:pt x="5262396" y="471915"/>
                </a:lnTo>
                <a:lnTo>
                  <a:pt x="5256154" y="425844"/>
                </a:lnTo>
                <a:lnTo>
                  <a:pt x="5245975" y="381146"/>
                </a:lnTo>
                <a:lnTo>
                  <a:pt x="5232041" y="338005"/>
                </a:lnTo>
                <a:lnTo>
                  <a:pt x="5214536" y="296603"/>
                </a:lnTo>
                <a:lnTo>
                  <a:pt x="5193642" y="257123"/>
                </a:lnTo>
                <a:lnTo>
                  <a:pt x="5169544" y="219749"/>
                </a:lnTo>
                <a:lnTo>
                  <a:pt x="5142425" y="184663"/>
                </a:lnTo>
                <a:lnTo>
                  <a:pt x="5112467" y="152050"/>
                </a:lnTo>
                <a:lnTo>
                  <a:pt x="5079854" y="122092"/>
                </a:lnTo>
                <a:lnTo>
                  <a:pt x="5044769" y="94973"/>
                </a:lnTo>
                <a:lnTo>
                  <a:pt x="5007395" y="70875"/>
                </a:lnTo>
                <a:lnTo>
                  <a:pt x="4967915" y="49982"/>
                </a:lnTo>
                <a:lnTo>
                  <a:pt x="4926512" y="32477"/>
                </a:lnTo>
                <a:lnTo>
                  <a:pt x="4883371" y="18543"/>
                </a:lnTo>
                <a:lnTo>
                  <a:pt x="4838673" y="8363"/>
                </a:lnTo>
                <a:lnTo>
                  <a:pt x="4792602" y="2121"/>
                </a:lnTo>
                <a:lnTo>
                  <a:pt x="4745342" y="0"/>
                </a:lnTo>
                <a:close/>
              </a:path>
            </a:pathLst>
          </a:custGeom>
          <a:solidFill>
            <a:srgbClr val="E4EF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755" y="2927667"/>
            <a:ext cx="4491355" cy="2226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“If </a:t>
            </a:r>
            <a:r>
              <a:rPr sz="1800" i="1" spc="-30" dirty="0">
                <a:solidFill>
                  <a:srgbClr val="091A30"/>
                </a:solidFill>
                <a:latin typeface="Calibri"/>
                <a:cs typeface="Calibri"/>
              </a:rPr>
              <a:t>we’re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thinking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about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this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as the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Thanksgiving  dinner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table, </a:t>
            </a:r>
            <a:r>
              <a:rPr sz="1800" i="1" spc="-20" dirty="0">
                <a:solidFill>
                  <a:srgbClr val="091A30"/>
                </a:solidFill>
                <a:latin typeface="Calibri"/>
                <a:cs typeface="Calibri"/>
              </a:rPr>
              <a:t>HCCSS is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at the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table </a:t>
            </a:r>
            <a:r>
              <a:rPr sz="1800" i="1" spc="5" dirty="0">
                <a:solidFill>
                  <a:srgbClr val="091A30"/>
                </a:solidFill>
                <a:latin typeface="Calibri"/>
                <a:cs typeface="Calibri"/>
              </a:rPr>
              <a:t>but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limited </a:t>
            </a:r>
            <a:r>
              <a:rPr sz="1800" i="1" spc="-20" dirty="0">
                <a:solidFill>
                  <a:srgbClr val="091A30"/>
                </a:solidFill>
                <a:latin typeface="Calibri"/>
                <a:cs typeface="Calibri"/>
              </a:rPr>
              <a:t>in 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their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ability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to eat </a:t>
            </a:r>
            <a:r>
              <a:rPr sz="1800" i="1" spc="10" dirty="0">
                <a:solidFill>
                  <a:srgbClr val="091A30"/>
                </a:solidFill>
                <a:latin typeface="Calibri"/>
                <a:cs typeface="Calibri"/>
              </a:rPr>
              <a:t>the </a:t>
            </a:r>
            <a:r>
              <a:rPr sz="1800" i="1" spc="-35" dirty="0">
                <a:solidFill>
                  <a:srgbClr val="091A30"/>
                </a:solidFill>
                <a:latin typeface="Calibri"/>
                <a:cs typeface="Calibri"/>
              </a:rPr>
              <a:t>turkey.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Constrained </a:t>
            </a:r>
            <a:r>
              <a:rPr sz="1800" i="1" spc="-30" dirty="0">
                <a:solidFill>
                  <a:srgbClr val="091A30"/>
                </a:solidFill>
                <a:latin typeface="Calibri"/>
                <a:cs typeface="Calibri"/>
              </a:rPr>
              <a:t>by,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I 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think,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a culture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of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risk avoidance,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constrained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by 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a directive </a:t>
            </a:r>
            <a:r>
              <a:rPr sz="1800" i="1" spc="-40" dirty="0">
                <a:solidFill>
                  <a:srgbClr val="091A30"/>
                </a:solidFill>
                <a:latin typeface="Calibri"/>
                <a:cs typeface="Calibri"/>
              </a:rPr>
              <a:t>to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standardize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provincially,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despite  there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being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58 </a:t>
            </a:r>
            <a:r>
              <a:rPr sz="1800" i="1" spc="-30" dirty="0">
                <a:solidFill>
                  <a:srgbClr val="091A30"/>
                </a:solidFill>
                <a:latin typeface="Calibri"/>
                <a:cs typeface="Calibri"/>
              </a:rPr>
              <a:t>OHTs </a:t>
            </a:r>
            <a:r>
              <a:rPr sz="1800" i="1" spc="-20" dirty="0">
                <a:solidFill>
                  <a:srgbClr val="091A30"/>
                </a:solidFill>
                <a:latin typeface="Calibri"/>
                <a:cs typeface="Calibri"/>
              </a:rPr>
              <a:t>and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seven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leading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practices 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that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are,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by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design,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different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from each </a:t>
            </a:r>
            <a:r>
              <a:rPr sz="1800" i="1" spc="-55" dirty="0">
                <a:solidFill>
                  <a:srgbClr val="091A30"/>
                </a:solidFill>
                <a:latin typeface="Calibri"/>
                <a:cs typeface="Calibri"/>
              </a:rPr>
              <a:t>other.”  </a:t>
            </a:r>
            <a:r>
              <a:rPr sz="1800" spc="-5" dirty="0">
                <a:solidFill>
                  <a:srgbClr val="091A30"/>
                </a:solidFill>
                <a:latin typeface="Calibri"/>
                <a:cs typeface="Calibri"/>
              </a:rPr>
              <a:t>(OHT</a:t>
            </a:r>
            <a:r>
              <a:rPr sz="1800" spc="-20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91A30"/>
                </a:solidFill>
                <a:latin typeface="Calibri"/>
                <a:cs typeface="Calibri"/>
              </a:rPr>
              <a:t>Leader)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69</a:t>
            </a:fld>
            <a:endParaRPr spc="-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4850" y="5724525"/>
            <a:ext cx="11489055" cy="0"/>
          </a:xfrm>
          <a:custGeom>
            <a:avLst/>
            <a:gdLst/>
            <a:ahLst/>
            <a:cxnLst/>
            <a:rect l="l" t="t" r="r" b="b"/>
            <a:pathLst>
              <a:path w="11489055">
                <a:moveTo>
                  <a:pt x="0" y="0"/>
                </a:moveTo>
                <a:lnTo>
                  <a:pt x="11488928" y="0"/>
                </a:lnTo>
              </a:path>
            </a:pathLst>
          </a:custGeom>
          <a:ln w="57150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67775" y="381000"/>
            <a:ext cx="3324225" cy="695325"/>
          </a:xfrm>
          <a:custGeom>
            <a:avLst/>
            <a:gdLst/>
            <a:ahLst/>
            <a:cxnLst/>
            <a:rect l="l" t="t" r="r" b="b"/>
            <a:pathLst>
              <a:path w="3324225" h="695325">
                <a:moveTo>
                  <a:pt x="0" y="695325"/>
                </a:moveTo>
                <a:lnTo>
                  <a:pt x="3324225" y="695325"/>
                </a:lnTo>
                <a:lnTo>
                  <a:pt x="3324225" y="0"/>
                </a:lnTo>
                <a:lnTo>
                  <a:pt x="0" y="0"/>
                </a:lnTo>
                <a:lnTo>
                  <a:pt x="0" y="695325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4850" y="495300"/>
            <a:ext cx="27432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3525" y="1510411"/>
            <a:ext cx="6526530" cy="14033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656714" marR="1482090" indent="231140">
              <a:lnSpc>
                <a:spcPct val="100600"/>
              </a:lnSpc>
              <a:spcBef>
                <a:spcPts val="80"/>
              </a:spcBef>
            </a:pPr>
            <a:r>
              <a:rPr sz="3300" spc="-55" dirty="0">
                <a:solidFill>
                  <a:srgbClr val="FFFFFF"/>
                </a:solidFill>
              </a:rPr>
              <a:t>Today’s </a:t>
            </a:r>
            <a:r>
              <a:rPr sz="3300" spc="5" dirty="0">
                <a:solidFill>
                  <a:srgbClr val="FFFFFF"/>
                </a:solidFill>
              </a:rPr>
              <a:t>event  </a:t>
            </a:r>
            <a:r>
              <a:rPr sz="3300" dirty="0">
                <a:solidFill>
                  <a:srgbClr val="FFFFFF"/>
                </a:solidFill>
              </a:rPr>
              <a:t>Leading</a:t>
            </a:r>
            <a:r>
              <a:rPr sz="3300" spc="-70" dirty="0">
                <a:solidFill>
                  <a:srgbClr val="FFFFFF"/>
                </a:solidFill>
              </a:rPr>
              <a:t> </a:t>
            </a:r>
            <a:r>
              <a:rPr sz="3300" spc="-5" dirty="0">
                <a:solidFill>
                  <a:srgbClr val="FFFFFF"/>
                </a:solidFill>
              </a:rPr>
              <a:t>Projects</a:t>
            </a:r>
            <a:endParaRPr sz="3300"/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Learnings 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a Realist Rapid-cycle</a:t>
            </a:r>
            <a:r>
              <a:rPr sz="2400" b="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Evaluation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77200" y="1238250"/>
            <a:ext cx="1247775" cy="1247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4170" y="3309857"/>
            <a:ext cx="366395" cy="16040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Presenters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19175" y="3257550"/>
            <a:ext cx="1795526" cy="2309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34125" y="3257550"/>
            <a:ext cx="1766951" cy="2195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9525" y="2619375"/>
            <a:ext cx="1981200" cy="7334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297430" y="1612925"/>
            <a:ext cx="366395" cy="7086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spc="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99251" y="4713922"/>
            <a:ext cx="2056130" cy="5981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550" spc="-20" dirty="0">
                <a:solidFill>
                  <a:srgbClr val="FFFFFF"/>
                </a:solidFill>
                <a:latin typeface="Arial"/>
                <a:cs typeface="Arial"/>
              </a:rPr>
              <a:t>Dr. </a:t>
            </a:r>
            <a:r>
              <a:rPr sz="1550" spc="20" dirty="0">
                <a:solidFill>
                  <a:srgbClr val="FFFFFF"/>
                </a:solidFill>
                <a:latin typeface="Arial"/>
                <a:cs typeface="Arial"/>
              </a:rPr>
              <a:t>Gaya</a:t>
            </a:r>
            <a:r>
              <a:rPr sz="15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15" dirty="0">
                <a:solidFill>
                  <a:srgbClr val="FFFFFF"/>
                </a:solidFill>
                <a:latin typeface="Arial"/>
                <a:cs typeface="Arial"/>
              </a:rPr>
              <a:t>Embuldeniya</a:t>
            </a:r>
            <a:endParaRPr sz="1550">
              <a:latin typeface="Arial"/>
              <a:cs typeface="Arial"/>
            </a:endParaRPr>
          </a:p>
          <a:p>
            <a:pPr marL="6985" algn="ctr">
              <a:lnSpc>
                <a:spcPts val="1300"/>
              </a:lnSpc>
              <a:spcBef>
                <a:spcPts val="20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Cultural</a:t>
            </a:r>
            <a:r>
              <a:rPr sz="11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Anthropologist</a:t>
            </a:r>
            <a:endParaRPr sz="1100">
              <a:latin typeface="Arial"/>
              <a:cs typeface="Arial"/>
            </a:endParaRPr>
          </a:p>
          <a:p>
            <a:pPr marL="5080" algn="ctr">
              <a:lnSpc>
                <a:spcPts val="1300"/>
              </a:lnSpc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HSPN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Investigator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82365" y="4734242"/>
            <a:ext cx="1655445" cy="5981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25"/>
              </a:spcBef>
            </a:pPr>
            <a:r>
              <a:rPr sz="1550" spc="15" dirty="0">
                <a:solidFill>
                  <a:srgbClr val="FFFFFF"/>
                </a:solidFill>
                <a:latin typeface="Arial"/>
                <a:cs typeface="Arial"/>
              </a:rPr>
              <a:t>Jessica</a:t>
            </a:r>
            <a:r>
              <a:rPr sz="15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30" dirty="0">
                <a:solidFill>
                  <a:srgbClr val="FFFFFF"/>
                </a:solidFill>
                <a:latin typeface="Arial"/>
                <a:cs typeface="Arial"/>
              </a:rPr>
              <a:t>Morgan</a:t>
            </a:r>
            <a:endParaRPr sz="1550">
              <a:latin typeface="Arial"/>
              <a:cs typeface="Arial"/>
            </a:endParaRPr>
          </a:p>
          <a:p>
            <a:pPr marL="12700" marR="5080" algn="ctr">
              <a:lnSpc>
                <a:spcPts val="128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HSPN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Assistant  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ICES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Appointed</a:t>
            </a:r>
            <a:r>
              <a:rPr sz="11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Analyst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3917" y="4734242"/>
            <a:ext cx="1861820" cy="7696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550" spc="-20" dirty="0">
                <a:solidFill>
                  <a:srgbClr val="FFFFFF"/>
                </a:solidFill>
                <a:latin typeface="Arial"/>
                <a:cs typeface="Arial"/>
              </a:rPr>
              <a:t>Dr. </a:t>
            </a:r>
            <a:r>
              <a:rPr sz="1550" spc="15" dirty="0">
                <a:solidFill>
                  <a:srgbClr val="FFFFFF"/>
                </a:solidFill>
                <a:latin typeface="Arial"/>
                <a:cs typeface="Arial"/>
              </a:rPr>
              <a:t>Kaileah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20" dirty="0">
                <a:solidFill>
                  <a:srgbClr val="FFFFFF"/>
                </a:solidFill>
                <a:latin typeface="Arial"/>
                <a:cs typeface="Arial"/>
              </a:rPr>
              <a:t>McKellar</a:t>
            </a:r>
            <a:endParaRPr sz="1550">
              <a:latin typeface="Arial"/>
              <a:cs typeface="Arial"/>
            </a:endParaRPr>
          </a:p>
          <a:p>
            <a:pPr marL="9525" algn="ctr">
              <a:lnSpc>
                <a:spcPts val="1300"/>
              </a:lnSpc>
              <a:spcBef>
                <a:spcPts val="20"/>
              </a:spcBef>
            </a:pP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Co-Lead</a:t>
            </a:r>
            <a:endParaRPr sz="1100">
              <a:latin typeface="Arial"/>
              <a:cs typeface="Arial"/>
            </a:endParaRPr>
          </a:p>
          <a:p>
            <a:pPr marL="7620" algn="ctr">
              <a:lnSpc>
                <a:spcPts val="130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Leading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sz="11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Evaluation</a:t>
            </a:r>
            <a:endParaRPr sz="11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3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HSPN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52825" y="3257550"/>
            <a:ext cx="1766951" cy="21670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52792" y="5920667"/>
            <a:ext cx="2282190" cy="593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9"/>
              </a:lnSpc>
            </a:pPr>
            <a:r>
              <a:rPr sz="1550" b="1" spc="30" dirty="0">
                <a:solidFill>
                  <a:srgbClr val="FFFFFF"/>
                </a:solidFill>
                <a:latin typeface="Arial"/>
                <a:cs typeface="Arial"/>
              </a:rPr>
              <a:t>HSPN </a:t>
            </a:r>
            <a:r>
              <a:rPr sz="1550" b="1" spc="20" dirty="0">
                <a:solidFill>
                  <a:srgbClr val="FFFFFF"/>
                </a:solidFill>
                <a:latin typeface="Arial"/>
                <a:cs typeface="Arial"/>
              </a:rPr>
              <a:t>Monthly</a:t>
            </a:r>
            <a:r>
              <a:rPr sz="15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20" dirty="0">
                <a:solidFill>
                  <a:srgbClr val="FFFFFF"/>
                </a:solidFill>
                <a:latin typeface="Arial"/>
                <a:cs typeface="Arial"/>
              </a:rPr>
              <a:t>Webinar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550" b="1" spc="25" dirty="0">
                <a:solidFill>
                  <a:srgbClr val="FFFFFF"/>
                </a:solidFill>
                <a:latin typeface="Arial"/>
                <a:cs typeface="Arial"/>
              </a:rPr>
              <a:t>March </a:t>
            </a:r>
            <a:r>
              <a:rPr sz="1550" b="1" spc="20" dirty="0">
                <a:solidFill>
                  <a:srgbClr val="FFFFFF"/>
                </a:solidFill>
                <a:latin typeface="Arial"/>
                <a:cs typeface="Arial"/>
              </a:rPr>
              <a:t>25,</a:t>
            </a:r>
            <a:r>
              <a:rPr sz="15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5" dirty="0">
                <a:solidFill>
                  <a:srgbClr val="FFFFFF"/>
                </a:solidFill>
                <a:latin typeface="Arial"/>
                <a:cs typeface="Arial"/>
              </a:rPr>
              <a:t>2025</a:t>
            </a:r>
            <a:endParaRPr sz="1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986259" y="6458416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7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2900" y="1323975"/>
            <a:ext cx="7363459" cy="1847850"/>
          </a:xfrm>
          <a:custGeom>
            <a:avLst/>
            <a:gdLst/>
            <a:ahLst/>
            <a:cxnLst/>
            <a:rect l="l" t="t" r="r" b="b"/>
            <a:pathLst>
              <a:path w="7363459" h="1847850">
                <a:moveTo>
                  <a:pt x="6721475" y="0"/>
                </a:moveTo>
                <a:lnTo>
                  <a:pt x="307975" y="0"/>
                </a:lnTo>
                <a:lnTo>
                  <a:pt x="262464" y="3340"/>
                </a:lnTo>
                <a:lnTo>
                  <a:pt x="219027" y="13042"/>
                </a:lnTo>
                <a:lnTo>
                  <a:pt x="178139" y="28629"/>
                </a:lnTo>
                <a:lnTo>
                  <a:pt x="140278" y="49625"/>
                </a:lnTo>
                <a:lnTo>
                  <a:pt x="105920" y="75553"/>
                </a:lnTo>
                <a:lnTo>
                  <a:pt x="75540" y="105935"/>
                </a:lnTo>
                <a:lnTo>
                  <a:pt x="49616" y="140295"/>
                </a:lnTo>
                <a:lnTo>
                  <a:pt x="28623" y="178156"/>
                </a:lnTo>
                <a:lnTo>
                  <a:pt x="13039" y="219041"/>
                </a:lnTo>
                <a:lnTo>
                  <a:pt x="3339" y="262473"/>
                </a:lnTo>
                <a:lnTo>
                  <a:pt x="0" y="307975"/>
                </a:lnTo>
                <a:lnTo>
                  <a:pt x="0" y="1539875"/>
                </a:lnTo>
                <a:lnTo>
                  <a:pt x="3339" y="1585376"/>
                </a:lnTo>
                <a:lnTo>
                  <a:pt x="13039" y="1628808"/>
                </a:lnTo>
                <a:lnTo>
                  <a:pt x="28623" y="1669693"/>
                </a:lnTo>
                <a:lnTo>
                  <a:pt x="49616" y="1707554"/>
                </a:lnTo>
                <a:lnTo>
                  <a:pt x="75540" y="1741914"/>
                </a:lnTo>
                <a:lnTo>
                  <a:pt x="105920" y="1772296"/>
                </a:lnTo>
                <a:lnTo>
                  <a:pt x="140278" y="1798224"/>
                </a:lnTo>
                <a:lnTo>
                  <a:pt x="178139" y="1819220"/>
                </a:lnTo>
                <a:lnTo>
                  <a:pt x="219027" y="1834807"/>
                </a:lnTo>
                <a:lnTo>
                  <a:pt x="262464" y="1844509"/>
                </a:lnTo>
                <a:lnTo>
                  <a:pt x="307975" y="1847850"/>
                </a:lnTo>
                <a:lnTo>
                  <a:pt x="6721475" y="1847850"/>
                </a:lnTo>
                <a:lnTo>
                  <a:pt x="6766976" y="1844509"/>
                </a:lnTo>
                <a:lnTo>
                  <a:pt x="6810408" y="1834807"/>
                </a:lnTo>
                <a:lnTo>
                  <a:pt x="6851293" y="1819220"/>
                </a:lnTo>
                <a:lnTo>
                  <a:pt x="6889154" y="1798224"/>
                </a:lnTo>
                <a:lnTo>
                  <a:pt x="6923514" y="1772296"/>
                </a:lnTo>
                <a:lnTo>
                  <a:pt x="6953896" y="1741914"/>
                </a:lnTo>
                <a:lnTo>
                  <a:pt x="6979824" y="1707554"/>
                </a:lnTo>
                <a:lnTo>
                  <a:pt x="7000820" y="1669693"/>
                </a:lnTo>
                <a:lnTo>
                  <a:pt x="7016407" y="1628808"/>
                </a:lnTo>
                <a:lnTo>
                  <a:pt x="7026109" y="1585376"/>
                </a:lnTo>
                <a:lnTo>
                  <a:pt x="7029450" y="1539875"/>
                </a:lnTo>
                <a:lnTo>
                  <a:pt x="7351079" y="1077976"/>
                </a:lnTo>
                <a:lnTo>
                  <a:pt x="7029450" y="1077976"/>
                </a:lnTo>
                <a:lnTo>
                  <a:pt x="7029450" y="307975"/>
                </a:lnTo>
                <a:lnTo>
                  <a:pt x="7026109" y="262473"/>
                </a:lnTo>
                <a:lnTo>
                  <a:pt x="7016407" y="219041"/>
                </a:lnTo>
                <a:lnTo>
                  <a:pt x="7000820" y="178156"/>
                </a:lnTo>
                <a:lnTo>
                  <a:pt x="6979824" y="140295"/>
                </a:lnTo>
                <a:lnTo>
                  <a:pt x="6953896" y="105935"/>
                </a:lnTo>
                <a:lnTo>
                  <a:pt x="6923514" y="75553"/>
                </a:lnTo>
                <a:lnTo>
                  <a:pt x="6889154" y="49625"/>
                </a:lnTo>
                <a:lnTo>
                  <a:pt x="6851293" y="28629"/>
                </a:lnTo>
                <a:lnTo>
                  <a:pt x="6810408" y="13042"/>
                </a:lnTo>
                <a:lnTo>
                  <a:pt x="6766976" y="3340"/>
                </a:lnTo>
                <a:lnTo>
                  <a:pt x="6721475" y="0"/>
                </a:lnTo>
                <a:close/>
              </a:path>
              <a:path w="7363459" h="1847850">
                <a:moveTo>
                  <a:pt x="7363459" y="1060196"/>
                </a:moveTo>
                <a:lnTo>
                  <a:pt x="7029450" y="1077976"/>
                </a:lnTo>
                <a:lnTo>
                  <a:pt x="7351079" y="1077976"/>
                </a:lnTo>
                <a:lnTo>
                  <a:pt x="7363459" y="1060196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7662" y="3891026"/>
            <a:ext cx="7270750" cy="2419350"/>
          </a:xfrm>
          <a:custGeom>
            <a:avLst/>
            <a:gdLst/>
            <a:ahLst/>
            <a:cxnLst/>
            <a:rect l="l" t="t" r="r" b="b"/>
            <a:pathLst>
              <a:path w="7270750" h="2419350">
                <a:moveTo>
                  <a:pt x="6540436" y="0"/>
                </a:moveTo>
                <a:lnTo>
                  <a:pt x="403237" y="0"/>
                </a:lnTo>
                <a:lnTo>
                  <a:pt x="356210" y="2711"/>
                </a:lnTo>
                <a:lnTo>
                  <a:pt x="310777" y="10646"/>
                </a:lnTo>
                <a:lnTo>
                  <a:pt x="267240" y="23500"/>
                </a:lnTo>
                <a:lnTo>
                  <a:pt x="225901" y="40973"/>
                </a:lnTo>
                <a:lnTo>
                  <a:pt x="187064" y="62761"/>
                </a:lnTo>
                <a:lnTo>
                  <a:pt x="151030" y="88564"/>
                </a:lnTo>
                <a:lnTo>
                  <a:pt x="118103" y="118078"/>
                </a:lnTo>
                <a:lnTo>
                  <a:pt x="88585" y="151001"/>
                </a:lnTo>
                <a:lnTo>
                  <a:pt x="62777" y="187032"/>
                </a:lnTo>
                <a:lnTo>
                  <a:pt x="40984" y="225869"/>
                </a:lnTo>
                <a:lnTo>
                  <a:pt x="23507" y="267208"/>
                </a:lnTo>
                <a:lnTo>
                  <a:pt x="10649" y="310749"/>
                </a:lnTo>
                <a:lnTo>
                  <a:pt x="2712" y="356188"/>
                </a:lnTo>
                <a:lnTo>
                  <a:pt x="0" y="403225"/>
                </a:lnTo>
                <a:lnTo>
                  <a:pt x="0" y="2016061"/>
                </a:lnTo>
                <a:lnTo>
                  <a:pt x="2712" y="2063075"/>
                </a:lnTo>
                <a:lnTo>
                  <a:pt x="10649" y="2108509"/>
                </a:lnTo>
                <a:lnTo>
                  <a:pt x="23507" y="2152046"/>
                </a:lnTo>
                <a:lnTo>
                  <a:pt x="40984" y="2193384"/>
                </a:lnTo>
                <a:lnTo>
                  <a:pt x="62777" y="2232222"/>
                </a:lnTo>
                <a:lnTo>
                  <a:pt x="88585" y="2268255"/>
                </a:lnTo>
                <a:lnTo>
                  <a:pt x="118103" y="2301182"/>
                </a:lnTo>
                <a:lnTo>
                  <a:pt x="151030" y="2330701"/>
                </a:lnTo>
                <a:lnTo>
                  <a:pt x="187064" y="2356508"/>
                </a:lnTo>
                <a:lnTo>
                  <a:pt x="225901" y="2378301"/>
                </a:lnTo>
                <a:lnTo>
                  <a:pt x="267240" y="2395778"/>
                </a:lnTo>
                <a:lnTo>
                  <a:pt x="310777" y="2408636"/>
                </a:lnTo>
                <a:lnTo>
                  <a:pt x="356210" y="2416573"/>
                </a:lnTo>
                <a:lnTo>
                  <a:pt x="403237" y="2419286"/>
                </a:lnTo>
                <a:lnTo>
                  <a:pt x="6540436" y="2419286"/>
                </a:lnTo>
                <a:lnTo>
                  <a:pt x="6587474" y="2416573"/>
                </a:lnTo>
                <a:lnTo>
                  <a:pt x="6632919" y="2408636"/>
                </a:lnTo>
                <a:lnTo>
                  <a:pt x="6676467" y="2395778"/>
                </a:lnTo>
                <a:lnTo>
                  <a:pt x="6717817" y="2378301"/>
                </a:lnTo>
                <a:lnTo>
                  <a:pt x="6756665" y="2356508"/>
                </a:lnTo>
                <a:lnTo>
                  <a:pt x="6792709" y="2330701"/>
                </a:lnTo>
                <a:lnTo>
                  <a:pt x="6825646" y="2301182"/>
                </a:lnTo>
                <a:lnTo>
                  <a:pt x="6855174" y="2268255"/>
                </a:lnTo>
                <a:lnTo>
                  <a:pt x="6880989" y="2232222"/>
                </a:lnTo>
                <a:lnTo>
                  <a:pt x="6902790" y="2193384"/>
                </a:lnTo>
                <a:lnTo>
                  <a:pt x="6920272" y="2152046"/>
                </a:lnTo>
                <a:lnTo>
                  <a:pt x="6933135" y="2108509"/>
                </a:lnTo>
                <a:lnTo>
                  <a:pt x="6941074" y="2063075"/>
                </a:lnTo>
                <a:lnTo>
                  <a:pt x="6943788" y="2016048"/>
                </a:lnTo>
                <a:lnTo>
                  <a:pt x="7183383" y="2016048"/>
                </a:lnTo>
                <a:lnTo>
                  <a:pt x="6943788" y="1411224"/>
                </a:lnTo>
                <a:lnTo>
                  <a:pt x="6943788" y="403225"/>
                </a:lnTo>
                <a:lnTo>
                  <a:pt x="6941074" y="356188"/>
                </a:lnTo>
                <a:lnTo>
                  <a:pt x="6933135" y="310749"/>
                </a:lnTo>
                <a:lnTo>
                  <a:pt x="6920272" y="267208"/>
                </a:lnTo>
                <a:lnTo>
                  <a:pt x="6902790" y="225869"/>
                </a:lnTo>
                <a:lnTo>
                  <a:pt x="6880989" y="187032"/>
                </a:lnTo>
                <a:lnTo>
                  <a:pt x="6855174" y="151001"/>
                </a:lnTo>
                <a:lnTo>
                  <a:pt x="6825646" y="118078"/>
                </a:lnTo>
                <a:lnTo>
                  <a:pt x="6792709" y="88564"/>
                </a:lnTo>
                <a:lnTo>
                  <a:pt x="6756665" y="62761"/>
                </a:lnTo>
                <a:lnTo>
                  <a:pt x="6717817" y="40973"/>
                </a:lnTo>
                <a:lnTo>
                  <a:pt x="6676467" y="23500"/>
                </a:lnTo>
                <a:lnTo>
                  <a:pt x="6632919" y="10646"/>
                </a:lnTo>
                <a:lnTo>
                  <a:pt x="6587474" y="2711"/>
                </a:lnTo>
                <a:lnTo>
                  <a:pt x="6540436" y="0"/>
                </a:lnTo>
                <a:close/>
              </a:path>
              <a:path w="7270750" h="2419350">
                <a:moveTo>
                  <a:pt x="7183383" y="2016048"/>
                </a:moveTo>
                <a:lnTo>
                  <a:pt x="6943788" y="2016048"/>
                </a:lnTo>
                <a:lnTo>
                  <a:pt x="7270559" y="2236114"/>
                </a:lnTo>
                <a:lnTo>
                  <a:pt x="7183383" y="2016048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4172" y="953452"/>
            <a:ext cx="6798309" cy="5247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060" indent="-286385">
              <a:lnSpc>
                <a:spcPct val="100000"/>
              </a:lnSpc>
              <a:spcBef>
                <a:spcPts val="100"/>
              </a:spcBef>
              <a:buClr>
                <a:srgbClr val="091A30"/>
              </a:buClr>
              <a:buFont typeface="Arial"/>
              <a:buChar char="•"/>
              <a:tabLst>
                <a:tab pos="352425" algn="l"/>
                <a:tab pos="353060" algn="l"/>
              </a:tabLst>
            </a:pPr>
            <a:r>
              <a:rPr sz="1800" dirty="0">
                <a:solidFill>
                  <a:srgbClr val="091A30"/>
                </a:solidFill>
                <a:latin typeface="Calibri"/>
                <a:cs typeface="Calibri"/>
              </a:rPr>
              <a:t>Delays </a:t>
            </a:r>
            <a:r>
              <a:rPr sz="1800" spc="-10" dirty="0">
                <a:solidFill>
                  <a:srgbClr val="091A30"/>
                </a:solidFill>
                <a:latin typeface="Calibri"/>
                <a:cs typeface="Calibri"/>
              </a:rPr>
              <a:t>put </a:t>
            </a:r>
            <a:r>
              <a:rPr sz="1800" dirty="0">
                <a:solidFill>
                  <a:srgbClr val="091A30"/>
                </a:solidFill>
                <a:latin typeface="Calibri"/>
                <a:cs typeface="Calibri"/>
              </a:rPr>
              <a:t>relationships </a:t>
            </a:r>
            <a:r>
              <a:rPr sz="1800" spc="-20" dirty="0">
                <a:solidFill>
                  <a:srgbClr val="091A30"/>
                </a:solidFill>
                <a:latin typeface="Calibri"/>
                <a:cs typeface="Calibri"/>
              </a:rPr>
              <a:t>at </a:t>
            </a:r>
            <a:r>
              <a:rPr sz="1800" spc="-10" dirty="0">
                <a:solidFill>
                  <a:srgbClr val="091A30"/>
                </a:solidFill>
                <a:latin typeface="Calibri"/>
                <a:cs typeface="Calibri"/>
              </a:rPr>
              <a:t>risk </a:t>
            </a:r>
            <a:r>
              <a:rPr sz="1800" dirty="0">
                <a:solidFill>
                  <a:srgbClr val="091A30"/>
                </a:solidFill>
                <a:latin typeface="Calibri"/>
                <a:cs typeface="Calibri"/>
              </a:rPr>
              <a:t>&amp; </a:t>
            </a:r>
            <a:r>
              <a:rPr sz="1800" spc="-10" dirty="0">
                <a:solidFill>
                  <a:srgbClr val="091A30"/>
                </a:solidFill>
                <a:latin typeface="Calibri"/>
                <a:cs typeface="Calibri"/>
              </a:rPr>
              <a:t>frustrated</a:t>
            </a:r>
            <a:r>
              <a:rPr sz="1800" spc="100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91A30"/>
                </a:solidFill>
                <a:latin typeface="Calibri"/>
                <a:cs typeface="Calibri"/>
              </a:rPr>
              <a:t>momentum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Calibri"/>
              <a:cs typeface="Calibri"/>
            </a:endParaRPr>
          </a:p>
          <a:p>
            <a:pPr marL="137160" marR="5080">
              <a:lnSpc>
                <a:spcPct val="100800"/>
              </a:lnSpc>
              <a:spcBef>
                <a:spcPts val="5"/>
              </a:spcBef>
            </a:pP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“They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[service providers] used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to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show </a:t>
            </a:r>
            <a:r>
              <a:rPr sz="1800" i="1" spc="20" dirty="0">
                <a:solidFill>
                  <a:srgbClr val="091A30"/>
                </a:solidFill>
                <a:latin typeface="Calibri"/>
                <a:cs typeface="Calibri"/>
              </a:rPr>
              <a:t>up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faithfully.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Like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two summers 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ago,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they were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at every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meeting. </a:t>
            </a:r>
            <a:r>
              <a:rPr sz="1800" i="1" spc="-55" dirty="0">
                <a:solidFill>
                  <a:srgbClr val="091A30"/>
                </a:solidFill>
                <a:latin typeface="Calibri"/>
                <a:cs typeface="Calibri"/>
              </a:rPr>
              <a:t>We’d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get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people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from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their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head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office 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there.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It's </a:t>
            </a:r>
            <a:r>
              <a:rPr sz="1800" i="1" spc="10" dirty="0">
                <a:solidFill>
                  <a:srgbClr val="091A30"/>
                </a:solidFill>
                <a:latin typeface="Calibri"/>
                <a:cs typeface="Calibri"/>
              </a:rPr>
              <a:t>been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crickets.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We </a:t>
            </a:r>
            <a:r>
              <a:rPr sz="1800" i="1" spc="-20" dirty="0">
                <a:solidFill>
                  <a:srgbClr val="091A30"/>
                </a:solidFill>
                <a:latin typeface="Calibri"/>
                <a:cs typeface="Calibri"/>
              </a:rPr>
              <a:t>can't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even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get </a:t>
            </a:r>
            <a:r>
              <a:rPr sz="1800" i="1" spc="-20" dirty="0">
                <a:solidFill>
                  <a:srgbClr val="091A30"/>
                </a:solidFill>
                <a:latin typeface="Calibri"/>
                <a:cs typeface="Calibri"/>
              </a:rPr>
              <a:t>them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to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attend locally  because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they've moved </a:t>
            </a:r>
            <a:r>
              <a:rPr sz="1800" i="1" spc="20" dirty="0">
                <a:solidFill>
                  <a:srgbClr val="091A30"/>
                </a:solidFill>
                <a:latin typeface="Calibri"/>
                <a:cs typeface="Calibri"/>
              </a:rPr>
              <a:t>on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to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other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priorities,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because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this </a:t>
            </a:r>
            <a:r>
              <a:rPr sz="1800" i="1" spc="-20" dirty="0">
                <a:solidFill>
                  <a:srgbClr val="091A30"/>
                </a:solidFill>
                <a:latin typeface="Calibri"/>
                <a:cs typeface="Calibri"/>
              </a:rPr>
              <a:t>is delay,  delay, delay, </a:t>
            </a:r>
            <a:r>
              <a:rPr sz="1800" i="1" spc="-40" dirty="0">
                <a:solidFill>
                  <a:srgbClr val="091A30"/>
                </a:solidFill>
                <a:latin typeface="Calibri"/>
                <a:cs typeface="Calibri"/>
              </a:rPr>
              <a:t>delay.” </a:t>
            </a:r>
            <a:r>
              <a:rPr sz="1800" spc="-5" dirty="0">
                <a:solidFill>
                  <a:srgbClr val="091A30"/>
                </a:solidFill>
                <a:latin typeface="Calibri"/>
                <a:cs typeface="Calibri"/>
              </a:rPr>
              <a:t>(HCCSS</a:t>
            </a:r>
            <a:r>
              <a:rPr sz="1800" spc="155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91A30"/>
                </a:solidFill>
                <a:latin typeface="Calibri"/>
                <a:cs typeface="Calibri"/>
              </a:rPr>
              <a:t>leader)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>
              <a:latin typeface="Calibri"/>
              <a:cs typeface="Calibri"/>
            </a:endParaRPr>
          </a:p>
          <a:p>
            <a:pPr marL="298450" marR="467995" indent="-286385">
              <a:lnSpc>
                <a:spcPct val="100800"/>
              </a:lnSpc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1800" spc="-15" dirty="0">
                <a:solidFill>
                  <a:srgbClr val="091A30"/>
                </a:solidFill>
                <a:latin typeface="Calibri"/>
                <a:cs typeface="Calibri"/>
              </a:rPr>
              <a:t>SPO procurement </a:t>
            </a:r>
            <a:r>
              <a:rPr sz="1800" spc="-5" dirty="0">
                <a:solidFill>
                  <a:srgbClr val="091A30"/>
                </a:solidFill>
                <a:latin typeface="Calibri"/>
                <a:cs typeface="Calibri"/>
              </a:rPr>
              <a:t>process </a:t>
            </a:r>
            <a:r>
              <a:rPr sz="1800" dirty="0">
                <a:solidFill>
                  <a:srgbClr val="091A30"/>
                </a:solidFill>
                <a:latin typeface="Calibri"/>
                <a:cs typeface="Calibri"/>
              </a:rPr>
              <a:t>&amp; </a:t>
            </a:r>
            <a:r>
              <a:rPr sz="1800" spc="-5" dirty="0">
                <a:solidFill>
                  <a:srgbClr val="091A30"/>
                </a:solidFill>
                <a:latin typeface="Calibri"/>
                <a:cs typeface="Calibri"/>
              </a:rPr>
              <a:t>engagement timeline </a:t>
            </a:r>
            <a:r>
              <a:rPr sz="1800" spc="-10" dirty="0">
                <a:solidFill>
                  <a:srgbClr val="091A30"/>
                </a:solidFill>
                <a:latin typeface="Calibri"/>
                <a:cs typeface="Calibri"/>
              </a:rPr>
              <a:t>contributed </a:t>
            </a:r>
            <a:r>
              <a:rPr sz="1800" spc="-40" dirty="0">
                <a:solidFill>
                  <a:srgbClr val="091A30"/>
                </a:solidFill>
                <a:latin typeface="Calibri"/>
                <a:cs typeface="Calibri"/>
              </a:rPr>
              <a:t>to  </a:t>
            </a:r>
            <a:r>
              <a:rPr sz="1800" spc="-10" dirty="0">
                <a:solidFill>
                  <a:srgbClr val="091A30"/>
                </a:solidFill>
                <a:latin typeface="Calibri"/>
                <a:cs typeface="Calibri"/>
              </a:rPr>
              <a:t>sense </a:t>
            </a:r>
            <a:r>
              <a:rPr sz="1800" spc="10" dirty="0">
                <a:solidFill>
                  <a:srgbClr val="091A30"/>
                </a:solidFill>
                <a:latin typeface="Calibri"/>
                <a:cs typeface="Calibri"/>
              </a:rPr>
              <a:t>of</a:t>
            </a:r>
            <a:r>
              <a:rPr sz="1800" spc="-10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91A30"/>
                </a:solidFill>
                <a:latin typeface="Calibri"/>
                <a:cs typeface="Calibri"/>
              </a:rPr>
              <a:t>uncertainty</a:t>
            </a:r>
            <a:endParaRPr sz="1800">
              <a:latin typeface="Calibri"/>
              <a:cs typeface="Calibri"/>
            </a:endParaRPr>
          </a:p>
          <a:p>
            <a:pPr marL="184150" marR="104775">
              <a:lnSpc>
                <a:spcPct val="100400"/>
              </a:lnSpc>
              <a:spcBef>
                <a:spcPts val="1245"/>
              </a:spcBef>
            </a:pP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“We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have been feverishly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working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with </a:t>
            </a:r>
            <a:r>
              <a:rPr sz="1800" i="1" spc="5" dirty="0">
                <a:solidFill>
                  <a:srgbClr val="091A30"/>
                </a:solidFill>
                <a:latin typeface="Calibri"/>
                <a:cs typeface="Calibri"/>
              </a:rPr>
              <a:t>our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[newly announced </a:t>
            </a:r>
            <a:r>
              <a:rPr sz="1800" i="1" spc="-20" dirty="0">
                <a:solidFill>
                  <a:srgbClr val="091A30"/>
                </a:solidFill>
                <a:latin typeface="Calibri"/>
                <a:cs typeface="Calibri"/>
              </a:rPr>
              <a:t>SPO] 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partner to figure </a:t>
            </a:r>
            <a:r>
              <a:rPr sz="1800" i="1" spc="-20" dirty="0">
                <a:solidFill>
                  <a:srgbClr val="091A30"/>
                </a:solidFill>
                <a:latin typeface="Calibri"/>
                <a:cs typeface="Calibri"/>
              </a:rPr>
              <a:t>out privacy,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agreements,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digital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solutions.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So </a:t>
            </a:r>
            <a:r>
              <a:rPr sz="1800" i="1" spc="-30" dirty="0">
                <a:solidFill>
                  <a:srgbClr val="091A30"/>
                </a:solidFill>
                <a:latin typeface="Calibri"/>
                <a:cs typeface="Calibri"/>
              </a:rPr>
              <a:t>we’re 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[only]</a:t>
            </a:r>
            <a:r>
              <a:rPr sz="1800" i="1" spc="10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800" i="1" spc="5" dirty="0">
                <a:solidFill>
                  <a:srgbClr val="091A30"/>
                </a:solidFill>
                <a:latin typeface="Calibri"/>
                <a:cs typeface="Calibri"/>
              </a:rPr>
              <a:t>now</a:t>
            </a:r>
            <a:r>
              <a:rPr sz="1800" i="1" spc="-55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getting</a:t>
            </a:r>
            <a:r>
              <a:rPr sz="1800" i="1" spc="-60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to,</a:t>
            </a:r>
            <a:r>
              <a:rPr sz="1800" i="1" spc="-35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800" i="1" spc="10" dirty="0">
                <a:solidFill>
                  <a:srgbClr val="091A30"/>
                </a:solidFill>
                <a:latin typeface="Calibri"/>
                <a:cs typeface="Calibri"/>
              </a:rPr>
              <a:t>‘What</a:t>
            </a:r>
            <a:r>
              <a:rPr sz="1800" i="1" spc="-40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800" i="1" spc="15" dirty="0">
                <a:solidFill>
                  <a:srgbClr val="091A30"/>
                </a:solidFill>
                <a:latin typeface="Calibri"/>
                <a:cs typeface="Calibri"/>
              </a:rPr>
              <a:t>is</a:t>
            </a:r>
            <a:r>
              <a:rPr sz="1800" i="1" spc="-60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800" i="1" spc="10" dirty="0">
                <a:solidFill>
                  <a:srgbClr val="091A30"/>
                </a:solidFill>
                <a:latin typeface="Calibri"/>
                <a:cs typeface="Calibri"/>
              </a:rPr>
              <a:t>the</a:t>
            </a:r>
            <a:r>
              <a:rPr sz="1800" i="1" spc="5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transitional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lead</a:t>
            </a:r>
            <a:r>
              <a:rPr sz="1800" i="1" spc="10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800" i="1" spc="5" dirty="0">
                <a:solidFill>
                  <a:srgbClr val="091A30"/>
                </a:solidFill>
                <a:latin typeface="Calibri"/>
                <a:cs typeface="Calibri"/>
              </a:rPr>
              <a:t>going</a:t>
            </a:r>
            <a:r>
              <a:rPr sz="1800" i="1" spc="-60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to</a:t>
            </a:r>
            <a:r>
              <a:rPr sz="1800" i="1" spc="10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800" i="1" spc="5" dirty="0">
                <a:solidFill>
                  <a:srgbClr val="091A30"/>
                </a:solidFill>
                <a:latin typeface="Calibri"/>
                <a:cs typeface="Calibri"/>
              </a:rPr>
              <a:t>do?</a:t>
            </a:r>
            <a:r>
              <a:rPr sz="1800" i="1" spc="-45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What  </a:t>
            </a:r>
            <a:r>
              <a:rPr sz="1800" i="1" spc="15" dirty="0">
                <a:solidFill>
                  <a:srgbClr val="091A30"/>
                </a:solidFill>
                <a:latin typeface="Calibri"/>
                <a:cs typeface="Calibri"/>
              </a:rPr>
              <a:t>is </a:t>
            </a:r>
            <a:r>
              <a:rPr sz="1800" i="1" spc="10" dirty="0">
                <a:solidFill>
                  <a:srgbClr val="091A30"/>
                </a:solidFill>
                <a:latin typeface="Calibri"/>
                <a:cs typeface="Calibri"/>
              </a:rPr>
              <a:t>the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care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coordinator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doing?’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But because </a:t>
            </a:r>
            <a:r>
              <a:rPr sz="1800" i="1" spc="20" dirty="0">
                <a:solidFill>
                  <a:srgbClr val="091A30"/>
                </a:solidFill>
                <a:latin typeface="Calibri"/>
                <a:cs typeface="Calibri"/>
              </a:rPr>
              <a:t>of </a:t>
            </a:r>
            <a:r>
              <a:rPr sz="1800" i="1" spc="10" dirty="0">
                <a:solidFill>
                  <a:srgbClr val="091A30"/>
                </a:solidFill>
                <a:latin typeface="Calibri"/>
                <a:cs typeface="Calibri"/>
              </a:rPr>
              <a:t>the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blackout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period,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we 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could </a:t>
            </a:r>
            <a:r>
              <a:rPr sz="1800" i="1" spc="-20" dirty="0">
                <a:solidFill>
                  <a:srgbClr val="091A30"/>
                </a:solidFill>
                <a:latin typeface="Calibri"/>
                <a:cs typeface="Calibri"/>
              </a:rPr>
              <a:t>not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advance </a:t>
            </a:r>
            <a:r>
              <a:rPr sz="1800" i="1" spc="-20" dirty="0">
                <a:solidFill>
                  <a:srgbClr val="091A30"/>
                </a:solidFill>
                <a:latin typeface="Calibri"/>
                <a:cs typeface="Calibri"/>
              </a:rPr>
              <a:t>any </a:t>
            </a:r>
            <a:r>
              <a:rPr sz="1800" i="1" spc="20" dirty="0">
                <a:solidFill>
                  <a:srgbClr val="091A30"/>
                </a:solidFill>
                <a:latin typeface="Calibri"/>
                <a:cs typeface="Calibri"/>
              </a:rPr>
              <a:t>of </a:t>
            </a:r>
            <a:r>
              <a:rPr sz="1800" i="1" spc="10" dirty="0">
                <a:solidFill>
                  <a:srgbClr val="091A30"/>
                </a:solidFill>
                <a:latin typeface="Calibri"/>
                <a:cs typeface="Calibri"/>
              </a:rPr>
              <a:t>these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conversations. </a:t>
            </a:r>
            <a:r>
              <a:rPr sz="1800" i="1" spc="-55" dirty="0">
                <a:solidFill>
                  <a:srgbClr val="091A30"/>
                </a:solidFill>
                <a:latin typeface="Calibri"/>
                <a:cs typeface="Calibri"/>
              </a:rPr>
              <a:t>We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didn't </a:t>
            </a:r>
            <a:r>
              <a:rPr sz="1800" i="1" spc="5" dirty="0">
                <a:solidFill>
                  <a:srgbClr val="091A30"/>
                </a:solidFill>
                <a:latin typeface="Calibri"/>
                <a:cs typeface="Calibri"/>
              </a:rPr>
              <a:t>know how 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well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versed </a:t>
            </a:r>
            <a:r>
              <a:rPr sz="1800" i="1" spc="5" dirty="0">
                <a:solidFill>
                  <a:srgbClr val="091A30"/>
                </a:solidFill>
                <a:latin typeface="Calibri"/>
                <a:cs typeface="Calibri"/>
              </a:rPr>
              <a:t>our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SPO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partner </a:t>
            </a:r>
            <a:r>
              <a:rPr sz="1800" i="1" spc="10" dirty="0">
                <a:solidFill>
                  <a:srgbClr val="091A30"/>
                </a:solidFill>
                <a:latin typeface="Calibri"/>
                <a:cs typeface="Calibri"/>
              </a:rPr>
              <a:t>was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going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to be.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[…]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I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understand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[…] RFP  </a:t>
            </a:r>
            <a:r>
              <a:rPr sz="1800" i="1" spc="5" dirty="0">
                <a:solidFill>
                  <a:srgbClr val="091A30"/>
                </a:solidFill>
                <a:latin typeface="Calibri"/>
                <a:cs typeface="Calibri"/>
              </a:rPr>
              <a:t>and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procurement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rules – </a:t>
            </a:r>
            <a:r>
              <a:rPr sz="1800" i="1" spc="5" dirty="0">
                <a:solidFill>
                  <a:srgbClr val="091A30"/>
                </a:solidFill>
                <a:latin typeface="Calibri"/>
                <a:cs typeface="Calibri"/>
              </a:rPr>
              <a:t>but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just the </a:t>
            </a:r>
            <a:r>
              <a:rPr sz="1800" i="1" spc="10" dirty="0">
                <a:solidFill>
                  <a:srgbClr val="091A30"/>
                </a:solidFill>
                <a:latin typeface="Calibri"/>
                <a:cs typeface="Calibri"/>
              </a:rPr>
              <a:t>way </a:t>
            </a:r>
            <a:r>
              <a:rPr sz="1800" i="1" spc="-20" dirty="0">
                <a:solidFill>
                  <a:srgbClr val="091A30"/>
                </a:solidFill>
                <a:latin typeface="Calibri"/>
                <a:cs typeface="Calibri"/>
              </a:rPr>
              <a:t>that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the </a:t>
            </a:r>
            <a:r>
              <a:rPr sz="1800" i="1" spc="5" dirty="0">
                <a:solidFill>
                  <a:srgbClr val="091A30"/>
                </a:solidFill>
                <a:latin typeface="Calibri"/>
                <a:cs typeface="Calibri"/>
              </a:rPr>
              <a:t>timing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fell, it's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an 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unfortunate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situation.” </a:t>
            </a:r>
            <a:r>
              <a:rPr sz="1800" spc="15" dirty="0">
                <a:solidFill>
                  <a:srgbClr val="091A30"/>
                </a:solidFill>
                <a:latin typeface="Calibri"/>
                <a:cs typeface="Calibri"/>
              </a:rPr>
              <a:t>(LP</a:t>
            </a:r>
            <a:r>
              <a:rPr sz="1800" spc="-25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91A30"/>
                </a:solidFill>
                <a:latin typeface="Calibri"/>
                <a:cs typeface="Calibri"/>
              </a:rPr>
              <a:t>leader)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8465" y="138430"/>
            <a:ext cx="915733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dirty="0"/>
              <a:t>Risk, </a:t>
            </a:r>
            <a:r>
              <a:rPr sz="4400" spc="-5" dirty="0"/>
              <a:t>uncertainty </a:t>
            </a:r>
            <a:r>
              <a:rPr sz="4400" spc="15" dirty="0"/>
              <a:t>and</a:t>
            </a:r>
            <a:r>
              <a:rPr sz="4400" spc="-80" dirty="0"/>
              <a:t> </a:t>
            </a:r>
            <a:r>
              <a:rPr sz="4400" spc="-5" dirty="0"/>
              <a:t>commitment</a:t>
            </a:r>
            <a:endParaRPr sz="4400"/>
          </a:p>
        </p:txBody>
      </p:sp>
      <p:sp>
        <p:nvSpPr>
          <p:cNvPr id="7" name="object 7"/>
          <p:cNvSpPr/>
          <p:nvPr/>
        </p:nvSpPr>
        <p:spPr>
          <a:xfrm>
            <a:off x="8105775" y="1647825"/>
            <a:ext cx="3743325" cy="4756785"/>
          </a:xfrm>
          <a:custGeom>
            <a:avLst/>
            <a:gdLst/>
            <a:ahLst/>
            <a:cxnLst/>
            <a:rect l="l" t="t" r="r" b="b"/>
            <a:pathLst>
              <a:path w="3743325" h="4756785">
                <a:moveTo>
                  <a:pt x="3119501" y="4495800"/>
                </a:moveTo>
                <a:lnTo>
                  <a:pt x="2183638" y="4495800"/>
                </a:lnTo>
                <a:lnTo>
                  <a:pt x="3474084" y="4756200"/>
                </a:lnTo>
                <a:lnTo>
                  <a:pt x="3119501" y="4495800"/>
                </a:lnTo>
                <a:close/>
              </a:path>
              <a:path w="3743325" h="4756785">
                <a:moveTo>
                  <a:pt x="3119374" y="0"/>
                </a:moveTo>
                <a:lnTo>
                  <a:pt x="623951" y="0"/>
                </a:lnTo>
                <a:lnTo>
                  <a:pt x="575179" y="1876"/>
                </a:lnTo>
                <a:lnTo>
                  <a:pt x="527436" y="7414"/>
                </a:lnTo>
                <a:lnTo>
                  <a:pt x="480859" y="16474"/>
                </a:lnTo>
                <a:lnTo>
                  <a:pt x="435589" y="28919"/>
                </a:lnTo>
                <a:lnTo>
                  <a:pt x="391762" y="44608"/>
                </a:lnTo>
                <a:lnTo>
                  <a:pt x="349518" y="63405"/>
                </a:lnTo>
                <a:lnTo>
                  <a:pt x="308995" y="85169"/>
                </a:lnTo>
                <a:lnTo>
                  <a:pt x="270332" y="109764"/>
                </a:lnTo>
                <a:lnTo>
                  <a:pt x="233668" y="137050"/>
                </a:lnTo>
                <a:lnTo>
                  <a:pt x="199140" y="166888"/>
                </a:lnTo>
                <a:lnTo>
                  <a:pt x="166888" y="199140"/>
                </a:lnTo>
                <a:lnTo>
                  <a:pt x="137050" y="233668"/>
                </a:lnTo>
                <a:lnTo>
                  <a:pt x="109764" y="270332"/>
                </a:lnTo>
                <a:lnTo>
                  <a:pt x="85169" y="308995"/>
                </a:lnTo>
                <a:lnTo>
                  <a:pt x="63405" y="349518"/>
                </a:lnTo>
                <a:lnTo>
                  <a:pt x="44608" y="391762"/>
                </a:lnTo>
                <a:lnTo>
                  <a:pt x="28919" y="435589"/>
                </a:lnTo>
                <a:lnTo>
                  <a:pt x="16474" y="480859"/>
                </a:lnTo>
                <a:lnTo>
                  <a:pt x="7414" y="527436"/>
                </a:lnTo>
                <a:lnTo>
                  <a:pt x="1876" y="575179"/>
                </a:lnTo>
                <a:lnTo>
                  <a:pt x="0" y="623951"/>
                </a:lnTo>
                <a:lnTo>
                  <a:pt x="0" y="3871849"/>
                </a:lnTo>
                <a:lnTo>
                  <a:pt x="1876" y="3920612"/>
                </a:lnTo>
                <a:lnTo>
                  <a:pt x="7414" y="3968349"/>
                </a:lnTo>
                <a:lnTo>
                  <a:pt x="16474" y="4014920"/>
                </a:lnTo>
                <a:lnTo>
                  <a:pt x="28919" y="4060187"/>
                </a:lnTo>
                <a:lnTo>
                  <a:pt x="44608" y="4104011"/>
                </a:lnTo>
                <a:lnTo>
                  <a:pt x="63405" y="4146253"/>
                </a:lnTo>
                <a:lnTo>
                  <a:pt x="85169" y="4186776"/>
                </a:lnTo>
                <a:lnTo>
                  <a:pt x="109764" y="4225439"/>
                </a:lnTo>
                <a:lnTo>
                  <a:pt x="137050" y="4262105"/>
                </a:lnTo>
                <a:lnTo>
                  <a:pt x="166888" y="4296634"/>
                </a:lnTo>
                <a:lnTo>
                  <a:pt x="199140" y="4328889"/>
                </a:lnTo>
                <a:lnTo>
                  <a:pt x="233668" y="4358729"/>
                </a:lnTo>
                <a:lnTo>
                  <a:pt x="270332" y="4386018"/>
                </a:lnTo>
                <a:lnTo>
                  <a:pt x="308995" y="4410615"/>
                </a:lnTo>
                <a:lnTo>
                  <a:pt x="349518" y="4432383"/>
                </a:lnTo>
                <a:lnTo>
                  <a:pt x="391762" y="4451183"/>
                </a:lnTo>
                <a:lnTo>
                  <a:pt x="435589" y="4466875"/>
                </a:lnTo>
                <a:lnTo>
                  <a:pt x="480859" y="4479321"/>
                </a:lnTo>
                <a:lnTo>
                  <a:pt x="527436" y="4488383"/>
                </a:lnTo>
                <a:lnTo>
                  <a:pt x="575179" y="4493922"/>
                </a:lnTo>
                <a:lnTo>
                  <a:pt x="623951" y="4495800"/>
                </a:lnTo>
                <a:lnTo>
                  <a:pt x="3119374" y="4495800"/>
                </a:lnTo>
                <a:lnTo>
                  <a:pt x="3168145" y="4493922"/>
                </a:lnTo>
                <a:lnTo>
                  <a:pt x="3215888" y="4488383"/>
                </a:lnTo>
                <a:lnTo>
                  <a:pt x="3262465" y="4479321"/>
                </a:lnTo>
                <a:lnTo>
                  <a:pt x="3307735" y="4466875"/>
                </a:lnTo>
                <a:lnTo>
                  <a:pt x="3351562" y="4451183"/>
                </a:lnTo>
                <a:lnTo>
                  <a:pt x="3393806" y="4432383"/>
                </a:lnTo>
                <a:lnTo>
                  <a:pt x="3434329" y="4410615"/>
                </a:lnTo>
                <a:lnTo>
                  <a:pt x="3472992" y="4386018"/>
                </a:lnTo>
                <a:lnTo>
                  <a:pt x="3509656" y="4358729"/>
                </a:lnTo>
                <a:lnTo>
                  <a:pt x="3544184" y="4328889"/>
                </a:lnTo>
                <a:lnTo>
                  <a:pt x="3576436" y="4296634"/>
                </a:lnTo>
                <a:lnTo>
                  <a:pt x="3606274" y="4262105"/>
                </a:lnTo>
                <a:lnTo>
                  <a:pt x="3633560" y="4225439"/>
                </a:lnTo>
                <a:lnTo>
                  <a:pt x="3658155" y="4186776"/>
                </a:lnTo>
                <a:lnTo>
                  <a:pt x="3679919" y="4146253"/>
                </a:lnTo>
                <a:lnTo>
                  <a:pt x="3698716" y="4104011"/>
                </a:lnTo>
                <a:lnTo>
                  <a:pt x="3714405" y="4060187"/>
                </a:lnTo>
                <a:lnTo>
                  <a:pt x="3726850" y="4014920"/>
                </a:lnTo>
                <a:lnTo>
                  <a:pt x="3735910" y="3968349"/>
                </a:lnTo>
                <a:lnTo>
                  <a:pt x="3741448" y="3920612"/>
                </a:lnTo>
                <a:lnTo>
                  <a:pt x="3743325" y="3871849"/>
                </a:lnTo>
                <a:lnTo>
                  <a:pt x="3743325" y="623951"/>
                </a:lnTo>
                <a:lnTo>
                  <a:pt x="3741448" y="575179"/>
                </a:lnTo>
                <a:lnTo>
                  <a:pt x="3735910" y="527436"/>
                </a:lnTo>
                <a:lnTo>
                  <a:pt x="3726850" y="480859"/>
                </a:lnTo>
                <a:lnTo>
                  <a:pt x="3714405" y="435589"/>
                </a:lnTo>
                <a:lnTo>
                  <a:pt x="3698716" y="391762"/>
                </a:lnTo>
                <a:lnTo>
                  <a:pt x="3679919" y="349518"/>
                </a:lnTo>
                <a:lnTo>
                  <a:pt x="3658155" y="308995"/>
                </a:lnTo>
                <a:lnTo>
                  <a:pt x="3633560" y="270332"/>
                </a:lnTo>
                <a:lnTo>
                  <a:pt x="3606274" y="233668"/>
                </a:lnTo>
                <a:lnTo>
                  <a:pt x="3576436" y="199140"/>
                </a:lnTo>
                <a:lnTo>
                  <a:pt x="3544184" y="166888"/>
                </a:lnTo>
                <a:lnTo>
                  <a:pt x="3509656" y="137050"/>
                </a:lnTo>
                <a:lnTo>
                  <a:pt x="3472992" y="109764"/>
                </a:lnTo>
                <a:lnTo>
                  <a:pt x="3434329" y="85169"/>
                </a:lnTo>
                <a:lnTo>
                  <a:pt x="3393806" y="63405"/>
                </a:lnTo>
                <a:lnTo>
                  <a:pt x="3351562" y="44608"/>
                </a:lnTo>
                <a:lnTo>
                  <a:pt x="3307735" y="28919"/>
                </a:lnTo>
                <a:lnTo>
                  <a:pt x="3262465" y="16474"/>
                </a:lnTo>
                <a:lnTo>
                  <a:pt x="3215888" y="7414"/>
                </a:lnTo>
                <a:lnTo>
                  <a:pt x="3168145" y="1876"/>
                </a:lnTo>
                <a:lnTo>
                  <a:pt x="3119374" y="0"/>
                </a:lnTo>
                <a:close/>
              </a:path>
            </a:pathLst>
          </a:custGeom>
          <a:solidFill>
            <a:srgbClr val="E4EF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159115" y="1018222"/>
            <a:ext cx="3439795" cy="46647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98450" marR="5080" indent="-286385">
              <a:lnSpc>
                <a:spcPct val="100899"/>
              </a:lnSpc>
              <a:spcBef>
                <a:spcPts val="80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1800" spc="-5" dirty="0">
                <a:solidFill>
                  <a:srgbClr val="091A30"/>
                </a:solidFill>
                <a:latin typeface="Calibri"/>
                <a:cs typeface="Calibri"/>
              </a:rPr>
              <a:t>Commitment </a:t>
            </a:r>
            <a:r>
              <a:rPr sz="1800" dirty="0">
                <a:solidFill>
                  <a:srgbClr val="091A30"/>
                </a:solidFill>
                <a:latin typeface="Calibri"/>
                <a:cs typeface="Calibri"/>
              </a:rPr>
              <a:t>to </a:t>
            </a:r>
            <a:r>
              <a:rPr sz="1800" spc="-5" dirty="0">
                <a:solidFill>
                  <a:srgbClr val="091A30"/>
                </a:solidFill>
                <a:latin typeface="Calibri"/>
                <a:cs typeface="Calibri"/>
              </a:rPr>
              <a:t>LP </a:t>
            </a:r>
            <a:r>
              <a:rPr sz="1800" spc="-10" dirty="0">
                <a:solidFill>
                  <a:srgbClr val="091A30"/>
                </a:solidFill>
                <a:latin typeface="Calibri"/>
                <a:cs typeface="Calibri"/>
              </a:rPr>
              <a:t>vision, </a:t>
            </a:r>
            <a:r>
              <a:rPr sz="1800" spc="-5" dirty="0">
                <a:solidFill>
                  <a:srgbClr val="091A30"/>
                </a:solidFill>
                <a:latin typeface="Calibri"/>
                <a:cs typeface="Calibri"/>
              </a:rPr>
              <a:t>despite  </a:t>
            </a:r>
            <a:r>
              <a:rPr sz="1800" spc="-10" dirty="0">
                <a:solidFill>
                  <a:srgbClr val="091A30"/>
                </a:solidFill>
                <a:latin typeface="Calibri"/>
                <a:cs typeface="Calibri"/>
              </a:rPr>
              <a:t>uncertainties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229870" marR="40005">
              <a:lnSpc>
                <a:spcPct val="100299"/>
              </a:lnSpc>
              <a:spcBef>
                <a:spcPts val="1350"/>
              </a:spcBef>
            </a:pP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“We're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working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as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though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the 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project’s already </a:t>
            </a:r>
            <a:r>
              <a:rPr sz="1800" i="1" spc="10" dirty="0">
                <a:solidFill>
                  <a:srgbClr val="091A30"/>
                </a:solidFill>
                <a:latin typeface="Calibri"/>
                <a:cs typeface="Calibri"/>
              </a:rPr>
              <a:t>been </a:t>
            </a:r>
            <a:r>
              <a:rPr sz="1800" i="1" spc="5" dirty="0">
                <a:solidFill>
                  <a:srgbClr val="091A30"/>
                </a:solidFill>
                <a:latin typeface="Calibri"/>
                <a:cs typeface="Calibri"/>
              </a:rPr>
              <a:t>funded. 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And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it's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not.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So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you </a:t>
            </a:r>
            <a:r>
              <a:rPr sz="1800" i="1" spc="5" dirty="0">
                <a:solidFill>
                  <a:srgbClr val="091A30"/>
                </a:solidFill>
                <a:latin typeface="Calibri"/>
                <a:cs typeface="Calibri"/>
              </a:rPr>
              <a:t>don't </a:t>
            </a:r>
            <a:r>
              <a:rPr sz="1800" i="1" spc="20" dirty="0">
                <a:solidFill>
                  <a:srgbClr val="091A30"/>
                </a:solidFill>
                <a:latin typeface="Calibri"/>
                <a:cs typeface="Calibri"/>
              </a:rPr>
              <a:t>do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that 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unless you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have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significant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trust  among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the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partners.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If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[hospital]  doesn't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approve </a:t>
            </a:r>
            <a:r>
              <a:rPr sz="1800" i="1" spc="-20" dirty="0">
                <a:solidFill>
                  <a:srgbClr val="091A30"/>
                </a:solidFill>
                <a:latin typeface="Calibri"/>
                <a:cs typeface="Calibri"/>
              </a:rPr>
              <a:t>it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at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their board 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meeting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tonight,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the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leading 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project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partners </a:t>
            </a:r>
            <a:r>
              <a:rPr sz="1800" i="1" spc="10" dirty="0">
                <a:solidFill>
                  <a:srgbClr val="091A30"/>
                </a:solidFill>
                <a:latin typeface="Calibri"/>
                <a:cs typeface="Calibri"/>
              </a:rPr>
              <a:t>have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said </a:t>
            </a:r>
            <a:r>
              <a:rPr sz="1800" i="1" spc="-25" dirty="0">
                <a:solidFill>
                  <a:srgbClr val="091A30"/>
                </a:solidFill>
                <a:latin typeface="Calibri"/>
                <a:cs typeface="Calibri"/>
              </a:rPr>
              <a:t>[…] 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we're </a:t>
            </a:r>
            <a:r>
              <a:rPr sz="1800" i="1" spc="5" dirty="0">
                <a:solidFill>
                  <a:srgbClr val="091A30"/>
                </a:solidFill>
                <a:latin typeface="Calibri"/>
                <a:cs typeface="Calibri"/>
              </a:rPr>
              <a:t>going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to move forward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with  </a:t>
            </a:r>
            <a:r>
              <a:rPr sz="1800" i="1" spc="10" dirty="0">
                <a:solidFill>
                  <a:srgbClr val="091A30"/>
                </a:solidFill>
                <a:latin typeface="Calibri"/>
                <a:cs typeface="Calibri"/>
              </a:rPr>
              <a:t>it.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It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just </a:t>
            </a:r>
            <a:r>
              <a:rPr sz="1800" i="1" spc="10" dirty="0">
                <a:solidFill>
                  <a:srgbClr val="091A30"/>
                </a:solidFill>
                <a:latin typeface="Calibri"/>
                <a:cs typeface="Calibri"/>
              </a:rPr>
              <a:t>means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that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we may </a:t>
            </a:r>
            <a:r>
              <a:rPr sz="1800" i="1" spc="10" dirty="0">
                <a:solidFill>
                  <a:srgbClr val="091A30"/>
                </a:solidFill>
                <a:latin typeface="Calibri"/>
                <a:cs typeface="Calibri"/>
              </a:rPr>
              <a:t>have 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to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adjust </a:t>
            </a:r>
            <a:r>
              <a:rPr sz="1800" i="1" spc="15" dirty="0">
                <a:solidFill>
                  <a:srgbClr val="091A30"/>
                </a:solidFill>
                <a:latin typeface="Calibri"/>
                <a:cs typeface="Calibri"/>
              </a:rPr>
              <a:t>it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a bit </a:t>
            </a:r>
            <a:r>
              <a:rPr sz="1800" i="1" spc="-25" dirty="0">
                <a:solidFill>
                  <a:srgbClr val="091A30"/>
                </a:solidFill>
                <a:latin typeface="Calibri"/>
                <a:cs typeface="Calibri"/>
              </a:rPr>
              <a:t>[…] </a:t>
            </a:r>
            <a:r>
              <a:rPr sz="1800" i="1" dirty="0">
                <a:solidFill>
                  <a:srgbClr val="091A30"/>
                </a:solidFill>
                <a:latin typeface="Calibri"/>
                <a:cs typeface="Calibri"/>
              </a:rPr>
              <a:t>that </a:t>
            </a:r>
            <a:r>
              <a:rPr sz="1800" i="1" spc="30" dirty="0">
                <a:solidFill>
                  <a:srgbClr val="091A30"/>
                </a:solidFill>
                <a:latin typeface="Calibri"/>
                <a:cs typeface="Calibri"/>
              </a:rPr>
              <a:t>we</a:t>
            </a:r>
            <a:r>
              <a:rPr sz="1800" i="1" spc="-85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won’t 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maybe </a:t>
            </a:r>
            <a:r>
              <a:rPr sz="1800" i="1" spc="20" dirty="0">
                <a:solidFill>
                  <a:srgbClr val="091A30"/>
                </a:solidFill>
                <a:latin typeface="Calibri"/>
                <a:cs typeface="Calibri"/>
              </a:rPr>
              <a:t>be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knee </a:t>
            </a:r>
            <a:r>
              <a:rPr sz="1800" i="1" spc="10" dirty="0">
                <a:solidFill>
                  <a:srgbClr val="091A30"/>
                </a:solidFill>
                <a:latin typeface="Calibri"/>
                <a:cs typeface="Calibri"/>
              </a:rPr>
              <a:t>deep </a:t>
            </a:r>
            <a:r>
              <a:rPr sz="1800" i="1" spc="-20" dirty="0">
                <a:solidFill>
                  <a:srgbClr val="091A30"/>
                </a:solidFill>
                <a:latin typeface="Calibri"/>
                <a:cs typeface="Calibri"/>
              </a:rPr>
              <a:t>in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it, </a:t>
            </a:r>
            <a:r>
              <a:rPr sz="1800" i="1" spc="-5" dirty="0">
                <a:solidFill>
                  <a:srgbClr val="091A30"/>
                </a:solidFill>
                <a:latin typeface="Calibri"/>
                <a:cs typeface="Calibri"/>
              </a:rPr>
              <a:t>we’ll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be  </a:t>
            </a:r>
            <a:r>
              <a:rPr sz="1800" i="1" spc="-10" dirty="0">
                <a:solidFill>
                  <a:srgbClr val="091A30"/>
                </a:solidFill>
                <a:latin typeface="Calibri"/>
                <a:cs typeface="Calibri"/>
              </a:rPr>
              <a:t>shin deep </a:t>
            </a:r>
            <a:r>
              <a:rPr sz="1800" i="1" spc="15" dirty="0">
                <a:solidFill>
                  <a:srgbClr val="091A30"/>
                </a:solidFill>
                <a:latin typeface="Calibri"/>
                <a:cs typeface="Calibri"/>
              </a:rPr>
              <a:t>in </a:t>
            </a:r>
            <a:r>
              <a:rPr sz="1800" i="1" spc="-15" dirty="0">
                <a:solidFill>
                  <a:srgbClr val="091A30"/>
                </a:solidFill>
                <a:latin typeface="Calibri"/>
                <a:cs typeface="Calibri"/>
              </a:rPr>
              <a:t>it.” </a:t>
            </a:r>
            <a:r>
              <a:rPr sz="1800" spc="-5" dirty="0">
                <a:solidFill>
                  <a:srgbClr val="091A30"/>
                </a:solidFill>
                <a:latin typeface="Calibri"/>
                <a:cs typeface="Calibri"/>
              </a:rPr>
              <a:t>(HCCSS</a:t>
            </a:r>
            <a:r>
              <a:rPr sz="1800" spc="100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91A30"/>
                </a:solidFill>
                <a:latin typeface="Calibri"/>
                <a:cs typeface="Calibri"/>
              </a:rPr>
              <a:t>leader)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70</a:t>
            </a:fld>
            <a:endParaRPr spc="-5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8315" y="233044"/>
            <a:ext cx="974534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5" dirty="0"/>
              <a:t>In conclusion: </a:t>
            </a:r>
            <a:r>
              <a:rPr sz="4400" spc="20" dirty="0"/>
              <a:t>A </a:t>
            </a:r>
            <a:r>
              <a:rPr sz="4400" dirty="0"/>
              <a:t>vision </a:t>
            </a:r>
            <a:r>
              <a:rPr sz="4400" spc="15" dirty="0"/>
              <a:t>for </a:t>
            </a:r>
            <a:r>
              <a:rPr sz="4400" spc="-5" dirty="0"/>
              <a:t>the</a:t>
            </a:r>
            <a:r>
              <a:rPr sz="4400" spc="-430" dirty="0"/>
              <a:t> </a:t>
            </a:r>
            <a:r>
              <a:rPr sz="4400" spc="5" dirty="0"/>
              <a:t>future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225742" y="1075753"/>
            <a:ext cx="1060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91A3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1809" y="1088072"/>
            <a:ext cx="5838825" cy="564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0"/>
              </a:lnSpc>
              <a:spcBef>
                <a:spcPts val="100"/>
              </a:spcBef>
              <a:tabLst>
                <a:tab pos="5744845" algn="l"/>
              </a:tabLst>
            </a:pPr>
            <a:r>
              <a:rPr sz="2700" baseline="3086" dirty="0">
                <a:solidFill>
                  <a:srgbClr val="091A30"/>
                </a:solidFill>
                <a:latin typeface="Calibri"/>
                <a:cs typeface="Calibri"/>
              </a:rPr>
              <a:t>R</a:t>
            </a:r>
            <a:r>
              <a:rPr sz="2700" spc="30" baseline="3086" dirty="0">
                <a:solidFill>
                  <a:srgbClr val="091A30"/>
                </a:solidFill>
                <a:latin typeface="Calibri"/>
                <a:cs typeface="Calibri"/>
              </a:rPr>
              <a:t>u</a:t>
            </a:r>
            <a:r>
              <a:rPr sz="2700" spc="-60" baseline="3086" dirty="0">
                <a:solidFill>
                  <a:srgbClr val="091A30"/>
                </a:solidFill>
                <a:latin typeface="Calibri"/>
                <a:cs typeface="Calibri"/>
              </a:rPr>
              <a:t>l</a:t>
            </a:r>
            <a:r>
              <a:rPr sz="2700" baseline="3086" dirty="0">
                <a:solidFill>
                  <a:srgbClr val="091A30"/>
                </a:solidFill>
                <a:latin typeface="Calibri"/>
                <a:cs typeface="Calibri"/>
              </a:rPr>
              <a:t>es</a:t>
            </a:r>
            <a:r>
              <a:rPr sz="2700" spc="15" baseline="3086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2700" spc="-37" baseline="3086" dirty="0">
                <a:solidFill>
                  <a:srgbClr val="091A30"/>
                </a:solidFill>
                <a:latin typeface="Calibri"/>
                <a:cs typeface="Calibri"/>
              </a:rPr>
              <a:t>(</a:t>
            </a:r>
            <a:r>
              <a:rPr sz="2700" spc="37" baseline="3086" dirty="0">
                <a:solidFill>
                  <a:srgbClr val="091A30"/>
                </a:solidFill>
                <a:latin typeface="Calibri"/>
                <a:cs typeface="Calibri"/>
              </a:rPr>
              <a:t>d</a:t>
            </a:r>
            <a:r>
              <a:rPr sz="2700" spc="52" baseline="3086" dirty="0">
                <a:solidFill>
                  <a:srgbClr val="091A30"/>
                </a:solidFill>
                <a:latin typeface="Calibri"/>
                <a:cs typeface="Calibri"/>
              </a:rPr>
              <a:t>i</a:t>
            </a:r>
            <a:r>
              <a:rPr sz="2700" spc="-52" baseline="3086" dirty="0">
                <a:solidFill>
                  <a:srgbClr val="091A30"/>
                </a:solidFill>
                <a:latin typeface="Calibri"/>
                <a:cs typeface="Calibri"/>
              </a:rPr>
              <a:t>s</a:t>
            </a:r>
            <a:r>
              <a:rPr sz="2700" baseline="3086" dirty="0">
                <a:solidFill>
                  <a:srgbClr val="091A30"/>
                </a:solidFill>
                <a:latin typeface="Calibri"/>
                <a:cs typeface="Calibri"/>
              </a:rPr>
              <a:t>t</a:t>
            </a:r>
            <a:r>
              <a:rPr sz="2700" spc="-67" baseline="3086" dirty="0">
                <a:solidFill>
                  <a:srgbClr val="091A30"/>
                </a:solidFill>
                <a:latin typeface="Calibri"/>
                <a:cs typeface="Calibri"/>
              </a:rPr>
              <a:t>a</a:t>
            </a:r>
            <a:r>
              <a:rPr sz="2700" spc="37" baseline="3086" dirty="0">
                <a:solidFill>
                  <a:srgbClr val="091A30"/>
                </a:solidFill>
                <a:latin typeface="Calibri"/>
                <a:cs typeface="Calibri"/>
              </a:rPr>
              <a:t>n</a:t>
            </a:r>
            <a:r>
              <a:rPr sz="2700" spc="-22" baseline="3086" dirty="0">
                <a:solidFill>
                  <a:srgbClr val="091A30"/>
                </a:solidFill>
                <a:latin typeface="Calibri"/>
                <a:cs typeface="Calibri"/>
              </a:rPr>
              <a:t>c</a:t>
            </a:r>
            <a:r>
              <a:rPr sz="2700" baseline="3086" dirty="0">
                <a:solidFill>
                  <a:srgbClr val="091A30"/>
                </a:solidFill>
                <a:latin typeface="Calibri"/>
                <a:cs typeface="Calibri"/>
              </a:rPr>
              <a:t>ed</a:t>
            </a:r>
            <a:r>
              <a:rPr sz="2700" spc="-7" baseline="3086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2700" spc="67" baseline="3086" dirty="0">
                <a:solidFill>
                  <a:srgbClr val="091A30"/>
                </a:solidFill>
                <a:latin typeface="Calibri"/>
                <a:cs typeface="Calibri"/>
              </a:rPr>
              <a:t>f</a:t>
            </a:r>
            <a:r>
              <a:rPr sz="2700" spc="-44" baseline="3086" dirty="0">
                <a:solidFill>
                  <a:srgbClr val="091A30"/>
                </a:solidFill>
                <a:latin typeface="Calibri"/>
                <a:cs typeface="Calibri"/>
              </a:rPr>
              <a:t>r</a:t>
            </a:r>
            <a:r>
              <a:rPr sz="2700" spc="30" baseline="3086" dirty="0">
                <a:solidFill>
                  <a:srgbClr val="091A30"/>
                </a:solidFill>
                <a:latin typeface="Calibri"/>
                <a:cs typeface="Calibri"/>
              </a:rPr>
              <a:t>o</a:t>
            </a:r>
            <a:r>
              <a:rPr sz="2700" baseline="3086" dirty="0">
                <a:solidFill>
                  <a:srgbClr val="091A30"/>
                </a:solidFill>
                <a:latin typeface="Calibri"/>
                <a:cs typeface="Calibri"/>
              </a:rPr>
              <a:t>m</a:t>
            </a:r>
            <a:r>
              <a:rPr sz="2700" spc="-75" baseline="3086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2700" spc="52" baseline="3086" dirty="0">
                <a:solidFill>
                  <a:srgbClr val="091A30"/>
                </a:solidFill>
                <a:latin typeface="Calibri"/>
                <a:cs typeface="Calibri"/>
              </a:rPr>
              <a:t>l</a:t>
            </a:r>
            <a:r>
              <a:rPr sz="2700" spc="30" baseline="3086" dirty="0">
                <a:solidFill>
                  <a:srgbClr val="091A30"/>
                </a:solidFill>
                <a:latin typeface="Calibri"/>
                <a:cs typeface="Calibri"/>
              </a:rPr>
              <a:t>o</a:t>
            </a:r>
            <a:r>
              <a:rPr sz="2700" spc="-22" baseline="3086" dirty="0">
                <a:solidFill>
                  <a:srgbClr val="091A30"/>
                </a:solidFill>
                <a:latin typeface="Calibri"/>
                <a:cs typeface="Calibri"/>
              </a:rPr>
              <a:t>c</a:t>
            </a:r>
            <a:r>
              <a:rPr sz="2700" spc="-60" baseline="3086" dirty="0">
                <a:solidFill>
                  <a:srgbClr val="091A30"/>
                </a:solidFill>
                <a:latin typeface="Calibri"/>
                <a:cs typeface="Calibri"/>
              </a:rPr>
              <a:t>a</a:t>
            </a:r>
            <a:r>
              <a:rPr sz="2700" baseline="3086" dirty="0">
                <a:solidFill>
                  <a:srgbClr val="091A30"/>
                </a:solidFill>
                <a:latin typeface="Calibri"/>
                <a:cs typeface="Calibri"/>
              </a:rPr>
              <a:t>l </a:t>
            </a:r>
            <a:r>
              <a:rPr sz="2700" spc="-22" baseline="3086" dirty="0">
                <a:solidFill>
                  <a:srgbClr val="091A30"/>
                </a:solidFill>
                <a:latin typeface="Calibri"/>
                <a:cs typeface="Calibri"/>
              </a:rPr>
              <a:t>c</a:t>
            </a:r>
            <a:r>
              <a:rPr sz="2700" spc="30" baseline="3086" dirty="0">
                <a:solidFill>
                  <a:srgbClr val="091A30"/>
                </a:solidFill>
                <a:latin typeface="Calibri"/>
                <a:cs typeface="Calibri"/>
              </a:rPr>
              <a:t>o</a:t>
            </a:r>
            <a:r>
              <a:rPr sz="2700" spc="37" baseline="3086" dirty="0">
                <a:solidFill>
                  <a:srgbClr val="091A30"/>
                </a:solidFill>
                <a:latin typeface="Calibri"/>
                <a:cs typeface="Calibri"/>
              </a:rPr>
              <a:t>n</a:t>
            </a:r>
            <a:r>
              <a:rPr sz="2700" baseline="3086" dirty="0">
                <a:solidFill>
                  <a:srgbClr val="091A30"/>
                </a:solidFill>
                <a:latin typeface="Calibri"/>
                <a:cs typeface="Calibri"/>
              </a:rPr>
              <a:t>te</a:t>
            </a:r>
            <a:r>
              <a:rPr sz="2700" spc="-52" baseline="3086" dirty="0">
                <a:solidFill>
                  <a:srgbClr val="091A30"/>
                </a:solidFill>
                <a:latin typeface="Calibri"/>
                <a:cs typeface="Calibri"/>
              </a:rPr>
              <a:t>x</a:t>
            </a:r>
            <a:r>
              <a:rPr sz="2700" baseline="3086" dirty="0">
                <a:solidFill>
                  <a:srgbClr val="091A30"/>
                </a:solidFill>
                <a:latin typeface="Calibri"/>
                <a:cs typeface="Calibri"/>
              </a:rPr>
              <a:t>t)</a:t>
            </a:r>
            <a:r>
              <a:rPr sz="2700" spc="22" baseline="3086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2700" spc="-52" baseline="3086" dirty="0">
                <a:solidFill>
                  <a:srgbClr val="091A30"/>
                </a:solidFill>
                <a:latin typeface="Calibri"/>
                <a:cs typeface="Calibri"/>
              </a:rPr>
              <a:t>s</a:t>
            </a:r>
            <a:r>
              <a:rPr sz="2700" baseline="3086" dirty="0">
                <a:solidFill>
                  <a:srgbClr val="091A30"/>
                </a:solidFill>
                <a:latin typeface="Calibri"/>
                <a:cs typeface="Calibri"/>
              </a:rPr>
              <a:t>een </a:t>
            </a:r>
            <a:r>
              <a:rPr sz="2700" spc="44" baseline="3086" dirty="0">
                <a:solidFill>
                  <a:srgbClr val="091A30"/>
                </a:solidFill>
                <a:latin typeface="Calibri"/>
                <a:cs typeface="Calibri"/>
              </a:rPr>
              <a:t>a</a:t>
            </a:r>
            <a:r>
              <a:rPr sz="2700" baseline="3086" dirty="0">
                <a:solidFill>
                  <a:srgbClr val="091A30"/>
                </a:solidFill>
                <a:latin typeface="Calibri"/>
                <a:cs typeface="Calibri"/>
              </a:rPr>
              <a:t>s</a:t>
            </a:r>
            <a:r>
              <a:rPr sz="2700" spc="15" baseline="3086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2700" spc="-60" baseline="3086" dirty="0">
                <a:solidFill>
                  <a:srgbClr val="091A30"/>
                </a:solidFill>
                <a:latin typeface="Calibri"/>
                <a:cs typeface="Calibri"/>
              </a:rPr>
              <a:t>i</a:t>
            </a:r>
            <a:r>
              <a:rPr sz="2700" spc="-22" baseline="3086" dirty="0">
                <a:solidFill>
                  <a:srgbClr val="091A30"/>
                </a:solidFill>
                <a:latin typeface="Calibri"/>
                <a:cs typeface="Calibri"/>
              </a:rPr>
              <a:t>m</a:t>
            </a:r>
            <a:r>
              <a:rPr sz="2700" spc="37" baseline="3086" dirty="0">
                <a:solidFill>
                  <a:srgbClr val="091A30"/>
                </a:solidFill>
                <a:latin typeface="Calibri"/>
                <a:cs typeface="Calibri"/>
              </a:rPr>
              <a:t>p</a:t>
            </a:r>
            <a:r>
              <a:rPr sz="2700" spc="44" baseline="3086" dirty="0">
                <a:solidFill>
                  <a:srgbClr val="091A30"/>
                </a:solidFill>
                <a:latin typeface="Calibri"/>
                <a:cs typeface="Calibri"/>
              </a:rPr>
              <a:t>a</a:t>
            </a:r>
            <a:r>
              <a:rPr sz="2700" spc="-60" baseline="3086" dirty="0">
                <a:solidFill>
                  <a:srgbClr val="091A30"/>
                </a:solidFill>
                <a:latin typeface="Calibri"/>
                <a:cs typeface="Calibri"/>
              </a:rPr>
              <a:t>i</a:t>
            </a:r>
            <a:r>
              <a:rPr sz="2700" spc="-44" baseline="3086" dirty="0">
                <a:solidFill>
                  <a:srgbClr val="091A30"/>
                </a:solidFill>
                <a:latin typeface="Calibri"/>
                <a:cs typeface="Calibri"/>
              </a:rPr>
              <a:t>r</a:t>
            </a:r>
            <a:r>
              <a:rPr sz="2700" spc="52" baseline="3086" dirty="0">
                <a:solidFill>
                  <a:srgbClr val="091A30"/>
                </a:solidFill>
                <a:latin typeface="Calibri"/>
                <a:cs typeface="Calibri"/>
              </a:rPr>
              <a:t>i</a:t>
            </a:r>
            <a:r>
              <a:rPr sz="2700" spc="37" baseline="3086" dirty="0">
                <a:solidFill>
                  <a:srgbClr val="091A30"/>
                </a:solidFill>
                <a:latin typeface="Calibri"/>
                <a:cs typeface="Calibri"/>
              </a:rPr>
              <a:t>n</a:t>
            </a:r>
            <a:r>
              <a:rPr sz="2700" baseline="3086" dirty="0">
                <a:solidFill>
                  <a:srgbClr val="091A30"/>
                </a:solidFill>
                <a:latin typeface="Calibri"/>
                <a:cs typeface="Calibri"/>
              </a:rPr>
              <a:t>g	</a:t>
            </a:r>
            <a:r>
              <a:rPr sz="1800" dirty="0">
                <a:solidFill>
                  <a:srgbClr val="091A3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20"/>
              </a:lnSpc>
            </a:pPr>
            <a:r>
              <a:rPr sz="1800" spc="-5" dirty="0">
                <a:solidFill>
                  <a:srgbClr val="091A30"/>
                </a:solidFill>
                <a:latin typeface="Calibri"/>
                <a:cs typeface="Calibri"/>
              </a:rPr>
              <a:t>innovation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2875" y="1676400"/>
            <a:ext cx="5857875" cy="4776470"/>
          </a:xfrm>
          <a:custGeom>
            <a:avLst/>
            <a:gdLst/>
            <a:ahLst/>
            <a:cxnLst/>
            <a:rect l="l" t="t" r="r" b="b"/>
            <a:pathLst>
              <a:path w="5857875" h="4776470">
                <a:moveTo>
                  <a:pt x="4881499" y="4572000"/>
                </a:moveTo>
                <a:lnTo>
                  <a:pt x="3417062" y="4572000"/>
                </a:lnTo>
                <a:lnTo>
                  <a:pt x="3198241" y="4776190"/>
                </a:lnTo>
                <a:lnTo>
                  <a:pt x="4881499" y="4572000"/>
                </a:lnTo>
                <a:close/>
              </a:path>
              <a:path w="5857875" h="4776470">
                <a:moveTo>
                  <a:pt x="5095875" y="0"/>
                </a:moveTo>
                <a:lnTo>
                  <a:pt x="762012" y="0"/>
                </a:lnTo>
                <a:lnTo>
                  <a:pt x="713822" y="1498"/>
                </a:lnTo>
                <a:lnTo>
                  <a:pt x="666429" y="5936"/>
                </a:lnTo>
                <a:lnTo>
                  <a:pt x="619921" y="13223"/>
                </a:lnTo>
                <a:lnTo>
                  <a:pt x="574387" y="23269"/>
                </a:lnTo>
                <a:lnTo>
                  <a:pt x="529919" y="35987"/>
                </a:lnTo>
                <a:lnTo>
                  <a:pt x="486603" y="51286"/>
                </a:lnTo>
                <a:lnTo>
                  <a:pt x="444530" y="69078"/>
                </a:lnTo>
                <a:lnTo>
                  <a:pt x="403790" y="89272"/>
                </a:lnTo>
                <a:lnTo>
                  <a:pt x="364470" y="111781"/>
                </a:lnTo>
                <a:lnTo>
                  <a:pt x="326661" y="136514"/>
                </a:lnTo>
                <a:lnTo>
                  <a:pt x="290452" y="163383"/>
                </a:lnTo>
                <a:lnTo>
                  <a:pt x="255932" y="192298"/>
                </a:lnTo>
                <a:lnTo>
                  <a:pt x="223191" y="223170"/>
                </a:lnTo>
                <a:lnTo>
                  <a:pt x="192317" y="255910"/>
                </a:lnTo>
                <a:lnTo>
                  <a:pt x="163400" y="290429"/>
                </a:lnTo>
                <a:lnTo>
                  <a:pt x="136529" y="326636"/>
                </a:lnTo>
                <a:lnTo>
                  <a:pt x="111794" y="364444"/>
                </a:lnTo>
                <a:lnTo>
                  <a:pt x="89283" y="403763"/>
                </a:lnTo>
                <a:lnTo>
                  <a:pt x="69086" y="444504"/>
                </a:lnTo>
                <a:lnTo>
                  <a:pt x="51293" y="486577"/>
                </a:lnTo>
                <a:lnTo>
                  <a:pt x="35992" y="529893"/>
                </a:lnTo>
                <a:lnTo>
                  <a:pt x="23273" y="574363"/>
                </a:lnTo>
                <a:lnTo>
                  <a:pt x="13225" y="619898"/>
                </a:lnTo>
                <a:lnTo>
                  <a:pt x="5937" y="666409"/>
                </a:lnTo>
                <a:lnTo>
                  <a:pt x="1499" y="713805"/>
                </a:lnTo>
                <a:lnTo>
                  <a:pt x="0" y="762000"/>
                </a:lnTo>
                <a:lnTo>
                  <a:pt x="0" y="3810000"/>
                </a:lnTo>
                <a:lnTo>
                  <a:pt x="1499" y="3858188"/>
                </a:lnTo>
                <a:lnTo>
                  <a:pt x="5937" y="3905580"/>
                </a:lnTo>
                <a:lnTo>
                  <a:pt x="13225" y="3952087"/>
                </a:lnTo>
                <a:lnTo>
                  <a:pt x="23273" y="3997619"/>
                </a:lnTo>
                <a:lnTo>
                  <a:pt x="35992" y="4042087"/>
                </a:lnTo>
                <a:lnTo>
                  <a:pt x="51293" y="4085402"/>
                </a:lnTo>
                <a:lnTo>
                  <a:pt x="69086" y="4127473"/>
                </a:lnTo>
                <a:lnTo>
                  <a:pt x="89283" y="4168213"/>
                </a:lnTo>
                <a:lnTo>
                  <a:pt x="111794" y="4207532"/>
                </a:lnTo>
                <a:lnTo>
                  <a:pt x="136529" y="4245340"/>
                </a:lnTo>
                <a:lnTo>
                  <a:pt x="163400" y="4281549"/>
                </a:lnTo>
                <a:lnTo>
                  <a:pt x="192317" y="4316068"/>
                </a:lnTo>
                <a:lnTo>
                  <a:pt x="223191" y="4348810"/>
                </a:lnTo>
                <a:lnTo>
                  <a:pt x="255932" y="4379683"/>
                </a:lnTo>
                <a:lnTo>
                  <a:pt x="290452" y="4408600"/>
                </a:lnTo>
                <a:lnTo>
                  <a:pt x="326661" y="4435471"/>
                </a:lnTo>
                <a:lnTo>
                  <a:pt x="364470" y="4460206"/>
                </a:lnTo>
                <a:lnTo>
                  <a:pt x="403790" y="4482717"/>
                </a:lnTo>
                <a:lnTo>
                  <a:pt x="444530" y="4502913"/>
                </a:lnTo>
                <a:lnTo>
                  <a:pt x="486603" y="4520707"/>
                </a:lnTo>
                <a:lnTo>
                  <a:pt x="529919" y="4536007"/>
                </a:lnTo>
                <a:lnTo>
                  <a:pt x="574387" y="4548726"/>
                </a:lnTo>
                <a:lnTo>
                  <a:pt x="619921" y="4558775"/>
                </a:lnTo>
                <a:lnTo>
                  <a:pt x="666429" y="4566062"/>
                </a:lnTo>
                <a:lnTo>
                  <a:pt x="713822" y="4570500"/>
                </a:lnTo>
                <a:lnTo>
                  <a:pt x="762012" y="4572000"/>
                </a:lnTo>
                <a:lnTo>
                  <a:pt x="5095875" y="4572000"/>
                </a:lnTo>
                <a:lnTo>
                  <a:pt x="5144069" y="4570500"/>
                </a:lnTo>
                <a:lnTo>
                  <a:pt x="5191465" y="4566062"/>
                </a:lnTo>
                <a:lnTo>
                  <a:pt x="5237976" y="4558775"/>
                </a:lnTo>
                <a:lnTo>
                  <a:pt x="5283511" y="4548726"/>
                </a:lnTo>
                <a:lnTo>
                  <a:pt x="5327981" y="4536007"/>
                </a:lnTo>
                <a:lnTo>
                  <a:pt x="5371297" y="4520707"/>
                </a:lnTo>
                <a:lnTo>
                  <a:pt x="5413370" y="4502913"/>
                </a:lnTo>
                <a:lnTo>
                  <a:pt x="5454111" y="4482717"/>
                </a:lnTo>
                <a:lnTo>
                  <a:pt x="5493430" y="4460206"/>
                </a:lnTo>
                <a:lnTo>
                  <a:pt x="5531238" y="4435471"/>
                </a:lnTo>
                <a:lnTo>
                  <a:pt x="5567445" y="4408600"/>
                </a:lnTo>
                <a:lnTo>
                  <a:pt x="5601964" y="4379683"/>
                </a:lnTo>
                <a:lnTo>
                  <a:pt x="5634704" y="4348810"/>
                </a:lnTo>
                <a:lnTo>
                  <a:pt x="5665576" y="4316068"/>
                </a:lnTo>
                <a:lnTo>
                  <a:pt x="5694491" y="4281549"/>
                </a:lnTo>
                <a:lnTo>
                  <a:pt x="5721360" y="4245340"/>
                </a:lnTo>
                <a:lnTo>
                  <a:pt x="5746093" y="4207532"/>
                </a:lnTo>
                <a:lnTo>
                  <a:pt x="5768602" y="4168213"/>
                </a:lnTo>
                <a:lnTo>
                  <a:pt x="5788796" y="4127473"/>
                </a:lnTo>
                <a:lnTo>
                  <a:pt x="5806588" y="4085402"/>
                </a:lnTo>
                <a:lnTo>
                  <a:pt x="5821887" y="4042087"/>
                </a:lnTo>
                <a:lnTo>
                  <a:pt x="5834605" y="3997619"/>
                </a:lnTo>
                <a:lnTo>
                  <a:pt x="5844651" y="3952087"/>
                </a:lnTo>
                <a:lnTo>
                  <a:pt x="5851938" y="3905580"/>
                </a:lnTo>
                <a:lnTo>
                  <a:pt x="5856376" y="3858188"/>
                </a:lnTo>
                <a:lnTo>
                  <a:pt x="5857875" y="3810000"/>
                </a:lnTo>
                <a:lnTo>
                  <a:pt x="5857875" y="762000"/>
                </a:lnTo>
                <a:lnTo>
                  <a:pt x="5856376" y="713805"/>
                </a:lnTo>
                <a:lnTo>
                  <a:pt x="5851938" y="666409"/>
                </a:lnTo>
                <a:lnTo>
                  <a:pt x="5844651" y="619898"/>
                </a:lnTo>
                <a:lnTo>
                  <a:pt x="5834605" y="574363"/>
                </a:lnTo>
                <a:lnTo>
                  <a:pt x="5821887" y="529893"/>
                </a:lnTo>
                <a:lnTo>
                  <a:pt x="5806588" y="486577"/>
                </a:lnTo>
                <a:lnTo>
                  <a:pt x="5788796" y="444504"/>
                </a:lnTo>
                <a:lnTo>
                  <a:pt x="5768602" y="403763"/>
                </a:lnTo>
                <a:lnTo>
                  <a:pt x="5746093" y="364444"/>
                </a:lnTo>
                <a:lnTo>
                  <a:pt x="5721360" y="326636"/>
                </a:lnTo>
                <a:lnTo>
                  <a:pt x="5694491" y="290429"/>
                </a:lnTo>
                <a:lnTo>
                  <a:pt x="5665576" y="255910"/>
                </a:lnTo>
                <a:lnTo>
                  <a:pt x="5634704" y="223170"/>
                </a:lnTo>
                <a:lnTo>
                  <a:pt x="5601964" y="192298"/>
                </a:lnTo>
                <a:lnTo>
                  <a:pt x="5567445" y="163383"/>
                </a:lnTo>
                <a:lnTo>
                  <a:pt x="5531238" y="136514"/>
                </a:lnTo>
                <a:lnTo>
                  <a:pt x="5493430" y="111781"/>
                </a:lnTo>
                <a:lnTo>
                  <a:pt x="5454111" y="89272"/>
                </a:lnTo>
                <a:lnTo>
                  <a:pt x="5413370" y="69078"/>
                </a:lnTo>
                <a:lnTo>
                  <a:pt x="5371297" y="51286"/>
                </a:lnTo>
                <a:lnTo>
                  <a:pt x="5327981" y="35987"/>
                </a:lnTo>
                <a:lnTo>
                  <a:pt x="5283511" y="23269"/>
                </a:lnTo>
                <a:lnTo>
                  <a:pt x="5237976" y="13223"/>
                </a:lnTo>
                <a:lnTo>
                  <a:pt x="5191465" y="5936"/>
                </a:lnTo>
                <a:lnTo>
                  <a:pt x="5144069" y="1498"/>
                </a:lnTo>
                <a:lnTo>
                  <a:pt x="5095875" y="0"/>
                </a:lnTo>
                <a:close/>
              </a:path>
            </a:pathLst>
          </a:custGeom>
          <a:solidFill>
            <a:srgbClr val="D2E6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65"/>
              </a:spcBef>
            </a:pPr>
            <a:r>
              <a:rPr i="1" spc="20" dirty="0"/>
              <a:t>"Homecare </a:t>
            </a:r>
            <a:r>
              <a:rPr i="1" spc="10" dirty="0"/>
              <a:t>modernization </a:t>
            </a:r>
            <a:r>
              <a:rPr i="1" spc="-5" dirty="0"/>
              <a:t>is </a:t>
            </a:r>
            <a:r>
              <a:rPr i="1" spc="25" dirty="0"/>
              <a:t>removing </a:t>
            </a:r>
            <a:r>
              <a:rPr i="1" spc="30" dirty="0"/>
              <a:t>some </a:t>
            </a:r>
            <a:r>
              <a:rPr i="1" spc="15" dirty="0"/>
              <a:t>of </a:t>
            </a:r>
            <a:r>
              <a:rPr i="1" spc="-5" dirty="0"/>
              <a:t>the </a:t>
            </a:r>
            <a:r>
              <a:rPr i="1" spc="25" dirty="0"/>
              <a:t>rules-  </a:t>
            </a:r>
            <a:r>
              <a:rPr spc="15" dirty="0"/>
              <a:t>based thinking </a:t>
            </a:r>
            <a:r>
              <a:rPr spc="20" dirty="0"/>
              <a:t>that care </a:t>
            </a:r>
            <a:r>
              <a:rPr spc="10" dirty="0"/>
              <a:t>coordinators </a:t>
            </a:r>
            <a:r>
              <a:rPr spc="15" dirty="0"/>
              <a:t>are </a:t>
            </a:r>
            <a:r>
              <a:rPr dirty="0"/>
              <a:t>just </a:t>
            </a:r>
            <a:r>
              <a:rPr spc="10" dirty="0"/>
              <a:t>authorizers  </a:t>
            </a:r>
            <a:r>
              <a:rPr spc="15" dirty="0"/>
              <a:t>of </a:t>
            </a:r>
            <a:r>
              <a:rPr spc="5" dirty="0"/>
              <a:t>service, </a:t>
            </a:r>
            <a:r>
              <a:rPr spc="20" dirty="0"/>
              <a:t>that </a:t>
            </a:r>
            <a:r>
              <a:rPr spc="25" dirty="0"/>
              <a:t>this </a:t>
            </a:r>
            <a:r>
              <a:rPr spc="15" dirty="0"/>
              <a:t>can't be </a:t>
            </a:r>
            <a:r>
              <a:rPr spc="25" dirty="0"/>
              <a:t>funded, </a:t>
            </a:r>
            <a:r>
              <a:rPr spc="15" dirty="0"/>
              <a:t>or </a:t>
            </a:r>
            <a:r>
              <a:rPr spc="10" dirty="0"/>
              <a:t>this </a:t>
            </a:r>
            <a:r>
              <a:rPr dirty="0"/>
              <a:t>can't </a:t>
            </a:r>
            <a:r>
              <a:rPr spc="15" dirty="0"/>
              <a:t>be  provided </a:t>
            </a:r>
            <a:r>
              <a:rPr spc="20" dirty="0"/>
              <a:t>because </a:t>
            </a:r>
            <a:r>
              <a:rPr spc="30" dirty="0"/>
              <a:t>it </a:t>
            </a:r>
            <a:r>
              <a:rPr spc="10" dirty="0"/>
              <a:t>doesn't </a:t>
            </a:r>
            <a:r>
              <a:rPr spc="20" dirty="0"/>
              <a:t>fit </a:t>
            </a:r>
            <a:r>
              <a:rPr spc="-5" dirty="0"/>
              <a:t>in </a:t>
            </a:r>
            <a:r>
              <a:rPr spc="15" dirty="0"/>
              <a:t>our </a:t>
            </a:r>
            <a:r>
              <a:rPr spc="20" dirty="0"/>
              <a:t>rule-based </a:t>
            </a:r>
            <a:r>
              <a:rPr spc="5" dirty="0"/>
              <a:t>system. </a:t>
            </a:r>
            <a:r>
              <a:rPr spc="10" dirty="0"/>
              <a:t>It  </a:t>
            </a:r>
            <a:r>
              <a:rPr spc="-5" dirty="0"/>
              <a:t>is </a:t>
            </a:r>
            <a:r>
              <a:rPr spc="20" dirty="0"/>
              <a:t>one </a:t>
            </a:r>
            <a:r>
              <a:rPr spc="15" dirty="0"/>
              <a:t>of </a:t>
            </a:r>
            <a:r>
              <a:rPr spc="20" dirty="0"/>
              <a:t>the </a:t>
            </a:r>
            <a:r>
              <a:rPr spc="10" dirty="0"/>
              <a:t>things </a:t>
            </a:r>
            <a:r>
              <a:rPr spc="-5" dirty="0"/>
              <a:t>we </a:t>
            </a:r>
            <a:r>
              <a:rPr spc="15" dirty="0"/>
              <a:t>are unfettered by </a:t>
            </a:r>
            <a:r>
              <a:rPr spc="-5" dirty="0"/>
              <a:t>in </a:t>
            </a:r>
            <a:r>
              <a:rPr spc="20" dirty="0"/>
              <a:t>[hospital-run  </a:t>
            </a:r>
            <a:r>
              <a:rPr spc="15" dirty="0"/>
              <a:t>homecare program], </a:t>
            </a:r>
            <a:r>
              <a:rPr spc="-15" dirty="0"/>
              <a:t>for </a:t>
            </a:r>
            <a:r>
              <a:rPr spc="20" dirty="0"/>
              <a:t>the </a:t>
            </a:r>
            <a:r>
              <a:rPr spc="10" dirty="0"/>
              <a:t>most </a:t>
            </a:r>
            <a:r>
              <a:rPr spc="15" dirty="0"/>
              <a:t>part. </a:t>
            </a:r>
            <a:r>
              <a:rPr spc="25" dirty="0"/>
              <a:t>When </a:t>
            </a:r>
            <a:r>
              <a:rPr spc="20" dirty="0"/>
              <a:t>the team  </a:t>
            </a:r>
            <a:r>
              <a:rPr spc="15" dirty="0"/>
              <a:t>sometimes sheepishly comes to </a:t>
            </a:r>
            <a:r>
              <a:rPr spc="5" dirty="0"/>
              <a:t>me </a:t>
            </a:r>
            <a:r>
              <a:rPr spc="20" dirty="0"/>
              <a:t>and </a:t>
            </a:r>
            <a:r>
              <a:rPr spc="25" dirty="0"/>
              <a:t>says </a:t>
            </a:r>
            <a:r>
              <a:rPr spc="20" dirty="0"/>
              <a:t>“In </a:t>
            </a:r>
            <a:r>
              <a:rPr spc="15" dirty="0"/>
              <a:t>order </a:t>
            </a:r>
            <a:r>
              <a:rPr spc="-20" dirty="0"/>
              <a:t>to  </a:t>
            </a:r>
            <a:r>
              <a:rPr spc="15" dirty="0"/>
              <a:t>get </a:t>
            </a:r>
            <a:r>
              <a:rPr spc="10" dirty="0"/>
              <a:t>this </a:t>
            </a:r>
            <a:r>
              <a:rPr spc="15" dirty="0"/>
              <a:t>person </a:t>
            </a:r>
            <a:r>
              <a:rPr spc="25" dirty="0"/>
              <a:t>home, </a:t>
            </a:r>
            <a:r>
              <a:rPr spc="30" dirty="0"/>
              <a:t>we </a:t>
            </a:r>
            <a:r>
              <a:rPr spc="25" dirty="0"/>
              <a:t>needed </a:t>
            </a:r>
            <a:r>
              <a:rPr spc="15" dirty="0"/>
              <a:t>to get </a:t>
            </a:r>
            <a:r>
              <a:rPr spc="20" dirty="0"/>
              <a:t>them </a:t>
            </a:r>
            <a:r>
              <a:rPr spc="10" dirty="0"/>
              <a:t>a </a:t>
            </a:r>
            <a:r>
              <a:rPr spc="15" dirty="0"/>
              <a:t>mattress,  </a:t>
            </a:r>
            <a:r>
              <a:rPr spc="5" dirty="0"/>
              <a:t>so </a:t>
            </a:r>
            <a:r>
              <a:rPr spc="30" dirty="0"/>
              <a:t>we </a:t>
            </a:r>
            <a:r>
              <a:rPr spc="5" dirty="0"/>
              <a:t>went </a:t>
            </a:r>
            <a:r>
              <a:rPr spc="20" dirty="0"/>
              <a:t>and </a:t>
            </a:r>
            <a:r>
              <a:rPr spc="5" dirty="0"/>
              <a:t>bought </a:t>
            </a:r>
            <a:r>
              <a:rPr spc="10" dirty="0"/>
              <a:t>a </a:t>
            </a:r>
            <a:r>
              <a:rPr spc="15" dirty="0"/>
              <a:t>mattress </a:t>
            </a:r>
            <a:r>
              <a:rPr spc="30" dirty="0"/>
              <a:t>from </a:t>
            </a:r>
            <a:r>
              <a:rPr spc="25" dirty="0"/>
              <a:t>Sleep </a:t>
            </a:r>
            <a:r>
              <a:rPr spc="15" dirty="0"/>
              <a:t>Country  </a:t>
            </a:r>
            <a:r>
              <a:rPr spc="20" dirty="0"/>
              <a:t>and had </a:t>
            </a:r>
            <a:r>
              <a:rPr spc="-5" dirty="0"/>
              <a:t>it </a:t>
            </a:r>
            <a:r>
              <a:rPr spc="20" dirty="0"/>
              <a:t>delivered. </a:t>
            </a:r>
            <a:r>
              <a:rPr spc="10" dirty="0"/>
              <a:t>Is </a:t>
            </a:r>
            <a:r>
              <a:rPr spc="20" dirty="0"/>
              <a:t>that </a:t>
            </a:r>
            <a:r>
              <a:rPr dirty="0"/>
              <a:t>okay? </a:t>
            </a:r>
            <a:r>
              <a:rPr spc="10" dirty="0"/>
              <a:t>I'm </a:t>
            </a:r>
            <a:r>
              <a:rPr spc="5" dirty="0"/>
              <a:t>like, </a:t>
            </a:r>
            <a:r>
              <a:rPr spc="15" dirty="0"/>
              <a:t>“Yeah, that's  </a:t>
            </a:r>
            <a:r>
              <a:rPr spc="-15" dirty="0"/>
              <a:t>okay, </a:t>
            </a:r>
            <a:r>
              <a:rPr spc="20" dirty="0"/>
              <a:t>because </a:t>
            </a:r>
            <a:r>
              <a:rPr spc="15" dirty="0"/>
              <a:t>at </a:t>
            </a:r>
            <a:r>
              <a:rPr spc="5" dirty="0"/>
              <a:t>least I </a:t>
            </a:r>
            <a:r>
              <a:rPr spc="20" dirty="0"/>
              <a:t>can </a:t>
            </a:r>
            <a:r>
              <a:rPr spc="10" dirty="0"/>
              <a:t>say </a:t>
            </a:r>
            <a:r>
              <a:rPr spc="15" dirty="0"/>
              <a:t>they </a:t>
            </a:r>
            <a:r>
              <a:rPr spc="20" dirty="0"/>
              <a:t>would </a:t>
            </a:r>
            <a:r>
              <a:rPr spc="10" dirty="0"/>
              <a:t>have stayed  five </a:t>
            </a:r>
            <a:r>
              <a:rPr spc="30" dirty="0"/>
              <a:t>more days </a:t>
            </a:r>
            <a:r>
              <a:rPr spc="35" dirty="0"/>
              <a:t>in </a:t>
            </a:r>
            <a:r>
              <a:rPr spc="10" dirty="0"/>
              <a:t>hospital </a:t>
            </a:r>
            <a:r>
              <a:rPr spc="15" dirty="0"/>
              <a:t>at $1,000 </a:t>
            </a:r>
            <a:r>
              <a:rPr spc="10" dirty="0"/>
              <a:t>a </a:t>
            </a:r>
            <a:r>
              <a:rPr spc="20" dirty="0"/>
              <a:t>day versus the</a:t>
            </a:r>
            <a:r>
              <a:rPr spc="-150" dirty="0"/>
              <a:t> </a:t>
            </a:r>
            <a:r>
              <a:rPr spc="25" dirty="0"/>
              <a:t>$133  </a:t>
            </a:r>
            <a:r>
              <a:rPr spc="15" dirty="0"/>
              <a:t>you've </a:t>
            </a:r>
            <a:r>
              <a:rPr dirty="0"/>
              <a:t>spent </a:t>
            </a:r>
            <a:r>
              <a:rPr spc="15" dirty="0"/>
              <a:t>on </a:t>
            </a:r>
            <a:r>
              <a:rPr spc="10" dirty="0"/>
              <a:t>a </a:t>
            </a:r>
            <a:r>
              <a:rPr spc="5" dirty="0"/>
              <a:t>mattress.” </a:t>
            </a:r>
            <a:r>
              <a:rPr spc="10" dirty="0"/>
              <a:t>[…] </a:t>
            </a:r>
            <a:r>
              <a:rPr b="1" i="1" spc="30" dirty="0">
                <a:latin typeface="Calibri"/>
                <a:cs typeface="Calibri"/>
              </a:rPr>
              <a:t>the </a:t>
            </a:r>
            <a:r>
              <a:rPr b="1" i="1" spc="25" dirty="0">
                <a:latin typeface="Calibri"/>
                <a:cs typeface="Calibri"/>
              </a:rPr>
              <a:t>outcome </a:t>
            </a:r>
            <a:r>
              <a:rPr b="1" i="1" dirty="0">
                <a:latin typeface="Calibri"/>
                <a:cs typeface="Calibri"/>
              </a:rPr>
              <a:t>of </a:t>
            </a:r>
            <a:r>
              <a:rPr b="1" i="1" spc="15" dirty="0">
                <a:latin typeface="Calibri"/>
                <a:cs typeface="Calibri"/>
              </a:rPr>
              <a:t>rules-  </a:t>
            </a:r>
            <a:r>
              <a:rPr b="1" spc="15" dirty="0">
                <a:latin typeface="Calibri"/>
                <a:cs typeface="Calibri"/>
              </a:rPr>
              <a:t>based </a:t>
            </a:r>
            <a:r>
              <a:rPr b="1" spc="20" dirty="0">
                <a:latin typeface="Calibri"/>
                <a:cs typeface="Calibri"/>
              </a:rPr>
              <a:t>thinking </a:t>
            </a:r>
            <a:r>
              <a:rPr b="1" spc="15" dirty="0">
                <a:latin typeface="Calibri"/>
                <a:cs typeface="Calibri"/>
              </a:rPr>
              <a:t>is </a:t>
            </a:r>
            <a:r>
              <a:rPr b="1" dirty="0">
                <a:latin typeface="Calibri"/>
                <a:cs typeface="Calibri"/>
              </a:rPr>
              <a:t>not </a:t>
            </a:r>
            <a:r>
              <a:rPr b="1" spc="15" dirty="0">
                <a:latin typeface="Calibri"/>
                <a:cs typeface="Calibri"/>
              </a:rPr>
              <a:t>person-centred</a:t>
            </a:r>
            <a:r>
              <a:rPr b="1" spc="140" dirty="0">
                <a:latin typeface="Calibri"/>
                <a:cs typeface="Calibri"/>
              </a:rPr>
              <a:t> </a:t>
            </a:r>
            <a:r>
              <a:rPr b="1" spc="15" dirty="0">
                <a:latin typeface="Calibri"/>
                <a:cs typeface="Calibri"/>
              </a:rPr>
              <a:t>care</a:t>
            </a:r>
            <a:r>
              <a:rPr i="1" spc="15" dirty="0"/>
              <a:t>."</a:t>
            </a: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550" i="0" spc="15" dirty="0">
                <a:latin typeface="Calibri"/>
                <a:cs typeface="Calibri"/>
              </a:rPr>
              <a:t>(Hospital</a:t>
            </a:r>
            <a:r>
              <a:rPr sz="1550" i="0" spc="-45" dirty="0">
                <a:latin typeface="Calibri"/>
                <a:cs typeface="Calibri"/>
              </a:rPr>
              <a:t> </a:t>
            </a:r>
            <a:r>
              <a:rPr sz="1550" i="0" spc="15" dirty="0">
                <a:latin typeface="Calibri"/>
                <a:cs typeface="Calibri"/>
              </a:rPr>
              <a:t>Leader)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57925" y="1676400"/>
            <a:ext cx="5724525" cy="4985385"/>
          </a:xfrm>
          <a:custGeom>
            <a:avLst/>
            <a:gdLst/>
            <a:ahLst/>
            <a:cxnLst/>
            <a:rect l="l" t="t" r="r" b="b"/>
            <a:pathLst>
              <a:path w="5724525" h="4985384">
                <a:moveTo>
                  <a:pt x="4770501" y="4733925"/>
                </a:moveTo>
                <a:lnTo>
                  <a:pt x="3339338" y="4733925"/>
                </a:lnTo>
                <a:lnTo>
                  <a:pt x="3211195" y="4985296"/>
                </a:lnTo>
                <a:lnTo>
                  <a:pt x="4770501" y="4733925"/>
                </a:lnTo>
                <a:close/>
              </a:path>
              <a:path w="5724525" h="4985384">
                <a:moveTo>
                  <a:pt x="4935474" y="0"/>
                </a:moveTo>
                <a:lnTo>
                  <a:pt x="789051" y="0"/>
                </a:lnTo>
                <a:lnTo>
                  <a:pt x="740975" y="1439"/>
                </a:lnTo>
                <a:lnTo>
                  <a:pt x="693663" y="5703"/>
                </a:lnTo>
                <a:lnTo>
                  <a:pt x="647196" y="12709"/>
                </a:lnTo>
                <a:lnTo>
                  <a:pt x="601656" y="22375"/>
                </a:lnTo>
                <a:lnTo>
                  <a:pt x="557128" y="34618"/>
                </a:lnTo>
                <a:lnTo>
                  <a:pt x="513692" y="49355"/>
                </a:lnTo>
                <a:lnTo>
                  <a:pt x="471431" y="66504"/>
                </a:lnTo>
                <a:lnTo>
                  <a:pt x="430427" y="85983"/>
                </a:lnTo>
                <a:lnTo>
                  <a:pt x="390764" y="107710"/>
                </a:lnTo>
                <a:lnTo>
                  <a:pt x="352524" y="131601"/>
                </a:lnTo>
                <a:lnTo>
                  <a:pt x="315789" y="157574"/>
                </a:lnTo>
                <a:lnTo>
                  <a:pt x="280641" y="185547"/>
                </a:lnTo>
                <a:lnTo>
                  <a:pt x="247163" y="215438"/>
                </a:lnTo>
                <a:lnTo>
                  <a:pt x="215438" y="247163"/>
                </a:lnTo>
                <a:lnTo>
                  <a:pt x="185547" y="280641"/>
                </a:lnTo>
                <a:lnTo>
                  <a:pt x="157574" y="315789"/>
                </a:lnTo>
                <a:lnTo>
                  <a:pt x="131601" y="352524"/>
                </a:lnTo>
                <a:lnTo>
                  <a:pt x="107710" y="390764"/>
                </a:lnTo>
                <a:lnTo>
                  <a:pt x="85983" y="430427"/>
                </a:lnTo>
                <a:lnTo>
                  <a:pt x="66504" y="471431"/>
                </a:lnTo>
                <a:lnTo>
                  <a:pt x="49355" y="513692"/>
                </a:lnTo>
                <a:lnTo>
                  <a:pt x="34618" y="557128"/>
                </a:lnTo>
                <a:lnTo>
                  <a:pt x="22375" y="601656"/>
                </a:lnTo>
                <a:lnTo>
                  <a:pt x="12709" y="647196"/>
                </a:lnTo>
                <a:lnTo>
                  <a:pt x="5703" y="693663"/>
                </a:lnTo>
                <a:lnTo>
                  <a:pt x="1439" y="740975"/>
                </a:lnTo>
                <a:lnTo>
                  <a:pt x="0" y="789051"/>
                </a:lnTo>
                <a:lnTo>
                  <a:pt x="0" y="3944937"/>
                </a:lnTo>
                <a:lnTo>
                  <a:pt x="1439" y="3992988"/>
                </a:lnTo>
                <a:lnTo>
                  <a:pt x="5703" y="4040290"/>
                </a:lnTo>
                <a:lnTo>
                  <a:pt x="12709" y="4086747"/>
                </a:lnTo>
                <a:lnTo>
                  <a:pt x="22375" y="4132278"/>
                </a:lnTo>
                <a:lnTo>
                  <a:pt x="34618" y="4176800"/>
                </a:lnTo>
                <a:lnTo>
                  <a:pt x="49355" y="4220231"/>
                </a:lnTo>
                <a:lnTo>
                  <a:pt x="66504" y="4262487"/>
                </a:lnTo>
                <a:lnTo>
                  <a:pt x="85983" y="4303486"/>
                </a:lnTo>
                <a:lnTo>
                  <a:pt x="107710" y="4343146"/>
                </a:lnTo>
                <a:lnTo>
                  <a:pt x="131601" y="4381385"/>
                </a:lnTo>
                <a:lnTo>
                  <a:pt x="157574" y="4418119"/>
                </a:lnTo>
                <a:lnTo>
                  <a:pt x="185547" y="4453266"/>
                </a:lnTo>
                <a:lnTo>
                  <a:pt x="215438" y="4486744"/>
                </a:lnTo>
                <a:lnTo>
                  <a:pt x="247163" y="4518469"/>
                </a:lnTo>
                <a:lnTo>
                  <a:pt x="280641" y="4548361"/>
                </a:lnTo>
                <a:lnTo>
                  <a:pt x="315789" y="4576335"/>
                </a:lnTo>
                <a:lnTo>
                  <a:pt x="352524" y="4602310"/>
                </a:lnTo>
                <a:lnTo>
                  <a:pt x="390764" y="4626202"/>
                </a:lnTo>
                <a:lnTo>
                  <a:pt x="430427" y="4647930"/>
                </a:lnTo>
                <a:lnTo>
                  <a:pt x="471431" y="4667411"/>
                </a:lnTo>
                <a:lnTo>
                  <a:pt x="513692" y="4684562"/>
                </a:lnTo>
                <a:lnTo>
                  <a:pt x="557128" y="4699301"/>
                </a:lnTo>
                <a:lnTo>
                  <a:pt x="601656" y="4711546"/>
                </a:lnTo>
                <a:lnTo>
                  <a:pt x="647196" y="4721213"/>
                </a:lnTo>
                <a:lnTo>
                  <a:pt x="693663" y="4728220"/>
                </a:lnTo>
                <a:lnTo>
                  <a:pt x="740975" y="4732485"/>
                </a:lnTo>
                <a:lnTo>
                  <a:pt x="789051" y="4733925"/>
                </a:lnTo>
                <a:lnTo>
                  <a:pt x="4935474" y="4733925"/>
                </a:lnTo>
                <a:lnTo>
                  <a:pt x="4983549" y="4732485"/>
                </a:lnTo>
                <a:lnTo>
                  <a:pt x="5030861" y="4728220"/>
                </a:lnTo>
                <a:lnTo>
                  <a:pt x="5077328" y="4721213"/>
                </a:lnTo>
                <a:lnTo>
                  <a:pt x="5122868" y="4711546"/>
                </a:lnTo>
                <a:lnTo>
                  <a:pt x="5167396" y="4699301"/>
                </a:lnTo>
                <a:lnTo>
                  <a:pt x="5210832" y="4684562"/>
                </a:lnTo>
                <a:lnTo>
                  <a:pt x="5253093" y="4667411"/>
                </a:lnTo>
                <a:lnTo>
                  <a:pt x="5294097" y="4647930"/>
                </a:lnTo>
                <a:lnTo>
                  <a:pt x="5333760" y="4626202"/>
                </a:lnTo>
                <a:lnTo>
                  <a:pt x="5372000" y="4602310"/>
                </a:lnTo>
                <a:lnTo>
                  <a:pt x="5408735" y="4576335"/>
                </a:lnTo>
                <a:lnTo>
                  <a:pt x="5443883" y="4548361"/>
                </a:lnTo>
                <a:lnTo>
                  <a:pt x="5477361" y="4518469"/>
                </a:lnTo>
                <a:lnTo>
                  <a:pt x="5509086" y="4486744"/>
                </a:lnTo>
                <a:lnTo>
                  <a:pt x="5538977" y="4453266"/>
                </a:lnTo>
                <a:lnTo>
                  <a:pt x="5566950" y="4418119"/>
                </a:lnTo>
                <a:lnTo>
                  <a:pt x="5592923" y="4381385"/>
                </a:lnTo>
                <a:lnTo>
                  <a:pt x="5616814" y="4343146"/>
                </a:lnTo>
                <a:lnTo>
                  <a:pt x="5638541" y="4303486"/>
                </a:lnTo>
                <a:lnTo>
                  <a:pt x="5658020" y="4262487"/>
                </a:lnTo>
                <a:lnTo>
                  <a:pt x="5675169" y="4220231"/>
                </a:lnTo>
                <a:lnTo>
                  <a:pt x="5689906" y="4176800"/>
                </a:lnTo>
                <a:lnTo>
                  <a:pt x="5702149" y="4132278"/>
                </a:lnTo>
                <a:lnTo>
                  <a:pt x="5711815" y="4086747"/>
                </a:lnTo>
                <a:lnTo>
                  <a:pt x="5718821" y="4040290"/>
                </a:lnTo>
                <a:lnTo>
                  <a:pt x="5723085" y="3992988"/>
                </a:lnTo>
                <a:lnTo>
                  <a:pt x="5724524" y="3944937"/>
                </a:lnTo>
                <a:lnTo>
                  <a:pt x="5724525" y="789051"/>
                </a:lnTo>
                <a:lnTo>
                  <a:pt x="5723085" y="740975"/>
                </a:lnTo>
                <a:lnTo>
                  <a:pt x="5718821" y="693663"/>
                </a:lnTo>
                <a:lnTo>
                  <a:pt x="5711815" y="647196"/>
                </a:lnTo>
                <a:lnTo>
                  <a:pt x="5702149" y="601656"/>
                </a:lnTo>
                <a:lnTo>
                  <a:pt x="5689906" y="557128"/>
                </a:lnTo>
                <a:lnTo>
                  <a:pt x="5675169" y="513692"/>
                </a:lnTo>
                <a:lnTo>
                  <a:pt x="5658020" y="471431"/>
                </a:lnTo>
                <a:lnTo>
                  <a:pt x="5638541" y="430427"/>
                </a:lnTo>
                <a:lnTo>
                  <a:pt x="5616814" y="390764"/>
                </a:lnTo>
                <a:lnTo>
                  <a:pt x="5592923" y="352524"/>
                </a:lnTo>
                <a:lnTo>
                  <a:pt x="5566950" y="315789"/>
                </a:lnTo>
                <a:lnTo>
                  <a:pt x="5538977" y="280641"/>
                </a:lnTo>
                <a:lnTo>
                  <a:pt x="5509086" y="247163"/>
                </a:lnTo>
                <a:lnTo>
                  <a:pt x="5477361" y="215438"/>
                </a:lnTo>
                <a:lnTo>
                  <a:pt x="5443883" y="185547"/>
                </a:lnTo>
                <a:lnTo>
                  <a:pt x="5408735" y="157574"/>
                </a:lnTo>
                <a:lnTo>
                  <a:pt x="5372000" y="131601"/>
                </a:lnTo>
                <a:lnTo>
                  <a:pt x="5333760" y="107710"/>
                </a:lnTo>
                <a:lnTo>
                  <a:pt x="5294097" y="85983"/>
                </a:lnTo>
                <a:lnTo>
                  <a:pt x="5253093" y="66504"/>
                </a:lnTo>
                <a:lnTo>
                  <a:pt x="5210832" y="49355"/>
                </a:lnTo>
                <a:lnTo>
                  <a:pt x="5167396" y="34618"/>
                </a:lnTo>
                <a:lnTo>
                  <a:pt x="5122868" y="22375"/>
                </a:lnTo>
                <a:lnTo>
                  <a:pt x="5077328" y="12709"/>
                </a:lnTo>
                <a:lnTo>
                  <a:pt x="5030861" y="5703"/>
                </a:lnTo>
                <a:lnTo>
                  <a:pt x="4983549" y="1439"/>
                </a:lnTo>
                <a:lnTo>
                  <a:pt x="4935474" y="0"/>
                </a:lnTo>
                <a:close/>
              </a:path>
            </a:pathLst>
          </a:custGeom>
          <a:solidFill>
            <a:srgbClr val="D2E6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30340" y="1088072"/>
            <a:ext cx="5144135" cy="5099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91A30"/>
                </a:solidFill>
                <a:latin typeface="Calibri"/>
                <a:cs typeface="Calibri"/>
              </a:rPr>
              <a:t>Concern </a:t>
            </a:r>
            <a:r>
              <a:rPr sz="1800" spc="-5" dirty="0">
                <a:solidFill>
                  <a:srgbClr val="091A30"/>
                </a:solidFill>
                <a:latin typeface="Calibri"/>
                <a:cs typeface="Calibri"/>
              </a:rPr>
              <a:t>that what </a:t>
            </a:r>
            <a:r>
              <a:rPr sz="1800" dirty="0">
                <a:solidFill>
                  <a:srgbClr val="091A30"/>
                </a:solidFill>
                <a:latin typeface="Calibri"/>
                <a:cs typeface="Calibri"/>
              </a:rPr>
              <a:t>really </a:t>
            </a:r>
            <a:r>
              <a:rPr sz="1800" spc="-5" dirty="0">
                <a:solidFill>
                  <a:srgbClr val="091A30"/>
                </a:solidFill>
                <a:latin typeface="Calibri"/>
                <a:cs typeface="Calibri"/>
              </a:rPr>
              <a:t>matters </a:t>
            </a:r>
            <a:r>
              <a:rPr sz="1800" dirty="0">
                <a:solidFill>
                  <a:srgbClr val="091A30"/>
                </a:solidFill>
                <a:latin typeface="Calibri"/>
                <a:cs typeface="Calibri"/>
              </a:rPr>
              <a:t>to </a:t>
            </a:r>
            <a:r>
              <a:rPr sz="1800" spc="-5" dirty="0">
                <a:solidFill>
                  <a:srgbClr val="091A30"/>
                </a:solidFill>
                <a:latin typeface="Calibri"/>
                <a:cs typeface="Calibri"/>
              </a:rPr>
              <a:t>patient </a:t>
            </a:r>
            <a:r>
              <a:rPr sz="1800" spc="5" dirty="0">
                <a:solidFill>
                  <a:srgbClr val="091A30"/>
                </a:solidFill>
                <a:latin typeface="Calibri"/>
                <a:cs typeface="Calibri"/>
              </a:rPr>
              <a:t>isn’t</a:t>
            </a:r>
            <a:r>
              <a:rPr sz="1800" spc="-10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91A30"/>
                </a:solidFill>
                <a:latin typeface="Calibri"/>
                <a:cs typeface="Calibri"/>
              </a:rPr>
              <a:t>being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091A30"/>
                </a:solidFill>
                <a:latin typeface="Calibri"/>
                <a:cs typeface="Calibri"/>
              </a:rPr>
              <a:t>addressed</a:t>
            </a:r>
            <a:endParaRPr sz="1800">
              <a:latin typeface="Calibri"/>
              <a:cs typeface="Calibri"/>
            </a:endParaRPr>
          </a:p>
          <a:p>
            <a:pPr marL="59055" marR="43180">
              <a:lnSpc>
                <a:spcPct val="103099"/>
              </a:lnSpc>
              <a:spcBef>
                <a:spcPts val="1955"/>
              </a:spcBef>
            </a:pPr>
            <a:r>
              <a:rPr sz="1700" i="1" spc="5" dirty="0">
                <a:solidFill>
                  <a:srgbClr val="091A30"/>
                </a:solidFill>
                <a:latin typeface="Calibri"/>
                <a:cs typeface="Calibri"/>
              </a:rPr>
              <a:t>"… I </a:t>
            </a:r>
            <a:r>
              <a:rPr sz="1700" i="1" spc="10" dirty="0">
                <a:solidFill>
                  <a:srgbClr val="091A30"/>
                </a:solidFill>
                <a:latin typeface="Calibri"/>
                <a:cs typeface="Calibri"/>
              </a:rPr>
              <a:t>have </a:t>
            </a:r>
            <a:r>
              <a:rPr sz="1700" i="1" spc="15" dirty="0">
                <a:solidFill>
                  <a:srgbClr val="091A30"/>
                </a:solidFill>
                <a:latin typeface="Calibri"/>
                <a:cs typeface="Calibri"/>
              </a:rPr>
              <a:t>workers </a:t>
            </a:r>
            <a:r>
              <a:rPr sz="1700" i="1" spc="10" dirty="0">
                <a:solidFill>
                  <a:srgbClr val="091A30"/>
                </a:solidFill>
                <a:latin typeface="Calibri"/>
                <a:cs typeface="Calibri"/>
              </a:rPr>
              <a:t>from </a:t>
            </a:r>
            <a:r>
              <a:rPr sz="1700" i="1" spc="20" dirty="0">
                <a:solidFill>
                  <a:srgbClr val="091A30"/>
                </a:solidFill>
                <a:latin typeface="Calibri"/>
                <a:cs typeface="Calibri"/>
              </a:rPr>
              <a:t>the </a:t>
            </a:r>
            <a:r>
              <a:rPr sz="1700" i="1" spc="25" dirty="0">
                <a:solidFill>
                  <a:srgbClr val="091A30"/>
                </a:solidFill>
                <a:latin typeface="Calibri"/>
                <a:cs typeface="Calibri"/>
              </a:rPr>
              <a:t>SPO </a:t>
            </a:r>
            <a:r>
              <a:rPr sz="1700" i="1" spc="15" dirty="0">
                <a:solidFill>
                  <a:srgbClr val="091A30"/>
                </a:solidFill>
                <a:latin typeface="Calibri"/>
                <a:cs typeface="Calibri"/>
              </a:rPr>
              <a:t>here </a:t>
            </a:r>
            <a:r>
              <a:rPr sz="1700" i="1" spc="5" dirty="0">
                <a:solidFill>
                  <a:srgbClr val="091A30"/>
                </a:solidFill>
                <a:latin typeface="Calibri"/>
                <a:cs typeface="Calibri"/>
              </a:rPr>
              <a:t>sitting </a:t>
            </a:r>
            <a:r>
              <a:rPr sz="1700" i="1" dirty="0">
                <a:solidFill>
                  <a:srgbClr val="091A30"/>
                </a:solidFill>
                <a:latin typeface="Calibri"/>
                <a:cs typeface="Calibri"/>
              </a:rPr>
              <a:t>with </a:t>
            </a:r>
            <a:r>
              <a:rPr sz="1700" i="1" spc="5" dirty="0">
                <a:solidFill>
                  <a:srgbClr val="091A30"/>
                </a:solidFill>
                <a:latin typeface="Calibri"/>
                <a:cs typeface="Calibri"/>
              </a:rPr>
              <a:t>my  </a:t>
            </a:r>
            <a:r>
              <a:rPr sz="1700" i="1" spc="25" dirty="0">
                <a:solidFill>
                  <a:srgbClr val="091A30"/>
                </a:solidFill>
                <a:latin typeface="Calibri"/>
                <a:cs typeface="Calibri"/>
              </a:rPr>
              <a:t>mother, </a:t>
            </a:r>
            <a:r>
              <a:rPr sz="1700" i="1" spc="10" dirty="0">
                <a:solidFill>
                  <a:srgbClr val="091A30"/>
                </a:solidFill>
                <a:latin typeface="Calibri"/>
                <a:cs typeface="Calibri"/>
              </a:rPr>
              <a:t>listening </a:t>
            </a:r>
            <a:r>
              <a:rPr sz="1700" i="1" spc="15" dirty="0">
                <a:solidFill>
                  <a:srgbClr val="091A30"/>
                </a:solidFill>
                <a:latin typeface="Calibri"/>
                <a:cs typeface="Calibri"/>
              </a:rPr>
              <a:t>to </a:t>
            </a:r>
            <a:r>
              <a:rPr sz="1700" i="1" spc="20" dirty="0">
                <a:solidFill>
                  <a:srgbClr val="091A30"/>
                </a:solidFill>
                <a:latin typeface="Calibri"/>
                <a:cs typeface="Calibri"/>
              </a:rPr>
              <a:t>music, </a:t>
            </a:r>
            <a:r>
              <a:rPr sz="1700" i="1" spc="10" dirty="0">
                <a:solidFill>
                  <a:srgbClr val="091A30"/>
                </a:solidFill>
                <a:latin typeface="Calibri"/>
                <a:cs typeface="Calibri"/>
              </a:rPr>
              <a:t>doing this </a:t>
            </a:r>
            <a:r>
              <a:rPr sz="1700" i="1" spc="20" dirty="0">
                <a:solidFill>
                  <a:srgbClr val="091A30"/>
                </a:solidFill>
                <a:latin typeface="Calibri"/>
                <a:cs typeface="Calibri"/>
              </a:rPr>
              <a:t>and the </a:t>
            </a:r>
            <a:r>
              <a:rPr sz="1700" i="1" spc="15" dirty="0">
                <a:solidFill>
                  <a:srgbClr val="091A30"/>
                </a:solidFill>
                <a:latin typeface="Calibri"/>
                <a:cs typeface="Calibri"/>
              </a:rPr>
              <a:t>other  </a:t>
            </a:r>
            <a:r>
              <a:rPr sz="1700" i="1" spc="10" dirty="0">
                <a:solidFill>
                  <a:srgbClr val="091A30"/>
                </a:solidFill>
                <a:latin typeface="Calibri"/>
                <a:cs typeface="Calibri"/>
              </a:rPr>
              <a:t>thing while </a:t>
            </a:r>
            <a:r>
              <a:rPr sz="1700" i="1" spc="5" dirty="0">
                <a:solidFill>
                  <a:srgbClr val="091A30"/>
                </a:solidFill>
                <a:latin typeface="Calibri"/>
                <a:cs typeface="Calibri"/>
              </a:rPr>
              <a:t>I </a:t>
            </a:r>
            <a:r>
              <a:rPr sz="1700" i="1" spc="15" dirty="0">
                <a:solidFill>
                  <a:srgbClr val="091A30"/>
                </a:solidFill>
                <a:latin typeface="Calibri"/>
                <a:cs typeface="Calibri"/>
              </a:rPr>
              <a:t>run </a:t>
            </a:r>
            <a:r>
              <a:rPr sz="1700" i="1" spc="20" dirty="0">
                <a:solidFill>
                  <a:srgbClr val="091A30"/>
                </a:solidFill>
                <a:latin typeface="Calibri"/>
                <a:cs typeface="Calibri"/>
              </a:rPr>
              <a:t>around, cleaning, </a:t>
            </a:r>
            <a:r>
              <a:rPr sz="1700" i="1" spc="10" dirty="0">
                <a:solidFill>
                  <a:srgbClr val="091A30"/>
                </a:solidFill>
                <a:latin typeface="Calibri"/>
                <a:cs typeface="Calibri"/>
              </a:rPr>
              <a:t>doing </a:t>
            </a:r>
            <a:r>
              <a:rPr sz="1700" i="1" spc="40" dirty="0">
                <a:solidFill>
                  <a:srgbClr val="091A30"/>
                </a:solidFill>
                <a:latin typeface="Calibri"/>
                <a:cs typeface="Calibri"/>
              </a:rPr>
              <a:t>her </a:t>
            </a:r>
            <a:r>
              <a:rPr sz="1700" i="1" spc="20" dirty="0">
                <a:solidFill>
                  <a:srgbClr val="091A30"/>
                </a:solidFill>
                <a:latin typeface="Calibri"/>
                <a:cs typeface="Calibri"/>
              </a:rPr>
              <a:t>laundry,  </a:t>
            </a:r>
            <a:r>
              <a:rPr sz="1700" i="1" spc="15" dirty="0">
                <a:solidFill>
                  <a:srgbClr val="091A30"/>
                </a:solidFill>
                <a:latin typeface="Calibri"/>
                <a:cs typeface="Calibri"/>
              </a:rPr>
              <a:t>putting </a:t>
            </a:r>
            <a:r>
              <a:rPr sz="1700" i="1" spc="35" dirty="0">
                <a:solidFill>
                  <a:srgbClr val="091A30"/>
                </a:solidFill>
                <a:latin typeface="Calibri"/>
                <a:cs typeface="Calibri"/>
              </a:rPr>
              <a:t>in </a:t>
            </a:r>
            <a:r>
              <a:rPr sz="1700" i="1" spc="20" dirty="0">
                <a:solidFill>
                  <a:srgbClr val="091A30"/>
                </a:solidFill>
                <a:latin typeface="Calibri"/>
                <a:cs typeface="Calibri"/>
              </a:rPr>
              <a:t>the </a:t>
            </a:r>
            <a:r>
              <a:rPr sz="1700" i="1" spc="25" dirty="0">
                <a:solidFill>
                  <a:srgbClr val="091A30"/>
                </a:solidFill>
                <a:latin typeface="Calibri"/>
                <a:cs typeface="Calibri"/>
              </a:rPr>
              <a:t>orders </a:t>
            </a:r>
            <a:r>
              <a:rPr sz="1700" i="1" spc="10" dirty="0">
                <a:solidFill>
                  <a:srgbClr val="091A30"/>
                </a:solidFill>
                <a:latin typeface="Calibri"/>
                <a:cs typeface="Calibri"/>
              </a:rPr>
              <a:t>for </a:t>
            </a:r>
            <a:r>
              <a:rPr sz="1700" i="1" spc="40" dirty="0">
                <a:solidFill>
                  <a:srgbClr val="091A30"/>
                </a:solidFill>
                <a:latin typeface="Calibri"/>
                <a:cs typeface="Calibri"/>
              </a:rPr>
              <a:t>her </a:t>
            </a:r>
            <a:r>
              <a:rPr sz="1700" i="1" spc="15" dirty="0">
                <a:solidFill>
                  <a:srgbClr val="091A30"/>
                </a:solidFill>
                <a:latin typeface="Calibri"/>
                <a:cs typeface="Calibri"/>
              </a:rPr>
              <a:t>supplies, </a:t>
            </a:r>
            <a:r>
              <a:rPr sz="1700" i="1" spc="20" dirty="0">
                <a:solidFill>
                  <a:srgbClr val="091A30"/>
                </a:solidFill>
                <a:latin typeface="Calibri"/>
                <a:cs typeface="Calibri"/>
              </a:rPr>
              <a:t>and </a:t>
            </a:r>
            <a:r>
              <a:rPr sz="1700" i="1" spc="15" dirty="0">
                <a:solidFill>
                  <a:srgbClr val="091A30"/>
                </a:solidFill>
                <a:latin typeface="Calibri"/>
                <a:cs typeface="Calibri"/>
              </a:rPr>
              <a:t>on </a:t>
            </a:r>
            <a:r>
              <a:rPr sz="1700" i="1" spc="20" dirty="0">
                <a:solidFill>
                  <a:srgbClr val="091A30"/>
                </a:solidFill>
                <a:latin typeface="Calibri"/>
                <a:cs typeface="Calibri"/>
              </a:rPr>
              <a:t>and </a:t>
            </a:r>
            <a:r>
              <a:rPr sz="1700" i="1" spc="15" dirty="0">
                <a:solidFill>
                  <a:srgbClr val="091A30"/>
                </a:solidFill>
                <a:latin typeface="Calibri"/>
                <a:cs typeface="Calibri"/>
              </a:rPr>
              <a:t>on.  </a:t>
            </a:r>
            <a:r>
              <a:rPr sz="1700" i="1" spc="30" dirty="0">
                <a:solidFill>
                  <a:srgbClr val="091A30"/>
                </a:solidFill>
                <a:latin typeface="Calibri"/>
                <a:cs typeface="Calibri"/>
              </a:rPr>
              <a:t>And </a:t>
            </a:r>
            <a:r>
              <a:rPr sz="1700" i="1" spc="5" dirty="0">
                <a:solidFill>
                  <a:srgbClr val="091A30"/>
                </a:solidFill>
                <a:latin typeface="Calibri"/>
                <a:cs typeface="Calibri"/>
              </a:rPr>
              <a:t>I </a:t>
            </a:r>
            <a:r>
              <a:rPr sz="1700" i="1" spc="15" dirty="0">
                <a:solidFill>
                  <a:srgbClr val="091A30"/>
                </a:solidFill>
                <a:latin typeface="Calibri"/>
                <a:cs typeface="Calibri"/>
              </a:rPr>
              <a:t>think, shouldn’t </a:t>
            </a:r>
            <a:r>
              <a:rPr sz="1700" i="1" spc="5" dirty="0">
                <a:solidFill>
                  <a:srgbClr val="091A30"/>
                </a:solidFill>
                <a:latin typeface="Calibri"/>
                <a:cs typeface="Calibri"/>
              </a:rPr>
              <a:t>I </a:t>
            </a:r>
            <a:r>
              <a:rPr sz="1700" i="1" spc="15" dirty="0">
                <a:solidFill>
                  <a:srgbClr val="091A30"/>
                </a:solidFill>
                <a:latin typeface="Calibri"/>
                <a:cs typeface="Calibri"/>
              </a:rPr>
              <a:t>be </a:t>
            </a:r>
            <a:r>
              <a:rPr sz="1700" i="1" spc="20" dirty="0">
                <a:solidFill>
                  <a:srgbClr val="091A30"/>
                </a:solidFill>
                <a:latin typeface="Calibri"/>
                <a:cs typeface="Calibri"/>
              </a:rPr>
              <a:t>the one </a:t>
            </a:r>
            <a:r>
              <a:rPr sz="1700" i="1" spc="5" dirty="0">
                <a:solidFill>
                  <a:srgbClr val="091A30"/>
                </a:solidFill>
                <a:latin typeface="Calibri"/>
                <a:cs typeface="Calibri"/>
              </a:rPr>
              <a:t>sitting </a:t>
            </a:r>
            <a:r>
              <a:rPr sz="1700" i="1" dirty="0">
                <a:solidFill>
                  <a:srgbClr val="091A30"/>
                </a:solidFill>
                <a:latin typeface="Calibri"/>
                <a:cs typeface="Calibri"/>
              </a:rPr>
              <a:t>with </a:t>
            </a:r>
            <a:r>
              <a:rPr sz="1700" i="1" spc="5" dirty="0">
                <a:solidFill>
                  <a:srgbClr val="091A30"/>
                </a:solidFill>
                <a:latin typeface="Calibri"/>
                <a:cs typeface="Calibri"/>
              </a:rPr>
              <a:t>my </a:t>
            </a:r>
            <a:r>
              <a:rPr sz="1700" i="1" spc="30" dirty="0">
                <a:solidFill>
                  <a:srgbClr val="091A30"/>
                </a:solidFill>
                <a:latin typeface="Calibri"/>
                <a:cs typeface="Calibri"/>
              </a:rPr>
              <a:t>mom?  </a:t>
            </a:r>
            <a:r>
              <a:rPr sz="1700" i="1" spc="20" dirty="0">
                <a:solidFill>
                  <a:srgbClr val="091A30"/>
                </a:solidFill>
                <a:latin typeface="Calibri"/>
                <a:cs typeface="Calibri"/>
              </a:rPr>
              <a:t>Shouldn’t </a:t>
            </a:r>
            <a:r>
              <a:rPr sz="1700" i="1" spc="25" dirty="0">
                <a:solidFill>
                  <a:srgbClr val="091A30"/>
                </a:solidFill>
                <a:latin typeface="Calibri"/>
                <a:cs typeface="Calibri"/>
              </a:rPr>
              <a:t>somebody </a:t>
            </a:r>
            <a:r>
              <a:rPr sz="1700" i="1" spc="20" dirty="0">
                <a:solidFill>
                  <a:srgbClr val="091A30"/>
                </a:solidFill>
                <a:latin typeface="Calibri"/>
                <a:cs typeface="Calibri"/>
              </a:rPr>
              <a:t>else </a:t>
            </a:r>
            <a:r>
              <a:rPr sz="1700" i="1" spc="15" dirty="0">
                <a:solidFill>
                  <a:srgbClr val="091A30"/>
                </a:solidFill>
                <a:latin typeface="Calibri"/>
                <a:cs typeface="Calibri"/>
              </a:rPr>
              <a:t>be </a:t>
            </a:r>
            <a:r>
              <a:rPr sz="1700" i="1" spc="10" dirty="0">
                <a:solidFill>
                  <a:srgbClr val="091A30"/>
                </a:solidFill>
                <a:latin typeface="Calibri"/>
                <a:cs typeface="Calibri"/>
              </a:rPr>
              <a:t>doing </a:t>
            </a:r>
            <a:r>
              <a:rPr sz="1700" i="1" dirty="0">
                <a:solidFill>
                  <a:srgbClr val="091A30"/>
                </a:solidFill>
                <a:latin typeface="Calibri"/>
                <a:cs typeface="Calibri"/>
              </a:rPr>
              <a:t>those </a:t>
            </a:r>
            <a:r>
              <a:rPr sz="1700" i="1" spc="15" dirty="0">
                <a:solidFill>
                  <a:srgbClr val="091A30"/>
                </a:solidFill>
                <a:latin typeface="Calibri"/>
                <a:cs typeface="Calibri"/>
              </a:rPr>
              <a:t>other</a:t>
            </a:r>
            <a:r>
              <a:rPr sz="1700" i="1" spc="85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700" i="1" spc="10" dirty="0">
                <a:solidFill>
                  <a:srgbClr val="091A30"/>
                </a:solidFill>
                <a:latin typeface="Calibri"/>
                <a:cs typeface="Calibri"/>
              </a:rPr>
              <a:t>things?</a:t>
            </a:r>
            <a:endParaRPr sz="1700">
              <a:latin typeface="Calibri"/>
              <a:cs typeface="Calibri"/>
            </a:endParaRPr>
          </a:p>
          <a:p>
            <a:pPr marL="59055" marR="5080">
              <a:lnSpc>
                <a:spcPct val="103099"/>
              </a:lnSpc>
            </a:pPr>
            <a:r>
              <a:rPr sz="1700" i="1" spc="30" dirty="0">
                <a:solidFill>
                  <a:srgbClr val="091A30"/>
                </a:solidFill>
                <a:latin typeface="Calibri"/>
                <a:cs typeface="Calibri"/>
              </a:rPr>
              <a:t>And </a:t>
            </a:r>
            <a:r>
              <a:rPr sz="1700" i="1" spc="10" dirty="0">
                <a:solidFill>
                  <a:srgbClr val="091A30"/>
                </a:solidFill>
                <a:latin typeface="Calibri"/>
                <a:cs typeface="Calibri"/>
              </a:rPr>
              <a:t>they’re [PSWs] </a:t>
            </a:r>
            <a:r>
              <a:rPr sz="1700" i="1" spc="15" dirty="0">
                <a:solidFill>
                  <a:srgbClr val="091A30"/>
                </a:solidFill>
                <a:latin typeface="Calibri"/>
                <a:cs typeface="Calibri"/>
              </a:rPr>
              <a:t>very, </a:t>
            </a:r>
            <a:r>
              <a:rPr sz="1700" i="1" spc="5" dirty="0">
                <a:solidFill>
                  <a:srgbClr val="091A30"/>
                </a:solidFill>
                <a:latin typeface="Calibri"/>
                <a:cs typeface="Calibri"/>
              </a:rPr>
              <a:t>very </a:t>
            </a:r>
            <a:r>
              <a:rPr sz="1700" i="1" spc="20" dirty="0">
                <a:solidFill>
                  <a:srgbClr val="091A30"/>
                </a:solidFill>
                <a:latin typeface="Calibri"/>
                <a:cs typeface="Calibri"/>
              </a:rPr>
              <a:t>limited </a:t>
            </a:r>
            <a:r>
              <a:rPr sz="1700" i="1" spc="-5" dirty="0">
                <a:solidFill>
                  <a:srgbClr val="091A30"/>
                </a:solidFill>
                <a:latin typeface="Calibri"/>
                <a:cs typeface="Calibri"/>
              </a:rPr>
              <a:t>in </a:t>
            </a:r>
            <a:r>
              <a:rPr sz="1700" i="1" spc="10" dirty="0">
                <a:solidFill>
                  <a:srgbClr val="091A30"/>
                </a:solidFill>
                <a:latin typeface="Calibri"/>
                <a:cs typeface="Calibri"/>
              </a:rPr>
              <a:t>what </a:t>
            </a:r>
            <a:r>
              <a:rPr sz="1700" i="1" spc="15" dirty="0">
                <a:solidFill>
                  <a:srgbClr val="091A30"/>
                </a:solidFill>
                <a:latin typeface="Calibri"/>
                <a:cs typeface="Calibri"/>
              </a:rPr>
              <a:t>they </a:t>
            </a:r>
            <a:r>
              <a:rPr sz="1700" i="1" spc="25" dirty="0">
                <a:solidFill>
                  <a:srgbClr val="091A30"/>
                </a:solidFill>
                <a:latin typeface="Calibri"/>
                <a:cs typeface="Calibri"/>
              </a:rPr>
              <a:t>can  </a:t>
            </a:r>
            <a:r>
              <a:rPr sz="1700" i="1" spc="15" dirty="0">
                <a:solidFill>
                  <a:srgbClr val="091A30"/>
                </a:solidFill>
                <a:latin typeface="Calibri"/>
                <a:cs typeface="Calibri"/>
              </a:rPr>
              <a:t>do. </a:t>
            </a:r>
            <a:r>
              <a:rPr sz="1700" i="1" spc="20" dirty="0">
                <a:solidFill>
                  <a:srgbClr val="091A30"/>
                </a:solidFill>
                <a:latin typeface="Calibri"/>
                <a:cs typeface="Calibri"/>
              </a:rPr>
              <a:t>Once </a:t>
            </a:r>
            <a:r>
              <a:rPr sz="1700" i="1" spc="5" dirty="0">
                <a:solidFill>
                  <a:srgbClr val="091A30"/>
                </a:solidFill>
                <a:latin typeface="Calibri"/>
                <a:cs typeface="Calibri"/>
              </a:rPr>
              <a:t>I </a:t>
            </a:r>
            <a:r>
              <a:rPr sz="1700" i="1" spc="15" dirty="0">
                <a:solidFill>
                  <a:srgbClr val="091A30"/>
                </a:solidFill>
                <a:latin typeface="Calibri"/>
                <a:cs typeface="Calibri"/>
              </a:rPr>
              <a:t>had </a:t>
            </a:r>
            <a:r>
              <a:rPr sz="1700" i="1" spc="30" dirty="0">
                <a:solidFill>
                  <a:srgbClr val="091A30"/>
                </a:solidFill>
                <a:latin typeface="Calibri"/>
                <a:cs typeface="Calibri"/>
              </a:rPr>
              <a:t>made </a:t>
            </a:r>
            <a:r>
              <a:rPr sz="1700" i="1" spc="20" dirty="0">
                <a:solidFill>
                  <a:srgbClr val="091A30"/>
                </a:solidFill>
                <a:latin typeface="Calibri"/>
                <a:cs typeface="Calibri"/>
              </a:rPr>
              <a:t>the </a:t>
            </a:r>
            <a:r>
              <a:rPr sz="1700" i="1" spc="5" dirty="0">
                <a:solidFill>
                  <a:srgbClr val="091A30"/>
                </a:solidFill>
                <a:latin typeface="Calibri"/>
                <a:cs typeface="Calibri"/>
              </a:rPr>
              <a:t>PSW </a:t>
            </a:r>
            <a:r>
              <a:rPr sz="1700" i="1" spc="10" dirty="0">
                <a:solidFill>
                  <a:srgbClr val="091A30"/>
                </a:solidFill>
                <a:latin typeface="Calibri"/>
                <a:cs typeface="Calibri"/>
              </a:rPr>
              <a:t>a </a:t>
            </a:r>
            <a:r>
              <a:rPr sz="1700" i="1" dirty="0">
                <a:solidFill>
                  <a:srgbClr val="091A30"/>
                </a:solidFill>
                <a:latin typeface="Calibri"/>
                <a:cs typeface="Calibri"/>
              </a:rPr>
              <a:t>cup </a:t>
            </a:r>
            <a:r>
              <a:rPr sz="1700" i="1" spc="15" dirty="0">
                <a:solidFill>
                  <a:srgbClr val="091A30"/>
                </a:solidFill>
                <a:latin typeface="Calibri"/>
                <a:cs typeface="Calibri"/>
              </a:rPr>
              <a:t>of tea, as </a:t>
            </a:r>
            <a:r>
              <a:rPr sz="1700" i="1" spc="-10" dirty="0">
                <a:solidFill>
                  <a:srgbClr val="091A30"/>
                </a:solidFill>
                <a:latin typeface="Calibri"/>
                <a:cs typeface="Calibri"/>
              </a:rPr>
              <a:t>it </a:t>
            </a:r>
            <a:r>
              <a:rPr sz="1700" i="1" spc="20" dirty="0">
                <a:solidFill>
                  <a:srgbClr val="091A30"/>
                </a:solidFill>
                <a:latin typeface="Calibri"/>
                <a:cs typeface="Calibri"/>
              </a:rPr>
              <a:t>puts  </a:t>
            </a:r>
            <a:r>
              <a:rPr sz="1700" i="1" spc="30" dirty="0">
                <a:solidFill>
                  <a:srgbClr val="091A30"/>
                </a:solidFill>
                <a:latin typeface="Calibri"/>
                <a:cs typeface="Calibri"/>
              </a:rPr>
              <a:t>you </a:t>
            </a:r>
            <a:r>
              <a:rPr sz="1700" i="1" spc="-5" dirty="0">
                <a:solidFill>
                  <a:srgbClr val="091A30"/>
                </a:solidFill>
                <a:latin typeface="Calibri"/>
                <a:cs typeface="Calibri"/>
              </a:rPr>
              <a:t>in </a:t>
            </a:r>
            <a:r>
              <a:rPr sz="1700" i="1" spc="10" dirty="0">
                <a:solidFill>
                  <a:srgbClr val="091A30"/>
                </a:solidFill>
                <a:latin typeface="Calibri"/>
                <a:cs typeface="Calibri"/>
              </a:rPr>
              <a:t>a </a:t>
            </a:r>
            <a:r>
              <a:rPr sz="1700" i="1" spc="15" dirty="0">
                <a:solidFill>
                  <a:srgbClr val="091A30"/>
                </a:solidFill>
                <a:latin typeface="Calibri"/>
                <a:cs typeface="Calibri"/>
              </a:rPr>
              <a:t>better </a:t>
            </a:r>
            <a:r>
              <a:rPr sz="1700" i="1" spc="30" dirty="0">
                <a:solidFill>
                  <a:srgbClr val="091A30"/>
                </a:solidFill>
                <a:latin typeface="Calibri"/>
                <a:cs typeface="Calibri"/>
              </a:rPr>
              <a:t>mood </a:t>
            </a:r>
            <a:r>
              <a:rPr sz="1700" i="1" spc="10" dirty="0">
                <a:solidFill>
                  <a:srgbClr val="091A30"/>
                </a:solidFill>
                <a:latin typeface="Calibri"/>
                <a:cs typeface="Calibri"/>
              </a:rPr>
              <a:t>for </a:t>
            </a:r>
            <a:r>
              <a:rPr sz="1700" i="1" spc="15" dirty="0">
                <a:solidFill>
                  <a:srgbClr val="091A30"/>
                </a:solidFill>
                <a:latin typeface="Calibri"/>
                <a:cs typeface="Calibri"/>
              </a:rPr>
              <a:t>caring </a:t>
            </a:r>
            <a:r>
              <a:rPr sz="1700" i="1" spc="10" dirty="0">
                <a:solidFill>
                  <a:srgbClr val="091A30"/>
                </a:solidFill>
                <a:latin typeface="Calibri"/>
                <a:cs typeface="Calibri"/>
              </a:rPr>
              <a:t>for </a:t>
            </a:r>
            <a:r>
              <a:rPr sz="1700" i="1" spc="40" dirty="0">
                <a:solidFill>
                  <a:srgbClr val="091A30"/>
                </a:solidFill>
                <a:latin typeface="Calibri"/>
                <a:cs typeface="Calibri"/>
              </a:rPr>
              <a:t>my </a:t>
            </a:r>
            <a:r>
              <a:rPr sz="1700" i="1" spc="15" dirty="0">
                <a:solidFill>
                  <a:srgbClr val="091A30"/>
                </a:solidFill>
                <a:latin typeface="Calibri"/>
                <a:cs typeface="Calibri"/>
              </a:rPr>
              <a:t>mother. </a:t>
            </a:r>
            <a:r>
              <a:rPr sz="1700" i="1" spc="30" dirty="0">
                <a:solidFill>
                  <a:srgbClr val="091A30"/>
                </a:solidFill>
                <a:latin typeface="Calibri"/>
                <a:cs typeface="Calibri"/>
              </a:rPr>
              <a:t>And </a:t>
            </a:r>
            <a:r>
              <a:rPr sz="1700" i="1" spc="15" dirty="0">
                <a:solidFill>
                  <a:srgbClr val="091A30"/>
                </a:solidFill>
                <a:latin typeface="Calibri"/>
                <a:cs typeface="Calibri"/>
              </a:rPr>
              <a:t>as  she </a:t>
            </a:r>
            <a:r>
              <a:rPr sz="1700" i="1" dirty="0">
                <a:solidFill>
                  <a:srgbClr val="091A30"/>
                </a:solidFill>
                <a:latin typeface="Calibri"/>
                <a:cs typeface="Calibri"/>
              </a:rPr>
              <a:t>left </a:t>
            </a:r>
            <a:r>
              <a:rPr sz="1700" i="1" spc="15" dirty="0">
                <a:solidFill>
                  <a:srgbClr val="091A30"/>
                </a:solidFill>
                <a:latin typeface="Calibri"/>
                <a:cs typeface="Calibri"/>
              </a:rPr>
              <a:t>she </a:t>
            </a:r>
            <a:r>
              <a:rPr sz="1700" i="1" spc="5" dirty="0">
                <a:solidFill>
                  <a:srgbClr val="091A30"/>
                </a:solidFill>
                <a:latin typeface="Calibri"/>
                <a:cs typeface="Calibri"/>
              </a:rPr>
              <a:t>says, </a:t>
            </a:r>
            <a:r>
              <a:rPr sz="1700" i="1" spc="15" dirty="0">
                <a:solidFill>
                  <a:srgbClr val="091A30"/>
                </a:solidFill>
                <a:latin typeface="Calibri"/>
                <a:cs typeface="Calibri"/>
              </a:rPr>
              <a:t>‘Oh, </a:t>
            </a:r>
            <a:r>
              <a:rPr sz="1700" i="1" spc="5" dirty="0">
                <a:solidFill>
                  <a:srgbClr val="091A30"/>
                </a:solidFill>
                <a:latin typeface="Calibri"/>
                <a:cs typeface="Calibri"/>
              </a:rPr>
              <a:t>I </a:t>
            </a:r>
            <a:r>
              <a:rPr sz="1700" i="1" spc="15" dirty="0">
                <a:solidFill>
                  <a:srgbClr val="091A30"/>
                </a:solidFill>
                <a:latin typeface="Calibri"/>
                <a:cs typeface="Calibri"/>
              </a:rPr>
              <a:t>put </a:t>
            </a:r>
            <a:r>
              <a:rPr sz="1700" i="1" spc="40" dirty="0">
                <a:solidFill>
                  <a:srgbClr val="091A30"/>
                </a:solidFill>
                <a:latin typeface="Calibri"/>
                <a:cs typeface="Calibri"/>
              </a:rPr>
              <a:t>my </a:t>
            </a:r>
            <a:r>
              <a:rPr sz="1700" i="1" dirty="0">
                <a:solidFill>
                  <a:srgbClr val="091A30"/>
                </a:solidFill>
                <a:latin typeface="Calibri"/>
                <a:cs typeface="Calibri"/>
              </a:rPr>
              <a:t>cup </a:t>
            </a:r>
            <a:r>
              <a:rPr sz="1700" i="1" spc="-5" dirty="0">
                <a:solidFill>
                  <a:srgbClr val="091A30"/>
                </a:solidFill>
                <a:latin typeface="Calibri"/>
                <a:cs typeface="Calibri"/>
              </a:rPr>
              <a:t>in </a:t>
            </a:r>
            <a:r>
              <a:rPr sz="1700" i="1" spc="20" dirty="0">
                <a:solidFill>
                  <a:srgbClr val="091A30"/>
                </a:solidFill>
                <a:latin typeface="Calibri"/>
                <a:cs typeface="Calibri"/>
              </a:rPr>
              <a:t>the </a:t>
            </a:r>
            <a:r>
              <a:rPr sz="1700" i="1" spc="10" dirty="0">
                <a:solidFill>
                  <a:srgbClr val="091A30"/>
                </a:solidFill>
                <a:latin typeface="Calibri"/>
                <a:cs typeface="Calibri"/>
              </a:rPr>
              <a:t>kitchen for  you.’ </a:t>
            </a:r>
            <a:r>
              <a:rPr sz="1700" i="1" spc="15" dirty="0">
                <a:solidFill>
                  <a:srgbClr val="091A30"/>
                </a:solidFill>
                <a:latin typeface="Calibri"/>
                <a:cs typeface="Calibri"/>
              </a:rPr>
              <a:t>Okay. </a:t>
            </a:r>
            <a:r>
              <a:rPr sz="1700" i="1" spc="25" dirty="0">
                <a:solidFill>
                  <a:srgbClr val="091A30"/>
                </a:solidFill>
                <a:latin typeface="Calibri"/>
                <a:cs typeface="Calibri"/>
              </a:rPr>
              <a:t>But </a:t>
            </a:r>
            <a:r>
              <a:rPr sz="1700" i="1" spc="15" dirty="0">
                <a:solidFill>
                  <a:srgbClr val="091A30"/>
                </a:solidFill>
                <a:latin typeface="Calibri"/>
                <a:cs typeface="Calibri"/>
              </a:rPr>
              <a:t>there are </a:t>
            </a:r>
            <a:r>
              <a:rPr sz="1700" i="1" spc="10" dirty="0">
                <a:solidFill>
                  <a:srgbClr val="091A30"/>
                </a:solidFill>
                <a:latin typeface="Calibri"/>
                <a:cs typeface="Calibri"/>
              </a:rPr>
              <a:t>things </a:t>
            </a:r>
            <a:r>
              <a:rPr sz="1700" i="1" dirty="0">
                <a:solidFill>
                  <a:srgbClr val="091A30"/>
                </a:solidFill>
                <a:latin typeface="Calibri"/>
                <a:cs typeface="Calibri"/>
              </a:rPr>
              <a:t>that </a:t>
            </a:r>
            <a:r>
              <a:rPr sz="1700" i="1" spc="10" dirty="0">
                <a:solidFill>
                  <a:srgbClr val="091A30"/>
                </a:solidFill>
                <a:latin typeface="Calibri"/>
                <a:cs typeface="Calibri"/>
              </a:rPr>
              <a:t>they're </a:t>
            </a:r>
            <a:r>
              <a:rPr sz="1700" i="1" spc="15" dirty="0">
                <a:solidFill>
                  <a:srgbClr val="091A30"/>
                </a:solidFill>
                <a:latin typeface="Calibri"/>
                <a:cs typeface="Calibri"/>
              </a:rPr>
              <a:t>not </a:t>
            </a:r>
            <a:r>
              <a:rPr sz="1700" i="1" spc="10" dirty="0">
                <a:solidFill>
                  <a:srgbClr val="091A30"/>
                </a:solidFill>
                <a:latin typeface="Calibri"/>
                <a:cs typeface="Calibri"/>
              </a:rPr>
              <a:t>allowed  </a:t>
            </a:r>
            <a:r>
              <a:rPr sz="1700" i="1" spc="15" dirty="0">
                <a:solidFill>
                  <a:srgbClr val="091A30"/>
                </a:solidFill>
                <a:latin typeface="Calibri"/>
                <a:cs typeface="Calibri"/>
              </a:rPr>
              <a:t>to do </a:t>
            </a:r>
            <a:r>
              <a:rPr sz="1700" i="1" dirty="0">
                <a:solidFill>
                  <a:srgbClr val="091A30"/>
                </a:solidFill>
                <a:latin typeface="Calibri"/>
                <a:cs typeface="Calibri"/>
              </a:rPr>
              <a:t>that </a:t>
            </a:r>
            <a:r>
              <a:rPr sz="1700" i="1" spc="5" dirty="0">
                <a:solidFill>
                  <a:srgbClr val="091A30"/>
                </a:solidFill>
                <a:latin typeface="Calibri"/>
                <a:cs typeface="Calibri"/>
              </a:rPr>
              <a:t>I </a:t>
            </a:r>
            <a:r>
              <a:rPr sz="1700" i="1" spc="15" dirty="0">
                <a:solidFill>
                  <a:srgbClr val="091A30"/>
                </a:solidFill>
                <a:latin typeface="Calibri"/>
                <a:cs typeface="Calibri"/>
              </a:rPr>
              <a:t>kind of </a:t>
            </a:r>
            <a:r>
              <a:rPr sz="1700" i="1" spc="5" dirty="0">
                <a:solidFill>
                  <a:srgbClr val="091A30"/>
                </a:solidFill>
                <a:latin typeface="Calibri"/>
                <a:cs typeface="Calibri"/>
              </a:rPr>
              <a:t>shake my </a:t>
            </a:r>
            <a:r>
              <a:rPr sz="1700" i="1" spc="15" dirty="0">
                <a:solidFill>
                  <a:srgbClr val="091A30"/>
                </a:solidFill>
                <a:latin typeface="Calibri"/>
                <a:cs typeface="Calibri"/>
              </a:rPr>
              <a:t>head. </a:t>
            </a:r>
            <a:r>
              <a:rPr sz="1700" i="1" spc="35" dirty="0">
                <a:solidFill>
                  <a:srgbClr val="091A30"/>
                </a:solidFill>
                <a:latin typeface="Calibri"/>
                <a:cs typeface="Calibri"/>
              </a:rPr>
              <a:t>[…] </a:t>
            </a:r>
            <a:r>
              <a:rPr sz="1700" b="1" i="1" dirty="0">
                <a:solidFill>
                  <a:srgbClr val="091A30"/>
                </a:solidFill>
                <a:latin typeface="Calibri"/>
                <a:cs typeface="Calibri"/>
              </a:rPr>
              <a:t>It </a:t>
            </a:r>
            <a:r>
              <a:rPr sz="1700" b="1" i="1" spc="15" dirty="0">
                <a:solidFill>
                  <a:srgbClr val="091A30"/>
                </a:solidFill>
                <a:latin typeface="Calibri"/>
                <a:cs typeface="Calibri"/>
              </a:rPr>
              <a:t>doesn't </a:t>
            </a:r>
            <a:r>
              <a:rPr sz="1700" b="1" i="1" spc="30" dirty="0">
                <a:solidFill>
                  <a:srgbClr val="091A30"/>
                </a:solidFill>
                <a:latin typeface="Calibri"/>
                <a:cs typeface="Calibri"/>
              </a:rPr>
              <a:t>cost  any </a:t>
            </a:r>
            <a:r>
              <a:rPr sz="1700" b="1" i="1" spc="15" dirty="0">
                <a:solidFill>
                  <a:srgbClr val="091A30"/>
                </a:solidFill>
                <a:latin typeface="Calibri"/>
                <a:cs typeface="Calibri"/>
              </a:rPr>
              <a:t>more </a:t>
            </a:r>
            <a:r>
              <a:rPr sz="1700" b="1" i="1" spc="25" dirty="0">
                <a:solidFill>
                  <a:srgbClr val="091A30"/>
                </a:solidFill>
                <a:latin typeface="Calibri"/>
                <a:cs typeface="Calibri"/>
              </a:rPr>
              <a:t>money. </a:t>
            </a:r>
            <a:r>
              <a:rPr sz="1700" b="1" i="1" spc="15" dirty="0">
                <a:solidFill>
                  <a:srgbClr val="091A30"/>
                </a:solidFill>
                <a:latin typeface="Calibri"/>
                <a:cs typeface="Calibri"/>
              </a:rPr>
              <a:t>It's </a:t>
            </a:r>
            <a:r>
              <a:rPr sz="1700" b="1" i="1" spc="10" dirty="0">
                <a:solidFill>
                  <a:srgbClr val="091A30"/>
                </a:solidFill>
                <a:latin typeface="Calibri"/>
                <a:cs typeface="Calibri"/>
              </a:rPr>
              <a:t>a better </a:t>
            </a:r>
            <a:r>
              <a:rPr sz="1700" b="1" i="1" spc="5" dirty="0">
                <a:solidFill>
                  <a:srgbClr val="091A30"/>
                </a:solidFill>
                <a:latin typeface="Calibri"/>
                <a:cs typeface="Calibri"/>
              </a:rPr>
              <a:t>use </a:t>
            </a:r>
            <a:r>
              <a:rPr sz="1700" b="1" i="1" spc="40" dirty="0">
                <a:solidFill>
                  <a:srgbClr val="091A30"/>
                </a:solidFill>
                <a:latin typeface="Calibri"/>
                <a:cs typeface="Calibri"/>
              </a:rPr>
              <a:t>of </a:t>
            </a:r>
            <a:r>
              <a:rPr sz="1700" b="1" i="1" spc="30" dirty="0">
                <a:solidFill>
                  <a:srgbClr val="091A30"/>
                </a:solidFill>
                <a:latin typeface="Calibri"/>
                <a:cs typeface="Calibri"/>
              </a:rPr>
              <a:t>the </a:t>
            </a:r>
            <a:r>
              <a:rPr sz="1700" b="1" i="1" spc="10" dirty="0">
                <a:solidFill>
                  <a:srgbClr val="091A30"/>
                </a:solidFill>
                <a:latin typeface="Calibri"/>
                <a:cs typeface="Calibri"/>
              </a:rPr>
              <a:t>worker’s</a:t>
            </a:r>
            <a:r>
              <a:rPr sz="1700" b="1" i="1" spc="125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700" b="1" i="1" spc="15" dirty="0">
                <a:solidFill>
                  <a:srgbClr val="091A30"/>
                </a:solidFill>
                <a:latin typeface="Calibri"/>
                <a:cs typeface="Calibri"/>
              </a:rPr>
              <a:t>time.</a:t>
            </a:r>
            <a:endParaRPr sz="1700">
              <a:latin typeface="Calibri"/>
              <a:cs typeface="Calibri"/>
            </a:endParaRPr>
          </a:p>
          <a:p>
            <a:pPr marL="59055" marR="29209">
              <a:lnSpc>
                <a:spcPct val="103099"/>
              </a:lnSpc>
            </a:pPr>
            <a:r>
              <a:rPr sz="1700" b="1" i="1" spc="10" dirty="0">
                <a:solidFill>
                  <a:srgbClr val="091A30"/>
                </a:solidFill>
                <a:latin typeface="Calibri"/>
                <a:cs typeface="Calibri"/>
              </a:rPr>
              <a:t>But we </a:t>
            </a:r>
            <a:r>
              <a:rPr sz="1700" b="1" i="1" spc="25" dirty="0">
                <a:solidFill>
                  <a:srgbClr val="091A30"/>
                </a:solidFill>
                <a:latin typeface="Calibri"/>
                <a:cs typeface="Calibri"/>
              </a:rPr>
              <a:t>don't </a:t>
            </a:r>
            <a:r>
              <a:rPr sz="1700" b="1" i="1" spc="30" dirty="0">
                <a:solidFill>
                  <a:srgbClr val="091A30"/>
                </a:solidFill>
                <a:latin typeface="Calibri"/>
                <a:cs typeface="Calibri"/>
              </a:rPr>
              <a:t>touch </a:t>
            </a:r>
            <a:r>
              <a:rPr sz="1700" b="1" i="1" spc="20" dirty="0">
                <a:solidFill>
                  <a:srgbClr val="091A30"/>
                </a:solidFill>
                <a:latin typeface="Calibri"/>
                <a:cs typeface="Calibri"/>
              </a:rPr>
              <a:t>that. </a:t>
            </a:r>
            <a:r>
              <a:rPr sz="1700" b="1" i="1" spc="15" dirty="0">
                <a:solidFill>
                  <a:srgbClr val="091A30"/>
                </a:solidFill>
                <a:latin typeface="Calibri"/>
                <a:cs typeface="Calibri"/>
              </a:rPr>
              <a:t>We're </a:t>
            </a:r>
            <a:r>
              <a:rPr sz="1700" b="1" i="1" spc="10" dirty="0">
                <a:solidFill>
                  <a:srgbClr val="091A30"/>
                </a:solidFill>
                <a:latin typeface="Calibri"/>
                <a:cs typeface="Calibri"/>
              </a:rPr>
              <a:t>looking </a:t>
            </a:r>
            <a:r>
              <a:rPr sz="1700" b="1" i="1" spc="5" dirty="0">
                <a:solidFill>
                  <a:srgbClr val="091A30"/>
                </a:solidFill>
                <a:latin typeface="Calibri"/>
                <a:cs typeface="Calibri"/>
              </a:rPr>
              <a:t>at </a:t>
            </a:r>
            <a:r>
              <a:rPr sz="1700" b="1" i="1" spc="10" dirty="0">
                <a:solidFill>
                  <a:srgbClr val="091A30"/>
                </a:solidFill>
                <a:latin typeface="Calibri"/>
                <a:cs typeface="Calibri"/>
              </a:rPr>
              <a:t>the  </a:t>
            </a:r>
            <a:r>
              <a:rPr sz="1700" b="1" i="1" spc="15" dirty="0">
                <a:solidFill>
                  <a:srgbClr val="091A30"/>
                </a:solidFill>
                <a:latin typeface="Calibri"/>
                <a:cs typeface="Calibri"/>
              </a:rPr>
              <a:t>structure </a:t>
            </a:r>
            <a:r>
              <a:rPr sz="1700" i="1" spc="5" dirty="0">
                <a:solidFill>
                  <a:srgbClr val="091A30"/>
                </a:solidFill>
                <a:latin typeface="Calibri"/>
                <a:cs typeface="Calibri"/>
              </a:rPr>
              <a:t>- </a:t>
            </a:r>
            <a:r>
              <a:rPr sz="1700" i="1" spc="10" dirty="0">
                <a:solidFill>
                  <a:srgbClr val="091A30"/>
                </a:solidFill>
                <a:latin typeface="Calibri"/>
                <a:cs typeface="Calibri"/>
              </a:rPr>
              <a:t>should </a:t>
            </a:r>
            <a:r>
              <a:rPr sz="1700" i="1" spc="-5" dirty="0">
                <a:solidFill>
                  <a:srgbClr val="091A30"/>
                </a:solidFill>
                <a:latin typeface="Calibri"/>
                <a:cs typeface="Calibri"/>
              </a:rPr>
              <a:t>it </a:t>
            </a:r>
            <a:r>
              <a:rPr sz="1700" i="1" spc="15" dirty="0">
                <a:solidFill>
                  <a:srgbClr val="091A30"/>
                </a:solidFill>
                <a:latin typeface="Calibri"/>
                <a:cs typeface="Calibri"/>
              </a:rPr>
              <a:t>be </a:t>
            </a:r>
            <a:r>
              <a:rPr sz="1700" i="1" spc="10" dirty="0">
                <a:solidFill>
                  <a:srgbClr val="091A30"/>
                </a:solidFill>
                <a:latin typeface="Calibri"/>
                <a:cs typeface="Calibri"/>
              </a:rPr>
              <a:t>this </a:t>
            </a:r>
            <a:r>
              <a:rPr sz="1700" i="1" spc="20" dirty="0">
                <a:solidFill>
                  <a:srgbClr val="091A30"/>
                </a:solidFill>
                <a:latin typeface="Calibri"/>
                <a:cs typeface="Calibri"/>
              </a:rPr>
              <a:t>agency </a:t>
            </a:r>
            <a:r>
              <a:rPr sz="1700" i="1" spc="15" dirty="0">
                <a:solidFill>
                  <a:srgbClr val="091A30"/>
                </a:solidFill>
                <a:latin typeface="Calibri"/>
                <a:cs typeface="Calibri"/>
              </a:rPr>
              <a:t>or </a:t>
            </a:r>
            <a:r>
              <a:rPr sz="1700" i="1" spc="20" dirty="0">
                <a:solidFill>
                  <a:srgbClr val="091A30"/>
                </a:solidFill>
                <a:latin typeface="Calibri"/>
                <a:cs typeface="Calibri"/>
              </a:rPr>
              <a:t>that agency who's  </a:t>
            </a:r>
            <a:r>
              <a:rPr sz="1700" i="1" spc="-5" dirty="0">
                <a:solidFill>
                  <a:srgbClr val="091A30"/>
                </a:solidFill>
                <a:latin typeface="Calibri"/>
                <a:cs typeface="Calibri"/>
              </a:rPr>
              <a:t>in </a:t>
            </a:r>
            <a:r>
              <a:rPr sz="1700" i="1" spc="10" dirty="0">
                <a:solidFill>
                  <a:srgbClr val="091A30"/>
                </a:solidFill>
                <a:latin typeface="Calibri"/>
                <a:cs typeface="Calibri"/>
              </a:rPr>
              <a:t>charge </a:t>
            </a:r>
            <a:r>
              <a:rPr sz="1700" i="1" spc="15" dirty="0">
                <a:solidFill>
                  <a:srgbClr val="091A30"/>
                </a:solidFill>
                <a:latin typeface="Calibri"/>
                <a:cs typeface="Calibri"/>
              </a:rPr>
              <a:t>of </a:t>
            </a:r>
            <a:r>
              <a:rPr sz="1700" i="1" spc="25" dirty="0">
                <a:solidFill>
                  <a:srgbClr val="091A30"/>
                </a:solidFill>
                <a:latin typeface="Calibri"/>
                <a:cs typeface="Calibri"/>
              </a:rPr>
              <a:t>homecare?" </a:t>
            </a:r>
            <a:r>
              <a:rPr sz="1700" spc="-5" dirty="0">
                <a:solidFill>
                  <a:srgbClr val="091A30"/>
                </a:solidFill>
                <a:latin typeface="Calibri"/>
                <a:cs typeface="Calibri"/>
              </a:rPr>
              <a:t>(PFAC</a:t>
            </a:r>
            <a:r>
              <a:rPr sz="1700" spc="45" dirty="0">
                <a:solidFill>
                  <a:srgbClr val="091A3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91A30"/>
                </a:solidFill>
                <a:latin typeface="Calibri"/>
                <a:cs typeface="Calibri"/>
              </a:rPr>
              <a:t>member)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71</a:t>
            </a:fld>
            <a:endParaRPr spc="-5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5" y="652144"/>
            <a:ext cx="968946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200" spc="-5" dirty="0"/>
              <a:t>Recommendations: </a:t>
            </a:r>
            <a:r>
              <a:rPr sz="4200" dirty="0"/>
              <a:t>OHT</a:t>
            </a:r>
            <a:r>
              <a:rPr sz="4200" spc="-15" dirty="0"/>
              <a:t> </a:t>
            </a:r>
            <a:r>
              <a:rPr sz="4200" spc="-5" dirty="0"/>
              <a:t>stakeholders</a:t>
            </a:r>
            <a:endParaRPr sz="4200"/>
          </a:p>
        </p:txBody>
      </p:sp>
      <p:sp>
        <p:nvSpPr>
          <p:cNvPr id="5" name="object 5"/>
          <p:cNvSpPr txBox="1"/>
          <p:nvPr/>
        </p:nvSpPr>
        <p:spPr>
          <a:xfrm>
            <a:off x="10511155" y="6458416"/>
            <a:ext cx="24828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091A30"/>
                </a:solidFill>
                <a:latin typeface="Arial"/>
                <a:cs typeface="Arial"/>
              </a:rPr>
              <a:t>72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575" y="1792287"/>
            <a:ext cx="9588500" cy="31578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5600" marR="186690" indent="-343535">
              <a:lnSpc>
                <a:spcPts val="2550"/>
              </a:lnSpc>
              <a:spcBef>
                <a:spcPts val="8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55" dirty="0">
                <a:solidFill>
                  <a:srgbClr val="091A30"/>
                </a:solidFill>
                <a:latin typeface="Arial"/>
                <a:cs typeface="Arial"/>
              </a:rPr>
              <a:t>Signal </a:t>
            </a:r>
            <a:r>
              <a:rPr sz="2000" spc="15" dirty="0">
                <a:solidFill>
                  <a:srgbClr val="091A30"/>
                </a:solidFill>
                <a:latin typeface="Arial"/>
                <a:cs typeface="Arial"/>
              </a:rPr>
              <a:t>upfront </a:t>
            </a:r>
            <a:r>
              <a:rPr sz="2000" spc="20" dirty="0">
                <a:solidFill>
                  <a:srgbClr val="091A30"/>
                </a:solidFill>
                <a:latin typeface="Arial"/>
                <a:cs typeface="Arial"/>
              </a:rPr>
              <a:t>to </a:t>
            </a:r>
            <a:r>
              <a:rPr sz="2000" spc="-15" dirty="0">
                <a:solidFill>
                  <a:srgbClr val="091A30"/>
                </a:solidFill>
                <a:latin typeface="Arial"/>
                <a:cs typeface="Arial"/>
              </a:rPr>
              <a:t>on-the-ground </a:t>
            </a:r>
            <a:r>
              <a:rPr sz="2000" spc="-25" dirty="0">
                <a:solidFill>
                  <a:srgbClr val="091A30"/>
                </a:solidFill>
                <a:latin typeface="Arial"/>
                <a:cs typeface="Arial"/>
              </a:rPr>
              <a:t>providers </a:t>
            </a:r>
            <a:r>
              <a:rPr sz="2000" spc="20" dirty="0">
                <a:solidFill>
                  <a:srgbClr val="091A30"/>
                </a:solidFill>
                <a:latin typeface="Arial"/>
                <a:cs typeface="Arial"/>
              </a:rPr>
              <a:t>that </a:t>
            </a:r>
            <a:r>
              <a:rPr sz="2000" spc="15" dirty="0">
                <a:solidFill>
                  <a:srgbClr val="091A30"/>
                </a:solidFill>
                <a:latin typeface="Arial"/>
                <a:cs typeface="Arial"/>
              </a:rPr>
              <a:t>their </a:t>
            </a:r>
            <a:r>
              <a:rPr sz="2000" spc="-10" dirty="0">
                <a:solidFill>
                  <a:srgbClr val="091A30"/>
                </a:solidFill>
                <a:latin typeface="Arial"/>
                <a:cs typeface="Arial"/>
              </a:rPr>
              <a:t>patience </a:t>
            </a:r>
            <a:r>
              <a:rPr sz="2000" spc="-40" dirty="0">
                <a:solidFill>
                  <a:srgbClr val="091A30"/>
                </a:solidFill>
                <a:latin typeface="Arial"/>
                <a:cs typeface="Arial"/>
              </a:rPr>
              <a:t>and </a:t>
            </a:r>
            <a:r>
              <a:rPr sz="2000" spc="-5" dirty="0">
                <a:solidFill>
                  <a:srgbClr val="091A30"/>
                </a:solidFill>
                <a:latin typeface="Arial"/>
                <a:cs typeface="Arial"/>
              </a:rPr>
              <a:t>buy-in </a:t>
            </a:r>
            <a:r>
              <a:rPr sz="2000" spc="35" dirty="0">
                <a:solidFill>
                  <a:srgbClr val="091A30"/>
                </a:solidFill>
                <a:latin typeface="Arial"/>
                <a:cs typeface="Arial"/>
              </a:rPr>
              <a:t>will </a:t>
            </a:r>
            <a:r>
              <a:rPr sz="2000" spc="-20" dirty="0">
                <a:solidFill>
                  <a:srgbClr val="091A30"/>
                </a:solidFill>
                <a:latin typeface="Arial"/>
                <a:cs typeface="Arial"/>
              </a:rPr>
              <a:t>be  required</a:t>
            </a:r>
            <a:r>
              <a:rPr sz="2000" spc="-114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91A30"/>
                </a:solidFill>
                <a:latin typeface="Arial"/>
                <a:cs typeface="Arial"/>
              </a:rPr>
              <a:t>to</a:t>
            </a:r>
            <a:r>
              <a:rPr sz="2000" spc="-9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91A30"/>
                </a:solidFill>
                <a:latin typeface="Arial"/>
                <a:cs typeface="Arial"/>
              </a:rPr>
              <a:t>identify</a:t>
            </a:r>
            <a:r>
              <a:rPr sz="2000" spc="-12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91A30"/>
                </a:solidFill>
                <a:latin typeface="Arial"/>
                <a:cs typeface="Arial"/>
              </a:rPr>
              <a:t>and</a:t>
            </a:r>
            <a:r>
              <a:rPr sz="2000" spc="-11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91A30"/>
                </a:solidFill>
                <a:latin typeface="Arial"/>
                <a:cs typeface="Arial"/>
              </a:rPr>
              <a:t>work</a:t>
            </a:r>
            <a:r>
              <a:rPr sz="2000" spc="-12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91A30"/>
                </a:solidFill>
                <a:latin typeface="Arial"/>
                <a:cs typeface="Arial"/>
              </a:rPr>
              <a:t>through</a:t>
            </a:r>
            <a:r>
              <a:rPr sz="2000" spc="-9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91A30"/>
                </a:solidFill>
                <a:latin typeface="Arial"/>
                <a:cs typeface="Arial"/>
              </a:rPr>
              <a:t>early</a:t>
            </a:r>
            <a:r>
              <a:rPr sz="2000" spc="-20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91A30"/>
                </a:solidFill>
                <a:latin typeface="Arial"/>
                <a:cs typeface="Arial"/>
              </a:rPr>
              <a:t>implementation</a:t>
            </a:r>
            <a:r>
              <a:rPr sz="2000" spc="-16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91A30"/>
                </a:solidFill>
                <a:latin typeface="Arial"/>
                <a:cs typeface="Arial"/>
              </a:rPr>
              <a:t>challenges,</a:t>
            </a:r>
            <a:r>
              <a:rPr sz="2000" spc="-15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91A30"/>
                </a:solidFill>
                <a:latin typeface="Arial"/>
                <a:cs typeface="Arial"/>
              </a:rPr>
              <a:t>so</a:t>
            </a:r>
            <a:r>
              <a:rPr sz="2000" spc="-17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91A30"/>
                </a:solidFill>
                <a:latin typeface="Arial"/>
                <a:cs typeface="Arial"/>
              </a:rPr>
              <a:t>that</a:t>
            </a:r>
            <a:r>
              <a:rPr sz="2000" spc="-8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91A30"/>
                </a:solidFill>
                <a:latin typeface="Arial"/>
                <a:cs typeface="Arial"/>
              </a:rPr>
              <a:t>they</a:t>
            </a:r>
            <a:endParaRPr sz="2000">
              <a:latin typeface="Arial"/>
              <a:cs typeface="Arial"/>
            </a:endParaRPr>
          </a:p>
          <a:p>
            <a:pPr marL="355600" marR="309880">
              <a:lnSpc>
                <a:spcPts val="2550"/>
              </a:lnSpc>
              <a:spcBef>
                <a:spcPts val="85"/>
              </a:spcBef>
            </a:pPr>
            <a:r>
              <a:rPr sz="2000" spc="-35" dirty="0">
                <a:solidFill>
                  <a:srgbClr val="091A30"/>
                </a:solidFill>
                <a:latin typeface="Arial"/>
                <a:cs typeface="Arial"/>
              </a:rPr>
              <a:t>are</a:t>
            </a:r>
            <a:r>
              <a:rPr sz="2000" spc="-204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91A30"/>
                </a:solidFill>
                <a:latin typeface="Arial"/>
                <a:cs typeface="Arial"/>
              </a:rPr>
              <a:t>aware</a:t>
            </a:r>
            <a:r>
              <a:rPr sz="2000" spc="-12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91A30"/>
                </a:solidFill>
                <a:latin typeface="Arial"/>
                <a:cs typeface="Arial"/>
              </a:rPr>
              <a:t>that</a:t>
            </a:r>
            <a:r>
              <a:rPr sz="2000" spc="-16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91A30"/>
                </a:solidFill>
                <a:latin typeface="Arial"/>
                <a:cs typeface="Arial"/>
              </a:rPr>
              <a:t>their</a:t>
            </a:r>
            <a:r>
              <a:rPr sz="2000" spc="-18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91A30"/>
                </a:solidFill>
                <a:latin typeface="Arial"/>
                <a:cs typeface="Arial"/>
              </a:rPr>
              <a:t>partnership</a:t>
            </a:r>
            <a:r>
              <a:rPr sz="2000" spc="-19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091A30"/>
                </a:solidFill>
                <a:latin typeface="Arial"/>
                <a:cs typeface="Arial"/>
              </a:rPr>
              <a:t>will</a:t>
            </a:r>
            <a:r>
              <a:rPr sz="2000" spc="-18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91A30"/>
                </a:solidFill>
                <a:latin typeface="Arial"/>
                <a:cs typeface="Arial"/>
              </a:rPr>
              <a:t>be</a:t>
            </a:r>
            <a:r>
              <a:rPr sz="2000" spc="-12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91A30"/>
                </a:solidFill>
                <a:latin typeface="Arial"/>
                <a:cs typeface="Arial"/>
              </a:rPr>
              <a:t>required</a:t>
            </a:r>
            <a:r>
              <a:rPr sz="2000" spc="-114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91A30"/>
                </a:solidFill>
                <a:latin typeface="Arial"/>
                <a:cs typeface="Arial"/>
              </a:rPr>
              <a:t>for</a:t>
            </a:r>
            <a:r>
              <a:rPr sz="2000" spc="-17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91A30"/>
                </a:solidFill>
                <a:latin typeface="Arial"/>
                <a:cs typeface="Arial"/>
              </a:rPr>
              <a:t>eventual</a:t>
            </a:r>
            <a:r>
              <a:rPr sz="2000" spc="-11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91A30"/>
                </a:solidFill>
                <a:latin typeface="Arial"/>
                <a:cs typeface="Arial"/>
              </a:rPr>
              <a:t>seamless</a:t>
            </a:r>
            <a:r>
              <a:rPr sz="2000" spc="-19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91A30"/>
                </a:solidFill>
                <a:latin typeface="Arial"/>
                <a:cs typeface="Arial"/>
              </a:rPr>
              <a:t>patient</a:t>
            </a:r>
            <a:r>
              <a:rPr sz="2000" spc="-16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91A30"/>
                </a:solidFill>
                <a:latin typeface="Arial"/>
                <a:cs typeface="Arial"/>
              </a:rPr>
              <a:t>and  </a:t>
            </a:r>
            <a:r>
              <a:rPr sz="2000" spc="-25" dirty="0">
                <a:solidFill>
                  <a:srgbClr val="091A30"/>
                </a:solidFill>
                <a:latin typeface="Arial"/>
                <a:cs typeface="Arial"/>
              </a:rPr>
              <a:t>provider</a:t>
            </a:r>
            <a:r>
              <a:rPr sz="2000" spc="-12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91A30"/>
                </a:solidFill>
                <a:latin typeface="Arial"/>
                <a:cs typeface="Arial"/>
              </a:rPr>
              <a:t>experience.</a:t>
            </a: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ct val="106400"/>
              </a:lnSpc>
              <a:spcBef>
                <a:spcPts val="71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60" dirty="0">
                <a:solidFill>
                  <a:srgbClr val="091A30"/>
                </a:solidFill>
                <a:latin typeface="Arial"/>
                <a:cs typeface="Arial"/>
              </a:rPr>
              <a:t>Have</a:t>
            </a:r>
            <a:r>
              <a:rPr sz="2000" spc="-19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91A30"/>
                </a:solidFill>
                <a:latin typeface="Arial"/>
                <a:cs typeface="Arial"/>
              </a:rPr>
              <a:t>open</a:t>
            </a:r>
            <a:r>
              <a:rPr sz="2000" spc="-17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91A30"/>
                </a:solidFill>
                <a:latin typeface="Arial"/>
                <a:cs typeface="Arial"/>
              </a:rPr>
              <a:t>conversations</a:t>
            </a:r>
            <a:r>
              <a:rPr sz="2000" spc="-19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091A30"/>
                </a:solidFill>
                <a:latin typeface="Arial"/>
                <a:cs typeface="Arial"/>
              </a:rPr>
              <a:t>to</a:t>
            </a:r>
            <a:r>
              <a:rPr sz="2000" spc="-16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91A30"/>
                </a:solidFill>
                <a:latin typeface="Arial"/>
                <a:cs typeface="Arial"/>
              </a:rPr>
              <a:t>understand</a:t>
            </a:r>
            <a:r>
              <a:rPr sz="2000" spc="-19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91A30"/>
                </a:solidFill>
                <a:latin typeface="Arial"/>
                <a:cs typeface="Arial"/>
              </a:rPr>
              <a:t>scope</a:t>
            </a:r>
            <a:r>
              <a:rPr sz="2000" spc="-19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91A30"/>
                </a:solidFill>
                <a:latin typeface="Arial"/>
                <a:cs typeface="Arial"/>
              </a:rPr>
              <a:t>for</a:t>
            </a:r>
            <a:r>
              <a:rPr sz="2000" spc="-17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91A30"/>
                </a:solidFill>
                <a:latin typeface="Arial"/>
                <a:cs typeface="Arial"/>
              </a:rPr>
              <a:t>and</a:t>
            </a:r>
            <a:r>
              <a:rPr sz="2000" spc="-11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91A30"/>
                </a:solidFill>
                <a:latin typeface="Arial"/>
                <a:cs typeface="Arial"/>
              </a:rPr>
              <a:t>benefits</a:t>
            </a:r>
            <a:r>
              <a:rPr sz="2000" spc="-114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91A30"/>
                </a:solidFill>
                <a:latin typeface="Arial"/>
                <a:cs typeface="Arial"/>
              </a:rPr>
              <a:t>of</a:t>
            </a:r>
            <a:r>
              <a:rPr sz="2000" spc="-11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91A30"/>
                </a:solidFill>
                <a:latin typeface="Arial"/>
                <a:cs typeface="Arial"/>
              </a:rPr>
              <a:t>both</a:t>
            </a:r>
            <a:r>
              <a:rPr sz="2000" spc="-17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91A30"/>
                </a:solidFill>
                <a:latin typeface="Arial"/>
                <a:cs typeface="Arial"/>
              </a:rPr>
              <a:t>a</a:t>
            </a:r>
            <a:r>
              <a:rPr sz="2000" spc="-13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91A30"/>
                </a:solidFill>
                <a:latin typeface="Arial"/>
                <a:cs typeface="Arial"/>
              </a:rPr>
              <a:t>tailored</a:t>
            </a:r>
            <a:r>
              <a:rPr sz="2000" spc="-11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91A30"/>
                </a:solidFill>
                <a:latin typeface="Arial"/>
                <a:cs typeface="Arial"/>
              </a:rPr>
              <a:t>and  </a:t>
            </a:r>
            <a:r>
              <a:rPr sz="2000" spc="-20" dirty="0">
                <a:solidFill>
                  <a:srgbClr val="091A30"/>
                </a:solidFill>
                <a:latin typeface="Arial"/>
                <a:cs typeface="Arial"/>
              </a:rPr>
              <a:t>standardized</a:t>
            </a:r>
            <a:r>
              <a:rPr sz="2000" spc="-20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91A30"/>
                </a:solidFill>
                <a:latin typeface="Arial"/>
                <a:cs typeface="Arial"/>
              </a:rPr>
              <a:t>approach,</a:t>
            </a:r>
            <a:r>
              <a:rPr sz="2000" spc="-9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91A30"/>
                </a:solidFill>
                <a:latin typeface="Arial"/>
                <a:cs typeface="Arial"/>
              </a:rPr>
              <a:t>in</a:t>
            </a:r>
            <a:r>
              <a:rPr sz="2000" spc="-17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91A30"/>
                </a:solidFill>
                <a:latin typeface="Arial"/>
                <a:cs typeface="Arial"/>
              </a:rPr>
              <a:t>different</a:t>
            </a:r>
            <a:r>
              <a:rPr sz="2000" spc="-9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91A30"/>
                </a:solidFill>
                <a:latin typeface="Arial"/>
                <a:cs typeface="Arial"/>
              </a:rPr>
              <a:t>contexts.</a:t>
            </a:r>
            <a:endParaRPr sz="2000">
              <a:latin typeface="Arial"/>
              <a:cs typeface="Arial"/>
            </a:endParaRPr>
          </a:p>
          <a:p>
            <a:pPr marL="355600" marR="240665" indent="-343535">
              <a:lnSpc>
                <a:spcPct val="108000"/>
              </a:lnSpc>
              <a:spcBef>
                <a:spcPts val="79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30" dirty="0">
                <a:solidFill>
                  <a:srgbClr val="091A30"/>
                </a:solidFill>
                <a:latin typeface="Arial"/>
                <a:cs typeface="Arial"/>
              </a:rPr>
              <a:t>Unexpected </a:t>
            </a:r>
            <a:r>
              <a:rPr sz="2000" spc="-145" dirty="0">
                <a:solidFill>
                  <a:srgbClr val="091A30"/>
                </a:solidFill>
                <a:latin typeface="Arial"/>
                <a:cs typeface="Arial"/>
              </a:rPr>
              <a:t>SPO </a:t>
            </a:r>
            <a:r>
              <a:rPr sz="2000" spc="-45" dirty="0">
                <a:solidFill>
                  <a:srgbClr val="091A30"/>
                </a:solidFill>
                <a:latin typeface="Arial"/>
                <a:cs typeface="Arial"/>
              </a:rPr>
              <a:t>changes </a:t>
            </a:r>
            <a:r>
              <a:rPr sz="2000" spc="35" dirty="0">
                <a:solidFill>
                  <a:srgbClr val="091A30"/>
                </a:solidFill>
                <a:latin typeface="Arial"/>
                <a:cs typeface="Arial"/>
              </a:rPr>
              <a:t>will </a:t>
            </a:r>
            <a:r>
              <a:rPr sz="2000" spc="-25" dirty="0">
                <a:solidFill>
                  <a:srgbClr val="091A30"/>
                </a:solidFill>
                <a:latin typeface="Arial"/>
                <a:cs typeface="Arial"/>
              </a:rPr>
              <a:t>require </a:t>
            </a:r>
            <a:r>
              <a:rPr sz="2000" spc="10" dirty="0">
                <a:solidFill>
                  <a:srgbClr val="091A30"/>
                </a:solidFill>
                <a:latin typeface="Arial"/>
                <a:cs typeface="Arial"/>
              </a:rPr>
              <a:t>attention </a:t>
            </a:r>
            <a:r>
              <a:rPr sz="2000" spc="60" dirty="0">
                <a:solidFill>
                  <a:srgbClr val="091A30"/>
                </a:solidFill>
                <a:latin typeface="Arial"/>
                <a:cs typeface="Arial"/>
              </a:rPr>
              <a:t>to </a:t>
            </a:r>
            <a:r>
              <a:rPr sz="2000" spc="-35" dirty="0">
                <a:solidFill>
                  <a:srgbClr val="091A30"/>
                </a:solidFill>
                <a:latin typeface="Arial"/>
                <a:cs typeface="Arial"/>
              </a:rPr>
              <a:t>developing </a:t>
            </a:r>
            <a:r>
              <a:rPr sz="2000" spc="-40" dirty="0">
                <a:solidFill>
                  <a:srgbClr val="091A30"/>
                </a:solidFill>
                <a:latin typeface="Arial"/>
                <a:cs typeface="Arial"/>
              </a:rPr>
              <a:t>new </a:t>
            </a:r>
            <a:r>
              <a:rPr sz="2000" dirty="0">
                <a:solidFill>
                  <a:srgbClr val="091A30"/>
                </a:solidFill>
                <a:latin typeface="Arial"/>
                <a:cs typeface="Arial"/>
              </a:rPr>
              <a:t>trusting  </a:t>
            </a:r>
            <a:r>
              <a:rPr sz="2000" spc="-5" dirty="0">
                <a:solidFill>
                  <a:srgbClr val="091A30"/>
                </a:solidFill>
                <a:latin typeface="Arial"/>
                <a:cs typeface="Arial"/>
              </a:rPr>
              <a:t>relationships</a:t>
            </a:r>
            <a:r>
              <a:rPr sz="2000" spc="-19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91A30"/>
                </a:solidFill>
                <a:latin typeface="Arial"/>
                <a:cs typeface="Arial"/>
              </a:rPr>
              <a:t>that</a:t>
            </a:r>
            <a:r>
              <a:rPr sz="2000" spc="-15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091A30"/>
                </a:solidFill>
                <a:latin typeface="Arial"/>
                <a:cs typeface="Arial"/>
              </a:rPr>
              <a:t>was</a:t>
            </a:r>
            <a:r>
              <a:rPr sz="2000" spc="-11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91A30"/>
                </a:solidFill>
                <a:latin typeface="Arial"/>
                <a:cs typeface="Arial"/>
              </a:rPr>
              <a:t>not</a:t>
            </a:r>
            <a:r>
              <a:rPr sz="2000" spc="-15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91A30"/>
                </a:solidFill>
                <a:latin typeface="Arial"/>
                <a:cs typeface="Arial"/>
              </a:rPr>
              <a:t>part</a:t>
            </a:r>
            <a:r>
              <a:rPr sz="2000" spc="-16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91A30"/>
                </a:solidFill>
                <a:latin typeface="Arial"/>
                <a:cs typeface="Arial"/>
              </a:rPr>
              <a:t>of</a:t>
            </a:r>
            <a:r>
              <a:rPr sz="2000" spc="-10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91A30"/>
                </a:solidFill>
                <a:latin typeface="Arial"/>
                <a:cs typeface="Arial"/>
              </a:rPr>
              <a:t>original</a:t>
            </a:r>
            <a:r>
              <a:rPr sz="2000" spc="-17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91A30"/>
                </a:solidFill>
                <a:latin typeface="Arial"/>
                <a:cs typeface="Arial"/>
              </a:rPr>
              <a:t>plans.</a:t>
            </a:r>
            <a:r>
              <a:rPr sz="2000" spc="-16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091A30"/>
                </a:solidFill>
                <a:latin typeface="Arial"/>
                <a:cs typeface="Arial"/>
              </a:rPr>
              <a:t>This</a:t>
            </a:r>
            <a:r>
              <a:rPr sz="2000" spc="-18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91A30"/>
                </a:solidFill>
                <a:latin typeface="Arial"/>
                <a:cs typeface="Arial"/>
              </a:rPr>
              <a:t>may</a:t>
            </a:r>
            <a:r>
              <a:rPr sz="2000" spc="-114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91A30"/>
                </a:solidFill>
                <a:latin typeface="Arial"/>
                <a:cs typeface="Arial"/>
              </a:rPr>
              <a:t>require</a:t>
            </a:r>
            <a:r>
              <a:rPr sz="2000" spc="-20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91A30"/>
                </a:solidFill>
                <a:latin typeface="Arial"/>
                <a:cs typeface="Arial"/>
              </a:rPr>
              <a:t>additional</a:t>
            </a:r>
            <a:r>
              <a:rPr sz="2000" spc="-10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91A30"/>
                </a:solidFill>
                <a:latin typeface="Arial"/>
                <a:cs typeface="Arial"/>
              </a:rPr>
              <a:t>work</a:t>
            </a:r>
            <a:r>
              <a:rPr sz="2000" spc="-18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091A30"/>
                </a:solidFill>
                <a:latin typeface="Arial"/>
                <a:cs typeface="Arial"/>
              </a:rPr>
              <a:t>&amp;  </a:t>
            </a:r>
            <a:r>
              <a:rPr sz="2000" spc="10" dirty="0">
                <a:solidFill>
                  <a:srgbClr val="091A30"/>
                </a:solidFill>
                <a:latin typeface="Arial"/>
                <a:cs typeface="Arial"/>
              </a:rPr>
              <a:t>time,</a:t>
            </a:r>
            <a:r>
              <a:rPr sz="2000" spc="-17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091A30"/>
                </a:solidFill>
                <a:latin typeface="Arial"/>
                <a:cs typeface="Arial"/>
              </a:rPr>
              <a:t>but</a:t>
            </a:r>
            <a:r>
              <a:rPr sz="2000" spc="-16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91A30"/>
                </a:solidFill>
                <a:latin typeface="Arial"/>
                <a:cs typeface="Arial"/>
              </a:rPr>
              <a:t>is</a:t>
            </a:r>
            <a:r>
              <a:rPr sz="2000" spc="-12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91A30"/>
                </a:solidFill>
                <a:latin typeface="Arial"/>
                <a:cs typeface="Arial"/>
              </a:rPr>
              <a:t>important</a:t>
            </a:r>
            <a:r>
              <a:rPr sz="2000" spc="-16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091A30"/>
                </a:solidFill>
                <a:latin typeface="Arial"/>
                <a:cs typeface="Arial"/>
              </a:rPr>
              <a:t>given</a:t>
            </a:r>
            <a:r>
              <a:rPr sz="2000" spc="-17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91A30"/>
                </a:solidFill>
                <a:latin typeface="Arial"/>
                <a:cs typeface="Arial"/>
              </a:rPr>
              <a:t>evidence</a:t>
            </a:r>
            <a:r>
              <a:rPr sz="2000" spc="-13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91A30"/>
                </a:solidFill>
                <a:latin typeface="Arial"/>
                <a:cs typeface="Arial"/>
              </a:rPr>
              <a:t>that</a:t>
            </a:r>
            <a:r>
              <a:rPr sz="2000" spc="-16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091A30"/>
                </a:solidFill>
                <a:latin typeface="Arial"/>
                <a:cs typeface="Arial"/>
              </a:rPr>
              <a:t>trust</a:t>
            </a:r>
            <a:r>
              <a:rPr sz="2000" spc="-16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91A30"/>
                </a:solidFill>
                <a:latin typeface="Arial"/>
                <a:cs typeface="Arial"/>
              </a:rPr>
              <a:t>is</a:t>
            </a:r>
            <a:r>
              <a:rPr sz="2000" spc="-12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091A30"/>
                </a:solidFill>
                <a:latin typeface="Arial"/>
                <a:cs typeface="Arial"/>
              </a:rPr>
              <a:t>key</a:t>
            </a:r>
            <a:r>
              <a:rPr sz="2000" spc="-20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91A30"/>
                </a:solidFill>
                <a:latin typeface="Arial"/>
                <a:cs typeface="Arial"/>
              </a:rPr>
              <a:t>enabler.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5" y="412368"/>
            <a:ext cx="996378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5" dirty="0"/>
              <a:t>Recommendations: </a:t>
            </a:r>
            <a:r>
              <a:rPr spc="20" dirty="0"/>
              <a:t>System</a:t>
            </a:r>
            <a:r>
              <a:rPr spc="-35" dirty="0"/>
              <a:t> </a:t>
            </a:r>
            <a:r>
              <a:rPr spc="25" dirty="0"/>
              <a:t>stakeholders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7575" y="1081468"/>
            <a:ext cx="10325735" cy="4746625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12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25" dirty="0">
                <a:solidFill>
                  <a:srgbClr val="091A30"/>
                </a:solidFill>
                <a:latin typeface="Arial"/>
                <a:cs typeface="Arial"/>
              </a:rPr>
              <a:t>Be </a:t>
            </a:r>
            <a:r>
              <a:rPr sz="2400" spc="-55" dirty="0">
                <a:solidFill>
                  <a:srgbClr val="091A30"/>
                </a:solidFill>
                <a:latin typeface="Arial"/>
                <a:cs typeface="Arial"/>
              </a:rPr>
              <a:t>aware</a:t>
            </a:r>
            <a:r>
              <a:rPr sz="2400" spc="-229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091A30"/>
                </a:solidFill>
                <a:latin typeface="Arial"/>
                <a:cs typeface="Arial"/>
              </a:rPr>
              <a:t>that:</a:t>
            </a:r>
            <a:endParaRPr sz="2400">
              <a:latin typeface="Arial"/>
              <a:cs typeface="Arial"/>
            </a:endParaRPr>
          </a:p>
          <a:p>
            <a:pPr marL="813435" marR="44450" lvl="1" indent="-343535">
              <a:lnSpc>
                <a:spcPct val="106900"/>
              </a:lnSpc>
              <a:spcBef>
                <a:spcPts val="825"/>
              </a:spcBef>
              <a:buChar char="•"/>
              <a:tabLst>
                <a:tab pos="812800" algn="l"/>
                <a:tab pos="813435" algn="l"/>
              </a:tabLst>
            </a:pPr>
            <a:r>
              <a:rPr sz="2400" spc="-75" dirty="0">
                <a:solidFill>
                  <a:srgbClr val="091A30"/>
                </a:solidFill>
                <a:latin typeface="Arial"/>
                <a:cs typeface="Arial"/>
              </a:rPr>
              <a:t>Many</a:t>
            </a:r>
            <a:r>
              <a:rPr sz="2400" spc="-18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091A30"/>
                </a:solidFill>
                <a:latin typeface="Arial"/>
                <a:cs typeface="Arial"/>
              </a:rPr>
              <a:t>OHT</a:t>
            </a:r>
            <a:r>
              <a:rPr sz="2400" spc="-17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91A30"/>
                </a:solidFill>
                <a:latin typeface="Arial"/>
                <a:cs typeface="Arial"/>
              </a:rPr>
              <a:t>stakeholders</a:t>
            </a:r>
            <a:r>
              <a:rPr sz="2400" spc="-18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91A30"/>
                </a:solidFill>
                <a:latin typeface="Arial"/>
                <a:cs typeface="Arial"/>
              </a:rPr>
              <a:t>thought</a:t>
            </a:r>
            <a:r>
              <a:rPr sz="2400" spc="-17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35" dirty="0">
                <a:solidFill>
                  <a:srgbClr val="091A30"/>
                </a:solidFill>
                <a:latin typeface="Arial"/>
                <a:cs typeface="Arial"/>
              </a:rPr>
              <a:t>that</a:t>
            </a:r>
            <a:r>
              <a:rPr sz="2400" spc="-17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91A30"/>
                </a:solidFill>
                <a:latin typeface="Arial"/>
                <a:cs typeface="Arial"/>
              </a:rPr>
              <a:t>the</a:t>
            </a:r>
            <a:r>
              <a:rPr sz="2400" spc="-21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140" dirty="0">
                <a:solidFill>
                  <a:srgbClr val="091A30"/>
                </a:solidFill>
                <a:latin typeface="Arial"/>
                <a:cs typeface="Arial"/>
              </a:rPr>
              <a:t>LPs</a:t>
            </a:r>
            <a:r>
              <a:rPr sz="2400" spc="-18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91A30"/>
                </a:solidFill>
                <a:latin typeface="Arial"/>
                <a:cs typeface="Arial"/>
              </a:rPr>
              <a:t>did</a:t>
            </a:r>
            <a:r>
              <a:rPr sz="2400" spc="-14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091A30"/>
                </a:solidFill>
                <a:latin typeface="Arial"/>
                <a:cs typeface="Arial"/>
              </a:rPr>
              <a:t>not</a:t>
            </a:r>
            <a:r>
              <a:rPr sz="2400" spc="-17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91A30"/>
                </a:solidFill>
                <a:latin typeface="Arial"/>
                <a:cs typeface="Arial"/>
              </a:rPr>
              <a:t>necessarily</a:t>
            </a:r>
            <a:r>
              <a:rPr sz="2400" spc="-17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091A30"/>
                </a:solidFill>
                <a:latin typeface="Arial"/>
                <a:cs typeface="Arial"/>
              </a:rPr>
              <a:t>address  </a:t>
            </a:r>
            <a:r>
              <a:rPr sz="2400" spc="-85" dirty="0">
                <a:solidFill>
                  <a:srgbClr val="091A30"/>
                </a:solidFill>
                <a:latin typeface="Arial"/>
                <a:cs typeface="Arial"/>
              </a:rPr>
              <a:t>key </a:t>
            </a:r>
            <a:r>
              <a:rPr sz="2400" spc="-30" dirty="0">
                <a:solidFill>
                  <a:srgbClr val="091A30"/>
                </a:solidFill>
                <a:latin typeface="Arial"/>
                <a:cs typeface="Arial"/>
              </a:rPr>
              <a:t>issues </a:t>
            </a:r>
            <a:r>
              <a:rPr sz="2400" spc="10" dirty="0">
                <a:solidFill>
                  <a:srgbClr val="091A30"/>
                </a:solidFill>
                <a:latin typeface="Arial"/>
                <a:cs typeface="Arial"/>
              </a:rPr>
              <a:t>pertinent </a:t>
            </a:r>
            <a:r>
              <a:rPr sz="2400" spc="70" dirty="0">
                <a:solidFill>
                  <a:srgbClr val="091A30"/>
                </a:solidFill>
                <a:latin typeface="Arial"/>
                <a:cs typeface="Arial"/>
              </a:rPr>
              <a:t>to </a:t>
            </a:r>
            <a:r>
              <a:rPr sz="2400" dirty="0">
                <a:solidFill>
                  <a:srgbClr val="091A30"/>
                </a:solidFill>
                <a:latin typeface="Arial"/>
                <a:cs typeface="Arial"/>
              </a:rPr>
              <a:t>patients </a:t>
            </a:r>
            <a:r>
              <a:rPr sz="2400" spc="-100" dirty="0">
                <a:solidFill>
                  <a:srgbClr val="091A30"/>
                </a:solidFill>
                <a:latin typeface="Arial"/>
                <a:cs typeface="Arial"/>
              </a:rPr>
              <a:t>(E.g. </a:t>
            </a:r>
            <a:r>
              <a:rPr sz="2400" spc="-210" dirty="0">
                <a:solidFill>
                  <a:srgbClr val="091A30"/>
                </a:solidFill>
                <a:latin typeface="Arial"/>
                <a:cs typeface="Arial"/>
              </a:rPr>
              <a:t>PSW </a:t>
            </a:r>
            <a:r>
              <a:rPr sz="2400" spc="-25" dirty="0">
                <a:solidFill>
                  <a:srgbClr val="091A30"/>
                </a:solidFill>
                <a:latin typeface="Arial"/>
                <a:cs typeface="Arial"/>
              </a:rPr>
              <a:t>roles) </a:t>
            </a:r>
            <a:r>
              <a:rPr sz="2400" spc="-40" dirty="0">
                <a:solidFill>
                  <a:srgbClr val="091A30"/>
                </a:solidFill>
                <a:latin typeface="Arial"/>
                <a:cs typeface="Arial"/>
              </a:rPr>
              <a:t>and </a:t>
            </a:r>
            <a:r>
              <a:rPr sz="2400" spc="-30" dirty="0">
                <a:solidFill>
                  <a:srgbClr val="091A30"/>
                </a:solidFill>
                <a:latin typeface="Arial"/>
                <a:cs typeface="Arial"/>
              </a:rPr>
              <a:t>providers </a:t>
            </a:r>
            <a:r>
              <a:rPr sz="2400" spc="-100" dirty="0">
                <a:solidFill>
                  <a:srgbClr val="091A30"/>
                </a:solidFill>
                <a:latin typeface="Arial"/>
                <a:cs typeface="Arial"/>
              </a:rPr>
              <a:t>(E.g.  </a:t>
            </a:r>
            <a:r>
              <a:rPr sz="2400" spc="-35" dirty="0">
                <a:solidFill>
                  <a:srgbClr val="091A30"/>
                </a:solidFill>
                <a:latin typeface="Arial"/>
                <a:cs typeface="Arial"/>
              </a:rPr>
              <a:t>privacy</a:t>
            </a:r>
            <a:r>
              <a:rPr sz="2400" spc="-18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91A30"/>
                </a:solidFill>
                <a:latin typeface="Arial"/>
                <a:cs typeface="Arial"/>
              </a:rPr>
              <a:t>regulations).</a:t>
            </a:r>
            <a:endParaRPr sz="2400">
              <a:latin typeface="Arial"/>
              <a:cs typeface="Arial"/>
            </a:endParaRPr>
          </a:p>
          <a:p>
            <a:pPr marL="813435" marR="85725" lvl="1" indent="-343535">
              <a:lnSpc>
                <a:spcPct val="106900"/>
              </a:lnSpc>
              <a:spcBef>
                <a:spcPts val="825"/>
              </a:spcBef>
              <a:buChar char="•"/>
              <a:tabLst>
                <a:tab pos="812800" algn="l"/>
                <a:tab pos="813435" algn="l"/>
              </a:tabLst>
            </a:pPr>
            <a:r>
              <a:rPr sz="2400" spc="-30" dirty="0">
                <a:solidFill>
                  <a:srgbClr val="091A30"/>
                </a:solidFill>
                <a:latin typeface="Arial"/>
                <a:cs typeface="Arial"/>
              </a:rPr>
              <a:t>Project</a:t>
            </a:r>
            <a:r>
              <a:rPr sz="2400" spc="-17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91A30"/>
                </a:solidFill>
                <a:latin typeface="Arial"/>
                <a:cs typeface="Arial"/>
              </a:rPr>
              <a:t>delays</a:t>
            </a:r>
            <a:r>
              <a:rPr sz="2400" spc="-18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091A30"/>
                </a:solidFill>
                <a:latin typeface="Arial"/>
                <a:cs typeface="Arial"/>
              </a:rPr>
              <a:t>&amp;</a:t>
            </a:r>
            <a:r>
              <a:rPr sz="2400" spc="-18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091A30"/>
                </a:solidFill>
                <a:latin typeface="Arial"/>
                <a:cs typeface="Arial"/>
              </a:rPr>
              <a:t>lack</a:t>
            </a:r>
            <a:r>
              <a:rPr sz="2400" spc="-18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35" dirty="0">
                <a:solidFill>
                  <a:srgbClr val="091A30"/>
                </a:solidFill>
                <a:latin typeface="Arial"/>
                <a:cs typeface="Arial"/>
              </a:rPr>
              <a:t>of</a:t>
            </a:r>
            <a:r>
              <a:rPr sz="2400" spc="-18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091A30"/>
                </a:solidFill>
                <a:latin typeface="Arial"/>
                <a:cs typeface="Arial"/>
              </a:rPr>
              <a:t>directional</a:t>
            </a:r>
            <a:r>
              <a:rPr sz="2400" spc="-24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91A30"/>
                </a:solidFill>
                <a:latin typeface="Arial"/>
                <a:cs typeface="Arial"/>
              </a:rPr>
              <a:t>consistency</a:t>
            </a:r>
            <a:r>
              <a:rPr sz="2400" spc="-17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091A30"/>
                </a:solidFill>
                <a:latin typeface="Arial"/>
                <a:cs typeface="Arial"/>
              </a:rPr>
              <a:t>and</a:t>
            </a:r>
            <a:r>
              <a:rPr sz="2400" spc="-13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91A30"/>
                </a:solidFill>
                <a:latin typeface="Arial"/>
                <a:cs typeface="Arial"/>
              </a:rPr>
              <a:t>dependable</a:t>
            </a:r>
            <a:r>
              <a:rPr sz="2400" spc="-13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91A30"/>
                </a:solidFill>
                <a:latin typeface="Arial"/>
                <a:cs typeface="Arial"/>
              </a:rPr>
              <a:t>funding  </a:t>
            </a:r>
            <a:r>
              <a:rPr sz="2400" spc="-5" dirty="0">
                <a:solidFill>
                  <a:srgbClr val="091A30"/>
                </a:solidFill>
                <a:latin typeface="Arial"/>
                <a:cs typeface="Arial"/>
              </a:rPr>
              <a:t>frustrated </a:t>
            </a:r>
            <a:r>
              <a:rPr sz="2400" spc="-110" dirty="0">
                <a:solidFill>
                  <a:srgbClr val="091A30"/>
                </a:solidFill>
                <a:latin typeface="Arial"/>
                <a:cs typeface="Arial"/>
              </a:rPr>
              <a:t>OHTs’ </a:t>
            </a:r>
            <a:r>
              <a:rPr sz="2400" spc="10" dirty="0">
                <a:solidFill>
                  <a:srgbClr val="091A30"/>
                </a:solidFill>
                <a:latin typeface="Arial"/>
                <a:cs typeface="Arial"/>
              </a:rPr>
              <a:t>ability </a:t>
            </a:r>
            <a:r>
              <a:rPr sz="2400" spc="70" dirty="0">
                <a:solidFill>
                  <a:srgbClr val="091A30"/>
                </a:solidFill>
                <a:latin typeface="Arial"/>
                <a:cs typeface="Arial"/>
              </a:rPr>
              <a:t>to </a:t>
            </a:r>
            <a:r>
              <a:rPr sz="2400" spc="-100" dirty="0">
                <a:solidFill>
                  <a:srgbClr val="091A30"/>
                </a:solidFill>
                <a:latin typeface="Arial"/>
                <a:cs typeface="Arial"/>
              </a:rPr>
              <a:t>engage </a:t>
            </a:r>
            <a:r>
              <a:rPr sz="2400" spc="-20" dirty="0">
                <a:solidFill>
                  <a:srgbClr val="091A30"/>
                </a:solidFill>
                <a:latin typeface="Arial"/>
                <a:cs typeface="Arial"/>
              </a:rPr>
              <a:t>stakeholders </a:t>
            </a:r>
            <a:r>
              <a:rPr sz="2400" spc="-60" dirty="0">
                <a:solidFill>
                  <a:srgbClr val="091A30"/>
                </a:solidFill>
                <a:latin typeface="Arial"/>
                <a:cs typeface="Arial"/>
              </a:rPr>
              <a:t>&amp; </a:t>
            </a:r>
            <a:r>
              <a:rPr sz="2400" spc="-15" dirty="0">
                <a:solidFill>
                  <a:srgbClr val="091A30"/>
                </a:solidFill>
                <a:latin typeface="Arial"/>
                <a:cs typeface="Arial"/>
              </a:rPr>
              <a:t>hindered  </a:t>
            </a:r>
            <a:r>
              <a:rPr sz="2400" spc="-25" dirty="0">
                <a:solidFill>
                  <a:srgbClr val="091A30"/>
                </a:solidFill>
                <a:latin typeface="Arial"/>
                <a:cs typeface="Arial"/>
              </a:rPr>
              <a:t>understanding </a:t>
            </a:r>
            <a:r>
              <a:rPr sz="2400" spc="30" dirty="0">
                <a:solidFill>
                  <a:srgbClr val="091A30"/>
                </a:solidFill>
                <a:latin typeface="Arial"/>
                <a:cs typeface="Arial"/>
              </a:rPr>
              <a:t>of</a:t>
            </a:r>
            <a:r>
              <a:rPr sz="2400" spc="-52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91A30"/>
                </a:solidFill>
                <a:latin typeface="Arial"/>
                <a:cs typeface="Arial"/>
              </a:rPr>
              <a:t>long-term </a:t>
            </a:r>
            <a:r>
              <a:rPr sz="2400" spc="-25" dirty="0">
                <a:solidFill>
                  <a:srgbClr val="091A30"/>
                </a:solidFill>
                <a:latin typeface="Arial"/>
                <a:cs typeface="Arial"/>
              </a:rPr>
              <a:t>vision.</a:t>
            </a:r>
            <a:endParaRPr sz="2400">
              <a:latin typeface="Arial"/>
              <a:cs typeface="Arial"/>
            </a:endParaRPr>
          </a:p>
          <a:p>
            <a:pPr marL="355600" marR="5080" indent="-343535">
              <a:lnSpc>
                <a:spcPct val="107800"/>
              </a:lnSpc>
              <a:spcBef>
                <a:spcPts val="730"/>
              </a:spcBef>
              <a:buChar char="•"/>
              <a:tabLst>
                <a:tab pos="355600" algn="l"/>
                <a:tab pos="356235" algn="l"/>
                <a:tab pos="4939030" algn="l"/>
              </a:tabLst>
            </a:pPr>
            <a:r>
              <a:rPr sz="2400" spc="-95" dirty="0">
                <a:solidFill>
                  <a:srgbClr val="091A30"/>
                </a:solidFill>
                <a:latin typeface="Arial"/>
                <a:cs typeface="Arial"/>
              </a:rPr>
              <a:t>Flag</a:t>
            </a:r>
            <a:r>
              <a:rPr sz="2400" spc="-18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091A30"/>
                </a:solidFill>
                <a:latin typeface="Arial"/>
                <a:cs typeface="Arial"/>
              </a:rPr>
              <a:t>expected</a:t>
            </a:r>
            <a:r>
              <a:rPr sz="2400" spc="-13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91A30"/>
                </a:solidFill>
                <a:latin typeface="Arial"/>
                <a:cs typeface="Arial"/>
              </a:rPr>
              <a:t>outcomes</a:t>
            </a:r>
            <a:r>
              <a:rPr sz="2400" spc="-18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091A30"/>
                </a:solidFill>
                <a:latin typeface="Arial"/>
                <a:cs typeface="Arial"/>
              </a:rPr>
              <a:t>in</a:t>
            </a:r>
            <a:r>
              <a:rPr sz="2400" spc="-18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91A30"/>
                </a:solidFill>
                <a:latin typeface="Arial"/>
                <a:cs typeface="Arial"/>
              </a:rPr>
              <a:t>relation</a:t>
            </a:r>
            <a:r>
              <a:rPr sz="2400" spc="-19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35" dirty="0">
                <a:solidFill>
                  <a:srgbClr val="091A30"/>
                </a:solidFill>
                <a:latin typeface="Arial"/>
                <a:cs typeface="Arial"/>
              </a:rPr>
              <a:t>to</a:t>
            </a:r>
            <a:r>
              <a:rPr sz="2400" spc="-19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091A30"/>
                </a:solidFill>
                <a:latin typeface="Arial"/>
                <a:cs typeface="Arial"/>
              </a:rPr>
              <a:t>timelines</a:t>
            </a:r>
            <a:r>
              <a:rPr sz="2400" spc="-11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091A30"/>
                </a:solidFill>
                <a:latin typeface="Arial"/>
                <a:cs typeface="Arial"/>
              </a:rPr>
              <a:t>-</a:t>
            </a:r>
            <a:r>
              <a:rPr sz="2400" spc="-17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091A30"/>
                </a:solidFill>
                <a:latin typeface="Arial"/>
                <a:cs typeface="Arial"/>
              </a:rPr>
              <a:t>e.g.</a:t>
            </a:r>
            <a:r>
              <a:rPr sz="2400" spc="-22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091A30"/>
                </a:solidFill>
                <a:latin typeface="Arial"/>
                <a:cs typeface="Arial"/>
              </a:rPr>
              <a:t>what</a:t>
            </a:r>
            <a:r>
              <a:rPr sz="2400" spc="-24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091A30"/>
                </a:solidFill>
                <a:latin typeface="Arial"/>
                <a:cs typeface="Arial"/>
              </a:rPr>
              <a:t>is</a:t>
            </a:r>
            <a:r>
              <a:rPr sz="2400" spc="-18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091A30"/>
                </a:solidFill>
                <a:latin typeface="Arial"/>
                <a:cs typeface="Arial"/>
              </a:rPr>
              <a:t>expected</a:t>
            </a:r>
            <a:r>
              <a:rPr sz="2400" spc="-14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91A30"/>
                </a:solidFill>
                <a:latin typeface="Arial"/>
                <a:cs typeface="Arial"/>
              </a:rPr>
              <a:t>in</a:t>
            </a:r>
            <a:r>
              <a:rPr sz="2400" spc="-11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91A30"/>
                </a:solidFill>
                <a:latin typeface="Arial"/>
                <a:cs typeface="Arial"/>
              </a:rPr>
              <a:t>the  </a:t>
            </a:r>
            <a:r>
              <a:rPr sz="2400" spc="10" dirty="0">
                <a:solidFill>
                  <a:srgbClr val="091A30"/>
                </a:solidFill>
                <a:latin typeface="Arial"/>
                <a:cs typeface="Arial"/>
              </a:rPr>
              <a:t>short, </a:t>
            </a:r>
            <a:r>
              <a:rPr sz="2400" spc="5" dirty="0">
                <a:solidFill>
                  <a:srgbClr val="091A30"/>
                </a:solidFill>
                <a:latin typeface="Arial"/>
                <a:cs typeface="Arial"/>
              </a:rPr>
              <a:t>medium</a:t>
            </a:r>
            <a:r>
              <a:rPr sz="2400" spc="-229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91A30"/>
                </a:solidFill>
                <a:latin typeface="Arial"/>
                <a:cs typeface="Arial"/>
              </a:rPr>
              <a:t>and</a:t>
            </a:r>
            <a:r>
              <a:rPr sz="2400" spc="-16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91A30"/>
                </a:solidFill>
                <a:latin typeface="Arial"/>
                <a:cs typeface="Arial"/>
              </a:rPr>
              <a:t>long-term	</a:t>
            </a:r>
            <a:r>
              <a:rPr sz="2400" spc="-10" dirty="0">
                <a:solidFill>
                  <a:srgbClr val="091A30"/>
                </a:solidFill>
                <a:latin typeface="Arial"/>
                <a:cs typeface="Arial"/>
              </a:rPr>
              <a:t>mitigates </a:t>
            </a:r>
            <a:r>
              <a:rPr sz="2400" spc="-160" dirty="0">
                <a:solidFill>
                  <a:srgbClr val="091A30"/>
                </a:solidFill>
                <a:latin typeface="Arial"/>
                <a:cs typeface="Arial"/>
              </a:rPr>
              <a:t>OHT </a:t>
            </a:r>
            <a:r>
              <a:rPr sz="2400" spc="-30" dirty="0">
                <a:solidFill>
                  <a:srgbClr val="091A30"/>
                </a:solidFill>
                <a:latin typeface="Arial"/>
                <a:cs typeface="Arial"/>
              </a:rPr>
              <a:t>anxieties, </a:t>
            </a:r>
            <a:r>
              <a:rPr sz="2400" spc="-60" dirty="0">
                <a:solidFill>
                  <a:srgbClr val="091A30"/>
                </a:solidFill>
                <a:latin typeface="Arial"/>
                <a:cs typeface="Arial"/>
              </a:rPr>
              <a:t>by  </a:t>
            </a:r>
            <a:r>
              <a:rPr sz="2400" spc="-35" dirty="0">
                <a:solidFill>
                  <a:srgbClr val="091A30"/>
                </a:solidFill>
                <a:latin typeface="Arial"/>
                <a:cs typeface="Arial"/>
              </a:rPr>
              <a:t>acknowledging </a:t>
            </a:r>
            <a:r>
              <a:rPr sz="2400" spc="35" dirty="0">
                <a:solidFill>
                  <a:srgbClr val="091A30"/>
                </a:solidFill>
                <a:latin typeface="Arial"/>
                <a:cs typeface="Arial"/>
              </a:rPr>
              <a:t>that </a:t>
            </a:r>
            <a:r>
              <a:rPr sz="2400" dirty="0">
                <a:solidFill>
                  <a:srgbClr val="091A30"/>
                </a:solidFill>
                <a:latin typeface="Arial"/>
                <a:cs typeface="Arial"/>
              </a:rPr>
              <a:t>certain </a:t>
            </a:r>
            <a:r>
              <a:rPr sz="2400" spc="20" dirty="0">
                <a:solidFill>
                  <a:srgbClr val="091A30"/>
                </a:solidFill>
                <a:latin typeface="Arial"/>
                <a:cs typeface="Arial"/>
              </a:rPr>
              <a:t>impacts </a:t>
            </a:r>
            <a:r>
              <a:rPr sz="2400" spc="-30" dirty="0">
                <a:solidFill>
                  <a:srgbClr val="091A30"/>
                </a:solidFill>
                <a:latin typeface="Arial"/>
                <a:cs typeface="Arial"/>
              </a:rPr>
              <a:t>may </a:t>
            </a:r>
            <a:r>
              <a:rPr sz="2400" spc="-35" dirty="0">
                <a:solidFill>
                  <a:srgbClr val="091A30"/>
                </a:solidFill>
                <a:latin typeface="Arial"/>
                <a:cs typeface="Arial"/>
              </a:rPr>
              <a:t>take </a:t>
            </a:r>
            <a:r>
              <a:rPr sz="2400" spc="10" dirty="0">
                <a:solidFill>
                  <a:srgbClr val="091A30"/>
                </a:solidFill>
                <a:latin typeface="Arial"/>
                <a:cs typeface="Arial"/>
              </a:rPr>
              <a:t>time, </a:t>
            </a:r>
            <a:r>
              <a:rPr sz="2400" spc="-5" dirty="0">
                <a:solidFill>
                  <a:srgbClr val="091A30"/>
                </a:solidFill>
                <a:latin typeface="Arial"/>
                <a:cs typeface="Arial"/>
              </a:rPr>
              <a:t>while </a:t>
            </a:r>
            <a:r>
              <a:rPr sz="2400" spc="-30" dirty="0">
                <a:solidFill>
                  <a:srgbClr val="091A30"/>
                </a:solidFill>
                <a:latin typeface="Arial"/>
                <a:cs typeface="Arial"/>
              </a:rPr>
              <a:t>providing </a:t>
            </a:r>
            <a:r>
              <a:rPr sz="2400" spc="-60" dirty="0">
                <a:solidFill>
                  <a:srgbClr val="091A30"/>
                </a:solidFill>
                <a:latin typeface="Arial"/>
                <a:cs typeface="Arial"/>
              </a:rPr>
              <a:t>a  </a:t>
            </a:r>
            <a:r>
              <a:rPr sz="2400" spc="5" dirty="0">
                <a:solidFill>
                  <a:srgbClr val="091A30"/>
                </a:solidFill>
                <a:latin typeface="Arial"/>
                <a:cs typeface="Arial"/>
              </a:rPr>
              <a:t>realistic</a:t>
            </a:r>
            <a:r>
              <a:rPr sz="2400" spc="-13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91A30"/>
                </a:solidFill>
                <a:latin typeface="Arial"/>
                <a:cs typeface="Arial"/>
              </a:rPr>
              <a:t>roadmap</a:t>
            </a:r>
            <a:r>
              <a:rPr sz="2400" spc="-21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30" dirty="0">
                <a:solidFill>
                  <a:srgbClr val="091A30"/>
                </a:solidFill>
                <a:latin typeface="Arial"/>
                <a:cs typeface="Arial"/>
              </a:rPr>
              <a:t>of</a:t>
            </a:r>
            <a:r>
              <a:rPr sz="2400" spc="-19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091A30"/>
                </a:solidFill>
                <a:latin typeface="Arial"/>
                <a:cs typeface="Arial"/>
              </a:rPr>
              <a:t>direction</a:t>
            </a:r>
            <a:r>
              <a:rPr sz="2400" spc="-12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091A30"/>
                </a:solidFill>
                <a:latin typeface="Arial"/>
                <a:cs typeface="Arial"/>
              </a:rPr>
              <a:t>and</a:t>
            </a:r>
            <a:r>
              <a:rPr sz="2400" spc="-14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91A30"/>
                </a:solidFill>
                <a:latin typeface="Arial"/>
                <a:cs typeface="Arial"/>
              </a:rPr>
              <a:t>accountability.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91201" y="4814951"/>
            <a:ext cx="400050" cy="123825"/>
          </a:xfrm>
          <a:custGeom>
            <a:avLst/>
            <a:gdLst/>
            <a:ahLst/>
            <a:cxnLst/>
            <a:rect l="l" t="t" r="r" b="b"/>
            <a:pathLst>
              <a:path w="400050" h="123825">
                <a:moveTo>
                  <a:pt x="338074" y="0"/>
                </a:moveTo>
                <a:lnTo>
                  <a:pt x="338074" y="30861"/>
                </a:lnTo>
                <a:lnTo>
                  <a:pt x="0" y="30861"/>
                </a:lnTo>
                <a:lnTo>
                  <a:pt x="0" y="92837"/>
                </a:lnTo>
                <a:lnTo>
                  <a:pt x="338074" y="92837"/>
                </a:lnTo>
                <a:lnTo>
                  <a:pt x="338074" y="123825"/>
                </a:lnTo>
                <a:lnTo>
                  <a:pt x="400050" y="61849"/>
                </a:lnTo>
                <a:lnTo>
                  <a:pt x="338074" y="0"/>
                </a:lnTo>
                <a:close/>
              </a:path>
            </a:pathLst>
          </a:custGeom>
          <a:solidFill>
            <a:srgbClr val="2D8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91201" y="4814951"/>
            <a:ext cx="400050" cy="123825"/>
          </a:xfrm>
          <a:custGeom>
            <a:avLst/>
            <a:gdLst/>
            <a:ahLst/>
            <a:cxnLst/>
            <a:rect l="l" t="t" r="r" b="b"/>
            <a:pathLst>
              <a:path w="400050" h="123825">
                <a:moveTo>
                  <a:pt x="0" y="30861"/>
                </a:moveTo>
                <a:lnTo>
                  <a:pt x="338074" y="30861"/>
                </a:lnTo>
                <a:lnTo>
                  <a:pt x="338074" y="0"/>
                </a:lnTo>
                <a:lnTo>
                  <a:pt x="400050" y="61849"/>
                </a:lnTo>
                <a:lnTo>
                  <a:pt x="338074" y="123825"/>
                </a:lnTo>
                <a:lnTo>
                  <a:pt x="338074" y="92837"/>
                </a:lnTo>
                <a:lnTo>
                  <a:pt x="0" y="92837"/>
                </a:lnTo>
                <a:lnTo>
                  <a:pt x="0" y="30861"/>
                </a:lnTo>
                <a:close/>
              </a:path>
            </a:pathLst>
          </a:custGeom>
          <a:ln w="12700">
            <a:solidFill>
              <a:srgbClr val="5261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511155" y="6458416"/>
            <a:ext cx="24828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091A30"/>
                </a:solidFill>
                <a:latin typeface="Arial"/>
                <a:cs typeface="Arial"/>
              </a:rPr>
              <a:t>73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5" y="412368"/>
            <a:ext cx="996378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5" dirty="0"/>
              <a:t>Recommendations: </a:t>
            </a:r>
            <a:r>
              <a:rPr spc="20" dirty="0"/>
              <a:t>System</a:t>
            </a:r>
            <a:r>
              <a:rPr spc="-35" dirty="0"/>
              <a:t> </a:t>
            </a:r>
            <a:r>
              <a:rPr spc="25" dirty="0"/>
              <a:t>stakeholders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511155" y="6458416"/>
            <a:ext cx="24828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091A30"/>
                </a:solidFill>
                <a:latin typeface="Arial"/>
                <a:cs typeface="Arial"/>
              </a:rPr>
              <a:t>74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575" y="1569783"/>
            <a:ext cx="9975215" cy="4251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9905" indent="-343535" algn="just">
              <a:lnSpc>
                <a:spcPct val="106900"/>
              </a:lnSpc>
              <a:spcBef>
                <a:spcPts val="100"/>
              </a:spcBef>
              <a:buChar char="•"/>
              <a:tabLst>
                <a:tab pos="356235" algn="l"/>
              </a:tabLst>
            </a:pPr>
            <a:r>
              <a:rPr sz="2400" spc="-135" dirty="0">
                <a:solidFill>
                  <a:srgbClr val="091A30"/>
                </a:solidFill>
                <a:latin typeface="Arial"/>
                <a:cs typeface="Arial"/>
              </a:rPr>
              <a:t>The</a:t>
            </a:r>
            <a:r>
              <a:rPr sz="2400" spc="-21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91A30"/>
                </a:solidFill>
                <a:latin typeface="Arial"/>
                <a:cs typeface="Arial"/>
              </a:rPr>
              <a:t>tense</a:t>
            </a:r>
            <a:r>
              <a:rPr sz="2400" spc="-204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91A30"/>
                </a:solidFill>
                <a:latin typeface="Arial"/>
                <a:cs typeface="Arial"/>
              </a:rPr>
              <a:t>relationship</a:t>
            </a:r>
            <a:r>
              <a:rPr sz="2400" spc="-14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91A30"/>
                </a:solidFill>
                <a:latin typeface="Arial"/>
                <a:cs typeface="Arial"/>
              </a:rPr>
              <a:t>between</a:t>
            </a:r>
            <a:r>
              <a:rPr sz="2400" spc="-19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091A30"/>
                </a:solidFill>
                <a:latin typeface="Arial"/>
                <a:cs typeface="Arial"/>
              </a:rPr>
              <a:t>many</a:t>
            </a:r>
            <a:r>
              <a:rPr sz="2400" spc="-18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155" dirty="0">
                <a:solidFill>
                  <a:srgbClr val="091A30"/>
                </a:solidFill>
                <a:latin typeface="Arial"/>
                <a:cs typeface="Arial"/>
              </a:rPr>
              <a:t>OHTs</a:t>
            </a:r>
            <a:r>
              <a:rPr sz="2400" spc="-18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091A30"/>
                </a:solidFill>
                <a:latin typeface="Arial"/>
                <a:cs typeface="Arial"/>
              </a:rPr>
              <a:t>&amp;</a:t>
            </a:r>
            <a:r>
              <a:rPr sz="2400" spc="-11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091A30"/>
                </a:solidFill>
                <a:latin typeface="Arial"/>
                <a:cs typeface="Arial"/>
              </a:rPr>
              <a:t>OH@Home</a:t>
            </a:r>
            <a:r>
              <a:rPr sz="2400" spc="-204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091A30"/>
                </a:solidFill>
                <a:latin typeface="Arial"/>
                <a:cs typeface="Arial"/>
              </a:rPr>
              <a:t>needs</a:t>
            </a:r>
            <a:r>
              <a:rPr sz="2400" spc="-17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091A30"/>
                </a:solidFill>
                <a:latin typeface="Arial"/>
                <a:cs typeface="Arial"/>
              </a:rPr>
              <a:t>to</a:t>
            </a:r>
            <a:r>
              <a:rPr sz="2400" spc="-18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091A30"/>
                </a:solidFill>
                <a:latin typeface="Arial"/>
                <a:cs typeface="Arial"/>
              </a:rPr>
              <a:t>be  addressed</a:t>
            </a:r>
            <a:r>
              <a:rPr sz="2400" spc="-22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91A30"/>
                </a:solidFill>
                <a:latin typeface="Arial"/>
                <a:cs typeface="Arial"/>
              </a:rPr>
              <a:t>for</a:t>
            </a:r>
            <a:r>
              <a:rPr sz="2400" spc="-20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91A30"/>
                </a:solidFill>
                <a:latin typeface="Arial"/>
                <a:cs typeface="Arial"/>
              </a:rPr>
              <a:t>meaningful</a:t>
            </a:r>
            <a:r>
              <a:rPr sz="2400" spc="-24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091A30"/>
                </a:solidFill>
                <a:latin typeface="Arial"/>
                <a:cs typeface="Arial"/>
              </a:rPr>
              <a:t>collaboration:</a:t>
            </a:r>
            <a:endParaRPr sz="2400">
              <a:latin typeface="Arial"/>
              <a:cs typeface="Arial"/>
            </a:endParaRPr>
          </a:p>
          <a:p>
            <a:pPr marL="756285" marR="799465" lvl="1" indent="-286385" algn="just">
              <a:lnSpc>
                <a:spcPct val="106900"/>
              </a:lnSpc>
              <a:spcBef>
                <a:spcPts val="825"/>
              </a:spcBef>
              <a:buChar char="•"/>
              <a:tabLst>
                <a:tab pos="756285" algn="l"/>
              </a:tabLst>
            </a:pPr>
            <a:r>
              <a:rPr sz="2400" spc="-50" dirty="0">
                <a:solidFill>
                  <a:srgbClr val="091A30"/>
                </a:solidFill>
                <a:latin typeface="Arial"/>
                <a:cs typeface="Arial"/>
              </a:rPr>
              <a:t>Is</a:t>
            </a:r>
            <a:r>
              <a:rPr sz="2400" spc="-19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91A30"/>
                </a:solidFill>
                <a:latin typeface="Arial"/>
                <a:cs typeface="Arial"/>
              </a:rPr>
              <a:t>there</a:t>
            </a:r>
            <a:r>
              <a:rPr sz="2400" spc="-13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91A30"/>
                </a:solidFill>
                <a:latin typeface="Arial"/>
                <a:cs typeface="Arial"/>
              </a:rPr>
              <a:t>scope</a:t>
            </a:r>
            <a:r>
              <a:rPr sz="2400" spc="-21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91A30"/>
                </a:solidFill>
                <a:latin typeface="Arial"/>
                <a:cs typeface="Arial"/>
              </a:rPr>
              <a:t>for</a:t>
            </a:r>
            <a:r>
              <a:rPr sz="2400" spc="-19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091A30"/>
                </a:solidFill>
                <a:latin typeface="Arial"/>
                <a:cs typeface="Arial"/>
              </a:rPr>
              <a:t>working</a:t>
            </a:r>
            <a:r>
              <a:rPr sz="2400" spc="-18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91A30"/>
                </a:solidFill>
                <a:latin typeface="Arial"/>
                <a:cs typeface="Arial"/>
              </a:rPr>
              <a:t>on</a:t>
            </a:r>
            <a:r>
              <a:rPr sz="2400" spc="-19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91A30"/>
                </a:solidFill>
                <a:latin typeface="Arial"/>
                <a:cs typeface="Arial"/>
              </a:rPr>
              <a:t>timely</a:t>
            </a:r>
            <a:r>
              <a:rPr sz="2400" spc="-18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91A30"/>
                </a:solidFill>
                <a:latin typeface="Arial"/>
                <a:cs typeface="Arial"/>
              </a:rPr>
              <a:t>responses</a:t>
            </a:r>
            <a:r>
              <a:rPr sz="2400" spc="-19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35" dirty="0">
                <a:solidFill>
                  <a:srgbClr val="091A30"/>
                </a:solidFill>
                <a:latin typeface="Arial"/>
                <a:cs typeface="Arial"/>
              </a:rPr>
              <a:t>to</a:t>
            </a:r>
            <a:r>
              <a:rPr sz="2400" spc="-19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91A30"/>
                </a:solidFill>
                <a:latin typeface="Arial"/>
                <a:cs typeface="Arial"/>
              </a:rPr>
              <a:t>requests,</a:t>
            </a:r>
            <a:r>
              <a:rPr sz="2400" spc="-15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091A30"/>
                </a:solidFill>
                <a:latin typeface="Arial"/>
                <a:cs typeface="Arial"/>
              </a:rPr>
              <a:t>given  </a:t>
            </a:r>
            <a:r>
              <a:rPr sz="2400" spc="-25" dirty="0">
                <a:solidFill>
                  <a:srgbClr val="091A30"/>
                </a:solidFill>
                <a:latin typeface="Arial"/>
                <a:cs typeface="Arial"/>
              </a:rPr>
              <a:t>interdependencies?</a:t>
            </a:r>
            <a:endParaRPr sz="2400">
              <a:latin typeface="Arial"/>
              <a:cs typeface="Arial"/>
            </a:endParaRPr>
          </a:p>
          <a:p>
            <a:pPr marL="756285" marR="149225" lvl="1" indent="-286385" algn="just">
              <a:lnSpc>
                <a:spcPct val="106900"/>
              </a:lnSpc>
              <a:spcBef>
                <a:spcPts val="825"/>
              </a:spcBef>
              <a:buChar char="•"/>
              <a:tabLst>
                <a:tab pos="756285" algn="l"/>
              </a:tabLst>
            </a:pPr>
            <a:r>
              <a:rPr sz="2400" spc="-50" dirty="0">
                <a:solidFill>
                  <a:srgbClr val="091A30"/>
                </a:solidFill>
                <a:latin typeface="Arial"/>
                <a:cs typeface="Arial"/>
              </a:rPr>
              <a:t>Is</a:t>
            </a:r>
            <a:r>
              <a:rPr sz="2400" spc="-18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91A30"/>
                </a:solidFill>
                <a:latin typeface="Arial"/>
                <a:cs typeface="Arial"/>
              </a:rPr>
              <a:t>there</a:t>
            </a:r>
            <a:r>
              <a:rPr sz="2400" spc="-13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91A30"/>
                </a:solidFill>
                <a:latin typeface="Arial"/>
                <a:cs typeface="Arial"/>
              </a:rPr>
              <a:t>scope</a:t>
            </a:r>
            <a:r>
              <a:rPr sz="2400" spc="-204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91A30"/>
                </a:solidFill>
                <a:latin typeface="Arial"/>
                <a:cs typeface="Arial"/>
              </a:rPr>
              <a:t>for</a:t>
            </a:r>
            <a:r>
              <a:rPr sz="2400" spc="-19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091A30"/>
                </a:solidFill>
                <a:latin typeface="Arial"/>
                <a:cs typeface="Arial"/>
              </a:rPr>
              <a:t>getting</a:t>
            </a:r>
            <a:r>
              <a:rPr sz="2400" spc="-17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091A30"/>
                </a:solidFill>
                <a:latin typeface="Arial"/>
                <a:cs typeface="Arial"/>
              </a:rPr>
              <a:t>all</a:t>
            </a:r>
            <a:r>
              <a:rPr sz="2400" spc="-24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91A30"/>
                </a:solidFill>
                <a:latin typeface="Arial"/>
                <a:cs typeface="Arial"/>
              </a:rPr>
              <a:t>stakeholders</a:t>
            </a:r>
            <a:r>
              <a:rPr sz="2400" spc="-18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91A30"/>
                </a:solidFill>
                <a:latin typeface="Arial"/>
                <a:cs typeface="Arial"/>
              </a:rPr>
              <a:t>on</a:t>
            </a:r>
            <a:r>
              <a:rPr sz="2400" spc="-19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91A30"/>
                </a:solidFill>
                <a:latin typeface="Arial"/>
                <a:cs typeface="Arial"/>
              </a:rPr>
              <a:t>the</a:t>
            </a:r>
            <a:r>
              <a:rPr sz="2400" spc="-13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091A30"/>
                </a:solidFill>
                <a:latin typeface="Arial"/>
                <a:cs typeface="Arial"/>
              </a:rPr>
              <a:t>same</a:t>
            </a:r>
            <a:r>
              <a:rPr sz="2400" spc="-13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091A30"/>
                </a:solidFill>
                <a:latin typeface="Arial"/>
                <a:cs typeface="Arial"/>
              </a:rPr>
              <a:t>page</a:t>
            </a:r>
            <a:r>
              <a:rPr sz="2400" spc="-204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091A30"/>
                </a:solidFill>
                <a:latin typeface="Arial"/>
                <a:cs typeface="Arial"/>
              </a:rPr>
              <a:t>about</a:t>
            </a:r>
            <a:r>
              <a:rPr sz="2400" spc="-17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91A30"/>
                </a:solidFill>
                <a:latin typeface="Arial"/>
                <a:cs typeface="Arial"/>
              </a:rPr>
              <a:t>the  </a:t>
            </a:r>
            <a:r>
              <a:rPr sz="2400" spc="-40" dirty="0">
                <a:solidFill>
                  <a:srgbClr val="091A30"/>
                </a:solidFill>
                <a:latin typeface="Arial"/>
                <a:cs typeface="Arial"/>
              </a:rPr>
              <a:t>legal</a:t>
            </a:r>
            <a:r>
              <a:rPr sz="2400" spc="-17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91A30"/>
                </a:solidFill>
                <a:latin typeface="Arial"/>
                <a:cs typeface="Arial"/>
              </a:rPr>
              <a:t>framework</a:t>
            </a:r>
            <a:r>
              <a:rPr sz="2400" spc="-18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091A30"/>
                </a:solidFill>
                <a:latin typeface="Arial"/>
                <a:cs typeface="Arial"/>
              </a:rPr>
              <a:t>within</a:t>
            </a:r>
            <a:r>
              <a:rPr sz="2400" spc="-19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091A30"/>
                </a:solidFill>
                <a:latin typeface="Arial"/>
                <a:cs typeface="Arial"/>
              </a:rPr>
              <a:t>which</a:t>
            </a:r>
            <a:r>
              <a:rPr sz="2400" spc="-114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091A30"/>
                </a:solidFill>
                <a:latin typeface="Arial"/>
                <a:cs typeface="Arial"/>
              </a:rPr>
              <a:t>OH@Home</a:t>
            </a:r>
            <a:r>
              <a:rPr sz="2400" spc="-21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91A30"/>
                </a:solidFill>
                <a:latin typeface="Arial"/>
                <a:cs typeface="Arial"/>
              </a:rPr>
              <a:t>operates,</a:t>
            </a:r>
            <a:r>
              <a:rPr sz="2400" spc="-15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35" dirty="0">
                <a:solidFill>
                  <a:srgbClr val="091A30"/>
                </a:solidFill>
                <a:latin typeface="Arial"/>
                <a:cs typeface="Arial"/>
              </a:rPr>
              <a:t>to</a:t>
            </a:r>
            <a:r>
              <a:rPr sz="2400" spc="-19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91A30"/>
                </a:solidFill>
                <a:latin typeface="Arial"/>
                <a:cs typeface="Arial"/>
              </a:rPr>
              <a:t>mitigate</a:t>
            </a:r>
            <a:r>
              <a:rPr sz="2400" spc="-13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091A30"/>
                </a:solidFill>
                <a:latin typeface="Arial"/>
                <a:cs typeface="Arial"/>
              </a:rPr>
              <a:t>finger-  </a:t>
            </a:r>
            <a:r>
              <a:rPr sz="2400" spc="-20" dirty="0">
                <a:solidFill>
                  <a:srgbClr val="091A30"/>
                </a:solidFill>
                <a:latin typeface="Arial"/>
                <a:cs typeface="Arial"/>
              </a:rPr>
              <a:t>pointing?</a:t>
            </a:r>
            <a:endParaRPr sz="2400">
              <a:latin typeface="Arial"/>
              <a:cs typeface="Arial"/>
            </a:endParaRPr>
          </a:p>
          <a:p>
            <a:pPr marL="756285" marR="5080" lvl="1" indent="-286385">
              <a:lnSpc>
                <a:spcPct val="108200"/>
              </a:lnSpc>
              <a:spcBef>
                <a:spcPts val="715"/>
              </a:spcBef>
              <a:buChar char="•"/>
              <a:tabLst>
                <a:tab pos="755650" algn="l"/>
                <a:tab pos="756285" algn="l"/>
              </a:tabLst>
            </a:pPr>
            <a:r>
              <a:rPr sz="2400" spc="-55" dirty="0">
                <a:solidFill>
                  <a:srgbClr val="091A30"/>
                </a:solidFill>
                <a:latin typeface="Arial"/>
                <a:cs typeface="Arial"/>
              </a:rPr>
              <a:t>Is</a:t>
            </a:r>
            <a:r>
              <a:rPr sz="2400" spc="-19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91A30"/>
                </a:solidFill>
                <a:latin typeface="Arial"/>
                <a:cs typeface="Arial"/>
              </a:rPr>
              <a:t>there</a:t>
            </a:r>
            <a:r>
              <a:rPr sz="2400" spc="-13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91A30"/>
                </a:solidFill>
                <a:latin typeface="Arial"/>
                <a:cs typeface="Arial"/>
              </a:rPr>
              <a:t>scope</a:t>
            </a:r>
            <a:r>
              <a:rPr sz="2400" spc="-21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91A30"/>
                </a:solidFill>
                <a:latin typeface="Arial"/>
                <a:cs typeface="Arial"/>
              </a:rPr>
              <a:t>for</a:t>
            </a:r>
            <a:r>
              <a:rPr sz="2400" spc="-19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91A30"/>
                </a:solidFill>
                <a:latin typeface="Arial"/>
                <a:cs typeface="Arial"/>
              </a:rPr>
              <a:t>collaborative</a:t>
            </a:r>
            <a:r>
              <a:rPr sz="2400" spc="-21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91A30"/>
                </a:solidFill>
                <a:latin typeface="Arial"/>
                <a:cs typeface="Arial"/>
              </a:rPr>
              <a:t>guidance</a:t>
            </a:r>
            <a:r>
              <a:rPr sz="2400" spc="-14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91A30"/>
                </a:solidFill>
                <a:latin typeface="Arial"/>
                <a:cs typeface="Arial"/>
              </a:rPr>
              <a:t>provided</a:t>
            </a:r>
            <a:r>
              <a:rPr sz="2400" spc="-13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35" dirty="0">
                <a:solidFill>
                  <a:srgbClr val="091A30"/>
                </a:solidFill>
                <a:latin typeface="Arial"/>
                <a:cs typeface="Arial"/>
              </a:rPr>
              <a:t>to</a:t>
            </a:r>
            <a:r>
              <a:rPr sz="2400" spc="-19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091A30"/>
                </a:solidFill>
                <a:latin typeface="Arial"/>
                <a:cs typeface="Arial"/>
              </a:rPr>
              <a:t>LPs/</a:t>
            </a:r>
            <a:r>
              <a:rPr sz="2400" spc="-14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-155" dirty="0">
                <a:solidFill>
                  <a:srgbClr val="091A30"/>
                </a:solidFill>
                <a:latin typeface="Arial"/>
                <a:cs typeface="Arial"/>
              </a:rPr>
              <a:t>HSPs</a:t>
            </a:r>
            <a:r>
              <a:rPr sz="2400" spc="-18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35" dirty="0">
                <a:solidFill>
                  <a:srgbClr val="091A30"/>
                </a:solidFill>
                <a:latin typeface="Arial"/>
                <a:cs typeface="Arial"/>
              </a:rPr>
              <a:t>to</a:t>
            </a:r>
            <a:r>
              <a:rPr sz="2400" spc="-195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91A30"/>
                </a:solidFill>
                <a:latin typeface="Arial"/>
                <a:cs typeface="Arial"/>
              </a:rPr>
              <a:t>help  </a:t>
            </a:r>
            <a:r>
              <a:rPr sz="2400" spc="20" dirty="0">
                <a:solidFill>
                  <a:srgbClr val="091A30"/>
                </a:solidFill>
                <a:latin typeface="Arial"/>
                <a:cs typeface="Arial"/>
              </a:rPr>
              <a:t>them </a:t>
            </a:r>
            <a:r>
              <a:rPr sz="2400" spc="-15" dirty="0">
                <a:solidFill>
                  <a:srgbClr val="091A30"/>
                </a:solidFill>
                <a:latin typeface="Arial"/>
                <a:cs typeface="Arial"/>
              </a:rPr>
              <a:t>understand </a:t>
            </a:r>
            <a:r>
              <a:rPr sz="2400" spc="5" dirty="0">
                <a:solidFill>
                  <a:srgbClr val="091A30"/>
                </a:solidFill>
                <a:latin typeface="Arial"/>
                <a:cs typeface="Arial"/>
              </a:rPr>
              <a:t>the </a:t>
            </a:r>
            <a:r>
              <a:rPr sz="2400" spc="10" dirty="0">
                <a:solidFill>
                  <a:srgbClr val="091A30"/>
                </a:solidFill>
                <a:latin typeface="Arial"/>
                <a:cs typeface="Arial"/>
              </a:rPr>
              <a:t>intricacies </a:t>
            </a:r>
            <a:r>
              <a:rPr sz="2400" spc="30" dirty="0">
                <a:solidFill>
                  <a:srgbClr val="091A30"/>
                </a:solidFill>
                <a:latin typeface="Arial"/>
                <a:cs typeface="Arial"/>
              </a:rPr>
              <a:t>of </a:t>
            </a:r>
            <a:r>
              <a:rPr sz="2400" spc="10" dirty="0">
                <a:solidFill>
                  <a:srgbClr val="091A30"/>
                </a:solidFill>
                <a:latin typeface="Arial"/>
                <a:cs typeface="Arial"/>
              </a:rPr>
              <a:t>what is </a:t>
            </a:r>
            <a:r>
              <a:rPr sz="2400" spc="-40" dirty="0">
                <a:solidFill>
                  <a:srgbClr val="091A30"/>
                </a:solidFill>
                <a:latin typeface="Arial"/>
                <a:cs typeface="Arial"/>
              </a:rPr>
              <a:t>involved </a:t>
            </a:r>
            <a:r>
              <a:rPr sz="2400" spc="25" dirty="0">
                <a:solidFill>
                  <a:srgbClr val="091A30"/>
                </a:solidFill>
                <a:latin typeface="Arial"/>
                <a:cs typeface="Arial"/>
              </a:rPr>
              <a:t>in </a:t>
            </a:r>
            <a:r>
              <a:rPr sz="2400" spc="-30" dirty="0">
                <a:solidFill>
                  <a:srgbClr val="091A30"/>
                </a:solidFill>
                <a:latin typeface="Arial"/>
                <a:cs typeface="Arial"/>
              </a:rPr>
              <a:t>delivering  </a:t>
            </a:r>
            <a:r>
              <a:rPr sz="2400" spc="-45" dirty="0">
                <a:solidFill>
                  <a:srgbClr val="091A30"/>
                </a:solidFill>
                <a:latin typeface="Arial"/>
                <a:cs typeface="Arial"/>
              </a:rPr>
              <a:t>homecare?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3255" y="2398395"/>
            <a:ext cx="4267835" cy="1124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200" spc="-15" dirty="0">
                <a:latin typeface="Calibri"/>
                <a:cs typeface="Calibri"/>
              </a:rPr>
              <a:t>Questions?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75</a:t>
            </a:fld>
            <a:endParaRPr spc="-5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8400"/>
            <a:ext cx="12192000" cy="609600"/>
          </a:xfrm>
          <a:custGeom>
            <a:avLst/>
            <a:gdLst/>
            <a:ahLst/>
            <a:cxnLst/>
            <a:rect l="l" t="t" r="r" b="b"/>
            <a:pathLst>
              <a:path w="12192000" h="609600">
                <a:moveTo>
                  <a:pt x="0" y="609600"/>
                </a:moveTo>
                <a:lnTo>
                  <a:pt x="12192000" y="609600"/>
                </a:lnTo>
                <a:lnTo>
                  <a:pt x="12192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7575" y="367665"/>
            <a:ext cx="194691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45" dirty="0"/>
              <a:t>Up</a:t>
            </a:r>
            <a:r>
              <a:rPr spc="-85" dirty="0"/>
              <a:t> </a:t>
            </a:r>
            <a:r>
              <a:rPr spc="25" dirty="0"/>
              <a:t>Next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76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1069339" y="1637030"/>
            <a:ext cx="8614410" cy="20916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0" indent="-407034">
              <a:lnSpc>
                <a:spcPct val="100000"/>
              </a:lnSpc>
              <a:spcBef>
                <a:spcPts val="105"/>
              </a:spcBef>
              <a:buSzPct val="76388"/>
              <a:buChar char="•"/>
              <a:tabLst>
                <a:tab pos="457200" algn="l"/>
                <a:tab pos="457834" algn="l"/>
              </a:tabLst>
            </a:pPr>
            <a:r>
              <a:rPr sz="3600" spc="5" dirty="0">
                <a:solidFill>
                  <a:srgbClr val="091A30"/>
                </a:solidFill>
                <a:latin typeface="Arial"/>
                <a:cs typeface="Arial"/>
              </a:rPr>
              <a:t>HSPN </a:t>
            </a:r>
            <a:r>
              <a:rPr sz="3600" spc="-10" dirty="0">
                <a:solidFill>
                  <a:srgbClr val="091A30"/>
                </a:solidFill>
                <a:latin typeface="Arial"/>
                <a:cs typeface="Arial"/>
              </a:rPr>
              <a:t>webinar</a:t>
            </a:r>
            <a:r>
              <a:rPr sz="3600" spc="-5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091A30"/>
                </a:solidFill>
                <a:latin typeface="Arial"/>
                <a:cs typeface="Arial"/>
              </a:rPr>
              <a:t>series</a:t>
            </a:r>
            <a:endParaRPr sz="3600">
              <a:latin typeface="Arial"/>
              <a:cs typeface="Arial"/>
            </a:endParaRPr>
          </a:p>
          <a:p>
            <a:pPr marL="915035" lvl="1" indent="-381635">
              <a:lnSpc>
                <a:spcPct val="100000"/>
              </a:lnSpc>
              <a:spcBef>
                <a:spcPts val="135"/>
              </a:spcBef>
              <a:buSzPct val="75000"/>
              <a:buChar char="•"/>
              <a:tabLst>
                <a:tab pos="914400" algn="l"/>
                <a:tab pos="915035" algn="l"/>
              </a:tabLst>
            </a:pPr>
            <a:r>
              <a:rPr sz="3200" dirty="0">
                <a:solidFill>
                  <a:srgbClr val="091A30"/>
                </a:solidFill>
                <a:latin typeface="Arial"/>
                <a:cs typeface="Arial"/>
              </a:rPr>
              <a:t>4</a:t>
            </a:r>
            <a:r>
              <a:rPr sz="3150" baseline="25132" dirty="0">
                <a:solidFill>
                  <a:srgbClr val="091A30"/>
                </a:solidFill>
                <a:latin typeface="Arial"/>
                <a:cs typeface="Arial"/>
              </a:rPr>
              <a:t>th </a:t>
            </a:r>
            <a:r>
              <a:rPr sz="3200" spc="-5" dirty="0">
                <a:solidFill>
                  <a:srgbClr val="091A30"/>
                </a:solidFill>
                <a:latin typeface="Arial"/>
                <a:cs typeface="Arial"/>
              </a:rPr>
              <a:t>Tuesday </a:t>
            </a:r>
            <a:r>
              <a:rPr sz="3200" spc="15" dirty="0">
                <a:solidFill>
                  <a:srgbClr val="091A30"/>
                </a:solidFill>
                <a:latin typeface="Arial"/>
                <a:cs typeface="Arial"/>
              </a:rPr>
              <a:t>of </a:t>
            </a:r>
            <a:r>
              <a:rPr sz="3200" spc="-10" dirty="0">
                <a:solidFill>
                  <a:srgbClr val="091A30"/>
                </a:solidFill>
                <a:latin typeface="Arial"/>
                <a:cs typeface="Arial"/>
              </a:rPr>
              <a:t>the </a:t>
            </a:r>
            <a:r>
              <a:rPr sz="3200" spc="-5" dirty="0">
                <a:solidFill>
                  <a:srgbClr val="091A30"/>
                </a:solidFill>
                <a:latin typeface="Arial"/>
                <a:cs typeface="Arial"/>
              </a:rPr>
              <a:t>Month: </a:t>
            </a:r>
            <a:r>
              <a:rPr sz="3200" spc="-15" dirty="0">
                <a:solidFill>
                  <a:srgbClr val="091A30"/>
                </a:solidFill>
                <a:latin typeface="Arial"/>
                <a:cs typeface="Arial"/>
              </a:rPr>
              <a:t>12:00 </a:t>
            </a:r>
            <a:r>
              <a:rPr sz="3200" spc="15" dirty="0">
                <a:solidFill>
                  <a:srgbClr val="091A30"/>
                </a:solidFill>
                <a:latin typeface="Arial"/>
                <a:cs typeface="Arial"/>
              </a:rPr>
              <a:t>– </a:t>
            </a:r>
            <a:r>
              <a:rPr sz="3200" spc="-5" dirty="0">
                <a:solidFill>
                  <a:srgbClr val="091A30"/>
                </a:solidFill>
                <a:latin typeface="Arial"/>
                <a:cs typeface="Arial"/>
              </a:rPr>
              <a:t>1:30</a:t>
            </a:r>
            <a:r>
              <a:rPr sz="3200" spc="-32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091A30"/>
                </a:solidFill>
                <a:latin typeface="Arial"/>
                <a:cs typeface="Arial"/>
              </a:rPr>
              <a:t>pm</a:t>
            </a:r>
            <a:endParaRPr sz="3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091A30"/>
              </a:buClr>
              <a:buFont typeface="Arial"/>
              <a:buChar char="•"/>
            </a:pPr>
            <a:endParaRPr sz="3550">
              <a:latin typeface="Arial"/>
              <a:cs typeface="Arial"/>
            </a:endParaRPr>
          </a:p>
          <a:p>
            <a:pPr marL="915035" lvl="1" indent="-381635">
              <a:lnSpc>
                <a:spcPct val="100000"/>
              </a:lnSpc>
              <a:spcBef>
                <a:spcPts val="5"/>
              </a:spcBef>
              <a:buSzPct val="75000"/>
              <a:buChar char="•"/>
              <a:tabLst>
                <a:tab pos="914400" algn="l"/>
                <a:tab pos="915035" algn="l"/>
              </a:tabLst>
            </a:pPr>
            <a:r>
              <a:rPr sz="3200" spc="-5" dirty="0">
                <a:solidFill>
                  <a:srgbClr val="091A30"/>
                </a:solidFill>
                <a:latin typeface="Arial"/>
                <a:cs typeface="Arial"/>
              </a:rPr>
              <a:t>April </a:t>
            </a:r>
            <a:r>
              <a:rPr sz="3200" spc="10" dirty="0">
                <a:solidFill>
                  <a:srgbClr val="091A30"/>
                </a:solidFill>
                <a:latin typeface="Arial"/>
                <a:cs typeface="Arial"/>
              </a:rPr>
              <a:t>22</a:t>
            </a:r>
            <a:r>
              <a:rPr sz="3150" spc="15" baseline="26455" dirty="0">
                <a:solidFill>
                  <a:srgbClr val="091A30"/>
                </a:solidFill>
                <a:latin typeface="Arial"/>
                <a:cs typeface="Arial"/>
              </a:rPr>
              <a:t>nd</a:t>
            </a:r>
            <a:r>
              <a:rPr sz="3200" spc="10" dirty="0">
                <a:solidFill>
                  <a:srgbClr val="091A30"/>
                </a:solidFill>
                <a:latin typeface="Arial"/>
                <a:cs typeface="Arial"/>
              </a:rPr>
              <a:t>,</a:t>
            </a:r>
            <a:r>
              <a:rPr sz="3200" spc="-30" dirty="0">
                <a:solidFill>
                  <a:srgbClr val="091A3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91A30"/>
                </a:solidFill>
                <a:latin typeface="Arial"/>
                <a:cs typeface="Arial"/>
              </a:rPr>
              <a:t>2025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2020" y="789241"/>
            <a:ext cx="298196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0" spc="-10" dirty="0">
                <a:solidFill>
                  <a:srgbClr val="0A1F40"/>
                </a:solidFill>
                <a:latin typeface="Arial Black"/>
                <a:cs typeface="Arial Black"/>
              </a:rPr>
              <a:t>THANK</a:t>
            </a:r>
            <a:r>
              <a:rPr sz="3300" b="0" spc="-30" dirty="0">
                <a:solidFill>
                  <a:srgbClr val="0A1F40"/>
                </a:solidFill>
                <a:latin typeface="Arial Black"/>
                <a:cs typeface="Arial Black"/>
              </a:rPr>
              <a:t> </a:t>
            </a:r>
            <a:r>
              <a:rPr sz="3300" b="0" spc="-55" dirty="0">
                <a:solidFill>
                  <a:srgbClr val="0A1F40"/>
                </a:solidFill>
                <a:latin typeface="Arial Black"/>
                <a:cs typeface="Arial Black"/>
              </a:rPr>
              <a:t>YOU!</a:t>
            </a:r>
            <a:endParaRPr sz="33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48850" y="685800"/>
            <a:ext cx="2343150" cy="695325"/>
          </a:xfrm>
          <a:custGeom>
            <a:avLst/>
            <a:gdLst/>
            <a:ahLst/>
            <a:cxnLst/>
            <a:rect l="l" t="t" r="r" b="b"/>
            <a:pathLst>
              <a:path w="2343150" h="695325">
                <a:moveTo>
                  <a:pt x="0" y="695325"/>
                </a:moveTo>
                <a:lnTo>
                  <a:pt x="2343150" y="695325"/>
                </a:lnTo>
                <a:lnTo>
                  <a:pt x="2343150" y="0"/>
                </a:lnTo>
                <a:lnTo>
                  <a:pt x="0" y="0"/>
                </a:lnTo>
                <a:lnTo>
                  <a:pt x="0" y="695325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82366" y="2232405"/>
            <a:ext cx="87884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5" dirty="0">
                <a:solidFill>
                  <a:srgbClr val="0A1F40"/>
                </a:solidFill>
                <a:latin typeface="Arial"/>
                <a:cs typeface="Arial"/>
              </a:rPr>
              <a:t>@infohspn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82366" y="3179445"/>
            <a:ext cx="1481455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5" dirty="0">
                <a:solidFill>
                  <a:srgbClr val="0A1F40"/>
                </a:solidFill>
                <a:latin typeface="Arial"/>
                <a:cs typeface="Arial"/>
                <a:hlinkClick r:id="rId3"/>
              </a:rPr>
              <a:t>hspn@utoronto.ca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24075" y="2971800"/>
            <a:ext cx="723900" cy="723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86747" y="4036540"/>
            <a:ext cx="798555" cy="5565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82366" y="4154487"/>
            <a:ext cx="3303904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0" dirty="0">
                <a:solidFill>
                  <a:srgbClr val="0A1F40"/>
                </a:solidFill>
                <a:latin typeface="Arial"/>
                <a:cs typeface="Arial"/>
              </a:rPr>
              <a:t>The </a:t>
            </a:r>
            <a:r>
              <a:rPr sz="1400" spc="5" dirty="0">
                <a:solidFill>
                  <a:srgbClr val="0A1F40"/>
                </a:solidFill>
                <a:latin typeface="Arial"/>
                <a:cs typeface="Arial"/>
              </a:rPr>
              <a:t>Health System </a:t>
            </a:r>
            <a:r>
              <a:rPr sz="1400" spc="-5" dirty="0">
                <a:solidFill>
                  <a:srgbClr val="0A1F40"/>
                </a:solidFill>
                <a:latin typeface="Arial"/>
                <a:cs typeface="Arial"/>
              </a:rPr>
              <a:t>Performance</a:t>
            </a:r>
            <a:r>
              <a:rPr sz="1400" spc="-220" dirty="0">
                <a:solidFill>
                  <a:srgbClr val="0A1F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A1F40"/>
                </a:solidFill>
                <a:latin typeface="Arial"/>
                <a:cs typeface="Arial"/>
              </a:rPr>
              <a:t>Network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82366" y="5129847"/>
            <a:ext cx="65151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30" dirty="0">
                <a:solidFill>
                  <a:srgbClr val="0A1F40"/>
                </a:solidFill>
                <a:latin typeface="Arial"/>
                <a:cs typeface="Arial"/>
              </a:rPr>
              <a:t>h</a:t>
            </a:r>
            <a:r>
              <a:rPr sz="1400" spc="45" dirty="0">
                <a:solidFill>
                  <a:srgbClr val="0A1F40"/>
                </a:solidFill>
                <a:latin typeface="Arial"/>
                <a:cs typeface="Arial"/>
              </a:rPr>
              <a:t>s</a:t>
            </a:r>
            <a:r>
              <a:rPr sz="1400" spc="-30" dirty="0">
                <a:solidFill>
                  <a:srgbClr val="0A1F40"/>
                </a:solidFill>
                <a:latin typeface="Arial"/>
                <a:cs typeface="Arial"/>
              </a:rPr>
              <a:t>pn</a:t>
            </a:r>
            <a:r>
              <a:rPr sz="1400" spc="55" dirty="0">
                <a:solidFill>
                  <a:srgbClr val="0A1F40"/>
                </a:solidFill>
                <a:latin typeface="Arial"/>
                <a:cs typeface="Arial"/>
              </a:rPr>
              <a:t>.</a:t>
            </a:r>
            <a:r>
              <a:rPr sz="1400" spc="-30" dirty="0">
                <a:solidFill>
                  <a:srgbClr val="0A1F40"/>
                </a:solidFill>
                <a:latin typeface="Arial"/>
                <a:cs typeface="Arial"/>
              </a:rPr>
              <a:t>c</a:t>
            </a:r>
            <a:r>
              <a:rPr sz="1400" spc="15" dirty="0">
                <a:solidFill>
                  <a:srgbClr val="0A1F40"/>
                </a:solidFill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24075" y="4970274"/>
            <a:ext cx="714375" cy="6417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52600" y="1800225"/>
            <a:ext cx="1466850" cy="1066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77</a:t>
            </a:fld>
            <a:endParaRPr spc="-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4850" y="5724525"/>
            <a:ext cx="11489055" cy="0"/>
          </a:xfrm>
          <a:custGeom>
            <a:avLst/>
            <a:gdLst/>
            <a:ahLst/>
            <a:cxnLst/>
            <a:rect l="l" t="t" r="r" b="b"/>
            <a:pathLst>
              <a:path w="11489055">
                <a:moveTo>
                  <a:pt x="0" y="0"/>
                </a:moveTo>
                <a:lnTo>
                  <a:pt x="11488928" y="0"/>
                </a:lnTo>
              </a:path>
            </a:pathLst>
          </a:custGeom>
          <a:ln w="57150">
            <a:solidFill>
              <a:srgbClr val="C6E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67775" y="381000"/>
            <a:ext cx="3324225" cy="695325"/>
          </a:xfrm>
          <a:custGeom>
            <a:avLst/>
            <a:gdLst/>
            <a:ahLst/>
            <a:cxnLst/>
            <a:rect l="l" t="t" r="r" b="b"/>
            <a:pathLst>
              <a:path w="3324225" h="695325">
                <a:moveTo>
                  <a:pt x="0" y="695325"/>
                </a:moveTo>
                <a:lnTo>
                  <a:pt x="3324225" y="695325"/>
                </a:lnTo>
                <a:lnTo>
                  <a:pt x="3324225" y="0"/>
                </a:lnTo>
                <a:lnTo>
                  <a:pt x="0" y="0"/>
                </a:lnTo>
                <a:lnTo>
                  <a:pt x="0" y="695325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4850" y="495300"/>
            <a:ext cx="27432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942451" y="438848"/>
            <a:ext cx="303149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2D80BB"/>
                </a:solidFill>
              </a:rPr>
              <a:t>Special</a:t>
            </a:r>
            <a:r>
              <a:rPr sz="3300" spc="-85" dirty="0">
                <a:solidFill>
                  <a:srgbClr val="2D80BB"/>
                </a:solidFill>
              </a:rPr>
              <a:t> </a:t>
            </a:r>
            <a:r>
              <a:rPr sz="3300" dirty="0">
                <a:solidFill>
                  <a:srgbClr val="2D80BB"/>
                </a:solidFill>
              </a:rPr>
              <a:t>Guests</a:t>
            </a:r>
            <a:endParaRPr sz="3300"/>
          </a:p>
        </p:txBody>
      </p:sp>
      <p:sp>
        <p:nvSpPr>
          <p:cNvPr id="7" name="object 7"/>
          <p:cNvSpPr/>
          <p:nvPr/>
        </p:nvSpPr>
        <p:spPr>
          <a:xfrm>
            <a:off x="1414525" y="1424050"/>
            <a:ext cx="2581275" cy="2019300"/>
          </a:xfrm>
          <a:custGeom>
            <a:avLst/>
            <a:gdLst/>
            <a:ahLst/>
            <a:cxnLst/>
            <a:rect l="l" t="t" r="r" b="b"/>
            <a:pathLst>
              <a:path w="2581275" h="2019300">
                <a:moveTo>
                  <a:pt x="1233142" y="1460881"/>
                </a:moveTo>
                <a:lnTo>
                  <a:pt x="921893" y="1460881"/>
                </a:lnTo>
                <a:lnTo>
                  <a:pt x="1013968" y="2019173"/>
                </a:lnTo>
                <a:lnTo>
                  <a:pt x="1233142" y="1460881"/>
                </a:lnTo>
                <a:close/>
              </a:path>
              <a:path w="2581275" h="2019300">
                <a:moveTo>
                  <a:pt x="1667022" y="1396111"/>
                </a:moveTo>
                <a:lnTo>
                  <a:pt x="1258570" y="1396111"/>
                </a:lnTo>
                <a:lnTo>
                  <a:pt x="1583055" y="1845056"/>
                </a:lnTo>
                <a:lnTo>
                  <a:pt x="1667022" y="1396111"/>
                </a:lnTo>
                <a:close/>
              </a:path>
              <a:path w="2581275" h="2019300">
                <a:moveTo>
                  <a:pt x="2057980" y="1351407"/>
                </a:moveTo>
                <a:lnTo>
                  <a:pt x="1675384" y="1351407"/>
                </a:lnTo>
                <a:lnTo>
                  <a:pt x="2168271" y="1691513"/>
                </a:lnTo>
                <a:lnTo>
                  <a:pt x="2057980" y="1351407"/>
                </a:lnTo>
                <a:close/>
              </a:path>
              <a:path w="2581275" h="2019300">
                <a:moveTo>
                  <a:pt x="2042248" y="1302893"/>
                </a:moveTo>
                <a:lnTo>
                  <a:pt x="677163" y="1302893"/>
                </a:lnTo>
                <a:lnTo>
                  <a:pt x="568960" y="1646936"/>
                </a:lnTo>
                <a:lnTo>
                  <a:pt x="921893" y="1460881"/>
                </a:lnTo>
                <a:lnTo>
                  <a:pt x="1233142" y="1460881"/>
                </a:lnTo>
                <a:lnTo>
                  <a:pt x="1258570" y="1396111"/>
                </a:lnTo>
                <a:lnTo>
                  <a:pt x="1667022" y="1396111"/>
                </a:lnTo>
                <a:lnTo>
                  <a:pt x="1675384" y="1351407"/>
                </a:lnTo>
                <a:lnTo>
                  <a:pt x="2057980" y="1351407"/>
                </a:lnTo>
                <a:lnTo>
                  <a:pt x="2042248" y="1302893"/>
                </a:lnTo>
                <a:close/>
              </a:path>
              <a:path w="2581275" h="2019300">
                <a:moveTo>
                  <a:pt x="44196" y="214502"/>
                </a:moveTo>
                <a:lnTo>
                  <a:pt x="552831" y="711962"/>
                </a:lnTo>
                <a:lnTo>
                  <a:pt x="0" y="805307"/>
                </a:lnTo>
                <a:lnTo>
                  <a:pt x="444754" y="1100709"/>
                </a:lnTo>
                <a:lnTo>
                  <a:pt x="16129" y="1363599"/>
                </a:lnTo>
                <a:lnTo>
                  <a:pt x="677163" y="1302893"/>
                </a:lnTo>
                <a:lnTo>
                  <a:pt x="2042248" y="1302893"/>
                </a:lnTo>
                <a:lnTo>
                  <a:pt x="2012061" y="1209802"/>
                </a:lnTo>
                <a:lnTo>
                  <a:pt x="2522307" y="1209802"/>
                </a:lnTo>
                <a:lnTo>
                  <a:pt x="2104009" y="979170"/>
                </a:lnTo>
                <a:lnTo>
                  <a:pt x="2521077" y="760602"/>
                </a:lnTo>
                <a:lnTo>
                  <a:pt x="1995932" y="683768"/>
                </a:lnTo>
                <a:lnTo>
                  <a:pt x="2065699" y="590803"/>
                </a:lnTo>
                <a:lnTo>
                  <a:pt x="873760" y="590803"/>
                </a:lnTo>
                <a:lnTo>
                  <a:pt x="44196" y="214502"/>
                </a:lnTo>
                <a:close/>
              </a:path>
              <a:path w="2581275" h="2019300">
                <a:moveTo>
                  <a:pt x="2522307" y="1209802"/>
                </a:moveTo>
                <a:lnTo>
                  <a:pt x="2012061" y="1209802"/>
                </a:lnTo>
                <a:lnTo>
                  <a:pt x="2581275" y="1242314"/>
                </a:lnTo>
                <a:lnTo>
                  <a:pt x="2522307" y="1209802"/>
                </a:lnTo>
                <a:close/>
              </a:path>
              <a:path w="2581275" h="2019300">
                <a:moveTo>
                  <a:pt x="998093" y="214502"/>
                </a:moveTo>
                <a:lnTo>
                  <a:pt x="873760" y="590803"/>
                </a:lnTo>
                <a:lnTo>
                  <a:pt x="2065699" y="590803"/>
                </a:lnTo>
                <a:lnTo>
                  <a:pt x="2102203" y="542163"/>
                </a:lnTo>
                <a:lnTo>
                  <a:pt x="1290574" y="542163"/>
                </a:lnTo>
                <a:lnTo>
                  <a:pt x="998093" y="214502"/>
                </a:lnTo>
                <a:close/>
              </a:path>
              <a:path w="2581275" h="2019300">
                <a:moveTo>
                  <a:pt x="1735328" y="0"/>
                </a:moveTo>
                <a:lnTo>
                  <a:pt x="1290574" y="542163"/>
                </a:lnTo>
                <a:lnTo>
                  <a:pt x="2102203" y="542163"/>
                </a:lnTo>
                <a:lnTo>
                  <a:pt x="2135561" y="497713"/>
                </a:lnTo>
                <a:lnTo>
                  <a:pt x="1691513" y="497713"/>
                </a:lnTo>
                <a:lnTo>
                  <a:pt x="1735328" y="0"/>
                </a:lnTo>
                <a:close/>
              </a:path>
              <a:path w="2581275" h="2019300">
                <a:moveTo>
                  <a:pt x="2196465" y="416560"/>
                </a:moveTo>
                <a:lnTo>
                  <a:pt x="1691513" y="497713"/>
                </a:lnTo>
                <a:lnTo>
                  <a:pt x="2135561" y="497713"/>
                </a:lnTo>
                <a:lnTo>
                  <a:pt x="2196465" y="41656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4525" y="1424050"/>
            <a:ext cx="2581275" cy="2019300"/>
          </a:xfrm>
          <a:custGeom>
            <a:avLst/>
            <a:gdLst/>
            <a:ahLst/>
            <a:cxnLst/>
            <a:rect l="l" t="t" r="r" b="b"/>
            <a:pathLst>
              <a:path w="2581275" h="2019300">
                <a:moveTo>
                  <a:pt x="1290574" y="542163"/>
                </a:moveTo>
                <a:lnTo>
                  <a:pt x="1735328" y="0"/>
                </a:lnTo>
                <a:lnTo>
                  <a:pt x="1691513" y="497713"/>
                </a:lnTo>
                <a:lnTo>
                  <a:pt x="2196465" y="416560"/>
                </a:lnTo>
                <a:lnTo>
                  <a:pt x="1995932" y="683768"/>
                </a:lnTo>
                <a:lnTo>
                  <a:pt x="2521077" y="760602"/>
                </a:lnTo>
                <a:lnTo>
                  <a:pt x="2104009" y="979170"/>
                </a:lnTo>
                <a:lnTo>
                  <a:pt x="2581275" y="1242314"/>
                </a:lnTo>
                <a:lnTo>
                  <a:pt x="2012061" y="1209802"/>
                </a:lnTo>
                <a:lnTo>
                  <a:pt x="2168271" y="1691513"/>
                </a:lnTo>
                <a:lnTo>
                  <a:pt x="1675384" y="1351407"/>
                </a:lnTo>
                <a:lnTo>
                  <a:pt x="1583055" y="1845056"/>
                </a:lnTo>
                <a:lnTo>
                  <a:pt x="1258570" y="1396111"/>
                </a:lnTo>
                <a:lnTo>
                  <a:pt x="1013968" y="2019173"/>
                </a:lnTo>
                <a:lnTo>
                  <a:pt x="921893" y="1460881"/>
                </a:lnTo>
                <a:lnTo>
                  <a:pt x="568960" y="1646936"/>
                </a:lnTo>
                <a:lnTo>
                  <a:pt x="677163" y="1302893"/>
                </a:lnTo>
                <a:lnTo>
                  <a:pt x="16129" y="1363599"/>
                </a:lnTo>
                <a:lnTo>
                  <a:pt x="444754" y="1100709"/>
                </a:lnTo>
                <a:lnTo>
                  <a:pt x="0" y="805307"/>
                </a:lnTo>
                <a:lnTo>
                  <a:pt x="552831" y="711962"/>
                </a:lnTo>
                <a:lnTo>
                  <a:pt x="44196" y="214502"/>
                </a:lnTo>
                <a:lnTo>
                  <a:pt x="873760" y="590803"/>
                </a:lnTo>
                <a:lnTo>
                  <a:pt x="998093" y="214502"/>
                </a:lnTo>
                <a:lnTo>
                  <a:pt x="1290574" y="542163"/>
                </a:lnTo>
                <a:close/>
              </a:path>
            </a:pathLst>
          </a:custGeom>
          <a:ln w="25399">
            <a:solidFill>
              <a:srgbClr val="5261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64766" y="2131631"/>
            <a:ext cx="1250315" cy="4629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91770">
              <a:lnSpc>
                <a:spcPct val="102899"/>
              </a:lnSpc>
              <a:spcBef>
                <a:spcPts val="75"/>
              </a:spcBef>
            </a:pPr>
            <a:r>
              <a:rPr sz="1400" b="1" spc="5" dirty="0">
                <a:solidFill>
                  <a:srgbClr val="2D80BB"/>
                </a:solidFill>
                <a:latin typeface="Arial"/>
                <a:cs typeface="Arial"/>
              </a:rPr>
              <a:t>Jon </a:t>
            </a:r>
            <a:r>
              <a:rPr sz="1400" b="1" spc="10" dirty="0">
                <a:solidFill>
                  <a:srgbClr val="2D80BB"/>
                </a:solidFill>
                <a:latin typeface="Arial"/>
                <a:cs typeface="Arial"/>
              </a:rPr>
              <a:t>Kwok  </a:t>
            </a:r>
            <a:r>
              <a:rPr sz="1400" b="1" spc="-10" dirty="0">
                <a:solidFill>
                  <a:srgbClr val="2D80BB"/>
                </a:solidFill>
                <a:latin typeface="Arial"/>
                <a:cs typeface="Arial"/>
              </a:rPr>
              <a:t>Nipissing</a:t>
            </a:r>
            <a:r>
              <a:rPr sz="1400" b="1" spc="-35" dirty="0">
                <a:solidFill>
                  <a:srgbClr val="2D80B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D80BB"/>
                </a:solidFill>
                <a:latin typeface="Arial"/>
                <a:cs typeface="Arial"/>
              </a:rPr>
              <a:t>OHT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53026" y="823975"/>
            <a:ext cx="2809875" cy="2019300"/>
          </a:xfrm>
          <a:custGeom>
            <a:avLst/>
            <a:gdLst/>
            <a:ahLst/>
            <a:cxnLst/>
            <a:rect l="l" t="t" r="r" b="b"/>
            <a:pathLst>
              <a:path w="2809875" h="2019300">
                <a:moveTo>
                  <a:pt x="1342282" y="1460881"/>
                </a:moveTo>
                <a:lnTo>
                  <a:pt x="1003553" y="1460881"/>
                </a:lnTo>
                <a:lnTo>
                  <a:pt x="1103757" y="2019300"/>
                </a:lnTo>
                <a:lnTo>
                  <a:pt x="1342282" y="1460881"/>
                </a:lnTo>
                <a:close/>
              </a:path>
              <a:path w="2809875" h="2019300">
                <a:moveTo>
                  <a:pt x="1814611" y="1396111"/>
                </a:moveTo>
                <a:lnTo>
                  <a:pt x="1369949" y="1396111"/>
                </a:lnTo>
                <a:lnTo>
                  <a:pt x="1723136" y="1845056"/>
                </a:lnTo>
                <a:lnTo>
                  <a:pt x="1814611" y="1396111"/>
                </a:lnTo>
                <a:close/>
              </a:path>
              <a:path w="2809875" h="2019300">
                <a:moveTo>
                  <a:pt x="2240268" y="1351407"/>
                </a:moveTo>
                <a:lnTo>
                  <a:pt x="1823720" y="1351407"/>
                </a:lnTo>
                <a:lnTo>
                  <a:pt x="2360422" y="1691513"/>
                </a:lnTo>
                <a:lnTo>
                  <a:pt x="2240268" y="1351407"/>
                </a:lnTo>
                <a:close/>
              </a:path>
              <a:path w="2809875" h="2019300">
                <a:moveTo>
                  <a:pt x="2223129" y="1302893"/>
                </a:moveTo>
                <a:lnTo>
                  <a:pt x="737108" y="1302893"/>
                </a:lnTo>
                <a:lnTo>
                  <a:pt x="619378" y="1646936"/>
                </a:lnTo>
                <a:lnTo>
                  <a:pt x="1003553" y="1460881"/>
                </a:lnTo>
                <a:lnTo>
                  <a:pt x="1342282" y="1460881"/>
                </a:lnTo>
                <a:lnTo>
                  <a:pt x="1369949" y="1396111"/>
                </a:lnTo>
                <a:lnTo>
                  <a:pt x="1814611" y="1396111"/>
                </a:lnTo>
                <a:lnTo>
                  <a:pt x="1823720" y="1351407"/>
                </a:lnTo>
                <a:lnTo>
                  <a:pt x="2240268" y="1351407"/>
                </a:lnTo>
                <a:lnTo>
                  <a:pt x="2223129" y="1302893"/>
                </a:lnTo>
                <a:close/>
              </a:path>
              <a:path w="2809875" h="2019300">
                <a:moveTo>
                  <a:pt x="48006" y="214502"/>
                </a:moveTo>
                <a:lnTo>
                  <a:pt x="601852" y="711962"/>
                </a:lnTo>
                <a:lnTo>
                  <a:pt x="0" y="805307"/>
                </a:lnTo>
                <a:lnTo>
                  <a:pt x="484124" y="1100709"/>
                </a:lnTo>
                <a:lnTo>
                  <a:pt x="17525" y="1363599"/>
                </a:lnTo>
                <a:lnTo>
                  <a:pt x="737108" y="1302893"/>
                </a:lnTo>
                <a:lnTo>
                  <a:pt x="2223129" y="1302893"/>
                </a:lnTo>
                <a:lnTo>
                  <a:pt x="2190242" y="1209802"/>
                </a:lnTo>
                <a:lnTo>
                  <a:pt x="2745682" y="1209802"/>
                </a:lnTo>
                <a:lnTo>
                  <a:pt x="2290318" y="979170"/>
                </a:lnTo>
                <a:lnTo>
                  <a:pt x="2744343" y="760602"/>
                </a:lnTo>
                <a:lnTo>
                  <a:pt x="2172589" y="683768"/>
                </a:lnTo>
                <a:lnTo>
                  <a:pt x="2248542" y="590803"/>
                </a:lnTo>
                <a:lnTo>
                  <a:pt x="951102" y="590803"/>
                </a:lnTo>
                <a:lnTo>
                  <a:pt x="48006" y="214502"/>
                </a:lnTo>
                <a:close/>
              </a:path>
              <a:path w="2809875" h="2019300">
                <a:moveTo>
                  <a:pt x="2745682" y="1209802"/>
                </a:moveTo>
                <a:lnTo>
                  <a:pt x="2190242" y="1209802"/>
                </a:lnTo>
                <a:lnTo>
                  <a:pt x="2809875" y="1242314"/>
                </a:lnTo>
                <a:lnTo>
                  <a:pt x="2745682" y="1209802"/>
                </a:lnTo>
                <a:close/>
              </a:path>
              <a:path w="2809875" h="2019300">
                <a:moveTo>
                  <a:pt x="1086485" y="214502"/>
                </a:moveTo>
                <a:lnTo>
                  <a:pt x="951102" y="590803"/>
                </a:lnTo>
                <a:lnTo>
                  <a:pt x="2248542" y="590803"/>
                </a:lnTo>
                <a:lnTo>
                  <a:pt x="2288282" y="542163"/>
                </a:lnTo>
                <a:lnTo>
                  <a:pt x="1404874" y="542163"/>
                </a:lnTo>
                <a:lnTo>
                  <a:pt x="1086485" y="214502"/>
                </a:lnTo>
                <a:close/>
              </a:path>
              <a:path w="2809875" h="2019300">
                <a:moveTo>
                  <a:pt x="1888998" y="0"/>
                </a:moveTo>
                <a:lnTo>
                  <a:pt x="1404874" y="542163"/>
                </a:lnTo>
                <a:lnTo>
                  <a:pt x="2288282" y="542163"/>
                </a:lnTo>
                <a:lnTo>
                  <a:pt x="2324598" y="497713"/>
                </a:lnTo>
                <a:lnTo>
                  <a:pt x="1841373" y="497713"/>
                </a:lnTo>
                <a:lnTo>
                  <a:pt x="1888998" y="0"/>
                </a:lnTo>
                <a:close/>
              </a:path>
              <a:path w="2809875" h="2019300">
                <a:moveTo>
                  <a:pt x="2390902" y="416560"/>
                </a:moveTo>
                <a:lnTo>
                  <a:pt x="1841373" y="497713"/>
                </a:lnTo>
                <a:lnTo>
                  <a:pt x="2324598" y="497713"/>
                </a:lnTo>
                <a:lnTo>
                  <a:pt x="2390902" y="41656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53026" y="823975"/>
            <a:ext cx="2809875" cy="2019300"/>
          </a:xfrm>
          <a:custGeom>
            <a:avLst/>
            <a:gdLst/>
            <a:ahLst/>
            <a:cxnLst/>
            <a:rect l="l" t="t" r="r" b="b"/>
            <a:pathLst>
              <a:path w="2809875" h="2019300">
                <a:moveTo>
                  <a:pt x="1404874" y="542163"/>
                </a:moveTo>
                <a:lnTo>
                  <a:pt x="1888998" y="0"/>
                </a:lnTo>
                <a:lnTo>
                  <a:pt x="1841373" y="497713"/>
                </a:lnTo>
                <a:lnTo>
                  <a:pt x="2390902" y="416560"/>
                </a:lnTo>
                <a:lnTo>
                  <a:pt x="2172589" y="683768"/>
                </a:lnTo>
                <a:lnTo>
                  <a:pt x="2744343" y="760602"/>
                </a:lnTo>
                <a:lnTo>
                  <a:pt x="2290318" y="979170"/>
                </a:lnTo>
                <a:lnTo>
                  <a:pt x="2809875" y="1242314"/>
                </a:lnTo>
                <a:lnTo>
                  <a:pt x="2190242" y="1209802"/>
                </a:lnTo>
                <a:lnTo>
                  <a:pt x="2360422" y="1691513"/>
                </a:lnTo>
                <a:lnTo>
                  <a:pt x="1823720" y="1351407"/>
                </a:lnTo>
                <a:lnTo>
                  <a:pt x="1723136" y="1845056"/>
                </a:lnTo>
                <a:lnTo>
                  <a:pt x="1369949" y="1396111"/>
                </a:lnTo>
                <a:lnTo>
                  <a:pt x="1103757" y="2019300"/>
                </a:lnTo>
                <a:lnTo>
                  <a:pt x="1003553" y="1460881"/>
                </a:lnTo>
                <a:lnTo>
                  <a:pt x="619378" y="1646936"/>
                </a:lnTo>
                <a:lnTo>
                  <a:pt x="737108" y="1302893"/>
                </a:lnTo>
                <a:lnTo>
                  <a:pt x="17525" y="1363599"/>
                </a:lnTo>
                <a:lnTo>
                  <a:pt x="484124" y="1100709"/>
                </a:lnTo>
                <a:lnTo>
                  <a:pt x="0" y="805307"/>
                </a:lnTo>
                <a:lnTo>
                  <a:pt x="601852" y="711962"/>
                </a:lnTo>
                <a:lnTo>
                  <a:pt x="48006" y="214502"/>
                </a:lnTo>
                <a:lnTo>
                  <a:pt x="951102" y="590803"/>
                </a:lnTo>
                <a:lnTo>
                  <a:pt x="1086485" y="214502"/>
                </a:lnTo>
                <a:lnTo>
                  <a:pt x="1404874" y="542163"/>
                </a:lnTo>
                <a:close/>
              </a:path>
            </a:pathLst>
          </a:custGeom>
          <a:ln w="25400">
            <a:solidFill>
              <a:srgbClr val="5261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51779" y="1255966"/>
            <a:ext cx="1384935" cy="101028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 indent="-4445" algn="ctr">
              <a:lnSpc>
                <a:spcPct val="100800"/>
              </a:lnSpc>
              <a:spcBef>
                <a:spcPts val="115"/>
              </a:spcBef>
            </a:pPr>
            <a:r>
              <a:rPr sz="1400" b="1" spc="-5" dirty="0">
                <a:solidFill>
                  <a:srgbClr val="2D80BB"/>
                </a:solidFill>
                <a:latin typeface="Arial"/>
                <a:cs typeface="Arial"/>
              </a:rPr>
              <a:t>Lindsay  </a:t>
            </a:r>
            <a:r>
              <a:rPr sz="1400" b="1" spc="25" dirty="0">
                <a:solidFill>
                  <a:srgbClr val="2D80BB"/>
                </a:solidFill>
                <a:latin typeface="Arial"/>
                <a:cs typeface="Arial"/>
              </a:rPr>
              <a:t>W</a:t>
            </a:r>
            <a:r>
              <a:rPr sz="1400" b="1" spc="-20" dirty="0">
                <a:solidFill>
                  <a:srgbClr val="2D80BB"/>
                </a:solidFill>
                <a:latin typeface="Arial"/>
                <a:cs typeface="Arial"/>
              </a:rPr>
              <a:t>i</a:t>
            </a:r>
            <a:r>
              <a:rPr sz="1400" b="1" spc="-35" dirty="0">
                <a:solidFill>
                  <a:srgbClr val="2D80BB"/>
                </a:solidFill>
                <a:latin typeface="Arial"/>
                <a:cs typeface="Arial"/>
              </a:rPr>
              <a:t>n</a:t>
            </a:r>
            <a:r>
              <a:rPr sz="1400" b="1" spc="40" dirty="0">
                <a:solidFill>
                  <a:srgbClr val="2D80BB"/>
                </a:solidFill>
                <a:latin typeface="Arial"/>
                <a:cs typeface="Arial"/>
              </a:rPr>
              <a:t>g</a:t>
            </a:r>
            <a:r>
              <a:rPr sz="1400" b="1" spc="-35" dirty="0">
                <a:solidFill>
                  <a:srgbClr val="2D80BB"/>
                </a:solidFill>
                <a:latin typeface="Arial"/>
                <a:cs typeface="Arial"/>
              </a:rPr>
              <a:t>h</a:t>
            </a:r>
            <a:r>
              <a:rPr sz="1400" b="1" spc="-30" dirty="0">
                <a:solidFill>
                  <a:srgbClr val="2D80BB"/>
                </a:solidFill>
                <a:latin typeface="Arial"/>
                <a:cs typeface="Arial"/>
              </a:rPr>
              <a:t>a</a:t>
            </a:r>
            <a:r>
              <a:rPr sz="1400" b="1" spc="15" dirty="0">
                <a:solidFill>
                  <a:srgbClr val="2D80BB"/>
                </a:solidFill>
                <a:latin typeface="Arial"/>
                <a:cs typeface="Arial"/>
              </a:rPr>
              <a:t>m</a:t>
            </a:r>
            <a:r>
              <a:rPr sz="1400" b="1" spc="-10" dirty="0">
                <a:solidFill>
                  <a:srgbClr val="2D80BB"/>
                </a:solidFill>
                <a:latin typeface="Arial"/>
                <a:cs typeface="Arial"/>
              </a:rPr>
              <a:t>-</a:t>
            </a:r>
            <a:r>
              <a:rPr sz="1400" b="1" spc="35" dirty="0">
                <a:solidFill>
                  <a:srgbClr val="2D80BB"/>
                </a:solidFill>
                <a:latin typeface="Arial"/>
                <a:cs typeface="Arial"/>
              </a:rPr>
              <a:t>S</a:t>
            </a:r>
            <a:r>
              <a:rPr sz="1400" b="1" spc="-50" dirty="0">
                <a:solidFill>
                  <a:srgbClr val="2D80BB"/>
                </a:solidFill>
                <a:latin typeface="Arial"/>
                <a:cs typeface="Arial"/>
              </a:rPr>
              <a:t>m</a:t>
            </a:r>
            <a:r>
              <a:rPr sz="1400" b="1" spc="-20" dirty="0">
                <a:solidFill>
                  <a:srgbClr val="2D80BB"/>
                </a:solidFill>
                <a:latin typeface="Arial"/>
                <a:cs typeface="Arial"/>
              </a:rPr>
              <a:t>i</a:t>
            </a:r>
            <a:r>
              <a:rPr sz="1400" b="1" spc="50" dirty="0">
                <a:solidFill>
                  <a:srgbClr val="2D80BB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2D80BB"/>
                </a:solidFill>
                <a:latin typeface="Arial"/>
                <a:cs typeface="Arial"/>
              </a:rPr>
              <a:t>h  </a:t>
            </a:r>
            <a:r>
              <a:rPr sz="1200" b="1" dirty="0">
                <a:solidFill>
                  <a:srgbClr val="2D80BB"/>
                </a:solidFill>
                <a:latin typeface="Arial"/>
                <a:cs typeface="Arial"/>
              </a:rPr>
              <a:t>Co-Chair  Integrated </a:t>
            </a:r>
            <a:r>
              <a:rPr sz="1200" b="1" spc="-15" dirty="0">
                <a:solidFill>
                  <a:srgbClr val="2D80BB"/>
                </a:solidFill>
                <a:latin typeface="Arial"/>
                <a:cs typeface="Arial"/>
              </a:rPr>
              <a:t>Home  </a:t>
            </a:r>
            <a:r>
              <a:rPr sz="1200" b="1" dirty="0">
                <a:solidFill>
                  <a:srgbClr val="2D80BB"/>
                </a:solidFill>
                <a:latin typeface="Arial"/>
                <a:cs typeface="Arial"/>
              </a:rPr>
              <a:t>Care</a:t>
            </a:r>
            <a:r>
              <a:rPr sz="1200" b="1" spc="-45" dirty="0">
                <a:solidFill>
                  <a:srgbClr val="2D80BB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2D80BB"/>
                </a:solidFill>
                <a:latin typeface="Arial"/>
                <a:cs typeface="Arial"/>
              </a:rPr>
              <a:t>Committee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72276" y="2719451"/>
            <a:ext cx="3152775" cy="2019300"/>
          </a:xfrm>
          <a:custGeom>
            <a:avLst/>
            <a:gdLst/>
            <a:ahLst/>
            <a:cxnLst/>
            <a:rect l="l" t="t" r="r" b="b"/>
            <a:pathLst>
              <a:path w="3152775" h="2019300">
                <a:moveTo>
                  <a:pt x="1506149" y="1460881"/>
                </a:moveTo>
                <a:lnTo>
                  <a:pt x="1125981" y="1460881"/>
                </a:lnTo>
                <a:lnTo>
                  <a:pt x="1238377" y="2019300"/>
                </a:lnTo>
                <a:lnTo>
                  <a:pt x="1506149" y="1460881"/>
                </a:lnTo>
                <a:close/>
              </a:path>
              <a:path w="3152775" h="2019300">
                <a:moveTo>
                  <a:pt x="2036126" y="1396111"/>
                </a:moveTo>
                <a:lnTo>
                  <a:pt x="1537207" y="1396111"/>
                </a:lnTo>
                <a:lnTo>
                  <a:pt x="1933448" y="1845056"/>
                </a:lnTo>
                <a:lnTo>
                  <a:pt x="2036126" y="1396111"/>
                </a:lnTo>
                <a:close/>
              </a:path>
              <a:path w="3152775" h="2019300">
                <a:moveTo>
                  <a:pt x="2513599" y="1351407"/>
                </a:moveTo>
                <a:lnTo>
                  <a:pt x="2046351" y="1351407"/>
                </a:lnTo>
                <a:lnTo>
                  <a:pt x="2648457" y="1691513"/>
                </a:lnTo>
                <a:lnTo>
                  <a:pt x="2513599" y="1351407"/>
                </a:lnTo>
                <a:close/>
              </a:path>
              <a:path w="3152775" h="2019300">
                <a:moveTo>
                  <a:pt x="2494362" y="1302893"/>
                </a:moveTo>
                <a:lnTo>
                  <a:pt x="827151" y="1302893"/>
                </a:lnTo>
                <a:lnTo>
                  <a:pt x="694944" y="1646936"/>
                </a:lnTo>
                <a:lnTo>
                  <a:pt x="1125981" y="1460881"/>
                </a:lnTo>
                <a:lnTo>
                  <a:pt x="1506149" y="1460881"/>
                </a:lnTo>
                <a:lnTo>
                  <a:pt x="1537207" y="1396111"/>
                </a:lnTo>
                <a:lnTo>
                  <a:pt x="2036126" y="1396111"/>
                </a:lnTo>
                <a:lnTo>
                  <a:pt x="2046351" y="1351407"/>
                </a:lnTo>
                <a:lnTo>
                  <a:pt x="2513599" y="1351407"/>
                </a:lnTo>
                <a:lnTo>
                  <a:pt x="2494362" y="1302893"/>
                </a:lnTo>
                <a:close/>
              </a:path>
              <a:path w="3152775" h="2019300">
                <a:moveTo>
                  <a:pt x="53975" y="214502"/>
                </a:moveTo>
                <a:lnTo>
                  <a:pt x="675258" y="711962"/>
                </a:lnTo>
                <a:lnTo>
                  <a:pt x="0" y="805307"/>
                </a:lnTo>
                <a:lnTo>
                  <a:pt x="543178" y="1100709"/>
                </a:lnTo>
                <a:lnTo>
                  <a:pt x="19685" y="1363599"/>
                </a:lnTo>
                <a:lnTo>
                  <a:pt x="827151" y="1302893"/>
                </a:lnTo>
                <a:lnTo>
                  <a:pt x="2494362" y="1302893"/>
                </a:lnTo>
                <a:lnTo>
                  <a:pt x="2457450" y="1209802"/>
                </a:lnTo>
                <a:lnTo>
                  <a:pt x="3080752" y="1209802"/>
                </a:lnTo>
                <a:lnTo>
                  <a:pt x="2569845" y="979169"/>
                </a:lnTo>
                <a:lnTo>
                  <a:pt x="3079242" y="760602"/>
                </a:lnTo>
                <a:lnTo>
                  <a:pt x="2437765" y="683768"/>
                </a:lnTo>
                <a:lnTo>
                  <a:pt x="2522996" y="590803"/>
                </a:lnTo>
                <a:lnTo>
                  <a:pt x="1067180" y="590803"/>
                </a:lnTo>
                <a:lnTo>
                  <a:pt x="53975" y="214502"/>
                </a:lnTo>
                <a:close/>
              </a:path>
              <a:path w="3152775" h="2019300">
                <a:moveTo>
                  <a:pt x="3080752" y="1209802"/>
                </a:moveTo>
                <a:lnTo>
                  <a:pt x="2457450" y="1209802"/>
                </a:lnTo>
                <a:lnTo>
                  <a:pt x="3152775" y="1242314"/>
                </a:lnTo>
                <a:lnTo>
                  <a:pt x="3080752" y="1209802"/>
                </a:lnTo>
                <a:close/>
              </a:path>
              <a:path w="3152775" h="2019300">
                <a:moveTo>
                  <a:pt x="1218946" y="214502"/>
                </a:moveTo>
                <a:lnTo>
                  <a:pt x="1067180" y="590803"/>
                </a:lnTo>
                <a:lnTo>
                  <a:pt x="2522996" y="590803"/>
                </a:lnTo>
                <a:lnTo>
                  <a:pt x="2567592" y="542163"/>
                </a:lnTo>
                <a:lnTo>
                  <a:pt x="1576324" y="542163"/>
                </a:lnTo>
                <a:lnTo>
                  <a:pt x="1218946" y="214502"/>
                </a:lnTo>
                <a:close/>
              </a:path>
              <a:path w="3152775" h="2019300">
                <a:moveTo>
                  <a:pt x="2119629" y="0"/>
                </a:moveTo>
                <a:lnTo>
                  <a:pt x="1576324" y="542163"/>
                </a:lnTo>
                <a:lnTo>
                  <a:pt x="2567592" y="542163"/>
                </a:lnTo>
                <a:lnTo>
                  <a:pt x="2608344" y="497713"/>
                </a:lnTo>
                <a:lnTo>
                  <a:pt x="2066035" y="497713"/>
                </a:lnTo>
                <a:lnTo>
                  <a:pt x="2119629" y="0"/>
                </a:lnTo>
                <a:close/>
              </a:path>
              <a:path w="3152775" h="2019300">
                <a:moveTo>
                  <a:pt x="2682748" y="416560"/>
                </a:moveTo>
                <a:lnTo>
                  <a:pt x="2066035" y="497713"/>
                </a:lnTo>
                <a:lnTo>
                  <a:pt x="2608344" y="497713"/>
                </a:lnTo>
                <a:lnTo>
                  <a:pt x="2682748" y="41656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72276" y="2719451"/>
            <a:ext cx="3152775" cy="2019300"/>
          </a:xfrm>
          <a:custGeom>
            <a:avLst/>
            <a:gdLst/>
            <a:ahLst/>
            <a:cxnLst/>
            <a:rect l="l" t="t" r="r" b="b"/>
            <a:pathLst>
              <a:path w="3152775" h="2019300">
                <a:moveTo>
                  <a:pt x="1576324" y="542163"/>
                </a:moveTo>
                <a:lnTo>
                  <a:pt x="2119629" y="0"/>
                </a:lnTo>
                <a:lnTo>
                  <a:pt x="2066035" y="497713"/>
                </a:lnTo>
                <a:lnTo>
                  <a:pt x="2682748" y="416560"/>
                </a:lnTo>
                <a:lnTo>
                  <a:pt x="2437765" y="683768"/>
                </a:lnTo>
                <a:lnTo>
                  <a:pt x="3079242" y="760602"/>
                </a:lnTo>
                <a:lnTo>
                  <a:pt x="2569845" y="979169"/>
                </a:lnTo>
                <a:lnTo>
                  <a:pt x="3152775" y="1242314"/>
                </a:lnTo>
                <a:lnTo>
                  <a:pt x="2457450" y="1209802"/>
                </a:lnTo>
                <a:lnTo>
                  <a:pt x="2648457" y="1691513"/>
                </a:lnTo>
                <a:lnTo>
                  <a:pt x="2046351" y="1351407"/>
                </a:lnTo>
                <a:lnTo>
                  <a:pt x="1933448" y="1845056"/>
                </a:lnTo>
                <a:lnTo>
                  <a:pt x="1537207" y="1396111"/>
                </a:lnTo>
                <a:lnTo>
                  <a:pt x="1238377" y="2019300"/>
                </a:lnTo>
                <a:lnTo>
                  <a:pt x="1125981" y="1460881"/>
                </a:lnTo>
                <a:lnTo>
                  <a:pt x="694944" y="1646936"/>
                </a:lnTo>
                <a:lnTo>
                  <a:pt x="827151" y="1302893"/>
                </a:lnTo>
                <a:lnTo>
                  <a:pt x="19685" y="1363599"/>
                </a:lnTo>
                <a:lnTo>
                  <a:pt x="543178" y="1100709"/>
                </a:lnTo>
                <a:lnTo>
                  <a:pt x="0" y="805307"/>
                </a:lnTo>
                <a:lnTo>
                  <a:pt x="675258" y="711962"/>
                </a:lnTo>
                <a:lnTo>
                  <a:pt x="53975" y="214502"/>
                </a:lnTo>
                <a:lnTo>
                  <a:pt x="1067180" y="590803"/>
                </a:lnTo>
                <a:lnTo>
                  <a:pt x="1218946" y="214502"/>
                </a:lnTo>
                <a:lnTo>
                  <a:pt x="1576324" y="542163"/>
                </a:lnTo>
                <a:close/>
              </a:path>
            </a:pathLst>
          </a:custGeom>
          <a:ln w="25400">
            <a:solidFill>
              <a:srgbClr val="5261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071741" y="3246691"/>
            <a:ext cx="1518920" cy="8293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17170" marR="208279" indent="-1270" algn="ctr">
              <a:lnSpc>
                <a:spcPct val="99900"/>
              </a:lnSpc>
              <a:spcBef>
                <a:spcPts val="130"/>
              </a:spcBef>
            </a:pPr>
            <a:r>
              <a:rPr sz="1400" b="1" spc="-5" dirty="0">
                <a:solidFill>
                  <a:srgbClr val="2D80BB"/>
                </a:solidFill>
                <a:latin typeface="Arial"/>
                <a:cs typeface="Arial"/>
              </a:rPr>
              <a:t>Meaghan  </a:t>
            </a:r>
            <a:r>
              <a:rPr sz="1400" b="1" spc="30" dirty="0">
                <a:solidFill>
                  <a:srgbClr val="2D80BB"/>
                </a:solidFill>
                <a:latin typeface="Arial"/>
                <a:cs typeface="Arial"/>
              </a:rPr>
              <a:t>C</a:t>
            </a:r>
            <a:r>
              <a:rPr sz="1400" b="1" spc="-35" dirty="0">
                <a:solidFill>
                  <a:srgbClr val="2D80BB"/>
                </a:solidFill>
                <a:latin typeface="Arial"/>
                <a:cs typeface="Arial"/>
              </a:rPr>
              <a:t>un</a:t>
            </a:r>
            <a:r>
              <a:rPr sz="1400" b="1" spc="40" dirty="0">
                <a:solidFill>
                  <a:srgbClr val="2D80BB"/>
                </a:solidFill>
                <a:latin typeface="Arial"/>
                <a:cs typeface="Arial"/>
              </a:rPr>
              <a:t>n</a:t>
            </a:r>
            <a:r>
              <a:rPr sz="1400" b="1" spc="-20" dirty="0">
                <a:solidFill>
                  <a:srgbClr val="2D80BB"/>
                </a:solidFill>
                <a:latin typeface="Arial"/>
                <a:cs typeface="Arial"/>
              </a:rPr>
              <a:t>i</a:t>
            </a:r>
            <a:r>
              <a:rPr sz="1400" b="1" spc="-35" dirty="0">
                <a:solidFill>
                  <a:srgbClr val="2D80BB"/>
                </a:solidFill>
                <a:latin typeface="Arial"/>
                <a:cs typeface="Arial"/>
              </a:rPr>
              <a:t>ng</a:t>
            </a:r>
            <a:r>
              <a:rPr sz="1400" b="1" spc="40" dirty="0">
                <a:solidFill>
                  <a:srgbClr val="2D80BB"/>
                </a:solidFill>
                <a:latin typeface="Arial"/>
                <a:cs typeface="Arial"/>
              </a:rPr>
              <a:t>h</a:t>
            </a:r>
            <a:r>
              <a:rPr sz="1400" b="1" spc="-30" dirty="0">
                <a:solidFill>
                  <a:srgbClr val="2D80BB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2D80BB"/>
                </a:solidFill>
                <a:latin typeface="Arial"/>
                <a:cs typeface="Arial"/>
              </a:rPr>
              <a:t>m  </a:t>
            </a:r>
            <a:r>
              <a:rPr sz="1200" b="1" spc="-5" dirty="0">
                <a:solidFill>
                  <a:srgbClr val="2D80BB"/>
                </a:solidFill>
                <a:latin typeface="Arial"/>
                <a:cs typeface="Arial"/>
              </a:rPr>
              <a:t>Director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200" b="1" spc="-5" dirty="0">
                <a:solidFill>
                  <a:srgbClr val="2D80BB"/>
                </a:solidFill>
                <a:latin typeface="Arial"/>
                <a:cs typeface="Arial"/>
              </a:rPr>
              <a:t>OHT</a:t>
            </a:r>
            <a:r>
              <a:rPr sz="1200" b="1" spc="-75" dirty="0">
                <a:solidFill>
                  <a:srgbClr val="2D80B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D80BB"/>
                </a:solidFill>
                <a:latin typeface="Arial"/>
                <a:cs typeface="Arial"/>
              </a:rPr>
              <a:t>Implementation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139301" y="1709801"/>
            <a:ext cx="3053080" cy="2019300"/>
          </a:xfrm>
          <a:custGeom>
            <a:avLst/>
            <a:gdLst/>
            <a:ahLst/>
            <a:cxnLst/>
            <a:rect l="l" t="t" r="r" b="b"/>
            <a:pathLst>
              <a:path w="3053079" h="2019300">
                <a:moveTo>
                  <a:pt x="1465205" y="1460881"/>
                </a:moveTo>
                <a:lnTo>
                  <a:pt x="1095375" y="1460881"/>
                </a:lnTo>
                <a:lnTo>
                  <a:pt x="1204722" y="2019173"/>
                </a:lnTo>
                <a:lnTo>
                  <a:pt x="1465205" y="1460881"/>
                </a:lnTo>
                <a:close/>
              </a:path>
              <a:path w="3053079" h="2019300">
                <a:moveTo>
                  <a:pt x="1980776" y="1396111"/>
                </a:moveTo>
                <a:lnTo>
                  <a:pt x="1495425" y="1396111"/>
                </a:lnTo>
                <a:lnTo>
                  <a:pt x="1880870" y="1845056"/>
                </a:lnTo>
                <a:lnTo>
                  <a:pt x="1980776" y="1396111"/>
                </a:lnTo>
                <a:close/>
              </a:path>
              <a:path w="3053079" h="2019300">
                <a:moveTo>
                  <a:pt x="2445266" y="1351407"/>
                </a:moveTo>
                <a:lnTo>
                  <a:pt x="1990725" y="1351407"/>
                </a:lnTo>
                <a:lnTo>
                  <a:pt x="2576449" y="1691513"/>
                </a:lnTo>
                <a:lnTo>
                  <a:pt x="2445266" y="1351407"/>
                </a:lnTo>
                <a:close/>
              </a:path>
              <a:path w="3053079" h="2019300">
                <a:moveTo>
                  <a:pt x="2426554" y="1302893"/>
                </a:moveTo>
                <a:lnTo>
                  <a:pt x="804672" y="1302893"/>
                </a:lnTo>
                <a:lnTo>
                  <a:pt x="676148" y="1646936"/>
                </a:lnTo>
                <a:lnTo>
                  <a:pt x="1095375" y="1460881"/>
                </a:lnTo>
                <a:lnTo>
                  <a:pt x="1465205" y="1460881"/>
                </a:lnTo>
                <a:lnTo>
                  <a:pt x="1495425" y="1396111"/>
                </a:lnTo>
                <a:lnTo>
                  <a:pt x="1980776" y="1396111"/>
                </a:lnTo>
                <a:lnTo>
                  <a:pt x="1990725" y="1351407"/>
                </a:lnTo>
                <a:lnTo>
                  <a:pt x="2445266" y="1351407"/>
                </a:lnTo>
                <a:lnTo>
                  <a:pt x="2426554" y="1302893"/>
                </a:lnTo>
                <a:close/>
              </a:path>
              <a:path w="3053079" h="2019300">
                <a:moveTo>
                  <a:pt x="52450" y="214502"/>
                </a:moveTo>
                <a:lnTo>
                  <a:pt x="656971" y="711962"/>
                </a:lnTo>
                <a:lnTo>
                  <a:pt x="0" y="805307"/>
                </a:lnTo>
                <a:lnTo>
                  <a:pt x="528447" y="1100709"/>
                </a:lnTo>
                <a:lnTo>
                  <a:pt x="19050" y="1363599"/>
                </a:lnTo>
                <a:lnTo>
                  <a:pt x="804672" y="1302893"/>
                </a:lnTo>
                <a:lnTo>
                  <a:pt x="2426554" y="1302893"/>
                </a:lnTo>
                <a:lnTo>
                  <a:pt x="2390648" y="1209802"/>
                </a:lnTo>
                <a:lnTo>
                  <a:pt x="2996989" y="1209802"/>
                </a:lnTo>
                <a:lnTo>
                  <a:pt x="2499995" y="979170"/>
                </a:lnTo>
                <a:lnTo>
                  <a:pt x="2995549" y="760602"/>
                </a:lnTo>
                <a:lnTo>
                  <a:pt x="2371471" y="683768"/>
                </a:lnTo>
                <a:lnTo>
                  <a:pt x="2454360" y="590803"/>
                </a:lnTo>
                <a:lnTo>
                  <a:pt x="1038225" y="590803"/>
                </a:lnTo>
                <a:lnTo>
                  <a:pt x="52450" y="214502"/>
                </a:lnTo>
                <a:close/>
              </a:path>
              <a:path w="3053079" h="2019300">
                <a:moveTo>
                  <a:pt x="2996989" y="1209802"/>
                </a:moveTo>
                <a:lnTo>
                  <a:pt x="2390648" y="1209802"/>
                </a:lnTo>
                <a:lnTo>
                  <a:pt x="3052699" y="1241624"/>
                </a:lnTo>
                <a:lnTo>
                  <a:pt x="3052699" y="1235654"/>
                </a:lnTo>
                <a:lnTo>
                  <a:pt x="2996989" y="1209802"/>
                </a:lnTo>
                <a:close/>
              </a:path>
              <a:path w="3053079" h="2019300">
                <a:moveTo>
                  <a:pt x="1185926" y="214502"/>
                </a:moveTo>
                <a:lnTo>
                  <a:pt x="1038225" y="590803"/>
                </a:lnTo>
                <a:lnTo>
                  <a:pt x="2454360" y="590803"/>
                </a:lnTo>
                <a:lnTo>
                  <a:pt x="2497730" y="542163"/>
                </a:lnTo>
                <a:lnTo>
                  <a:pt x="1533525" y="542163"/>
                </a:lnTo>
                <a:lnTo>
                  <a:pt x="1185926" y="214502"/>
                </a:lnTo>
                <a:close/>
              </a:path>
              <a:path w="3053079" h="2019300">
                <a:moveTo>
                  <a:pt x="2061972" y="0"/>
                </a:moveTo>
                <a:lnTo>
                  <a:pt x="1533525" y="542163"/>
                </a:lnTo>
                <a:lnTo>
                  <a:pt x="2497730" y="542163"/>
                </a:lnTo>
                <a:lnTo>
                  <a:pt x="2537364" y="497713"/>
                </a:lnTo>
                <a:lnTo>
                  <a:pt x="2009902" y="497713"/>
                </a:lnTo>
                <a:lnTo>
                  <a:pt x="2061972" y="0"/>
                </a:lnTo>
                <a:close/>
              </a:path>
              <a:path w="3053079" h="2019300">
                <a:moveTo>
                  <a:pt x="2609723" y="416560"/>
                </a:moveTo>
                <a:lnTo>
                  <a:pt x="2009902" y="497713"/>
                </a:lnTo>
                <a:lnTo>
                  <a:pt x="2537364" y="497713"/>
                </a:lnTo>
                <a:lnTo>
                  <a:pt x="2609723" y="41656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672826" y="1709801"/>
            <a:ext cx="1519555" cy="1235710"/>
          </a:xfrm>
          <a:custGeom>
            <a:avLst/>
            <a:gdLst/>
            <a:ahLst/>
            <a:cxnLst/>
            <a:rect l="l" t="t" r="r" b="b"/>
            <a:pathLst>
              <a:path w="1519554" h="1235710">
                <a:moveTo>
                  <a:pt x="0" y="542163"/>
                </a:moveTo>
                <a:lnTo>
                  <a:pt x="528447" y="0"/>
                </a:lnTo>
                <a:lnTo>
                  <a:pt x="476376" y="497713"/>
                </a:lnTo>
                <a:lnTo>
                  <a:pt x="1076198" y="416560"/>
                </a:lnTo>
                <a:lnTo>
                  <a:pt x="837946" y="683768"/>
                </a:lnTo>
                <a:lnTo>
                  <a:pt x="1462024" y="760602"/>
                </a:lnTo>
                <a:lnTo>
                  <a:pt x="966470" y="979170"/>
                </a:lnTo>
                <a:lnTo>
                  <a:pt x="1519174" y="1235654"/>
                </a:lnTo>
              </a:path>
            </a:pathLst>
          </a:custGeom>
          <a:ln w="25400">
            <a:solidFill>
              <a:srgbClr val="5261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39301" y="1924304"/>
            <a:ext cx="3053080" cy="1804670"/>
          </a:xfrm>
          <a:custGeom>
            <a:avLst/>
            <a:gdLst/>
            <a:ahLst/>
            <a:cxnLst/>
            <a:rect l="l" t="t" r="r" b="b"/>
            <a:pathLst>
              <a:path w="3053079" h="1804670">
                <a:moveTo>
                  <a:pt x="3052699" y="1027121"/>
                </a:moveTo>
                <a:lnTo>
                  <a:pt x="2390648" y="995299"/>
                </a:lnTo>
                <a:lnTo>
                  <a:pt x="2576449" y="1477010"/>
                </a:lnTo>
                <a:lnTo>
                  <a:pt x="1990725" y="1136904"/>
                </a:lnTo>
                <a:lnTo>
                  <a:pt x="1880870" y="1630553"/>
                </a:lnTo>
                <a:lnTo>
                  <a:pt x="1495425" y="1181608"/>
                </a:lnTo>
                <a:lnTo>
                  <a:pt x="1204722" y="1804670"/>
                </a:lnTo>
                <a:lnTo>
                  <a:pt x="1095375" y="1246378"/>
                </a:lnTo>
                <a:lnTo>
                  <a:pt x="676148" y="1432433"/>
                </a:lnTo>
                <a:lnTo>
                  <a:pt x="804672" y="1088390"/>
                </a:lnTo>
                <a:lnTo>
                  <a:pt x="19050" y="1149096"/>
                </a:lnTo>
                <a:lnTo>
                  <a:pt x="528447" y="886206"/>
                </a:lnTo>
                <a:lnTo>
                  <a:pt x="0" y="590804"/>
                </a:lnTo>
                <a:lnTo>
                  <a:pt x="656971" y="497459"/>
                </a:lnTo>
                <a:lnTo>
                  <a:pt x="52450" y="0"/>
                </a:lnTo>
                <a:lnTo>
                  <a:pt x="1038225" y="376300"/>
                </a:lnTo>
                <a:lnTo>
                  <a:pt x="1185926" y="0"/>
                </a:lnTo>
                <a:lnTo>
                  <a:pt x="1533525" y="327660"/>
                </a:lnTo>
              </a:path>
            </a:pathLst>
          </a:custGeom>
          <a:ln w="25400">
            <a:solidFill>
              <a:srgbClr val="5261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895205" y="2344356"/>
            <a:ext cx="1517650" cy="6096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solidFill>
                  <a:srgbClr val="2D80BB"/>
                </a:solidFill>
                <a:latin typeface="Arial"/>
                <a:cs typeface="Arial"/>
              </a:rPr>
              <a:t>Jenine</a:t>
            </a:r>
            <a:r>
              <a:rPr sz="1400" b="1" spc="-70" dirty="0">
                <a:solidFill>
                  <a:srgbClr val="2D80B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D80BB"/>
                </a:solidFill>
                <a:latin typeface="Arial"/>
                <a:cs typeface="Arial"/>
              </a:rPr>
              <a:t>Theben</a:t>
            </a:r>
            <a:endParaRPr sz="1400">
              <a:latin typeface="Arial"/>
              <a:cs typeface="Arial"/>
            </a:endParaRPr>
          </a:p>
          <a:p>
            <a:pPr marL="4445" algn="ctr">
              <a:lnSpc>
                <a:spcPts val="1435"/>
              </a:lnSpc>
              <a:spcBef>
                <a:spcPts val="25"/>
              </a:spcBef>
            </a:pPr>
            <a:r>
              <a:rPr sz="1200" b="1" spc="5" dirty="0">
                <a:solidFill>
                  <a:srgbClr val="2D80BB"/>
                </a:solidFill>
                <a:latin typeface="Arial"/>
                <a:cs typeface="Arial"/>
              </a:rPr>
              <a:t>Lead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435"/>
              </a:lnSpc>
            </a:pPr>
            <a:r>
              <a:rPr sz="1200" b="1" spc="-5" dirty="0">
                <a:solidFill>
                  <a:srgbClr val="2D80BB"/>
                </a:solidFill>
                <a:latin typeface="Arial"/>
                <a:cs typeface="Arial"/>
              </a:rPr>
              <a:t>OHT</a:t>
            </a:r>
            <a:r>
              <a:rPr sz="1200" b="1" spc="-85" dirty="0">
                <a:solidFill>
                  <a:srgbClr val="2D80B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D80BB"/>
                </a:solidFill>
                <a:latin typeface="Arial"/>
                <a:cs typeface="Arial"/>
              </a:rPr>
              <a:t>Implementation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529076" y="3852926"/>
            <a:ext cx="2809875" cy="2019300"/>
          </a:xfrm>
          <a:custGeom>
            <a:avLst/>
            <a:gdLst/>
            <a:ahLst/>
            <a:cxnLst/>
            <a:rect l="l" t="t" r="r" b="b"/>
            <a:pathLst>
              <a:path w="2809875" h="2019300">
                <a:moveTo>
                  <a:pt x="1342280" y="1460881"/>
                </a:moveTo>
                <a:lnTo>
                  <a:pt x="1003553" y="1460881"/>
                </a:lnTo>
                <a:lnTo>
                  <a:pt x="1103757" y="2019236"/>
                </a:lnTo>
                <a:lnTo>
                  <a:pt x="1342280" y="1460881"/>
                </a:lnTo>
                <a:close/>
              </a:path>
              <a:path w="2809875" h="2019300">
                <a:moveTo>
                  <a:pt x="1814611" y="1396111"/>
                </a:moveTo>
                <a:lnTo>
                  <a:pt x="1369949" y="1396111"/>
                </a:lnTo>
                <a:lnTo>
                  <a:pt x="1723136" y="1845068"/>
                </a:lnTo>
                <a:lnTo>
                  <a:pt x="1814611" y="1396111"/>
                </a:lnTo>
                <a:close/>
              </a:path>
              <a:path w="2809875" h="2019300">
                <a:moveTo>
                  <a:pt x="2240268" y="1351407"/>
                </a:moveTo>
                <a:lnTo>
                  <a:pt x="1823720" y="1351407"/>
                </a:lnTo>
                <a:lnTo>
                  <a:pt x="2360422" y="1691513"/>
                </a:lnTo>
                <a:lnTo>
                  <a:pt x="2240268" y="1351407"/>
                </a:lnTo>
                <a:close/>
              </a:path>
              <a:path w="2809875" h="2019300">
                <a:moveTo>
                  <a:pt x="2223129" y="1302893"/>
                </a:moveTo>
                <a:lnTo>
                  <a:pt x="737108" y="1302893"/>
                </a:lnTo>
                <a:lnTo>
                  <a:pt x="619378" y="1646936"/>
                </a:lnTo>
                <a:lnTo>
                  <a:pt x="1003553" y="1460881"/>
                </a:lnTo>
                <a:lnTo>
                  <a:pt x="1342280" y="1460881"/>
                </a:lnTo>
                <a:lnTo>
                  <a:pt x="1369949" y="1396111"/>
                </a:lnTo>
                <a:lnTo>
                  <a:pt x="1814611" y="1396111"/>
                </a:lnTo>
                <a:lnTo>
                  <a:pt x="1823720" y="1351407"/>
                </a:lnTo>
                <a:lnTo>
                  <a:pt x="2240268" y="1351407"/>
                </a:lnTo>
                <a:lnTo>
                  <a:pt x="2223129" y="1302893"/>
                </a:lnTo>
                <a:close/>
              </a:path>
              <a:path w="2809875" h="2019300">
                <a:moveTo>
                  <a:pt x="48006" y="214503"/>
                </a:moveTo>
                <a:lnTo>
                  <a:pt x="601852" y="711962"/>
                </a:lnTo>
                <a:lnTo>
                  <a:pt x="0" y="805307"/>
                </a:lnTo>
                <a:lnTo>
                  <a:pt x="484124" y="1100709"/>
                </a:lnTo>
                <a:lnTo>
                  <a:pt x="17525" y="1363599"/>
                </a:lnTo>
                <a:lnTo>
                  <a:pt x="737108" y="1302893"/>
                </a:lnTo>
                <a:lnTo>
                  <a:pt x="2223129" y="1302893"/>
                </a:lnTo>
                <a:lnTo>
                  <a:pt x="2190241" y="1209802"/>
                </a:lnTo>
                <a:lnTo>
                  <a:pt x="2745682" y="1209802"/>
                </a:lnTo>
                <a:lnTo>
                  <a:pt x="2290318" y="979169"/>
                </a:lnTo>
                <a:lnTo>
                  <a:pt x="2744343" y="760603"/>
                </a:lnTo>
                <a:lnTo>
                  <a:pt x="2172589" y="683768"/>
                </a:lnTo>
                <a:lnTo>
                  <a:pt x="2248542" y="590804"/>
                </a:lnTo>
                <a:lnTo>
                  <a:pt x="951102" y="590804"/>
                </a:lnTo>
                <a:lnTo>
                  <a:pt x="48006" y="214503"/>
                </a:lnTo>
                <a:close/>
              </a:path>
              <a:path w="2809875" h="2019300">
                <a:moveTo>
                  <a:pt x="2745682" y="1209802"/>
                </a:moveTo>
                <a:lnTo>
                  <a:pt x="2190241" y="1209802"/>
                </a:lnTo>
                <a:lnTo>
                  <a:pt x="2809875" y="1242314"/>
                </a:lnTo>
                <a:lnTo>
                  <a:pt x="2745682" y="1209802"/>
                </a:lnTo>
                <a:close/>
              </a:path>
              <a:path w="2809875" h="2019300">
                <a:moveTo>
                  <a:pt x="1086485" y="214503"/>
                </a:moveTo>
                <a:lnTo>
                  <a:pt x="951102" y="590804"/>
                </a:lnTo>
                <a:lnTo>
                  <a:pt x="2248542" y="590804"/>
                </a:lnTo>
                <a:lnTo>
                  <a:pt x="2288282" y="542163"/>
                </a:lnTo>
                <a:lnTo>
                  <a:pt x="1404874" y="542163"/>
                </a:lnTo>
                <a:lnTo>
                  <a:pt x="1086485" y="214503"/>
                </a:lnTo>
                <a:close/>
              </a:path>
              <a:path w="2809875" h="2019300">
                <a:moveTo>
                  <a:pt x="1888998" y="0"/>
                </a:moveTo>
                <a:lnTo>
                  <a:pt x="1404874" y="542163"/>
                </a:lnTo>
                <a:lnTo>
                  <a:pt x="2288282" y="542163"/>
                </a:lnTo>
                <a:lnTo>
                  <a:pt x="2324598" y="497713"/>
                </a:lnTo>
                <a:lnTo>
                  <a:pt x="1841373" y="497713"/>
                </a:lnTo>
                <a:lnTo>
                  <a:pt x="1888998" y="0"/>
                </a:lnTo>
                <a:close/>
              </a:path>
              <a:path w="2809875" h="2019300">
                <a:moveTo>
                  <a:pt x="2390902" y="416560"/>
                </a:moveTo>
                <a:lnTo>
                  <a:pt x="1841373" y="497713"/>
                </a:lnTo>
                <a:lnTo>
                  <a:pt x="2324598" y="497713"/>
                </a:lnTo>
                <a:lnTo>
                  <a:pt x="2390902" y="416560"/>
                </a:lnTo>
                <a:close/>
              </a:path>
            </a:pathLst>
          </a:custGeom>
          <a:solidFill>
            <a:srgbClr val="C6EA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29076" y="3852926"/>
            <a:ext cx="2809875" cy="2019300"/>
          </a:xfrm>
          <a:custGeom>
            <a:avLst/>
            <a:gdLst/>
            <a:ahLst/>
            <a:cxnLst/>
            <a:rect l="l" t="t" r="r" b="b"/>
            <a:pathLst>
              <a:path w="2809875" h="2019300">
                <a:moveTo>
                  <a:pt x="1404874" y="542163"/>
                </a:moveTo>
                <a:lnTo>
                  <a:pt x="1888998" y="0"/>
                </a:lnTo>
                <a:lnTo>
                  <a:pt x="1841373" y="497713"/>
                </a:lnTo>
                <a:lnTo>
                  <a:pt x="2390902" y="416560"/>
                </a:lnTo>
                <a:lnTo>
                  <a:pt x="2172589" y="683768"/>
                </a:lnTo>
                <a:lnTo>
                  <a:pt x="2744343" y="760603"/>
                </a:lnTo>
                <a:lnTo>
                  <a:pt x="2290318" y="979169"/>
                </a:lnTo>
                <a:lnTo>
                  <a:pt x="2809875" y="1242314"/>
                </a:lnTo>
                <a:lnTo>
                  <a:pt x="2190241" y="1209802"/>
                </a:lnTo>
                <a:lnTo>
                  <a:pt x="2360422" y="1691513"/>
                </a:lnTo>
                <a:lnTo>
                  <a:pt x="1823720" y="1351407"/>
                </a:lnTo>
                <a:lnTo>
                  <a:pt x="1723136" y="1845068"/>
                </a:lnTo>
                <a:lnTo>
                  <a:pt x="1369949" y="1396111"/>
                </a:lnTo>
                <a:lnTo>
                  <a:pt x="1103757" y="2019236"/>
                </a:lnTo>
                <a:lnTo>
                  <a:pt x="1003553" y="1460881"/>
                </a:lnTo>
                <a:lnTo>
                  <a:pt x="619378" y="1646936"/>
                </a:lnTo>
                <a:lnTo>
                  <a:pt x="737108" y="1302893"/>
                </a:lnTo>
                <a:lnTo>
                  <a:pt x="17525" y="1363599"/>
                </a:lnTo>
                <a:lnTo>
                  <a:pt x="484124" y="1100709"/>
                </a:lnTo>
                <a:lnTo>
                  <a:pt x="0" y="805307"/>
                </a:lnTo>
                <a:lnTo>
                  <a:pt x="601852" y="711962"/>
                </a:lnTo>
                <a:lnTo>
                  <a:pt x="48006" y="214503"/>
                </a:lnTo>
                <a:lnTo>
                  <a:pt x="951102" y="590804"/>
                </a:lnTo>
                <a:lnTo>
                  <a:pt x="1086485" y="214503"/>
                </a:lnTo>
                <a:lnTo>
                  <a:pt x="1404874" y="542163"/>
                </a:lnTo>
                <a:close/>
              </a:path>
            </a:pathLst>
          </a:custGeom>
          <a:ln w="25400">
            <a:solidFill>
              <a:srgbClr val="5261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330953" y="4486338"/>
            <a:ext cx="1169670" cy="6096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-1905" algn="ctr">
              <a:lnSpc>
                <a:spcPct val="100200"/>
              </a:lnSpc>
              <a:spcBef>
                <a:spcPts val="125"/>
              </a:spcBef>
            </a:pPr>
            <a:r>
              <a:rPr sz="1400" b="1" spc="-10" dirty="0">
                <a:solidFill>
                  <a:srgbClr val="2D80BB"/>
                </a:solidFill>
                <a:latin typeface="Arial"/>
                <a:cs typeface="Arial"/>
              </a:rPr>
              <a:t>Nisha Singh  </a:t>
            </a:r>
            <a:r>
              <a:rPr sz="1200" b="1" spc="-5" dirty="0">
                <a:solidFill>
                  <a:srgbClr val="2D80BB"/>
                </a:solidFill>
                <a:latin typeface="Arial"/>
                <a:cs typeface="Arial"/>
              </a:rPr>
              <a:t>Project</a:t>
            </a:r>
            <a:r>
              <a:rPr sz="1200" b="1" spc="-50" dirty="0">
                <a:solidFill>
                  <a:srgbClr val="2D80BB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2D80BB"/>
                </a:solidFill>
                <a:latin typeface="Arial"/>
                <a:cs typeface="Arial"/>
              </a:rPr>
              <a:t>Director  </a:t>
            </a:r>
            <a:r>
              <a:rPr sz="1200" b="1" spc="40" dirty="0">
                <a:solidFill>
                  <a:srgbClr val="2D80BB"/>
                </a:solidFill>
                <a:latin typeface="Arial"/>
                <a:cs typeface="Arial"/>
              </a:rPr>
              <a:t>OH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2792" y="5920667"/>
            <a:ext cx="2282190" cy="593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9"/>
              </a:lnSpc>
            </a:pPr>
            <a:r>
              <a:rPr sz="1550" b="1" spc="30" dirty="0">
                <a:solidFill>
                  <a:srgbClr val="FFFFFF"/>
                </a:solidFill>
                <a:latin typeface="Arial"/>
                <a:cs typeface="Arial"/>
              </a:rPr>
              <a:t>HSPN </a:t>
            </a:r>
            <a:r>
              <a:rPr sz="1550" b="1" spc="20" dirty="0">
                <a:solidFill>
                  <a:srgbClr val="FFFFFF"/>
                </a:solidFill>
                <a:latin typeface="Arial"/>
                <a:cs typeface="Arial"/>
              </a:rPr>
              <a:t>Monthly</a:t>
            </a:r>
            <a:r>
              <a:rPr sz="15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20" dirty="0">
                <a:solidFill>
                  <a:srgbClr val="FFFFFF"/>
                </a:solidFill>
                <a:latin typeface="Arial"/>
                <a:cs typeface="Arial"/>
              </a:rPr>
              <a:t>Webinar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550" b="1" spc="25" dirty="0">
                <a:solidFill>
                  <a:srgbClr val="FFFFFF"/>
                </a:solidFill>
                <a:latin typeface="Arial"/>
                <a:cs typeface="Arial"/>
              </a:rPr>
              <a:t>March </a:t>
            </a:r>
            <a:r>
              <a:rPr sz="1550" b="1" spc="20" dirty="0">
                <a:solidFill>
                  <a:srgbClr val="FFFFFF"/>
                </a:solidFill>
                <a:latin typeface="Arial"/>
                <a:cs typeface="Arial"/>
              </a:rPr>
              <a:t>25,</a:t>
            </a:r>
            <a:r>
              <a:rPr sz="15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5" dirty="0">
                <a:solidFill>
                  <a:srgbClr val="FFFFFF"/>
                </a:solidFill>
                <a:latin typeface="Arial"/>
                <a:cs typeface="Arial"/>
              </a:rPr>
              <a:t>2025</a:t>
            </a:r>
            <a:endParaRPr sz="15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986259" y="6458416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8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8400"/>
            <a:ext cx="12192000" cy="609600"/>
          </a:xfrm>
          <a:custGeom>
            <a:avLst/>
            <a:gdLst/>
            <a:ahLst/>
            <a:cxnLst/>
            <a:rect l="l" t="t" r="r" b="b"/>
            <a:pathLst>
              <a:path w="12192000" h="609600">
                <a:moveTo>
                  <a:pt x="0" y="609600"/>
                </a:moveTo>
                <a:lnTo>
                  <a:pt x="12192000" y="609600"/>
                </a:lnTo>
                <a:lnTo>
                  <a:pt x="12192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09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6353175"/>
            <a:ext cx="1438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75287" y="457200"/>
            <a:ext cx="124142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5" dirty="0">
                <a:solidFill>
                  <a:srgbClr val="000000"/>
                </a:solidFill>
              </a:rPr>
              <a:t>Poll</a:t>
            </a:r>
            <a:r>
              <a:rPr sz="3600" spc="-15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2</a:t>
            </a:r>
            <a:endParaRPr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25188" r="2848" b="21644"/>
          <a:stretch/>
        </p:blipFill>
        <p:spPr>
          <a:xfrm>
            <a:off x="3200400" y="1143000"/>
            <a:ext cx="5791200" cy="46536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6778</Words>
  <Application>Microsoft Office PowerPoint</Application>
  <PresentationFormat>Widescreen</PresentationFormat>
  <Paragraphs>1495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9" baseType="lpstr">
      <vt:lpstr>Arial</vt:lpstr>
      <vt:lpstr>Arial Black</vt:lpstr>
      <vt:lpstr>Arial Narrow</vt:lpstr>
      <vt:lpstr>Calibri</vt:lpstr>
      <vt:lpstr>Calibri Light</vt:lpstr>
      <vt:lpstr>Courier New</vt:lpstr>
      <vt:lpstr>Gill Sans MT</vt:lpstr>
      <vt:lpstr>Segoe UI Symbol</vt:lpstr>
      <vt:lpstr>Symbol</vt:lpstr>
      <vt:lpstr>Times New Roman</vt:lpstr>
      <vt:lpstr>Wingdings</vt:lpstr>
      <vt:lpstr>Office Theme</vt:lpstr>
      <vt:lpstr>Ontario Health Team Leading Projects</vt:lpstr>
      <vt:lpstr>PowerPoint Presentation</vt:lpstr>
      <vt:lpstr>Land Acknowledgement</vt:lpstr>
      <vt:lpstr>Poll 1</vt:lpstr>
      <vt:lpstr>For Patients, Caregivers, Citizens</vt:lpstr>
      <vt:lpstr>Ontario SPOR SUPPORT Unit (OSSU)</vt:lpstr>
      <vt:lpstr>Today’s event  Leading Projects Learnings from a Realist Rapid-cycle Evaluation</vt:lpstr>
      <vt:lpstr>Special Guests</vt:lpstr>
      <vt:lpstr>Poll 2</vt:lpstr>
      <vt:lpstr>The Leading Projects Evaluation</vt:lpstr>
      <vt:lpstr>Evaluation Approach: Realist &amp; RE-AIM</vt:lpstr>
      <vt:lpstr>Evaluation Framework: Quintuple Aim</vt:lpstr>
      <vt:lpstr>MEASURING QUINTUPLE AIM FRAMEWORK &amp; EQUITY</vt:lpstr>
      <vt:lpstr>Reporting and Engagement</vt:lpstr>
      <vt:lpstr>Agenda and Overview</vt:lpstr>
      <vt:lpstr>Evaluation Overview</vt:lpstr>
      <vt:lpstr>Evaluation Approach</vt:lpstr>
      <vt:lpstr>Evaluation Methods Map</vt:lpstr>
      <vt:lpstr>Evaluation Methods Map: Today’s Focus</vt:lpstr>
      <vt:lpstr>LP Overview</vt:lpstr>
      <vt:lpstr>Home Care Leading Projects</vt:lpstr>
      <vt:lpstr>LP Overview</vt:lpstr>
      <vt:lpstr>Key Transformation Ideas</vt:lpstr>
      <vt:lpstr>Program Components</vt:lpstr>
      <vt:lpstr>Leading Projects Baseline Results</vt:lpstr>
      <vt:lpstr>Population definition</vt:lpstr>
      <vt:lpstr>Baseline Quantitative Indicators</vt:lpstr>
      <vt:lpstr>MEASURING QUINTUPLE AIM FRAMEWORK &amp; EQUITY</vt:lpstr>
      <vt:lpstr>Demographics &amp; Equity Stratifiers</vt:lpstr>
      <vt:lpstr>PROGRAM ACTIVITY MEASURES</vt:lpstr>
      <vt:lpstr>Caregiver distress</vt:lpstr>
      <vt:lpstr>Caregiver distress - by sex and access to material resources</vt:lpstr>
      <vt:lpstr>Wait time (days) from referral to service</vt:lpstr>
      <vt:lpstr>Equity in wait time (days) from referral to service - by sex and access to material resources</vt:lpstr>
      <vt:lpstr>Change in health status</vt:lpstr>
      <vt:lpstr>Health Care Utilization &amp; Proxy Measures for Health Status</vt:lpstr>
      <vt:lpstr>ED visits for conditions best managed elsewhere</vt:lpstr>
      <vt:lpstr>Unplanned hospitalizations - by sex and access to material resources</vt:lpstr>
      <vt:lpstr>Palliative care indicators</vt:lpstr>
      <vt:lpstr>Palliative care indicators</vt:lpstr>
      <vt:lpstr>Monthly government spending</vt:lpstr>
      <vt:lpstr>ATTENTION TO PROVIDER EXPERIENCE</vt:lpstr>
      <vt:lpstr>Leading Projects in Homecare  Baseline Provider Experience Survey</vt:lpstr>
      <vt:lpstr>Provider Experience Survey</vt:lpstr>
      <vt:lpstr>Demographics</vt:lpstr>
      <vt:lpstr>Demographics</vt:lpstr>
      <vt:lpstr>Care Coordination</vt:lpstr>
      <vt:lpstr>Care Coordination</vt:lpstr>
      <vt:lpstr>Burnout &amp; Satisfaction</vt:lpstr>
      <vt:lpstr>Care Coordination – By Gender</vt:lpstr>
      <vt:lpstr>Burnout &amp; Satisfaction By Gender Using your own definition of “burnout”, which statement best describes your situation at work? F1</vt:lpstr>
      <vt:lpstr>Care Coordination – By Ethnicity</vt:lpstr>
      <vt:lpstr>Burnout &amp; Satisfaction By Ethnicity Using your own definition of “burnout”, which statement best describes your situation at work? F1</vt:lpstr>
      <vt:lpstr>Care Coordination – By Role</vt:lpstr>
      <vt:lpstr>Burnout &amp; Satisfaction By Role Using your own definition of “burnout”, which statement best describes your situation at work? F1</vt:lpstr>
      <vt:lpstr>ATTENTION TO CLIENT+CAREGIVER EXPERIENCE</vt:lpstr>
      <vt:lpstr>Client and Caregiver Experience</vt:lpstr>
      <vt:lpstr>New Ontario Home Care Client &amp; Caregiver  Experience Survey</vt:lpstr>
      <vt:lpstr>Goal: New Tool</vt:lpstr>
      <vt:lpstr>OH@Home Client Survey Content</vt:lpstr>
      <vt:lpstr>VOICES Palliative Caregiver Survey</vt:lpstr>
      <vt:lpstr>Choosing Priority Measures for Leading Projects - Collaboration</vt:lpstr>
      <vt:lpstr>OHT Leading Projects</vt:lpstr>
      <vt:lpstr>PowerPoint Presentation</vt:lpstr>
      <vt:lpstr>Methods Data Collection: April – October, 2024</vt:lpstr>
      <vt:lpstr>Implementation facilitators &amp; challenges - Key themes</vt:lpstr>
      <vt:lpstr>Relationship-building</vt:lpstr>
      <vt:lpstr>Building on, testing &amp; managing change</vt:lpstr>
      <vt:lpstr>Flexibility &amp; tailoring of model</vt:lpstr>
      <vt:lpstr>Risk, uncertainty and commitment</vt:lpstr>
      <vt:lpstr>In conclusion: A vision for the future</vt:lpstr>
      <vt:lpstr>Recommendations: OHT stakeholders</vt:lpstr>
      <vt:lpstr>Recommendations: System stakeholders</vt:lpstr>
      <vt:lpstr>Recommendations: System stakeholders</vt:lpstr>
      <vt:lpstr>Questions?</vt:lpstr>
      <vt:lpstr>Up Next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Ontario Health Team Leading Projects</dc:title>
  <cp:lastModifiedBy>Trisha Martin</cp:lastModifiedBy>
  <cp:revision>2</cp:revision>
  <dcterms:created xsi:type="dcterms:W3CDTF">2025-03-26T20:29:35Z</dcterms:created>
  <dcterms:modified xsi:type="dcterms:W3CDTF">2025-03-26T20:57:10Z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2025-03-25T00:00:00Z</vt:filetime>
  </property>
  <property fmtid="{D5CDD505-2E9C-101B-9397-08002B2CF9AE}" pid="3" name="LastSaved">
    <vt:filetime>2025-03-26T00:00:00Z</vt:filetime>
  </property>
</Properties>
</file>