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omments/comment1.xml" ContentType="application/vnd.openxmlformats-officedocument.presentationml.comments+xml"/>
  <Override PartName="/ppt/tags/tag6.xml" ContentType="application/vnd.openxmlformats-officedocument.presentationml.tags+xml"/>
  <Override PartName="/ppt/tags/tag7.xml" ContentType="application/vnd.openxmlformats-officedocument.presentationml.tags+xml"/>
  <Override PartName="/ppt/notesSlides/notesSlide34.xml" ContentType="application/vnd.openxmlformats-officedocument.presentationml.notesSlide+xml"/>
  <Override PartName="/ppt/comments/comment2.xml" ContentType="application/vnd.openxmlformats-officedocument.presentationml.comments+xml"/>
  <Override PartName="/ppt/tags/tag8.xml" ContentType="application/vnd.openxmlformats-officedocument.presentationml.tags+xml"/>
  <Override PartName="/ppt/notesSlides/notesSlide35.xml" ContentType="application/vnd.openxmlformats-officedocument.presentationml.notesSlide+xml"/>
  <Override PartName="/ppt/tags/tag9.xml" ContentType="application/vnd.openxmlformats-officedocument.presentationml.tags+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833" r:id="rId2"/>
    <p:sldMasterId id="2147483843" r:id="rId3"/>
    <p:sldMasterId id="2147483957" r:id="rId4"/>
    <p:sldMasterId id="2147483980" r:id="rId5"/>
    <p:sldMasterId id="2147483992" r:id="rId6"/>
  </p:sldMasterIdLst>
  <p:notesMasterIdLst>
    <p:notesMasterId r:id="rId100"/>
  </p:notesMasterIdLst>
  <p:sldIdLst>
    <p:sldId id="340" r:id="rId7"/>
    <p:sldId id="341" r:id="rId8"/>
    <p:sldId id="342" r:id="rId9"/>
    <p:sldId id="343" r:id="rId10"/>
    <p:sldId id="2145707582" r:id="rId11"/>
    <p:sldId id="4320" r:id="rId12"/>
    <p:sldId id="2145706138" r:id="rId13"/>
    <p:sldId id="278" r:id="rId14"/>
    <p:sldId id="281" r:id="rId15"/>
    <p:sldId id="2145706158" r:id="rId16"/>
    <p:sldId id="2145706157" r:id="rId17"/>
    <p:sldId id="2145705977" r:id="rId18"/>
    <p:sldId id="4124" r:id="rId19"/>
    <p:sldId id="2147476387" r:id="rId20"/>
    <p:sldId id="2147476388" r:id="rId21"/>
    <p:sldId id="303" r:id="rId22"/>
    <p:sldId id="304" r:id="rId23"/>
    <p:sldId id="2145706473" r:id="rId24"/>
    <p:sldId id="2147476386" r:id="rId25"/>
    <p:sldId id="2147375428" r:id="rId26"/>
    <p:sldId id="2147375441" r:id="rId27"/>
    <p:sldId id="2147375438" r:id="rId28"/>
    <p:sldId id="2147375427" r:id="rId29"/>
    <p:sldId id="2147375437" r:id="rId30"/>
    <p:sldId id="2147375426" r:id="rId31"/>
    <p:sldId id="2147375435" r:id="rId32"/>
    <p:sldId id="2147375429" r:id="rId33"/>
    <p:sldId id="2147375430" r:id="rId34"/>
    <p:sldId id="2147375439" r:id="rId35"/>
    <p:sldId id="2147375446" r:id="rId36"/>
    <p:sldId id="2147375449" r:id="rId37"/>
    <p:sldId id="2147375442" r:id="rId38"/>
    <p:sldId id="2147375447" r:id="rId39"/>
    <p:sldId id="2147375432" r:id="rId40"/>
    <p:sldId id="2147375443" r:id="rId41"/>
    <p:sldId id="2147375444" r:id="rId42"/>
    <p:sldId id="2147375440" r:id="rId43"/>
    <p:sldId id="2147375433" r:id="rId44"/>
    <p:sldId id="2147375445" r:id="rId45"/>
    <p:sldId id="256" r:id="rId46"/>
    <p:sldId id="2145706139" r:id="rId47"/>
    <p:sldId id="2145706140" r:id="rId48"/>
    <p:sldId id="257" r:id="rId49"/>
    <p:sldId id="2145706155" r:id="rId50"/>
    <p:sldId id="2145706156" r:id="rId51"/>
    <p:sldId id="260" r:id="rId52"/>
    <p:sldId id="2145706141" r:id="rId53"/>
    <p:sldId id="532" r:id="rId54"/>
    <p:sldId id="2145706142" r:id="rId55"/>
    <p:sldId id="272" r:id="rId56"/>
    <p:sldId id="271" r:id="rId57"/>
    <p:sldId id="2145706143" r:id="rId58"/>
    <p:sldId id="2145706144" r:id="rId59"/>
    <p:sldId id="268" r:id="rId60"/>
    <p:sldId id="2145706159" r:id="rId61"/>
    <p:sldId id="2145706145" r:id="rId62"/>
    <p:sldId id="2145706147" r:id="rId63"/>
    <p:sldId id="2145706146" r:id="rId64"/>
    <p:sldId id="2147476391" r:id="rId65"/>
    <p:sldId id="2145706165" r:id="rId66"/>
    <p:sldId id="2147476392" r:id="rId67"/>
    <p:sldId id="2147476395" r:id="rId68"/>
    <p:sldId id="2147476401" r:id="rId69"/>
    <p:sldId id="2147476402" r:id="rId70"/>
    <p:sldId id="2147476403" r:id="rId71"/>
    <p:sldId id="2147476404" r:id="rId72"/>
    <p:sldId id="2147476405" r:id="rId73"/>
    <p:sldId id="2147476406" r:id="rId74"/>
    <p:sldId id="2147476407" r:id="rId75"/>
    <p:sldId id="2147476408" r:id="rId76"/>
    <p:sldId id="2147476409" r:id="rId77"/>
    <p:sldId id="2147476410" r:id="rId78"/>
    <p:sldId id="2147476411" r:id="rId79"/>
    <p:sldId id="2147476412" r:id="rId80"/>
    <p:sldId id="2147476413" r:id="rId81"/>
    <p:sldId id="2145706154" r:id="rId82"/>
    <p:sldId id="2147476396" r:id="rId83"/>
    <p:sldId id="2147476397" r:id="rId84"/>
    <p:sldId id="258" r:id="rId85"/>
    <p:sldId id="2147476398" r:id="rId86"/>
    <p:sldId id="2147476399" r:id="rId87"/>
    <p:sldId id="2147476400" r:id="rId88"/>
    <p:sldId id="273" r:id="rId89"/>
    <p:sldId id="274" r:id="rId90"/>
    <p:sldId id="275" r:id="rId91"/>
    <p:sldId id="279" r:id="rId92"/>
    <p:sldId id="277" r:id="rId93"/>
    <p:sldId id="276" r:id="rId94"/>
    <p:sldId id="267" r:id="rId95"/>
    <p:sldId id="2147476382" r:id="rId96"/>
    <p:sldId id="2147476414" r:id="rId97"/>
    <p:sldId id="363" r:id="rId98"/>
    <p:sldId id="2147476369" r:id="rId99"/>
  </p:sldIdLst>
  <p:sldSz cx="12192000" cy="6858000"/>
  <p:notesSz cx="6858000" cy="9144000"/>
  <p:embeddedFontLst>
    <p:embeddedFont>
      <p:font typeface="ＭＳ Ｐゴシック" panose="020B0600070205080204" pitchFamily="34" charset="-128"/>
      <p:regular r:id="rId101"/>
    </p:embeddedFont>
    <p:embeddedFont>
      <p:font typeface="Calibri Light" panose="020F0302020204030204" pitchFamily="34" charset="0"/>
      <p:regular r:id="rId102"/>
      <p:italic r:id="rId103"/>
    </p:embeddedFont>
    <p:embeddedFont>
      <p:font typeface="Calibri" panose="020F0502020204030204" pitchFamily="34" charset="0"/>
      <p:regular r:id="rId104"/>
      <p:bold r:id="rId105"/>
      <p:italic r:id="rId106"/>
      <p:boldItalic r:id="rId107"/>
    </p:embeddedFont>
    <p:embeddedFont>
      <p:font typeface="Verdana" panose="020B0604030504040204" pitchFamily="34" charset="0"/>
      <p:regular r:id="rId108"/>
      <p:bold r:id="rId109"/>
      <p:italic r:id="rId110"/>
      <p:boldItalic r:id="rId111"/>
    </p:embeddedFont>
    <p:embeddedFont>
      <p:font typeface="Helvetica" panose="020B0604020202020204" pitchFamily="34" charset="0"/>
      <p:regular r:id="rId112"/>
      <p:bold r:id="rId113"/>
      <p:italic r:id="rId114"/>
      <p:boldItalic r:id="rId115"/>
    </p:embeddedFont>
    <p:embeddedFont>
      <p:font typeface="Arial Black" panose="020B0A04020102020204" pitchFamily="34" charset="0"/>
      <p:regular r:id="rId116"/>
      <p:bold r:id="rId117"/>
    </p:embeddedFont>
    <p:embeddedFont>
      <p:font typeface="Open Sans" panose="020B0606030504020204" pitchFamily="34" charset="0"/>
      <p:regular r:id="rId118"/>
      <p:bold r:id="rId119"/>
      <p:italic r:id="rId120"/>
      <p:boldItalic r:id="rId121"/>
    </p:embeddedFont>
    <p:embeddedFont>
      <p:font typeface="Ebrima" panose="02000000000000000000" pitchFamily="2" charset="0"/>
      <p:regular r:id="rId122"/>
      <p:bold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7" roundtripDataSignature="AMtx7mifY4lJHi10KDrSGzKknJEq3ne17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6E1EB6-6FB3-F4CE-4EBA-D100BE8E96A3}" name="Wodchis, Walter" initials="" userId="S::wwodchis@mythp.wgta.ca::c0042ecf-7608-4a28-9d19-3600990954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ilie Morneau" initials="EM" lastIdx="3" clrIdx="0">
    <p:extLst>
      <p:ext uri="{19B8F6BF-5375-455C-9EA6-DF929625EA0E}">
        <p15:presenceInfo xmlns:p15="http://schemas.microsoft.com/office/powerpoint/2012/main" userId="S::more9501@usherbrooke.ca::ae625511-005a-4506-88fd-6f6f97ad1dfe" providerId="AD"/>
      </p:ext>
    </p:extLst>
  </p:cmAuthor>
  <p:cmAuthor id="3" name="Vanessa Tremblay-Vaillancourt" initials="VT" lastIdx="4" clrIdx="1">
    <p:extLst>
      <p:ext uri="{19B8F6BF-5375-455C-9EA6-DF929625EA0E}">
        <p15:presenceInfo xmlns:p15="http://schemas.microsoft.com/office/powerpoint/2012/main" userId="S::trev9801@usherbrooke.ca::2c224f39-32bf-4231-bb3c-24b24304d0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7AF878-F2C8-4C38-840D-2AB89E018762}">
  <a:tblStyle styleId="{537AF878-F2C8-4C38-840D-2AB89E01876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8" autoAdjust="0"/>
    <p:restoredTop sz="84082" autoAdjust="0"/>
  </p:normalViewPr>
  <p:slideViewPr>
    <p:cSldViewPr snapToGrid="0">
      <p:cViewPr varScale="1">
        <p:scale>
          <a:sx n="72" d="100"/>
          <a:sy n="72" d="100"/>
        </p:scale>
        <p:origin x="390" y="5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7.fntdata"/><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font" Target="fonts/font12.fntdata"/><Relationship Id="rId16" Type="http://schemas.openxmlformats.org/officeDocument/2006/relationships/slide" Target="slides/slide10.xml"/><Relationship Id="rId107" Type="http://schemas.openxmlformats.org/officeDocument/2006/relationships/font" Target="fonts/font7.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2.fntdata"/><Relationship Id="rId123" Type="http://schemas.openxmlformats.org/officeDocument/2006/relationships/font" Target="fonts/font23.fntdata"/><Relationship Id="rId149"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13.fntdata"/><Relationship Id="rId118" Type="http://schemas.openxmlformats.org/officeDocument/2006/relationships/font" Target="fonts/font18.fntdata"/><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viewProps" Target="view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3.fntdata"/><Relationship Id="rId108" Type="http://schemas.openxmlformats.org/officeDocument/2006/relationships/font" Target="fonts/font8.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51" Type="http://schemas.openxmlformats.org/officeDocument/2006/relationships/theme" Target="theme/theme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9.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font" Target="fonts/font4.fntdata"/><Relationship Id="rId120" Type="http://schemas.openxmlformats.org/officeDocument/2006/relationships/font" Target="fonts/font20.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notesMaster" Target="notesMasters/notesMaster1.xml"/><Relationship Id="rId105" Type="http://schemas.openxmlformats.org/officeDocument/2006/relationships/font" Target="fonts/font5.fntdata"/><Relationship Id="rId147" Type="http://customschemas.google.com/relationships/presentationmetadata" Target="meta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21.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16.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11.fntdata"/><Relationship Id="rId153" Type="http://schemas.microsoft.com/office/2018/10/relationships/authors" Target="author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6.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font" Target="fonts/font1.fntdata"/><Relationship Id="rId122" Type="http://schemas.openxmlformats.org/officeDocument/2006/relationships/font" Target="fonts/font22.fntdata"/><Relationship Id="rId148"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Book8"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Income Insecurity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Sheet1!$N$13</c:f>
              <c:strCache>
                <c:ptCount val="1"/>
                <c:pt idx="0">
                  <c:v>about right</c:v>
                </c:pt>
              </c:strCache>
            </c:strRef>
          </c:tx>
          <c:spPr>
            <a:solidFill>
              <a:schemeClr val="accent1"/>
            </a:solidFill>
            <a:ln>
              <a:noFill/>
            </a:ln>
            <a:effectLst/>
          </c:spPr>
          <c:invertIfNegative val="0"/>
          <c:cat>
            <c:strRef>
              <c:f>Sheet1!$O$12:$P$12</c:f>
              <c:strCache>
                <c:ptCount val="2"/>
                <c:pt idx="0">
                  <c:v>no difficulty</c:v>
                </c:pt>
                <c:pt idx="1">
                  <c:v>difficulty paying bills</c:v>
                </c:pt>
              </c:strCache>
            </c:strRef>
          </c:cat>
          <c:val>
            <c:numRef>
              <c:f>Sheet1!$O$13:$P$13</c:f>
              <c:numCache>
                <c:formatCode>0%</c:formatCode>
                <c:ptCount val="2"/>
                <c:pt idx="0">
                  <c:v>0.75420629114850035</c:v>
                </c:pt>
                <c:pt idx="1">
                  <c:v>0.65116279069767447</c:v>
                </c:pt>
              </c:numCache>
            </c:numRef>
          </c:val>
          <c:extLst>
            <c:ext xmlns:c16="http://schemas.microsoft.com/office/drawing/2014/chart" uri="{C3380CC4-5D6E-409C-BE32-E72D297353CC}">
              <c16:uniqueId val="{00000000-0E53-654E-BCEE-0460EA480DD7}"/>
            </c:ext>
          </c:extLst>
        </c:ser>
        <c:ser>
          <c:idx val="1"/>
          <c:order val="1"/>
          <c:tx>
            <c:strRef>
              <c:f>Sheet1!$N$14</c:f>
              <c:strCache>
                <c:ptCount val="1"/>
                <c:pt idx="0">
                  <c:v>somewhat long</c:v>
                </c:pt>
              </c:strCache>
            </c:strRef>
          </c:tx>
          <c:spPr>
            <a:solidFill>
              <a:schemeClr val="accent2"/>
            </a:solidFill>
            <a:ln>
              <a:noFill/>
            </a:ln>
            <a:effectLst/>
          </c:spPr>
          <c:invertIfNegative val="0"/>
          <c:cat>
            <c:strRef>
              <c:f>Sheet1!$O$12:$P$12</c:f>
              <c:strCache>
                <c:ptCount val="2"/>
                <c:pt idx="0">
                  <c:v>no difficulty</c:v>
                </c:pt>
                <c:pt idx="1">
                  <c:v>difficulty paying bills</c:v>
                </c:pt>
              </c:strCache>
            </c:strRef>
          </c:cat>
          <c:val>
            <c:numRef>
              <c:f>Sheet1!$O$14:$P$14</c:f>
              <c:numCache>
                <c:formatCode>0%</c:formatCode>
                <c:ptCount val="2"/>
                <c:pt idx="0">
                  <c:v>0.18580833942940747</c:v>
                </c:pt>
                <c:pt idx="1">
                  <c:v>0.19379844961240311</c:v>
                </c:pt>
              </c:numCache>
            </c:numRef>
          </c:val>
          <c:extLst>
            <c:ext xmlns:c16="http://schemas.microsoft.com/office/drawing/2014/chart" uri="{C3380CC4-5D6E-409C-BE32-E72D297353CC}">
              <c16:uniqueId val="{00000001-0E53-654E-BCEE-0460EA480DD7}"/>
            </c:ext>
          </c:extLst>
        </c:ser>
        <c:ser>
          <c:idx val="2"/>
          <c:order val="2"/>
          <c:tx>
            <c:strRef>
              <c:f>Sheet1!$N$15</c:f>
              <c:strCache>
                <c:ptCount val="1"/>
                <c:pt idx="0">
                  <c:v>much too long</c:v>
                </c:pt>
              </c:strCache>
            </c:strRef>
          </c:tx>
          <c:spPr>
            <a:solidFill>
              <a:schemeClr val="accent3"/>
            </a:solidFill>
            <a:ln>
              <a:noFill/>
            </a:ln>
            <a:effectLst/>
          </c:spPr>
          <c:invertIfNegative val="0"/>
          <c:cat>
            <c:strRef>
              <c:f>Sheet1!$O$12:$P$12</c:f>
              <c:strCache>
                <c:ptCount val="2"/>
                <c:pt idx="0">
                  <c:v>no difficulty</c:v>
                </c:pt>
                <c:pt idx="1">
                  <c:v>difficulty paying bills</c:v>
                </c:pt>
              </c:strCache>
            </c:strRef>
          </c:cat>
          <c:val>
            <c:numRef>
              <c:f>Sheet1!$O$15:$P$15</c:f>
              <c:numCache>
                <c:formatCode>0%</c:formatCode>
                <c:ptCount val="2"/>
                <c:pt idx="0">
                  <c:v>5.998536942209217E-2</c:v>
                </c:pt>
                <c:pt idx="1">
                  <c:v>0.15503875968992248</c:v>
                </c:pt>
              </c:numCache>
            </c:numRef>
          </c:val>
          <c:extLst>
            <c:ext xmlns:c16="http://schemas.microsoft.com/office/drawing/2014/chart" uri="{C3380CC4-5D6E-409C-BE32-E72D297353CC}">
              <c16:uniqueId val="{00000002-0E53-654E-BCEE-0460EA480DD7}"/>
            </c:ext>
          </c:extLst>
        </c:ser>
        <c:dLbls>
          <c:showLegendKey val="0"/>
          <c:showVal val="0"/>
          <c:showCatName val="0"/>
          <c:showSerName val="0"/>
          <c:showPercent val="0"/>
          <c:showBubbleSize val="0"/>
        </c:dLbls>
        <c:gapWidth val="150"/>
        <c:overlap val="100"/>
        <c:axId val="1817082927"/>
        <c:axId val="1817157695"/>
      </c:barChart>
      <c:catAx>
        <c:axId val="1817082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17157695"/>
        <c:crosses val="autoZero"/>
        <c:auto val="1"/>
        <c:lblAlgn val="ctr"/>
        <c:lblOffset val="100"/>
        <c:noMultiLvlLbl val="0"/>
      </c:catAx>
      <c:valAx>
        <c:axId val="18171576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17082927"/>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Location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	Overall (N=16)'!$C$5</c:f>
              <c:strCache>
                <c:ptCount val="1"/>
              </c:strCache>
            </c:strRef>
          </c:tx>
          <c:spPr>
            <a:solidFill>
              <a:schemeClr val="accent1"/>
            </a:solidFill>
            <a:ln>
              <a:noFill/>
            </a:ln>
            <a:effectLst/>
          </c:spPr>
          <c:invertIfNegative val="0"/>
          <c:cat>
            <c:strRef>
              <c:f>'	Overall (N=16)'!$A$6:$B$8</c:f>
              <c:strCache>
                <c:ptCount val="3"/>
                <c:pt idx="0">
                  <c:v>   City (densely populated area)</c:v>
                </c:pt>
                <c:pt idx="1">
                  <c:v>   Rural area (sparsely populated area)</c:v>
                </c:pt>
                <c:pt idx="2">
                  <c:v>   Town, suburb or suburb (intermediate density area)</c:v>
                </c:pt>
              </c:strCache>
            </c:strRef>
          </c:cat>
          <c:val>
            <c:numRef>
              <c:f>'	Overall (N=16)'!$C$6:$C$8</c:f>
              <c:numCache>
                <c:formatCode>0%</c:formatCode>
                <c:ptCount val="3"/>
                <c:pt idx="0">
                  <c:v>6.7000000000000004E-2</c:v>
                </c:pt>
                <c:pt idx="1">
                  <c:v>0.33299999999999996</c:v>
                </c:pt>
                <c:pt idx="2">
                  <c:v>0.6</c:v>
                </c:pt>
              </c:numCache>
            </c:numRef>
          </c:val>
          <c:extLst>
            <c:ext xmlns:c16="http://schemas.microsoft.com/office/drawing/2014/chart" uri="{C3380CC4-5D6E-409C-BE32-E72D297353CC}">
              <c16:uniqueId val="{00000000-AAF6-2E44-B830-CCEEFA5521C5}"/>
            </c:ext>
          </c:extLst>
        </c:ser>
        <c:dLbls>
          <c:showLegendKey val="0"/>
          <c:showVal val="0"/>
          <c:showCatName val="0"/>
          <c:showSerName val="0"/>
          <c:showPercent val="0"/>
          <c:showBubbleSize val="0"/>
        </c:dLbls>
        <c:gapWidth val="219"/>
        <c:overlap val="-27"/>
        <c:axId val="548274240"/>
        <c:axId val="547405056"/>
      </c:barChart>
      <c:catAx>
        <c:axId val="54827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547405056"/>
        <c:crosses val="autoZero"/>
        <c:auto val="1"/>
        <c:lblAlgn val="ctr"/>
        <c:lblOffset val="100"/>
        <c:noMultiLvlLbl val="0"/>
      </c:catAx>
      <c:valAx>
        <c:axId val="547405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8274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Type of Practice</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	Overall (N=16)'!$C$10</c:f>
              <c:strCache>
                <c:ptCount val="1"/>
              </c:strCache>
            </c:strRef>
          </c:tx>
          <c:spPr>
            <a:solidFill>
              <a:schemeClr val="accent1"/>
            </a:solidFill>
            <a:ln>
              <a:noFill/>
            </a:ln>
            <a:effectLst/>
          </c:spPr>
          <c:invertIfNegative val="0"/>
          <c:cat>
            <c:strRef>
              <c:f>'	Overall (N=16)'!$A$11:$B$15</c:f>
              <c:strCache>
                <c:ptCount val="5"/>
                <c:pt idx="0">
                  <c:v>   Group practice with own patients</c:v>
                </c:pt>
                <c:pt idx="1">
                  <c:v>   Group practice with shared patients</c:v>
                </c:pt>
                <c:pt idx="2">
                  <c:v>   Multi-specialty group practice</c:v>
                </c:pt>
                <c:pt idx="3">
                  <c:v>   Solo practice</c:v>
                </c:pt>
                <c:pt idx="4">
                  <c:v>   Other</c:v>
                </c:pt>
              </c:strCache>
            </c:strRef>
          </c:cat>
          <c:val>
            <c:numRef>
              <c:f>'	Overall (N=16)'!$C$11:$C$15</c:f>
              <c:numCache>
                <c:formatCode>0%</c:formatCode>
                <c:ptCount val="5"/>
                <c:pt idx="0">
                  <c:v>0.66700000000000004</c:v>
                </c:pt>
                <c:pt idx="1">
                  <c:v>6.7000000000000004E-2</c:v>
                </c:pt>
                <c:pt idx="2">
                  <c:v>6.7000000000000004E-2</c:v>
                </c:pt>
                <c:pt idx="3">
                  <c:v>0.13300000000000001</c:v>
                </c:pt>
                <c:pt idx="4">
                  <c:v>6.7000000000000004E-2</c:v>
                </c:pt>
              </c:numCache>
            </c:numRef>
          </c:val>
          <c:extLst>
            <c:ext xmlns:c16="http://schemas.microsoft.com/office/drawing/2014/chart" uri="{C3380CC4-5D6E-409C-BE32-E72D297353CC}">
              <c16:uniqueId val="{00000000-8D3C-1F4E-B178-569261987975}"/>
            </c:ext>
          </c:extLst>
        </c:ser>
        <c:dLbls>
          <c:showLegendKey val="0"/>
          <c:showVal val="0"/>
          <c:showCatName val="0"/>
          <c:showSerName val="0"/>
          <c:showPercent val="0"/>
          <c:showBubbleSize val="0"/>
        </c:dLbls>
        <c:gapWidth val="182"/>
        <c:axId val="494775264"/>
        <c:axId val="493917568"/>
      </c:barChart>
      <c:catAx>
        <c:axId val="4947752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93917568"/>
        <c:crosses val="autoZero"/>
        <c:auto val="1"/>
        <c:lblAlgn val="ctr"/>
        <c:lblOffset val="100"/>
        <c:noMultiLvlLbl val="0"/>
      </c:catAx>
      <c:valAx>
        <c:axId val="49391756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477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lumMod val="75000"/>
              </a:schemeClr>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1-9B29-C84A-BB14-C901D14C6C30}"/>
              </c:ext>
            </c:extLst>
          </c:dPt>
          <c:cat>
            <c:strRef>
              <c:f>Sheet1!$B$8:$B$9</c:f>
              <c:strCache>
                <c:ptCount val="2"/>
                <c:pt idx="0">
                  <c:v>About right</c:v>
                </c:pt>
                <c:pt idx="1">
                  <c:v>Somewhat too long  or much too long</c:v>
                </c:pt>
              </c:strCache>
            </c:strRef>
          </c:cat>
          <c:val>
            <c:numRef>
              <c:f>Sheet1!$D$8:$D$9</c:f>
              <c:numCache>
                <c:formatCode>General</c:formatCode>
                <c:ptCount val="2"/>
                <c:pt idx="0">
                  <c:v>69.679773003648165</c:v>
                </c:pt>
                <c:pt idx="1">
                  <c:v>30.320226996351845</c:v>
                </c:pt>
              </c:numCache>
            </c:numRef>
          </c:val>
          <c:extLst>
            <c:ext xmlns:c16="http://schemas.microsoft.com/office/drawing/2014/chart" uri="{C3380CC4-5D6E-409C-BE32-E72D297353CC}">
              <c16:uniqueId val="{00000000-9B29-C84A-BB14-C901D14C6C30}"/>
            </c:ext>
          </c:extLst>
        </c:ser>
        <c:dLbls>
          <c:showLegendKey val="0"/>
          <c:showVal val="0"/>
          <c:showCatName val="0"/>
          <c:showSerName val="0"/>
          <c:showPercent val="0"/>
          <c:showBubbleSize val="0"/>
        </c:dLbls>
        <c:gapWidth val="219"/>
        <c:overlap val="-27"/>
        <c:axId val="784165567"/>
        <c:axId val="783909791"/>
      </c:barChart>
      <c:catAx>
        <c:axId val="784165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783909791"/>
        <c:crosses val="autoZero"/>
        <c:auto val="1"/>
        <c:lblAlgn val="ctr"/>
        <c:lblOffset val="100"/>
        <c:noMultiLvlLbl val="0"/>
      </c:catAx>
      <c:valAx>
        <c:axId val="783909791"/>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t>% of Respondnets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841655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A" dirty="0"/>
              <a:t>Plan a change in practice to commit to </a:t>
            </a:r>
            <a:r>
              <a:rPr lang="fr-CA" dirty="0" err="1"/>
              <a:t>quality</a:t>
            </a:r>
            <a:r>
              <a:rPr lang="fr-CA" dirty="0"/>
              <a:t> </a:t>
            </a:r>
            <a:r>
              <a:rPr lang="fr-CA" dirty="0" err="1"/>
              <a:t>improvement</a:t>
            </a:r>
            <a:endParaRPr lang="fr-CA"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rgbClr val="6964AF"/>
            </a:solidFill>
          </c:spPr>
          <c:dPt>
            <c:idx val="0"/>
            <c:bubble3D val="0"/>
            <c:spPr>
              <a:solidFill>
                <a:srgbClr val="61ADAF"/>
              </a:solidFill>
              <a:ln>
                <a:noFill/>
              </a:ln>
              <a:effectLst/>
            </c:spPr>
            <c:extLst>
              <c:ext xmlns:c16="http://schemas.microsoft.com/office/drawing/2014/chart" uri="{C3380CC4-5D6E-409C-BE32-E72D297353CC}">
                <c16:uniqueId val="{00000001-AFB2-47DB-A9DF-F5EC467B7AFD}"/>
              </c:ext>
            </c:extLst>
          </c:dPt>
          <c:dPt>
            <c:idx val="1"/>
            <c:bubble3D val="0"/>
            <c:spPr>
              <a:solidFill>
                <a:srgbClr val="6964AF"/>
              </a:solidFill>
              <a:ln>
                <a:noFill/>
              </a:ln>
              <a:effectLst/>
            </c:spPr>
            <c:extLst>
              <c:ext xmlns:c16="http://schemas.microsoft.com/office/drawing/2014/chart" uri="{C3380CC4-5D6E-409C-BE32-E72D297353CC}">
                <c16:uniqueId val="{00000003-AFB2-47DB-A9DF-F5EC467B7AFD}"/>
              </c:ext>
            </c:extLst>
          </c:dPt>
          <c:val>
            <c:numRef>
              <c:f>Feuil1!$A$5:$A$6</c:f>
              <c:numCache>
                <c:formatCode>General</c:formatCode>
                <c:ptCount val="2"/>
                <c:pt idx="0">
                  <c:v>8.1</c:v>
                </c:pt>
                <c:pt idx="1">
                  <c:v>91.9</c:v>
                </c:pt>
              </c:numCache>
            </c:numRef>
          </c:val>
          <c:extLst>
            <c:ext xmlns:c16="http://schemas.microsoft.com/office/drawing/2014/chart" uri="{C3380CC4-5D6E-409C-BE32-E72D297353CC}">
              <c16:uniqueId val="{00000004-AFB2-47DB-A9DF-F5EC467B7A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Age</a:t>
            </a:r>
          </a:p>
          <a:p>
            <a:pPr>
              <a:defRPr/>
            </a:pP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strCache>
            </c:strRef>
          </c:tx>
          <c:spPr>
            <a:solidFill>
              <a:schemeClr val="accent1"/>
            </a:solidFill>
            <a:ln>
              <a:noFill/>
            </a:ln>
            <a:effectLst/>
          </c:spPr>
          <c:invertIfNegative val="0"/>
          <c:cat>
            <c:strRef>
              <c:f>Sheet1!$A$2:$B$6</c:f>
              <c:strCache>
                <c:ptCount val="5"/>
                <c:pt idx="0">
                  <c:v>   45-54</c:v>
                </c:pt>
                <c:pt idx="1">
                  <c:v>   55-64</c:v>
                </c:pt>
                <c:pt idx="2">
                  <c:v>   65-74</c:v>
                </c:pt>
                <c:pt idx="3">
                  <c:v>   75-84</c:v>
                </c:pt>
                <c:pt idx="4">
                  <c:v>   85+</c:v>
                </c:pt>
              </c:strCache>
            </c:strRef>
          </c:cat>
          <c:val>
            <c:numRef>
              <c:f>Sheet1!$C$2:$C$6</c:f>
              <c:numCache>
                <c:formatCode>0%</c:formatCode>
                <c:ptCount val="5"/>
                <c:pt idx="1">
                  <c:v>0.34499999999999997</c:v>
                </c:pt>
                <c:pt idx="2">
                  <c:v>0.32800000000000001</c:v>
                </c:pt>
                <c:pt idx="3">
                  <c:v>0.14000000000000001</c:v>
                </c:pt>
                <c:pt idx="4">
                  <c:v>2.7E-2</c:v>
                </c:pt>
              </c:numCache>
            </c:numRef>
          </c:val>
          <c:extLst>
            <c:ext xmlns:c16="http://schemas.microsoft.com/office/drawing/2014/chart" uri="{C3380CC4-5D6E-409C-BE32-E72D297353CC}">
              <c16:uniqueId val="{00000000-6365-5A4A-8579-7D89EB4756FE}"/>
            </c:ext>
          </c:extLst>
        </c:ser>
        <c:dLbls>
          <c:showLegendKey val="0"/>
          <c:showVal val="0"/>
          <c:showCatName val="0"/>
          <c:showSerName val="0"/>
          <c:showPercent val="0"/>
          <c:showBubbleSize val="0"/>
        </c:dLbls>
        <c:gapWidth val="219"/>
        <c:overlap val="-27"/>
        <c:axId val="430144304"/>
        <c:axId val="654486288"/>
      </c:barChart>
      <c:catAx>
        <c:axId val="43014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654486288"/>
        <c:crosses val="autoZero"/>
        <c:auto val="1"/>
        <c:lblAlgn val="ctr"/>
        <c:lblOffset val="100"/>
        <c:noMultiLvlLbl val="0"/>
      </c:catAx>
      <c:valAx>
        <c:axId val="654486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144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Gender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Sheet1!$C$8</c:f>
              <c:strCache>
                <c:ptCount val="1"/>
              </c:strCache>
            </c:strRef>
          </c:tx>
          <c:spPr>
            <a:solidFill>
              <a:schemeClr val="accent1"/>
            </a:solidFill>
            <a:ln>
              <a:noFill/>
            </a:ln>
            <a:effectLst/>
          </c:spPr>
          <c:invertIfNegative val="0"/>
          <c:cat>
            <c:strRef>
              <c:f>Sheet1!$A$9:$B$11</c:f>
              <c:strCache>
                <c:ptCount val="3"/>
                <c:pt idx="0">
                  <c:v>   Female</c:v>
                </c:pt>
                <c:pt idx="1">
                  <c:v>   Male</c:v>
                </c:pt>
                <c:pt idx="2">
                  <c:v>   Prefer not to say</c:v>
                </c:pt>
              </c:strCache>
            </c:strRef>
          </c:cat>
          <c:val>
            <c:numRef>
              <c:f>Sheet1!$C$9:$C$11</c:f>
              <c:numCache>
                <c:formatCode>0%</c:formatCode>
                <c:ptCount val="3"/>
                <c:pt idx="0">
                  <c:v>0.64300000000000002</c:v>
                </c:pt>
                <c:pt idx="1">
                  <c:v>0.35299999999999998</c:v>
                </c:pt>
                <c:pt idx="2">
                  <c:v>5.0000000000000001E-3</c:v>
                </c:pt>
              </c:numCache>
            </c:numRef>
          </c:val>
          <c:extLst>
            <c:ext xmlns:c16="http://schemas.microsoft.com/office/drawing/2014/chart" uri="{C3380CC4-5D6E-409C-BE32-E72D297353CC}">
              <c16:uniqueId val="{00000000-1438-5D46-BA0B-525CCD055EBC}"/>
            </c:ext>
          </c:extLst>
        </c:ser>
        <c:dLbls>
          <c:showLegendKey val="0"/>
          <c:showVal val="0"/>
          <c:showCatName val="0"/>
          <c:showSerName val="0"/>
          <c:showPercent val="0"/>
          <c:showBubbleSize val="0"/>
        </c:dLbls>
        <c:gapWidth val="219"/>
        <c:overlap val="-27"/>
        <c:axId val="683670992"/>
        <c:axId val="548711552"/>
      </c:barChart>
      <c:catAx>
        <c:axId val="683670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548711552"/>
        <c:crosses val="autoZero"/>
        <c:auto val="1"/>
        <c:lblAlgn val="ctr"/>
        <c:lblOffset val="100"/>
        <c:noMultiLvlLbl val="0"/>
      </c:catAx>
      <c:valAx>
        <c:axId val="548711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3670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Race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Sheet1!$C$21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E6-4D42-861C-64F8BEFC41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E6-4D42-861C-64F8BEFC41D8}"/>
              </c:ext>
            </c:extLst>
          </c:dPt>
          <c:cat>
            <c:strRef>
              <c:f>Sheet1!$A$22:$B$23</c:f>
              <c:strCache>
                <c:ptCount val="2"/>
                <c:pt idx="0">
                  <c:v>   Caucasian</c:v>
                </c:pt>
                <c:pt idx="1">
                  <c:v>   Other</c:v>
                </c:pt>
              </c:strCache>
            </c:strRef>
          </c:cat>
          <c:val>
            <c:numRef>
              <c:f>Sheet1!$C$22:$C$23</c:f>
              <c:numCache>
                <c:formatCode>0%</c:formatCode>
                <c:ptCount val="2"/>
                <c:pt idx="0">
                  <c:v>0.95099999999999996</c:v>
                </c:pt>
                <c:pt idx="1">
                  <c:v>4.9000000000000002E-2</c:v>
                </c:pt>
              </c:numCache>
            </c:numRef>
          </c:val>
          <c:extLst>
            <c:ext xmlns:c16="http://schemas.microsoft.com/office/drawing/2014/chart" uri="{C3380CC4-5D6E-409C-BE32-E72D297353CC}">
              <c16:uniqueId val="{00000004-2FE6-4D42-861C-64F8BEFC41D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Income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Sheet1!$C$35</c:f>
              <c:strCache>
                <c:ptCount val="1"/>
              </c:strCache>
            </c:strRef>
          </c:tx>
          <c:spPr>
            <a:solidFill>
              <a:schemeClr val="accent1"/>
            </a:solidFill>
            <a:ln>
              <a:noFill/>
            </a:ln>
            <a:effectLst/>
          </c:spPr>
          <c:invertIfNegative val="0"/>
          <c:cat>
            <c:strRef>
              <c:f>Sheet1!$A$36:$B$40</c:f>
              <c:strCache>
                <c:ptCount val="5"/>
                <c:pt idx="0">
                  <c:v>   &lt;= 60k</c:v>
                </c:pt>
                <c:pt idx="1">
                  <c:v>   60k - 99k</c:v>
                </c:pt>
                <c:pt idx="2">
                  <c:v>   &gt;= 99k</c:v>
                </c:pt>
                <c:pt idx="3">
                  <c:v>   Don’t Know</c:v>
                </c:pt>
                <c:pt idx="4">
                  <c:v>   Prefer not to say</c:v>
                </c:pt>
              </c:strCache>
            </c:strRef>
          </c:cat>
          <c:val>
            <c:numRef>
              <c:f>Sheet1!$C$36:$C$40</c:f>
              <c:numCache>
                <c:formatCode>0%</c:formatCode>
                <c:ptCount val="5"/>
                <c:pt idx="0">
                  <c:v>0.26100000000000001</c:v>
                </c:pt>
                <c:pt idx="1">
                  <c:v>0.24299999999999999</c:v>
                </c:pt>
                <c:pt idx="2">
                  <c:v>0.26100000000000001</c:v>
                </c:pt>
                <c:pt idx="3">
                  <c:v>1.7000000000000001E-2</c:v>
                </c:pt>
                <c:pt idx="4">
                  <c:v>0.218</c:v>
                </c:pt>
              </c:numCache>
            </c:numRef>
          </c:val>
          <c:extLst>
            <c:ext xmlns:c16="http://schemas.microsoft.com/office/drawing/2014/chart" uri="{C3380CC4-5D6E-409C-BE32-E72D297353CC}">
              <c16:uniqueId val="{00000000-B4C8-0A46-BAE4-0268B7CD6EEE}"/>
            </c:ext>
          </c:extLst>
        </c:ser>
        <c:dLbls>
          <c:showLegendKey val="0"/>
          <c:showVal val="0"/>
          <c:showCatName val="0"/>
          <c:showSerName val="0"/>
          <c:showPercent val="0"/>
          <c:showBubbleSize val="0"/>
        </c:dLbls>
        <c:gapWidth val="219"/>
        <c:overlap val="-27"/>
        <c:axId val="686202112"/>
        <c:axId val="686649984"/>
      </c:barChart>
      <c:catAx>
        <c:axId val="68620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686649984"/>
        <c:crosses val="autoZero"/>
        <c:auto val="1"/>
        <c:lblAlgn val="ctr"/>
        <c:lblOffset val="100"/>
        <c:noMultiLvlLbl val="0"/>
      </c:catAx>
      <c:valAx>
        <c:axId val="686649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6202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Highest Level of Education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Sheet1!$C$25</c:f>
              <c:strCache>
                <c:ptCount val="1"/>
              </c:strCache>
            </c:strRef>
          </c:tx>
          <c:spPr>
            <a:solidFill>
              <a:schemeClr val="accent1"/>
            </a:solidFill>
            <a:ln>
              <a:noFill/>
            </a:ln>
            <a:effectLst/>
          </c:spPr>
          <c:invertIfNegative val="0"/>
          <c:cat>
            <c:strRef>
              <c:f>Sheet1!$A$26:$B$33</c:f>
              <c:strCache>
                <c:ptCount val="8"/>
                <c:pt idx="0">
                  <c:v>   Primary school or less</c:v>
                </c:pt>
                <c:pt idx="1">
                  <c:v>   Some secondary school or high school education</c:v>
                </c:pt>
                <c:pt idx="2">
                  <c:v>   Completed secondary school or high school</c:v>
                </c:pt>
                <c:pt idx="3">
                  <c:v>   Some college / CEGEP / Trade School</c:v>
                </c:pt>
                <c:pt idx="4">
                  <c:v>   Graduated from college / CEGEP / Trade School</c:v>
                </c:pt>
                <c:pt idx="5">
                  <c:v>   Some university, but did not finish</c:v>
                </c:pt>
                <c:pt idx="6">
                  <c:v>   University undergraduate degree</c:v>
                </c:pt>
                <c:pt idx="7">
                  <c:v>   University graduate degree</c:v>
                </c:pt>
              </c:strCache>
            </c:strRef>
          </c:cat>
          <c:val>
            <c:numRef>
              <c:f>Sheet1!$C$26:$C$33</c:f>
              <c:numCache>
                <c:formatCode>0%</c:formatCode>
                <c:ptCount val="8"/>
                <c:pt idx="0">
                  <c:v>5.0000000000000001E-3</c:v>
                </c:pt>
                <c:pt idx="1">
                  <c:v>5.6000000000000001E-2</c:v>
                </c:pt>
                <c:pt idx="2">
                  <c:v>0.125</c:v>
                </c:pt>
                <c:pt idx="3">
                  <c:v>0.11899999999999999</c:v>
                </c:pt>
                <c:pt idx="4">
                  <c:v>0.28299999999999997</c:v>
                </c:pt>
                <c:pt idx="5">
                  <c:v>5.6000000000000001E-2</c:v>
                </c:pt>
                <c:pt idx="6">
                  <c:v>0.251</c:v>
                </c:pt>
                <c:pt idx="7">
                  <c:v>0.106</c:v>
                </c:pt>
              </c:numCache>
            </c:numRef>
          </c:val>
          <c:extLst>
            <c:ext xmlns:c16="http://schemas.microsoft.com/office/drawing/2014/chart" uri="{C3380CC4-5D6E-409C-BE32-E72D297353CC}">
              <c16:uniqueId val="{00000000-9C3E-904C-BD83-0130CFB85401}"/>
            </c:ext>
          </c:extLst>
        </c:ser>
        <c:dLbls>
          <c:showLegendKey val="0"/>
          <c:showVal val="0"/>
          <c:showCatName val="0"/>
          <c:showSerName val="0"/>
          <c:showPercent val="0"/>
          <c:showBubbleSize val="0"/>
        </c:dLbls>
        <c:gapWidth val="182"/>
        <c:axId val="494152960"/>
        <c:axId val="548042032"/>
      </c:barChart>
      <c:catAx>
        <c:axId val="494152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8042032"/>
        <c:crosses val="autoZero"/>
        <c:auto val="1"/>
        <c:lblAlgn val="ctr"/>
        <c:lblOffset val="100"/>
        <c:noMultiLvlLbl val="0"/>
      </c:catAx>
      <c:valAx>
        <c:axId val="548042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4152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Professional Background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	Overall (N=16)'!$C$1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05B-ED42-B880-4DB5414BD15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05B-ED42-B880-4DB5414BD158}"/>
              </c:ext>
            </c:extLst>
          </c:dPt>
          <c:cat>
            <c:strRef>
              <c:f>'	Overall (N=16)'!$A$2:$B$3</c:f>
              <c:strCache>
                <c:ptCount val="2"/>
                <c:pt idx="0">
                  <c:v>   Physician in Family Medicine</c:v>
                </c:pt>
                <c:pt idx="1">
                  <c:v>   Nurse practitioner</c:v>
                </c:pt>
              </c:strCache>
            </c:strRef>
          </c:cat>
          <c:val>
            <c:numRef>
              <c:f>'	Overall (N=16)'!$C$2:$C$3</c:f>
              <c:numCache>
                <c:formatCode>0%</c:formatCode>
                <c:ptCount val="2"/>
                <c:pt idx="0">
                  <c:v>0.53299999999999992</c:v>
                </c:pt>
                <c:pt idx="1">
                  <c:v>0.46700000000000003</c:v>
                </c:pt>
              </c:numCache>
            </c:numRef>
          </c:val>
          <c:extLst>
            <c:ext xmlns:c16="http://schemas.microsoft.com/office/drawing/2014/chart" uri="{C3380CC4-5D6E-409C-BE32-E72D297353CC}">
              <c16:uniqueId val="{00000004-C05B-ED42-B880-4DB5414BD15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5-02-20T15:32:19.093" idx="1">
    <p:pos x="10" y="10"/>
    <p:text>Vanessa, valide moi, j'ai triché le titre du tableau de droite, il était en français, enrollment ça te va ou tu aimerais mieux recruitment</p:text>
    <p:extLst>
      <p:ext uri="{C676402C-5697-4E1C-873F-D02D1690AC5C}">
        <p15:threadingInfo xmlns:p15="http://schemas.microsoft.com/office/powerpoint/2012/main" timeZoneBias="300"/>
      </p:ext>
    </p:extLst>
  </p:cm>
  <p:cm authorId="3" dt="2025-02-24T09:16:07.732" idx="3">
    <p:pos x="10" y="106"/>
    <p:text>c'est ok oui</p:text>
    <p:extLst>
      <p:ext uri="{C676402C-5697-4E1C-873F-D02D1690AC5C}">
        <p15:threadingInfo xmlns:p15="http://schemas.microsoft.com/office/powerpoint/2012/main" timeZoneBias="30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5-02-24T10:56:59.506" idx="4">
    <p:pos x="7019" y="1087"/>
    <p:text>mettre un "vrai" verbatim :)</p:text>
    <p:extLst>
      <p:ext uri="{C676402C-5697-4E1C-873F-D02D1690AC5C}">
        <p15:threadingInfo xmlns:p15="http://schemas.microsoft.com/office/powerpoint/2012/main" timeZoneBias="300"/>
      </p:ext>
    </p:extLst>
  </p:cm>
  <p:cm authorId="1" dt="2025-02-24T11:22:18.186" idx="3">
    <p:pos x="7019" y="1183"/>
    <p:text>il vient d'un courriel suivant la présentation, ça te va?</p:text>
    <p:extLst>
      <p:ext uri="{C676402C-5697-4E1C-873F-D02D1690AC5C}">
        <p15:threadingInfo xmlns:p15="http://schemas.microsoft.com/office/powerpoint/2012/main" timeZoneBias="300">
          <p15:parentCm authorId="3" idx="4"/>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FC02105-FDFF-414C-B72F-7DE5BC512B38}" type="slidenum">
              <a:rPr lang="en-CA" smtClean="0"/>
              <a:t>5</a:t>
            </a:fld>
            <a:endParaRPr lang="en-CA"/>
          </a:p>
        </p:txBody>
      </p:sp>
    </p:spTree>
    <p:extLst>
      <p:ext uri="{BB962C8B-B14F-4D97-AF65-F5344CB8AC3E}">
        <p14:creationId xmlns:p14="http://schemas.microsoft.com/office/powerpoint/2010/main" val="592797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21C27-A98E-DFE2-E350-D31C12F615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57360-6CC6-C8BD-B849-31848B094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6D1A8-57E0-125E-1EFB-D61D360CB43F}"/>
              </a:ext>
            </a:extLst>
          </p:cNvPr>
          <p:cNvSpPr>
            <a:spLocks noGrp="1"/>
          </p:cNvSpPr>
          <p:nvPr>
            <p:ph type="body" idx="1"/>
          </p:nvPr>
        </p:nvSpPr>
        <p:spPr/>
        <p:txBody>
          <a:bodyPr/>
          <a:lstStyle/>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A2041"/>
              </a:solidFill>
              <a:effectLst/>
              <a:uLnTx/>
              <a:uFillTx/>
              <a:latin typeface="Helvetica" pitchFamily="2" charset="0"/>
              <a:ea typeface="+mn-ea"/>
              <a:cs typeface="+mn-cs"/>
            </a:endParaRPr>
          </a:p>
          <a:p>
            <a:endParaRPr lang="en-US" sz="1800" dirty="0"/>
          </a:p>
        </p:txBody>
      </p:sp>
      <p:sp>
        <p:nvSpPr>
          <p:cNvPr id="4" name="Header Placeholder 3">
            <a:extLst>
              <a:ext uri="{FF2B5EF4-FFF2-40B4-BE49-F238E27FC236}">
                <a16:creationId xmlns:a16="http://schemas.microsoft.com/office/drawing/2014/main" id="{606D533D-BF15-DD3F-760D-7A761A7407CA}"/>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22C88B8D-6122-E1F7-85A7-8DD21CECBE3C}"/>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EBD560EE-D4D9-84C4-7B52-4AF2112E62B6}"/>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18553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86D96-2101-C8FD-E36B-510EBFE414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52A6D-AF8F-C2BF-1A5C-96246CECA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00F23-3C5D-4EFD-795A-0FB9CAA55FA6}"/>
              </a:ext>
            </a:extLst>
          </p:cNvPr>
          <p:cNvSpPr>
            <a:spLocks noGrp="1"/>
          </p:cNvSpPr>
          <p:nvPr>
            <p:ph type="body" idx="1"/>
          </p:nvPr>
        </p:nvSpPr>
        <p:spPr/>
        <p:txBody>
          <a:bodyPr/>
          <a:lstStyle/>
          <a:p>
            <a:endParaRPr lang="en-US" sz="1800" dirty="0"/>
          </a:p>
        </p:txBody>
      </p:sp>
      <p:sp>
        <p:nvSpPr>
          <p:cNvPr id="4" name="Header Placeholder 3">
            <a:extLst>
              <a:ext uri="{FF2B5EF4-FFF2-40B4-BE49-F238E27FC236}">
                <a16:creationId xmlns:a16="http://schemas.microsoft.com/office/drawing/2014/main" id="{0D083541-23A1-B882-7505-A9297B46F894}"/>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1946F21D-600A-4BC9-82A0-4CB06B2FEAFB}"/>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33BAACCE-B970-6637-E6D4-B99D71E07D30}"/>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84683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7F7DF-9C44-E64A-BD3E-27E2A28CDE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7BD49-0D37-0408-DA1C-F647BACCD3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37CF4-8E15-EB58-EF45-42326287771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C88A711-77B2-B182-AD01-D74DF19DC027}"/>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3F5A6EBA-05C6-98FE-DA2C-4DB73D4490F3}"/>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F0B70682-C191-AEEF-98C3-91E5418DC776}"/>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549374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E6E30-19C3-9001-A052-0EF85D138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3C514-149C-F041-31F3-CC5293CD7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B32B8-3EB4-D073-4E1A-C102EF9AB3C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F254E21-ABFB-F212-E036-791EB8F5307F}"/>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A69630E1-0CE5-FA8C-A61C-46A27264FC53}"/>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B2868FFE-1911-D71F-621C-F795DC4D5EA9}"/>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62415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69692-95D2-7A4C-0EC2-BE6088994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ADEA7-33F6-F014-C3E7-F130AE873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1CDD0-B960-639A-1958-F77219D5132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9C39069E-9826-4695-C27A-06FD3FB03015}"/>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73C8C7BF-60CF-6673-FC21-772ADD259C4B}"/>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6CADF7BF-DDC8-DD9F-46BA-7FEB54CFFF72}"/>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0030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8D297-70E8-890B-7FC8-12710C8494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BED11-18F5-FC3A-7D98-D8D5F38076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92842-1F74-2E3F-4DE1-E5D993C83C2E}"/>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E432142-3713-88F8-1A78-5D6367D273DB}"/>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CD1C4A4E-B480-74F2-1343-96DF3154BFF0}"/>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4BE8E02B-A176-836B-5958-76D71C0C7AC2}"/>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9820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7203B-601C-13DB-4DA7-976B0940A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2989C-14AD-C3D5-DFDE-F35EF9E32A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3B3D2-A424-06FB-59B9-05480E639F9E}"/>
              </a:ext>
            </a:extLst>
          </p:cNvPr>
          <p:cNvSpPr>
            <a:spLocks noGrp="1"/>
          </p:cNvSpPr>
          <p:nvPr>
            <p:ph type="body" idx="1"/>
          </p:nvPr>
        </p:nvSpPr>
        <p:spPr/>
        <p:txBody>
          <a:bodyPr/>
          <a:lstStyle/>
          <a:p>
            <a:pPr marL="171450" indent="-171450">
              <a:buFontTx/>
              <a:buChar char="-"/>
            </a:pPr>
            <a:endParaRPr lang="en-US" dirty="0"/>
          </a:p>
        </p:txBody>
      </p:sp>
      <p:sp>
        <p:nvSpPr>
          <p:cNvPr id="4" name="Header Placeholder 3">
            <a:extLst>
              <a:ext uri="{FF2B5EF4-FFF2-40B4-BE49-F238E27FC236}">
                <a16:creationId xmlns:a16="http://schemas.microsoft.com/office/drawing/2014/main" id="{26102691-4853-5BEB-5B2F-D1170B34635F}"/>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7F395459-5E1B-E436-D008-FBF46F38E389}"/>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BC01C216-E4E3-BFE2-9E94-6FD44D7EC84A}"/>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62256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2AC00-01DA-B391-41D2-A57ABB73B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90DDF-8282-578F-7A80-BD98C89D3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EFF5F-8CB3-3B7C-7750-D51339AA54C0}"/>
              </a:ext>
            </a:extLst>
          </p:cNvPr>
          <p:cNvSpPr>
            <a:spLocks noGrp="1"/>
          </p:cNvSpPr>
          <p:nvPr>
            <p:ph type="body" idx="1"/>
          </p:nvPr>
        </p:nvSpPr>
        <p:spPr/>
        <p:txBody>
          <a:bodyPr/>
          <a:lstStyle/>
          <a:p>
            <a:pPr marL="171450" indent="-171450">
              <a:buFontTx/>
              <a:buChar char="-"/>
            </a:pPr>
            <a:endParaRPr lang="en-US" dirty="0"/>
          </a:p>
        </p:txBody>
      </p:sp>
      <p:sp>
        <p:nvSpPr>
          <p:cNvPr id="4" name="Header Placeholder 3">
            <a:extLst>
              <a:ext uri="{FF2B5EF4-FFF2-40B4-BE49-F238E27FC236}">
                <a16:creationId xmlns:a16="http://schemas.microsoft.com/office/drawing/2014/main" id="{C414C013-4720-2F71-EF42-7CE58AB84934}"/>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C38406C0-7D6E-153D-97CE-88DE903067A8}"/>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6DBE60AD-047B-4DF7-17D5-9520F33F99D0}"/>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76941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ADCAF-D07B-16BC-DE67-521E89F1D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7DC4B-1366-E6B7-7E8A-3B6169E2F5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D4E47-A6EC-C691-AC52-ECC8A387B02B}"/>
              </a:ext>
            </a:extLst>
          </p:cNvPr>
          <p:cNvSpPr>
            <a:spLocks noGrp="1"/>
          </p:cNvSpPr>
          <p:nvPr>
            <p:ph type="body" idx="1"/>
          </p:nvPr>
        </p:nvSpPr>
        <p:spPr/>
        <p:txBody>
          <a:bodyPr/>
          <a:lstStyle/>
          <a:p>
            <a:pPr marL="171450" indent="-171450">
              <a:buFontTx/>
              <a:buChar char="-"/>
            </a:pPr>
            <a:endParaRPr lang="en-US" dirty="0"/>
          </a:p>
        </p:txBody>
      </p:sp>
      <p:sp>
        <p:nvSpPr>
          <p:cNvPr id="4" name="Header Placeholder 3">
            <a:extLst>
              <a:ext uri="{FF2B5EF4-FFF2-40B4-BE49-F238E27FC236}">
                <a16:creationId xmlns:a16="http://schemas.microsoft.com/office/drawing/2014/main" id="{500AC9B1-00A1-2541-8ED8-7C01A99D4F1F}"/>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9AE27B1E-6AE7-0EFC-D4F6-A686235D03C0}"/>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0789254E-E27D-89F8-3A49-D607BD37373D}"/>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37146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53060-9704-4F1D-BF15-83948A796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9E097-E6F8-38FF-9A32-F7B042949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96B10-16C6-F935-8120-F60720B90D4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F1776E8-B337-7368-F392-05C010351813}"/>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77956884-FD90-3418-D131-AB40D2812C47}"/>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1ACCB287-0983-19D3-152F-6359EF48C50A}"/>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32775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75375-89EE-B219-F216-1BC2E2A8A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4C143-ECAF-FD26-5598-E43727F78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F0006-2573-F618-EDF2-5E59E1438BCE}"/>
              </a:ext>
            </a:extLst>
          </p:cNvPr>
          <p:cNvSpPr>
            <a:spLocks noGrp="1"/>
          </p:cNvSpPr>
          <p:nvPr>
            <p:ph type="body" idx="1"/>
          </p:nvPr>
        </p:nvSpPr>
        <p:spPr/>
        <p:txBody>
          <a:bodyPr/>
          <a:lstStyle/>
          <a:p>
            <a:pPr>
              <a:defRPr/>
            </a:pPr>
            <a:endParaRPr lang="en-CA" sz="1800" dirty="0">
              <a:effectLst/>
              <a:latin typeface="Calibri"/>
              <a:ea typeface="Calibri" panose="020F0502020204030204" pitchFamily="34" charset="0"/>
              <a:cs typeface="Calibri"/>
            </a:endParaRPr>
          </a:p>
          <a:p>
            <a:pPr>
              <a:defRPr/>
            </a:pPr>
            <a:endParaRPr lang="en-CA" sz="1800" dirty="0">
              <a:effectLst/>
              <a:latin typeface="Calibri"/>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FA8340F0-568F-FF86-674F-9B2D1C107C1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02105-FDFF-414C-B72F-7DE5BC512B3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215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3ADCA-1C01-F21F-2731-16941320A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D831A-E183-6B19-468B-250A34685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8EB3A-0FB7-DC36-2942-E839A606BFE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8C9C6C3D-3DBC-7B60-02EF-EC29C7B58130}"/>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1733AFAE-2F94-A9B0-72EE-74019EF035E7}"/>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EEEB3B56-FC9F-4BBC-185F-9717A61095B0}"/>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93112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918B4-96FB-ADD2-1413-252834947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201DD-DA27-01EF-5225-628273709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74F90-FDDD-0098-6E24-37D2B9B45D3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ADDA3EA5-BE2D-8E7B-AE5B-F6480DE22731}"/>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475EA688-0A85-7FB9-0E24-8F5DC466062D}"/>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C5C88D02-41F6-666A-AA8F-96E7041227D7}"/>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37452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000A9-C45A-95CE-09E9-6F65790DD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18D3C-70B2-CB38-2205-5EF9011AFE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67B28-744C-1419-4B82-B141CA998A5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B1F7FD2-0CFA-DEA1-13F3-D17E755FF607}"/>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CA400CB4-861D-2056-DF7F-9145C4829B32}"/>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5541A7F2-09CB-2313-6E12-4F5973CF2A56}"/>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95808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722B6-27A7-51E7-2646-A37A93F19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A6AD8-04D0-DE0B-7AFF-84938D3D4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72A58-F271-C1DF-6867-99AFF647EED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F119B8C-B792-34A0-B08E-6751E6FA92B5}"/>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D330C548-012B-D24E-3567-B7A57E7332DA}"/>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2232C275-CE5C-7023-B509-D6A18CE26447}"/>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06721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4F40B-BC6F-9270-634C-3B9C18626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C5764-766E-CBA1-B3A0-EDBDBFF91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3CD22-8D27-21F6-71D8-758DBEB7C75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8AC2D0C0-E233-5147-0E5E-9E3798FB3662}"/>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2D09731C-ED53-AFC6-8CDF-D50E07651857}"/>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F0374720-3DB1-36A7-78C6-F7C00C120399}"/>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02077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174C9-C457-7CD5-9F60-BCF55AA41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15B47-AD1A-B44C-F9B5-64E721363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D7EAC-5806-0375-A95C-009774A1E23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08112F38-463F-6A45-2B90-61C9FE010296}"/>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DABB0ED0-9729-2106-5B99-BC52EA940ED4}"/>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04DBB48F-8112-F84E-DED2-F2A2E832EB43}"/>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549582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F954B-88C8-4841-B937-6F642EA20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B8A0E-0A82-5C7E-5BAA-D483E3755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16DF6-1A32-6160-9F31-5689A4AE30B2}"/>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1854604-86C3-0D24-CA66-7FB4356BF7A5}"/>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F1B7C336-BBDC-1781-52F8-707BF36A8B91}"/>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D1ED652C-F6FA-E697-E810-AD884C45BB16}"/>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66919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3D108-F2A9-2400-42D3-722BE6F44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122B8-F77D-FB73-8648-88D8688DC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EE8993-A6A3-0DFB-1508-E4B2B0D4CC64}"/>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39F16C22-2CD9-DE2C-482F-4DC42E49D1F1}"/>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25B9C5B2-D495-8318-CD8A-C2978B4D6A93}"/>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F7096BCC-925F-4ECD-7E2D-F0B8F7971102}"/>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14211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7D390-9799-71FE-06F5-F91A92EDB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00B78-D7F9-3717-76FC-7912A9E3E2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9C3F3-A2B5-1546-2148-91EDA478BB1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7DA69F5-043F-2570-8E7D-0E6F4C8AFB90}"/>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FEFCC085-F6DA-FDFF-8603-958BA0B892FC}"/>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FFABE54C-795F-F221-BD09-87879D50B6F7}"/>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60553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5A2B3-8C62-BA06-CEAA-990BD3A26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BA582-3A5D-D9F2-9FF1-C2DB706FA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E6867-495A-6A12-57CF-9DB3C37DD692}"/>
              </a:ext>
            </a:extLst>
          </p:cNvPr>
          <p:cNvSpPr>
            <a:spLocks noGrp="1"/>
          </p:cNvSpPr>
          <p:nvPr>
            <p:ph type="body" idx="1"/>
          </p:nvPr>
        </p:nvSpPr>
        <p:spPr/>
        <p:txBody>
          <a:bodyPr/>
          <a:lstStyle/>
          <a:p>
            <a:pPr>
              <a:defRPr/>
            </a:pPr>
            <a:endParaRPr lang="en-CA" sz="1800" dirty="0">
              <a:effectLst/>
              <a:latin typeface="Calibri"/>
              <a:ea typeface="Calibri" panose="020F0502020204030204" pitchFamily="34" charset="0"/>
              <a:cs typeface="Calibri"/>
            </a:endParaRPr>
          </a:p>
          <a:p>
            <a:pPr>
              <a:defRPr/>
            </a:pPr>
            <a:endParaRPr lang="en-CA" sz="1800" dirty="0">
              <a:effectLst/>
              <a:latin typeface="Calibri"/>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A3012E71-87E6-BA42-A812-4620CA3FCC0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02105-FDFF-414C-B72F-7DE5BC512B3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83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26000A-732A-2E42-A836-1A0FAA6A4371}" type="datetime1">
              <a:rPr kumimoji="0" lang="en-CA"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2025-02-25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4084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C9E054E4-4394-D573-C747-0CBE5A01B2EC}"/>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 name="Text Box 2">
            <a:extLst>
              <a:ext uri="{FF2B5EF4-FFF2-40B4-BE49-F238E27FC236}">
                <a16:creationId xmlns:a16="http://schemas.microsoft.com/office/drawing/2014/main" id="{E807B710-927C-08A7-F462-FD4A1703C155}"/>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Patient Reported Indicator Surveys (PaRIS) conceptual framework. BMI: Body Mass Index.</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5CE40911-9646-48BD-ACB6-747C509590F2}" type="slidenum">
              <a:rPr lang="fr-CA" smtClean="0"/>
              <a:t>48</a:t>
            </a:fld>
            <a:endParaRPr lang="fr-CA"/>
          </a:p>
        </p:txBody>
      </p:sp>
    </p:spTree>
    <p:extLst>
      <p:ext uri="{BB962C8B-B14F-4D97-AF65-F5344CB8AC3E}">
        <p14:creationId xmlns:p14="http://schemas.microsoft.com/office/powerpoint/2010/main" val="2589627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60</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2793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D00A7-221C-6EEE-500A-14E876C6A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A6386-5A26-373D-14F1-C8600C291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F3B33-9652-85E3-A874-EC583FF5F2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B33A35-9A0A-5A92-E93C-12164A14EF2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62</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998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1E62C30-F1AC-41A0-8617-E828BC4871DE}" type="slidenum">
              <a:rPr lang="fr-CA" smtClean="0"/>
              <a:t>71</a:t>
            </a:fld>
            <a:endParaRPr lang="fr-CA"/>
          </a:p>
        </p:txBody>
      </p:sp>
    </p:spTree>
    <p:extLst>
      <p:ext uri="{BB962C8B-B14F-4D97-AF65-F5344CB8AC3E}">
        <p14:creationId xmlns:p14="http://schemas.microsoft.com/office/powerpoint/2010/main" val="3084188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1E62C30-F1AC-41A0-8617-E828BC4871DE}" type="slidenum">
              <a:rPr lang="fr-CA" smtClean="0"/>
              <a:t>72</a:t>
            </a:fld>
            <a:endParaRPr lang="fr-CA"/>
          </a:p>
        </p:txBody>
      </p:sp>
    </p:spTree>
    <p:extLst>
      <p:ext uri="{BB962C8B-B14F-4D97-AF65-F5344CB8AC3E}">
        <p14:creationId xmlns:p14="http://schemas.microsoft.com/office/powerpoint/2010/main" val="2022170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1E62C30-F1AC-41A0-8617-E828BC4871DE}" type="slidenum">
              <a:rPr lang="fr-CA" smtClean="0"/>
              <a:t>73</a:t>
            </a:fld>
            <a:endParaRPr lang="fr-CA"/>
          </a:p>
        </p:txBody>
      </p:sp>
    </p:spTree>
    <p:extLst>
      <p:ext uri="{BB962C8B-B14F-4D97-AF65-F5344CB8AC3E}">
        <p14:creationId xmlns:p14="http://schemas.microsoft.com/office/powerpoint/2010/main" val="2970816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903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1842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185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2357FB5-D4EE-4BC5-B7C3-166FD48CC2F4}" type="slidenum">
              <a:rPr lang="en-CA" smtClean="0"/>
              <a:t>14</a:t>
            </a:fld>
            <a:endParaRPr lang="en-CA"/>
          </a:p>
        </p:txBody>
      </p:sp>
    </p:spTree>
    <p:extLst>
      <p:ext uri="{BB962C8B-B14F-4D97-AF65-F5344CB8AC3E}">
        <p14:creationId xmlns:p14="http://schemas.microsoft.com/office/powerpoint/2010/main" val="14949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265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364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gn="just"/>
            <a:r>
              <a:rPr lang="en-CA"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118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142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638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846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890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669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265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80451-A24D-4F46-8E18-D1E7B02A7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35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25.02.2025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 indicated on the slide, through the distribution of the HSPN survey by secure messaging and mail, we were able to yield a statistically significant response rate to inform the work of our SGB OHT PFAC and OHT more broadly. This high survey completion rate provides us with valid data, which will be very important to inform future program development and identify gaps and areas for improvement through the SGB OHT. </a:t>
            </a:r>
          </a:p>
          <a:p>
            <a:pPr lvl="0"/>
            <a:endParaRPr lang="en-US" dirty="0"/>
          </a:p>
          <a:p>
            <a:r>
              <a:rPr lang="en-US" dirty="0"/>
              <a:t>In addition to the survey response rate, we thought it was notable to mention that when the survey was sent out electronically and by mail, we also saw an increase in traffic on our SGB OHT website, and received many phone calls and emails with excitement about completing the survey, and gratitude for the opportunity to provide their input to share our local health system. </a:t>
            </a:r>
            <a:endParaRPr lang="en-US" dirty="0">
              <a:cs typeface="Calibri"/>
            </a:endParaRPr>
          </a:p>
          <a:p>
            <a:pPr lvl="0"/>
            <a:endParaRPr lang="en-US" dirty="0"/>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04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C02105-FDFF-414C-B72F-7DE5BC512B38}" type="slidenum">
              <a:rPr kumimoji="0" lang="en-CA"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93</a:t>
            </a:fld>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75880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25.02.2025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slide provides some early results of the South Georgian Bay OHT Patient Experience Survey developed by HSPN and illustrates patient confidence in their health care professional: providing them with the needed care, </a:t>
            </a:r>
            <a:r>
              <a:rPr lang="en-CA" sz="1200" b="0" i="0" u="none" strike="noStrike" kern="1200" dirty="0">
                <a:solidFill>
                  <a:schemeClr val="tx1"/>
                </a:solidFill>
                <a:effectLst/>
                <a:latin typeface="+mn-lt"/>
                <a:ea typeface="+mn-ea"/>
                <a:cs typeface="+mn-cs"/>
              </a:rPr>
              <a:t>looking after them as they age, understanding their healthcare needs, and their confidence in knowing what they need to take care and manage their own health.</a:t>
            </a:r>
            <a:r>
              <a:rPr lang="en-CA" dirty="0"/>
              <a:t> </a:t>
            </a:r>
            <a:endParaRPr lang="en-CA" sz="1200" b="0" i="0" u="none" strike="noStrike" kern="1200" dirty="0">
              <a:solidFill>
                <a:schemeClr val="tx1"/>
              </a:solidFill>
              <a:effectLst/>
              <a:latin typeface="+mn-lt"/>
              <a:ea typeface="+mn-ea"/>
              <a:cs typeface="+mn-cs"/>
            </a:endParaRPr>
          </a:p>
          <a:p>
            <a:pPr lvl="0"/>
            <a:endParaRPr lang="en-US" dirty="0"/>
          </a:p>
          <a:p>
            <a:r>
              <a:rPr lang="en-US" dirty="0"/>
              <a:t>Overall, these results are positive but there is still work to do to increase patient experience and confidence. Through the SGB OHT all survey results, including these, will be evaluated using a population health segmentation approach by our SGB OHT PFAC to identify gaps and identify driving factors for these gaps, and opportunities of how we can work together through the SGB OHT to address these by working on specific population health projects </a:t>
            </a:r>
            <a:r>
              <a:rPr lang="en-US"/>
              <a:t>to ultimately increase the patient experience. With the support of HSPN we plan to survey our population annually to evaluate change in service delivery and the patient experience over time. </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603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2357FB5-D4EE-4BC5-B7C3-166FD48CC2F4}" type="slidenum">
              <a:rPr lang="en-CA" smtClean="0"/>
              <a:t>18</a:t>
            </a:fld>
            <a:endParaRPr lang="en-CA"/>
          </a:p>
        </p:txBody>
      </p:sp>
    </p:spTree>
    <p:extLst>
      <p:ext uri="{BB962C8B-B14F-4D97-AF65-F5344CB8AC3E}">
        <p14:creationId xmlns:p14="http://schemas.microsoft.com/office/powerpoint/2010/main" val="2143812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Today I will be speaking 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57FB5-D4EE-4BC5-B7C3-166FD48CC2F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315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9FF8A-278B-AEA0-CD0F-56B7963CD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42937-2A72-66C6-3A7B-D4127FED4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82D38-F4DA-58A4-E146-6C74FBD26C6C}"/>
              </a:ext>
            </a:extLst>
          </p:cNvPr>
          <p:cNvSpPr>
            <a:spLocks noGrp="1"/>
          </p:cNvSpPr>
          <p:nvPr>
            <p:ph type="body" idx="1"/>
          </p:nvPr>
        </p:nvSpPr>
        <p:spPr/>
        <p:txBody>
          <a:bodyPr/>
          <a:lstStyle/>
          <a:p>
            <a:endParaRPr lang="en-US" sz="1800" dirty="0"/>
          </a:p>
        </p:txBody>
      </p:sp>
      <p:sp>
        <p:nvSpPr>
          <p:cNvPr id="4" name="Header Placeholder 3">
            <a:extLst>
              <a:ext uri="{FF2B5EF4-FFF2-40B4-BE49-F238E27FC236}">
                <a16:creationId xmlns:a16="http://schemas.microsoft.com/office/drawing/2014/main" id="{19B2918F-D573-437A-B2B9-CEE429D0FDA7}"/>
              </a:ext>
            </a:extLst>
          </p:cNvPr>
          <p:cNvSpPr>
            <a:spLocks noGrp="1"/>
          </p:cNvSpPr>
          <p:nvPr>
            <p:ph type="hdr" sz="quarter"/>
          </p:nvPr>
        </p:nvSpPr>
        <p:spPr/>
        <p:txBody>
          <a:bodyPr/>
          <a:lstStyle/>
          <a:p>
            <a:pPr marL="0" marR="0" lvl="0" indent="0" algn="l" defTabSz="931774"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p>
        </p:txBody>
      </p:sp>
      <p:sp>
        <p:nvSpPr>
          <p:cNvPr id="5" name="Date Placeholder 4">
            <a:extLst>
              <a:ext uri="{FF2B5EF4-FFF2-40B4-BE49-F238E27FC236}">
                <a16:creationId xmlns:a16="http://schemas.microsoft.com/office/drawing/2014/main" id="{8A607155-F089-9A06-4F28-57BB9B9E172F}"/>
              </a:ext>
            </a:extLst>
          </p:cNvPr>
          <p:cNvSpPr>
            <a:spLocks noGrp="1"/>
          </p:cNvSpPr>
          <p:nvPr>
            <p:ph type="dt"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BEC65DF2-B1DE-4B4A-8407-30724DDFB7E9}" type="datetime1">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2/25/2025</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Slide Number Placeholder 5">
            <a:extLst>
              <a:ext uri="{FF2B5EF4-FFF2-40B4-BE49-F238E27FC236}">
                <a16:creationId xmlns:a16="http://schemas.microsoft.com/office/drawing/2014/main" id="{B4BBFDBD-F6FF-7569-B673-5EE4EF987E51}"/>
              </a:ext>
            </a:extLst>
          </p:cNvPr>
          <p:cNvSpPr>
            <a:spLocks noGrp="1"/>
          </p:cNvSpPr>
          <p:nvPr>
            <p:ph type="sldNum" sz="quarter" idx="5"/>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l" defTabSz="931774"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60422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png"/><Relationship Id="rId9" Type="http://schemas.microsoft.com/office/2007/relationships/hdphoto" Target="../media/hdphoto2.wdp"/></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_Zodiac Strip" type="titleOnly">
  <p:cSld name="TITLE_ONLY">
    <p:spTree>
      <p:nvGrpSpPr>
        <p:cNvPr id="1" name="Shape 26"/>
        <p:cNvGrpSpPr/>
        <p:nvPr/>
      </p:nvGrpSpPr>
      <p:grpSpPr>
        <a:xfrm>
          <a:off x="0" y="0"/>
          <a:ext cx="0" cy="0"/>
          <a:chOff x="0" y="0"/>
          <a:chExt cx="0" cy="0"/>
        </a:xfrm>
      </p:grpSpPr>
      <p:sp>
        <p:nvSpPr>
          <p:cNvPr id="27" name="Google Shape;27;p74"/>
          <p:cNvSpPr/>
          <p:nvPr/>
        </p:nvSpPr>
        <p:spPr>
          <a:xfrm>
            <a:off x="0" y="6245525"/>
            <a:ext cx="12192000" cy="6124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8" name="Google Shape;28;p74"/>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29" name="Google Shape;29;p74"/>
          <p:cNvSpPr txBox="1">
            <a:spLocks noGrp="1"/>
          </p:cNvSpPr>
          <p:nvPr>
            <p:ph type="title"/>
          </p:nvPr>
        </p:nvSpPr>
        <p:spPr>
          <a:xfrm>
            <a:off x="838200" y="365126"/>
            <a:ext cx="10515600" cy="73043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
        <p:cNvGrpSpPr/>
        <p:nvPr/>
      </p:nvGrpSpPr>
      <p:grpSpPr>
        <a:xfrm>
          <a:off x="0" y="0"/>
          <a:ext cx="0" cy="0"/>
          <a:chOff x="0" y="0"/>
          <a:chExt cx="0" cy="0"/>
        </a:xfrm>
      </p:grpSpPr>
      <p:sp>
        <p:nvSpPr>
          <p:cNvPr id="105" name="Google Shape;105;p8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8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7" name="Google Shape;107;p8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08" name="Google Shape;108;p88"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109" name="Google Shape;10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89"/>
          <p:cNvSpPr>
            <a:spLocks noGrp="1"/>
          </p:cNvSpPr>
          <p:nvPr>
            <p:ph type="pic" idx="2"/>
          </p:nvPr>
        </p:nvSpPr>
        <p:spPr>
          <a:xfrm>
            <a:off x="5183188" y="987425"/>
            <a:ext cx="6172200" cy="4873625"/>
          </a:xfrm>
          <a:prstGeom prst="rect">
            <a:avLst/>
          </a:prstGeom>
          <a:noFill/>
          <a:ln>
            <a:noFill/>
          </a:ln>
        </p:spPr>
      </p:sp>
      <p:sp>
        <p:nvSpPr>
          <p:cNvPr id="113" name="Google Shape;113;p8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14" name="Google Shape;114;p89"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115" name="Google Shape;115;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with Image1">
  <p:cSld name="Title Slide with Image1">
    <p:spTree>
      <p:nvGrpSpPr>
        <p:cNvPr id="1" name="Shape 116"/>
        <p:cNvGrpSpPr/>
        <p:nvPr/>
      </p:nvGrpSpPr>
      <p:grpSpPr>
        <a:xfrm>
          <a:off x="0" y="0"/>
          <a:ext cx="0" cy="0"/>
          <a:chOff x="0" y="0"/>
          <a:chExt cx="0" cy="0"/>
        </a:xfrm>
      </p:grpSpPr>
      <p:sp>
        <p:nvSpPr>
          <p:cNvPr id="117" name="Google Shape;117;p90"/>
          <p:cNvSpPr/>
          <p:nvPr/>
        </p:nvSpPr>
        <p:spPr>
          <a:xfrm>
            <a:off x="486834" y="366717"/>
            <a:ext cx="9146117" cy="515302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2133" b="1">
              <a:solidFill>
                <a:schemeClr val="lt1"/>
              </a:solidFill>
              <a:latin typeface="Arial"/>
              <a:ea typeface="Arial"/>
              <a:cs typeface="Arial"/>
              <a:sym typeface="Arial"/>
            </a:endParaRPr>
          </a:p>
        </p:txBody>
      </p:sp>
      <p:sp>
        <p:nvSpPr>
          <p:cNvPr id="118" name="Google Shape;118;p90"/>
          <p:cNvSpPr txBox="1">
            <a:spLocks noGrp="1"/>
          </p:cNvSpPr>
          <p:nvPr>
            <p:ph type="title"/>
          </p:nvPr>
        </p:nvSpPr>
        <p:spPr>
          <a:xfrm>
            <a:off x="864807" y="2636970"/>
            <a:ext cx="8768144" cy="801117"/>
          </a:xfrm>
          <a:prstGeom prst="rect">
            <a:avLst/>
          </a:prstGeom>
          <a:noFill/>
          <a:ln>
            <a:noFill/>
          </a:ln>
        </p:spPr>
        <p:txBody>
          <a:bodyPr spcFirstLastPara="1" wrap="square" lIns="91425" tIns="45700" rIns="91425" bIns="45700" anchor="b" anchorCtr="0">
            <a:spAutoFit/>
          </a:bodyPr>
          <a:lstStyle>
            <a:lvl1pPr lvl="0" algn="l">
              <a:lnSpc>
                <a:spcPct val="95000"/>
              </a:lnSpc>
              <a:spcBef>
                <a:spcPts val="0"/>
              </a:spcBef>
              <a:spcAft>
                <a:spcPts val="0"/>
              </a:spcAft>
              <a:buClr>
                <a:schemeClr val="lt1"/>
              </a:buClr>
              <a:buSzPts val="5067"/>
              <a:buFont typeface="Arial"/>
              <a:buNone/>
              <a:defRPr sz="5067" b="0" i="0" u="none" strike="noStrike"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90"/>
          <p:cNvSpPr txBox="1">
            <a:spLocks noGrp="1"/>
          </p:cNvSpPr>
          <p:nvPr>
            <p:ph type="body" idx="1"/>
          </p:nvPr>
        </p:nvSpPr>
        <p:spPr>
          <a:xfrm>
            <a:off x="872935" y="3372897"/>
            <a:ext cx="8733975" cy="50783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00"/>
              </a:spcBef>
              <a:spcAft>
                <a:spcPts val="0"/>
              </a:spcAft>
              <a:buClr>
                <a:schemeClr val="lt1"/>
              </a:buClr>
              <a:buSzPts val="5067"/>
              <a:buFont typeface="Arial"/>
              <a:buNone/>
              <a:defRPr sz="5067" i="1">
                <a:solidFill>
                  <a:schemeClr val="lt1"/>
                </a:solidFill>
                <a:latin typeface="Arial"/>
                <a:ea typeface="Arial"/>
                <a:cs typeface="Arial"/>
                <a:sym typeface="Arial"/>
              </a:defRPr>
            </a:lvl1pPr>
            <a:lvl2pPr marL="914400" lvl="1" indent="-228600" algn="l">
              <a:lnSpc>
                <a:spcPct val="90000"/>
              </a:lnSpc>
              <a:spcBef>
                <a:spcPts val="500"/>
              </a:spcBef>
              <a:spcAft>
                <a:spcPts val="0"/>
              </a:spcAft>
              <a:buClr>
                <a:srgbClr val="88898D"/>
              </a:buClr>
              <a:buSzPts val="2400"/>
              <a:buNone/>
              <a:defRPr sz="2400">
                <a:solidFill>
                  <a:srgbClr val="88898D"/>
                </a:solidFill>
              </a:defRPr>
            </a:lvl2pPr>
            <a:lvl3pPr marL="1371600" lvl="2" indent="-228600" algn="l">
              <a:lnSpc>
                <a:spcPct val="90000"/>
              </a:lnSpc>
              <a:spcBef>
                <a:spcPts val="500"/>
              </a:spcBef>
              <a:spcAft>
                <a:spcPts val="0"/>
              </a:spcAft>
              <a:buClr>
                <a:srgbClr val="88898D"/>
              </a:buClr>
              <a:buSzPts val="2133"/>
              <a:buNone/>
              <a:defRPr sz="2133">
                <a:solidFill>
                  <a:srgbClr val="88898D"/>
                </a:solidFill>
              </a:defRPr>
            </a:lvl3pPr>
            <a:lvl4pPr marL="1828800" lvl="3" indent="-228600" algn="l">
              <a:lnSpc>
                <a:spcPct val="90000"/>
              </a:lnSpc>
              <a:spcBef>
                <a:spcPts val="500"/>
              </a:spcBef>
              <a:spcAft>
                <a:spcPts val="0"/>
              </a:spcAft>
              <a:buClr>
                <a:srgbClr val="88898D"/>
              </a:buClr>
              <a:buSzPts val="1867"/>
              <a:buNone/>
              <a:defRPr sz="1867">
                <a:solidFill>
                  <a:srgbClr val="88898D"/>
                </a:solidFill>
              </a:defRPr>
            </a:lvl4pPr>
            <a:lvl5pPr marL="2286000" lvl="4" indent="-228600" algn="l">
              <a:lnSpc>
                <a:spcPct val="90000"/>
              </a:lnSpc>
              <a:spcBef>
                <a:spcPts val="500"/>
              </a:spcBef>
              <a:spcAft>
                <a:spcPts val="0"/>
              </a:spcAft>
              <a:buClr>
                <a:srgbClr val="88898D"/>
              </a:buClr>
              <a:buSzPts val="1867"/>
              <a:buNone/>
              <a:defRPr sz="1867">
                <a:solidFill>
                  <a:srgbClr val="88898D"/>
                </a:solidFill>
              </a:defRPr>
            </a:lvl5pPr>
            <a:lvl6pPr marL="2743200" lvl="5" indent="-228600" algn="l">
              <a:lnSpc>
                <a:spcPct val="90000"/>
              </a:lnSpc>
              <a:spcBef>
                <a:spcPts val="500"/>
              </a:spcBef>
              <a:spcAft>
                <a:spcPts val="0"/>
              </a:spcAft>
              <a:buClr>
                <a:srgbClr val="88898D"/>
              </a:buClr>
              <a:buSzPts val="1867"/>
              <a:buNone/>
              <a:defRPr sz="1867">
                <a:solidFill>
                  <a:srgbClr val="88898D"/>
                </a:solidFill>
              </a:defRPr>
            </a:lvl6pPr>
            <a:lvl7pPr marL="3200400" lvl="6" indent="-228600" algn="l">
              <a:lnSpc>
                <a:spcPct val="90000"/>
              </a:lnSpc>
              <a:spcBef>
                <a:spcPts val="500"/>
              </a:spcBef>
              <a:spcAft>
                <a:spcPts val="0"/>
              </a:spcAft>
              <a:buClr>
                <a:srgbClr val="88898D"/>
              </a:buClr>
              <a:buSzPts val="1867"/>
              <a:buNone/>
              <a:defRPr sz="1867">
                <a:solidFill>
                  <a:srgbClr val="88898D"/>
                </a:solidFill>
              </a:defRPr>
            </a:lvl7pPr>
            <a:lvl8pPr marL="3657600" lvl="7" indent="-228600" algn="l">
              <a:lnSpc>
                <a:spcPct val="90000"/>
              </a:lnSpc>
              <a:spcBef>
                <a:spcPts val="500"/>
              </a:spcBef>
              <a:spcAft>
                <a:spcPts val="0"/>
              </a:spcAft>
              <a:buClr>
                <a:srgbClr val="88898D"/>
              </a:buClr>
              <a:buSzPts val="1867"/>
              <a:buNone/>
              <a:defRPr sz="1867">
                <a:solidFill>
                  <a:srgbClr val="88898D"/>
                </a:solidFill>
              </a:defRPr>
            </a:lvl8pPr>
            <a:lvl9pPr marL="4114800" lvl="8" indent="-228600" algn="l">
              <a:lnSpc>
                <a:spcPct val="90000"/>
              </a:lnSpc>
              <a:spcBef>
                <a:spcPts val="500"/>
              </a:spcBef>
              <a:spcAft>
                <a:spcPts val="0"/>
              </a:spcAft>
              <a:buClr>
                <a:srgbClr val="88898D"/>
              </a:buClr>
              <a:buSzPts val="1867"/>
              <a:buNone/>
              <a:defRPr sz="1867">
                <a:solidFill>
                  <a:srgbClr val="88898D"/>
                </a:solidFill>
              </a:defRPr>
            </a:lvl9pPr>
          </a:lstStyle>
          <a:p>
            <a:endParaRPr/>
          </a:p>
        </p:txBody>
      </p:sp>
      <p:sp>
        <p:nvSpPr>
          <p:cNvPr id="120" name="Google Shape;120;p90"/>
          <p:cNvSpPr txBox="1">
            <a:spLocks noGrp="1"/>
          </p:cNvSpPr>
          <p:nvPr>
            <p:ph type="dt" idx="10"/>
          </p:nvPr>
        </p:nvSpPr>
        <p:spPr>
          <a:xfrm>
            <a:off x="997456" y="5281135"/>
            <a:ext cx="2567117" cy="23860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600" i="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p90"/>
          <p:cNvSpPr txBox="1">
            <a:spLocks noGrp="1"/>
          </p:cNvSpPr>
          <p:nvPr>
            <p:ph type="body" idx="2"/>
          </p:nvPr>
        </p:nvSpPr>
        <p:spPr>
          <a:xfrm>
            <a:off x="994834" y="4418935"/>
            <a:ext cx="8638117" cy="3651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Clr>
                <a:schemeClr val="lt1"/>
              </a:buClr>
              <a:buSzPts val="2400"/>
              <a:buNone/>
              <a:defRPr sz="2400" i="0">
                <a:solidFill>
                  <a:schemeClr val="lt1"/>
                </a:solidFill>
              </a:defRPr>
            </a:lvl1pPr>
            <a:lvl2pPr marL="914400" lvl="1" indent="-381000" algn="l">
              <a:lnSpc>
                <a:spcPct val="90000"/>
              </a:lnSpc>
              <a:spcBef>
                <a:spcPts val="500"/>
              </a:spcBef>
              <a:spcAft>
                <a:spcPts val="0"/>
              </a:spcAft>
              <a:buClr>
                <a:schemeClr val="dk1"/>
              </a:buClr>
              <a:buSzPts val="2400"/>
              <a:buChar char="•"/>
              <a:defRPr sz="2400">
                <a:latin typeface="Arial"/>
                <a:ea typeface="Arial"/>
                <a:cs typeface="Arial"/>
                <a:sym typeface="Arial"/>
              </a:defRPr>
            </a:lvl2pPr>
            <a:lvl3pPr marL="1371600" lvl="2" indent="-381000" algn="l">
              <a:lnSpc>
                <a:spcPct val="90000"/>
              </a:lnSpc>
              <a:spcBef>
                <a:spcPts val="500"/>
              </a:spcBef>
              <a:spcAft>
                <a:spcPts val="0"/>
              </a:spcAft>
              <a:buClr>
                <a:schemeClr val="dk1"/>
              </a:buClr>
              <a:buSzPts val="2400"/>
              <a:buChar char="•"/>
              <a:defRPr sz="2400">
                <a:latin typeface="Arial"/>
                <a:ea typeface="Arial"/>
                <a:cs typeface="Arial"/>
                <a:sym typeface="Arial"/>
              </a:defRPr>
            </a:lvl3pPr>
            <a:lvl4pPr marL="1828800" lvl="3" indent="-381000" algn="l">
              <a:lnSpc>
                <a:spcPct val="90000"/>
              </a:lnSpc>
              <a:spcBef>
                <a:spcPts val="500"/>
              </a:spcBef>
              <a:spcAft>
                <a:spcPts val="0"/>
              </a:spcAft>
              <a:buClr>
                <a:schemeClr val="dk1"/>
              </a:buClr>
              <a:buSzPts val="2400"/>
              <a:buChar char="•"/>
              <a:defRPr sz="2400">
                <a:latin typeface="Arial"/>
                <a:ea typeface="Arial"/>
                <a:cs typeface="Arial"/>
                <a:sym typeface="Arial"/>
              </a:defRPr>
            </a:lvl4pPr>
            <a:lvl5pPr marL="2286000" lvl="4" indent="-381000" algn="l">
              <a:lnSpc>
                <a:spcPct val="90000"/>
              </a:lnSpc>
              <a:spcBef>
                <a:spcPts val="500"/>
              </a:spcBef>
              <a:spcAft>
                <a:spcPts val="0"/>
              </a:spcAft>
              <a:buClr>
                <a:schemeClr val="dk1"/>
              </a:buClr>
              <a:buSzPts val="2400"/>
              <a:buChar char="•"/>
              <a:defRPr sz="24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2" name="Google Shape;122;p9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94833" y="912368"/>
            <a:ext cx="4230432" cy="410888"/>
          </a:xfrm>
          <a:prstGeom prst="rect">
            <a:avLst/>
          </a:prstGeom>
          <a:noFill/>
          <a:ln>
            <a:noFill/>
          </a:ln>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Dark">
    <p:bg>
      <p:bgPr>
        <a:solidFill>
          <a:srgbClr val="0A1A3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3035" y="1122363"/>
            <a:ext cx="10650765" cy="2387600"/>
          </a:xfrm>
        </p:spPr>
        <p:txBody>
          <a:bodyPr anchor="b">
            <a:normAutofit/>
          </a:bodyPr>
          <a:lstStyle>
            <a:lvl1pPr algn="l">
              <a:defRPr sz="5000" b="1">
                <a:latin typeface="Arial Black" panose="020B0A04020102020204" pitchFamily="34" charset="0"/>
              </a:defRPr>
            </a:lvl1pPr>
          </a:lstStyle>
          <a:p>
            <a:r>
              <a:rPr lang="en-US"/>
              <a:t>TITLE</a:t>
            </a:r>
            <a:endParaRPr lang="fr-CA"/>
          </a:p>
        </p:txBody>
      </p:sp>
      <p:sp>
        <p:nvSpPr>
          <p:cNvPr id="3" name="Subtitle 2"/>
          <p:cNvSpPr>
            <a:spLocks noGrp="1"/>
          </p:cNvSpPr>
          <p:nvPr>
            <p:ph type="subTitle" idx="1"/>
          </p:nvPr>
        </p:nvSpPr>
        <p:spPr>
          <a:xfrm>
            <a:off x="703035" y="3602038"/>
            <a:ext cx="10650765" cy="702543"/>
          </a:xfrm>
        </p:spPr>
        <p:txBody>
          <a:bodyPr anchor="ctr">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cxnSp>
        <p:nvCxnSpPr>
          <p:cNvPr id="8" name="Straight Connector 7"/>
          <p:cNvCxnSpPr/>
          <p:nvPr userDrawn="1"/>
        </p:nvCxnSpPr>
        <p:spPr>
          <a:xfrm flipV="1">
            <a:off x="703035" y="5726361"/>
            <a:ext cx="11488965" cy="1"/>
          </a:xfrm>
          <a:prstGeom prst="line">
            <a:avLst/>
          </a:prstGeom>
          <a:ln w="57150">
            <a:solidFill>
              <a:srgbClr val="C7EA95"/>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867955" y="376278"/>
            <a:ext cx="3324045"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035" y="492944"/>
            <a:ext cx="2742770" cy="468000"/>
          </a:xfrm>
          <a:prstGeom prst="rect">
            <a:avLst/>
          </a:prstGeom>
        </p:spPr>
      </p:pic>
      <p:sp>
        <p:nvSpPr>
          <p:cNvPr id="11" name="Content Placeholder 8"/>
          <p:cNvSpPr>
            <a:spLocks noGrp="1"/>
          </p:cNvSpPr>
          <p:nvPr>
            <p:ph sz="quarter" idx="11" hasCustomPrompt="1"/>
          </p:nvPr>
        </p:nvSpPr>
        <p:spPr>
          <a:xfrm>
            <a:off x="703035" y="4396656"/>
            <a:ext cx="7086390" cy="451389"/>
          </a:xfrm>
        </p:spPr>
        <p:txBody>
          <a:bodyPr anchor="ctr">
            <a:normAutofit/>
          </a:bodyPr>
          <a:lstStyle>
            <a:lvl1pPr marL="0" indent="0">
              <a:lnSpc>
                <a:spcPct val="100000"/>
              </a:lnSpc>
              <a:spcBef>
                <a:spcPts val="0"/>
              </a:spcBef>
              <a:buNone/>
              <a:defRPr sz="2400"/>
            </a:lvl1pPr>
          </a:lstStyle>
          <a:p>
            <a:pPr lvl="0"/>
            <a:r>
              <a:rPr lang="en-CA" noProof="0"/>
              <a:t>Name, Degree, Role - Organization</a:t>
            </a:r>
          </a:p>
        </p:txBody>
      </p:sp>
      <p:sp>
        <p:nvSpPr>
          <p:cNvPr id="10" name="Text Placeholder 5"/>
          <p:cNvSpPr>
            <a:spLocks noGrp="1"/>
          </p:cNvSpPr>
          <p:nvPr>
            <p:ph type="body" sz="quarter" idx="12" hasCustomPrompt="1"/>
          </p:nvPr>
        </p:nvSpPr>
        <p:spPr>
          <a:xfrm>
            <a:off x="703035" y="5982333"/>
            <a:ext cx="2933190" cy="318668"/>
          </a:xfrm>
        </p:spPr>
        <p:txBody>
          <a:bodyPr>
            <a:noAutofit/>
          </a:bodyPr>
          <a:lstStyle>
            <a:lvl1pPr marL="0" indent="0">
              <a:buNone/>
              <a:defRPr sz="1800"/>
            </a:lvl1pPr>
          </a:lstStyle>
          <a:p>
            <a:pPr lvl="0"/>
            <a:r>
              <a:rPr lang="en-US"/>
              <a:t>EVENT </a:t>
            </a:r>
            <a:r>
              <a:rPr lang="en-US" err="1"/>
              <a:t>dd</a:t>
            </a:r>
            <a:r>
              <a:rPr lang="en-US"/>
              <a:t> month, </a:t>
            </a:r>
            <a:r>
              <a:rPr lang="en-US" err="1"/>
              <a:t>YYYY</a:t>
            </a:r>
            <a:endParaRPr lang="en-CA"/>
          </a:p>
        </p:txBody>
      </p:sp>
    </p:spTree>
    <p:extLst>
      <p:ext uri="{BB962C8B-B14F-4D97-AF65-F5344CB8AC3E}">
        <p14:creationId xmlns:p14="http://schemas.microsoft.com/office/powerpoint/2010/main" val="368075847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Light">
  <p:cSld name="Title Slide Light">
    <p:spTree>
      <p:nvGrpSpPr>
        <p:cNvPr id="1" name="Shape 13"/>
        <p:cNvGrpSpPr/>
        <p:nvPr/>
      </p:nvGrpSpPr>
      <p:grpSpPr>
        <a:xfrm>
          <a:off x="0" y="0"/>
          <a:ext cx="0" cy="0"/>
          <a:chOff x="0" y="0"/>
          <a:chExt cx="0" cy="0"/>
        </a:xfrm>
      </p:grpSpPr>
      <p:sp>
        <p:nvSpPr>
          <p:cNvPr id="14" name="Google Shape;14;p72"/>
          <p:cNvSpPr txBox="1">
            <a:spLocks noGrp="1"/>
          </p:cNvSpPr>
          <p:nvPr>
            <p:ph type="ctrTitle"/>
          </p:nvPr>
        </p:nvSpPr>
        <p:spPr>
          <a:xfrm>
            <a:off x="703035" y="1122363"/>
            <a:ext cx="10650765"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000"/>
              <a:buFont typeface="Arial Black"/>
              <a:buNone/>
              <a:defRPr sz="5000" b="1">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72"/>
          <p:cNvSpPr txBox="1">
            <a:spLocks noGrp="1"/>
          </p:cNvSpPr>
          <p:nvPr>
            <p:ph type="subTitle" idx="1"/>
          </p:nvPr>
        </p:nvSpPr>
        <p:spPr>
          <a:xfrm>
            <a:off x="703035" y="3602038"/>
            <a:ext cx="10650765" cy="7025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dk1"/>
              </a:buClr>
              <a:buSzPts val="3200"/>
              <a:buNone/>
              <a:defRPr sz="3200" b="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7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3035" y="493764"/>
            <a:ext cx="2733151" cy="466359"/>
          </a:xfrm>
          <a:prstGeom prst="rect">
            <a:avLst/>
          </a:prstGeom>
          <a:noFill/>
          <a:ln>
            <a:noFill/>
          </a:ln>
        </p:spPr>
      </p:pic>
      <p:cxnSp>
        <p:nvCxnSpPr>
          <p:cNvPr id="17" name="Google Shape;17;p72"/>
          <p:cNvCxnSpPr/>
          <p:nvPr/>
        </p:nvCxnSpPr>
        <p:spPr>
          <a:xfrm rot="10800000" flipH="1">
            <a:off x="703035" y="5726361"/>
            <a:ext cx="11488965" cy="1"/>
          </a:xfrm>
          <a:prstGeom prst="straightConnector1">
            <a:avLst/>
          </a:prstGeom>
          <a:noFill/>
          <a:ln w="57150" cap="flat" cmpd="sng">
            <a:solidFill>
              <a:srgbClr val="C7EA95"/>
            </a:solidFill>
            <a:prstDash val="solid"/>
            <a:miter lim="800000"/>
            <a:headEnd type="none" w="sm" len="sm"/>
            <a:tailEnd type="none" w="sm" len="sm"/>
          </a:ln>
        </p:spPr>
      </p:cxnSp>
      <p:sp>
        <p:nvSpPr>
          <p:cNvPr id="18" name="Google Shape;18;p72"/>
          <p:cNvSpPr/>
          <p:nvPr/>
        </p:nvSpPr>
        <p:spPr>
          <a:xfrm>
            <a:off x="8867955" y="376278"/>
            <a:ext cx="3324045" cy="701333"/>
          </a:xfrm>
          <a:prstGeom prst="rect">
            <a:avLst/>
          </a:prstGeom>
          <a:solidFill>
            <a:srgbClr val="C7EA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9;p72"/>
          <p:cNvSpPr txBox="1">
            <a:spLocks noGrp="1"/>
          </p:cNvSpPr>
          <p:nvPr>
            <p:ph type="body" idx="2"/>
          </p:nvPr>
        </p:nvSpPr>
        <p:spPr>
          <a:xfrm>
            <a:off x="703035" y="4396656"/>
            <a:ext cx="7086390" cy="451389"/>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72"/>
          <p:cNvSpPr txBox="1">
            <a:spLocks noGrp="1"/>
          </p:cNvSpPr>
          <p:nvPr>
            <p:ph type="body" idx="3"/>
          </p:nvPr>
        </p:nvSpPr>
        <p:spPr>
          <a:xfrm>
            <a:off x="703035" y="5982333"/>
            <a:ext cx="2933190" cy="3186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32092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genda_Zodiac Strip Slide">
  <p:cSld name="Agenda_Zodiac Strip Slide">
    <p:spTree>
      <p:nvGrpSpPr>
        <p:cNvPr id="1" name="Shape 66"/>
        <p:cNvGrpSpPr/>
        <p:nvPr/>
      </p:nvGrpSpPr>
      <p:grpSpPr>
        <a:xfrm>
          <a:off x="0" y="0"/>
          <a:ext cx="0" cy="0"/>
          <a:chOff x="0" y="0"/>
          <a:chExt cx="0" cy="0"/>
        </a:xfrm>
      </p:grpSpPr>
      <p:sp>
        <p:nvSpPr>
          <p:cNvPr id="67" name="Google Shape;67;p82"/>
          <p:cNvSpPr txBox="1">
            <a:spLocks noGrp="1"/>
          </p:cNvSpPr>
          <p:nvPr>
            <p:ph type="body" idx="1"/>
          </p:nvPr>
        </p:nvSpPr>
        <p:spPr>
          <a:xfrm>
            <a:off x="838200" y="1544128"/>
            <a:ext cx="10515600" cy="463283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AutoNum type="arabicPeriod"/>
              <a:defRPr/>
            </a:lvl1pPr>
            <a:lvl2pPr marL="914400" lvl="1" indent="-381000" algn="l">
              <a:lnSpc>
                <a:spcPct val="90000"/>
              </a:lnSpc>
              <a:spcBef>
                <a:spcPts val="500"/>
              </a:spcBef>
              <a:spcAft>
                <a:spcPts val="0"/>
              </a:spcAft>
              <a:buClr>
                <a:schemeClr val="dk1"/>
              </a:buClr>
              <a:buSzPts val="2400"/>
              <a:buFont typeface="Noto Sans Symbols"/>
              <a:buChar char="▪"/>
              <a:defRPr/>
            </a:lvl2pPr>
            <a:lvl3pPr marL="1371600" lvl="2" indent="-355600" algn="l">
              <a:lnSpc>
                <a:spcPct val="90000"/>
              </a:lnSpc>
              <a:spcBef>
                <a:spcPts val="500"/>
              </a:spcBef>
              <a:spcAft>
                <a:spcPts val="0"/>
              </a:spcAft>
              <a:buClr>
                <a:schemeClr val="dk1"/>
              </a:buClr>
              <a:buSzPts val="2000"/>
              <a:buFont typeface="Arial"/>
              <a:buAutoNum type="alphaLcParenR"/>
              <a:defRPr/>
            </a:lvl3pPr>
            <a:lvl4pPr marL="1828800" lvl="3" indent="-342900" algn="l">
              <a:lnSpc>
                <a:spcPct val="90000"/>
              </a:lnSpc>
              <a:spcBef>
                <a:spcPts val="500"/>
              </a:spcBef>
              <a:spcAft>
                <a:spcPts val="0"/>
              </a:spcAft>
              <a:buClr>
                <a:schemeClr val="dk1"/>
              </a:buClr>
              <a:buSzPts val="1800"/>
              <a:buFont typeface="Arial"/>
              <a:buAutoNum type="romanUcPeriod"/>
              <a:defRPr/>
            </a:lvl4pPr>
            <a:lvl5pPr marL="2286000" lvl="4" indent="-342900" algn="l">
              <a:lnSpc>
                <a:spcPct val="90000"/>
              </a:lnSpc>
              <a:spcBef>
                <a:spcPts val="500"/>
              </a:spcBef>
              <a:spcAft>
                <a:spcPts val="0"/>
              </a:spcAft>
              <a:buClr>
                <a:schemeClr val="dk1"/>
              </a:buClr>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82"/>
          <p:cNvSpPr/>
          <p:nvPr/>
        </p:nvSpPr>
        <p:spPr>
          <a:xfrm>
            <a:off x="0" y="6245525"/>
            <a:ext cx="12192000" cy="6124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 name="Google Shape;69;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pic>
        <p:nvPicPr>
          <p:cNvPr id="70" name="Google Shape;70;p8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71" name="Google Shape;71;p82"/>
          <p:cNvSpPr/>
          <p:nvPr/>
        </p:nvSpPr>
        <p:spPr>
          <a:xfrm>
            <a:off x="838200" y="504132"/>
            <a:ext cx="262924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4400" b="1">
                <a:solidFill>
                  <a:schemeClr val="dk1"/>
                </a:solidFill>
                <a:latin typeface="Arial"/>
                <a:ea typeface="Arial"/>
                <a:cs typeface="Arial"/>
                <a:sym typeface="Arial"/>
              </a:rPr>
              <a:t>AGENDA</a:t>
            </a:r>
            <a:endParaRPr sz="4400" b="1">
              <a:solidFill>
                <a:schemeClr val="dk1"/>
              </a:solidFill>
              <a:latin typeface="Arial"/>
              <a:ea typeface="Arial"/>
              <a:cs typeface="Arial"/>
              <a:sym typeface="Arial"/>
            </a:endParaRPr>
          </a:p>
        </p:txBody>
      </p:sp>
    </p:spTree>
    <p:extLst>
      <p:ext uri="{BB962C8B-B14F-4D97-AF65-F5344CB8AC3E}">
        <p14:creationId xmlns:p14="http://schemas.microsoft.com/office/powerpoint/2010/main" val="492878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rgbClr val="0060A0"/>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1" y="-10633"/>
            <a:ext cx="12224085" cy="6880602"/>
            <a:chOff x="-13649" y="861341"/>
            <a:chExt cx="9168064" cy="6880602"/>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649" y="861341"/>
              <a:ext cx="9165265" cy="6880602"/>
            </a:xfrm>
            <a:prstGeom prst="rect">
              <a:avLst/>
            </a:prstGeom>
          </p:spPr>
        </p:pic>
        <p:sp>
          <p:nvSpPr>
            <p:cNvPr id="4" name="Rectangle 3"/>
            <p:cNvSpPr/>
            <p:nvPr userDrawn="1"/>
          </p:nvSpPr>
          <p:spPr>
            <a:xfrm>
              <a:off x="-13648" y="861341"/>
              <a:ext cx="9168063" cy="6858000"/>
            </a:xfrm>
            <a:prstGeom prst="rect">
              <a:avLst/>
            </a:prstGeom>
            <a:solidFill>
              <a:srgbClr val="006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grpSp>
      <p:sp>
        <p:nvSpPr>
          <p:cNvPr id="2" name="Title 1"/>
          <p:cNvSpPr>
            <a:spLocks noGrp="1"/>
          </p:cNvSpPr>
          <p:nvPr>
            <p:ph type="ctrTitle" hasCustomPrompt="1"/>
          </p:nvPr>
        </p:nvSpPr>
        <p:spPr>
          <a:xfrm>
            <a:off x="914400" y="1122363"/>
            <a:ext cx="10363200" cy="2387600"/>
          </a:xfrm>
        </p:spPr>
        <p:txBody>
          <a:bodyPr anchor="b">
            <a:normAutofit/>
          </a:bodyPr>
          <a:lstStyle>
            <a:lvl1pPr algn="ctr">
              <a:defRPr sz="5000">
                <a:solidFill>
                  <a:schemeClr val="bg1"/>
                </a:solidFill>
                <a:latin typeface="Arial" panose="020B0604020202020204" pitchFamily="34" charset="0"/>
                <a:cs typeface="Arial" panose="020B0604020202020204" pitchFamily="34" charset="0"/>
              </a:defRPr>
            </a:lvl1pPr>
          </a:lstStyle>
          <a:p>
            <a:r>
              <a:rPr lang="en-US" dirty="0"/>
              <a:t>DOCUMENT TITLE</a:t>
            </a:r>
          </a:p>
        </p:txBody>
      </p:sp>
      <p:sp>
        <p:nvSpPr>
          <p:cNvPr id="3" name="Subtitle 2"/>
          <p:cNvSpPr>
            <a:spLocks noGrp="1"/>
          </p:cNvSpPr>
          <p:nvPr>
            <p:ph type="subTitle" idx="1" hasCustomPrompt="1"/>
          </p:nvPr>
        </p:nvSpPr>
        <p:spPr>
          <a:xfrm>
            <a:off x="914400" y="3602038"/>
            <a:ext cx="10363200" cy="1655762"/>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Document subtitle</a:t>
            </a:r>
          </a:p>
        </p:txBody>
      </p:sp>
      <p:pic>
        <p:nvPicPr>
          <p:cNvPr id="7" name="Picture 6">
            <a:extLst>
              <a:ext uri="{FF2B5EF4-FFF2-40B4-BE49-F238E27FC236}">
                <a16:creationId xmlns:a16="http://schemas.microsoft.com/office/drawing/2014/main" id="{A80734E4-516F-514F-A319-68D1AEE737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74073" y="369494"/>
            <a:ext cx="3040400" cy="487479"/>
          </a:xfrm>
          <a:prstGeom prst="rect">
            <a:avLst/>
          </a:prstGeom>
        </p:spPr>
      </p:pic>
      <p:grpSp>
        <p:nvGrpSpPr>
          <p:cNvPr id="5" name="Group 4"/>
          <p:cNvGrpSpPr/>
          <p:nvPr userDrawn="1"/>
        </p:nvGrpSpPr>
        <p:grpSpPr>
          <a:xfrm>
            <a:off x="7228120" y="282488"/>
            <a:ext cx="884088" cy="663066"/>
            <a:chOff x="366743" y="183370"/>
            <a:chExt cx="813666" cy="813666"/>
          </a:xfrm>
        </p:grpSpPr>
        <p:sp>
          <p:nvSpPr>
            <p:cNvPr id="6" name="Oval 5"/>
            <p:cNvSpPr/>
            <p:nvPr/>
          </p:nvSpPr>
          <p:spPr>
            <a:xfrm>
              <a:off x="366743" y="183370"/>
              <a:ext cx="813666" cy="8136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442" y="210069"/>
              <a:ext cx="760268" cy="760268"/>
            </a:xfrm>
            <a:prstGeom prst="rect">
              <a:avLst/>
            </a:prstGeom>
          </p:spPr>
        </p:pic>
      </p:grpSp>
    </p:spTree>
    <p:extLst>
      <p:ext uri="{BB962C8B-B14F-4D97-AF65-F5344CB8AC3E}">
        <p14:creationId xmlns:p14="http://schemas.microsoft.com/office/powerpoint/2010/main" val="3373160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12151195-CB88-47CD-A2D2-9E9D2500EAB2}" type="slidenum">
              <a:rPr lang="en-US"/>
              <a:pPr>
                <a:defRPr/>
              </a:pPr>
              <a:t>‹#›</a:t>
            </a:fld>
            <a:endParaRPr lang="en-US" dirty="0"/>
          </a:p>
        </p:txBody>
      </p:sp>
    </p:spTree>
    <p:extLst>
      <p:ext uri="{BB962C8B-B14F-4D97-AF65-F5344CB8AC3E}">
        <p14:creationId xmlns:p14="http://schemas.microsoft.com/office/powerpoint/2010/main" val="3635654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563E82"/>
                </a:solidFill>
              </a:defRPr>
            </a:lvl1pPr>
          </a:lstStyle>
          <a:p>
            <a:r>
              <a:rPr lang="en-US" dirty="0"/>
              <a:t>SLIDE TITLE</a:t>
            </a:r>
          </a:p>
        </p:txBody>
      </p:sp>
      <p:sp>
        <p:nvSpPr>
          <p:cNvPr id="4" name="Date Placeholder 3"/>
          <p:cNvSpPr>
            <a:spLocks noGrp="1"/>
          </p:cNvSpPr>
          <p:nvPr>
            <p:ph type="dt" sz="half" idx="10"/>
          </p:nvPr>
        </p:nvSpPr>
        <p:spPr>
          <a:xfrm>
            <a:off x="838200" y="6356351"/>
            <a:ext cx="2743200" cy="365125"/>
          </a:xfrm>
        </p:spPr>
        <p:txBody>
          <a:bodyPr/>
          <a:lstStyle/>
          <a:p>
            <a:fld id="{4DB75E45-E9BE-9D4C-BF33-13103520381B}"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06F41-20F3-7F42-8B27-3B37AD6D179A}" type="slidenum">
              <a:rPr lang="en-US" smtClean="0"/>
              <a:t>‹#›</a:t>
            </a:fld>
            <a:endParaRPr lang="en-US"/>
          </a:p>
        </p:txBody>
      </p:sp>
      <p:pic>
        <p:nvPicPr>
          <p:cNvPr id="7" name="Picture 6">
            <a:extLst>
              <a:ext uri="{FF2B5EF4-FFF2-40B4-BE49-F238E27FC236}">
                <a16:creationId xmlns:a16="http://schemas.microsoft.com/office/drawing/2014/main" id="{C2622B5C-2B26-4346-984F-ECE70EE157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2793" y="194561"/>
            <a:ext cx="2024348" cy="291643"/>
          </a:xfrm>
          <a:prstGeom prst="rect">
            <a:avLst/>
          </a:prstGeom>
        </p:spPr>
      </p:pic>
      <p:sp>
        <p:nvSpPr>
          <p:cNvPr id="8" name="Rectangle 7">
            <a:extLst>
              <a:ext uri="{FF2B5EF4-FFF2-40B4-BE49-F238E27FC236}">
                <a16:creationId xmlns:a16="http://schemas.microsoft.com/office/drawing/2014/main" id="{87E36ADC-651D-6047-9F8F-15367F87BD07}"/>
              </a:ext>
            </a:extLst>
          </p:cNvPr>
          <p:cNvSpPr/>
          <p:nvPr userDrawn="1"/>
        </p:nvSpPr>
        <p:spPr>
          <a:xfrm>
            <a:off x="-14869" y="-22268"/>
            <a:ext cx="12221737" cy="680760"/>
          </a:xfrm>
          <a:prstGeom prst="rect">
            <a:avLst/>
          </a:prstGeom>
          <a:solidFill>
            <a:srgbClr val="006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15">
            <a:extLst>
              <a:ext uri="{FF2B5EF4-FFF2-40B4-BE49-F238E27FC236}">
                <a16:creationId xmlns:a16="http://schemas.microsoft.com/office/drawing/2014/main" id="{A63C5E70-4917-FA40-9C9F-7D8A7E9FD2A9}"/>
              </a:ext>
            </a:extLst>
          </p:cNvPr>
          <p:cNvSpPr>
            <a:spLocks noGrp="1"/>
          </p:cNvSpPr>
          <p:nvPr>
            <p:ph type="body" sz="quarter" idx="13" hasCustomPrompt="1"/>
          </p:nvPr>
        </p:nvSpPr>
        <p:spPr>
          <a:xfrm>
            <a:off x="476251" y="339802"/>
            <a:ext cx="2024347" cy="291643"/>
          </a:xfrm>
        </p:spPr>
        <p:txBody>
          <a:bodyPr>
            <a:noAutofit/>
          </a:bodyPr>
          <a:lstStyle>
            <a:lvl1pPr marL="0" indent="0">
              <a:buFont typeface="Arial" panose="020B0604020202020204" pitchFamily="34" charset="0"/>
              <a:buNone/>
              <a:defRPr sz="1200">
                <a:solidFill>
                  <a:schemeClr val="bg1"/>
                </a:solidFill>
              </a:defRPr>
            </a:lvl1pPr>
            <a:lvl2pPr marL="457200" indent="0">
              <a:buFont typeface="Arial" panose="020B0604020202020204" pitchFamily="34" charset="0"/>
              <a:buNone/>
              <a:defRPr sz="1200">
                <a:solidFill>
                  <a:schemeClr val="bg1"/>
                </a:solidFill>
              </a:defRPr>
            </a:lvl2pPr>
            <a:lvl3pPr marL="914400" indent="0">
              <a:buFont typeface="Arial" panose="020B0604020202020204" pitchFamily="34" charset="0"/>
              <a:buNone/>
              <a:defRPr sz="1200">
                <a:solidFill>
                  <a:schemeClr val="bg1"/>
                </a:solidFill>
              </a:defRPr>
            </a:lvl3pPr>
            <a:lvl4pPr marL="1371600" indent="0">
              <a:buFont typeface="Arial" panose="020B0604020202020204" pitchFamily="34" charset="0"/>
              <a:buNone/>
              <a:defRPr sz="1200">
                <a:solidFill>
                  <a:schemeClr val="bg1"/>
                </a:solidFill>
              </a:defRPr>
            </a:lvl4pPr>
            <a:lvl5pPr marL="1828800" indent="0">
              <a:buFont typeface="Arial" panose="020B0604020202020204" pitchFamily="34" charset="0"/>
              <a:buNone/>
              <a:defRPr sz="1200">
                <a:solidFill>
                  <a:schemeClr val="bg1"/>
                </a:solidFill>
              </a:defRPr>
            </a:lvl5pPr>
          </a:lstStyle>
          <a:p>
            <a:pPr lvl="0"/>
            <a:r>
              <a:rPr lang="en-US" dirty="0"/>
              <a:t>SLIDE SECTION</a:t>
            </a:r>
          </a:p>
        </p:txBody>
      </p:sp>
      <p:sp>
        <p:nvSpPr>
          <p:cNvPr id="11" name="Content Placeholder 2">
            <a:extLst>
              <a:ext uri="{FF2B5EF4-FFF2-40B4-BE49-F238E27FC236}">
                <a16:creationId xmlns:a16="http://schemas.microsoft.com/office/drawing/2014/main" id="{31FB3CF8-8A5F-D34C-8773-33A848138E75}"/>
              </a:ext>
            </a:extLst>
          </p:cNvPr>
          <p:cNvSpPr>
            <a:spLocks noGrp="1"/>
          </p:cNvSpPr>
          <p:nvPr>
            <p:ph idx="1"/>
          </p:nvPr>
        </p:nvSpPr>
        <p:spPr>
          <a:xfrm>
            <a:off x="805211" y="3196851"/>
            <a:ext cx="3385620" cy="1200502"/>
          </a:xfrm>
        </p:spPr>
        <p:txBody>
          <a:bodyPr>
            <a:noAutofit/>
          </a:bodyPr>
          <a:lstStyle>
            <a:lvl1pPr marL="0" indent="0">
              <a:spcAft>
                <a:spcPts val="600"/>
              </a:spcAft>
              <a:buSzPct val="80000"/>
              <a:buFont typeface="Monaco" pitchFamily="2" charset="77"/>
              <a:buNone/>
              <a:defRPr sz="1200" b="0" i="0">
                <a:latin typeface="Mark Pro Light" panose="020B0504020101010102" pitchFamily="34" charset="77"/>
              </a:defRPr>
            </a:lvl1pPr>
            <a:lvl2pPr marL="457200" indent="0">
              <a:spcAft>
                <a:spcPts val="600"/>
              </a:spcAft>
              <a:buSzPct val="80000"/>
              <a:buFont typeface="Monaco" pitchFamily="2" charset="77"/>
              <a:buNone/>
              <a:defRPr b="0"/>
            </a:lvl2pPr>
            <a:lvl3pPr marL="914400" indent="0">
              <a:spcAft>
                <a:spcPts val="600"/>
              </a:spcAft>
              <a:buSzPct val="80000"/>
              <a:buFont typeface="Monaco" pitchFamily="2" charset="77"/>
              <a:buNone/>
              <a:defRPr b="0"/>
            </a:lvl3pPr>
            <a:lvl4pPr marL="1371600" indent="0">
              <a:spcAft>
                <a:spcPts val="600"/>
              </a:spcAft>
              <a:buSzPct val="80000"/>
              <a:buFont typeface="Monaco" pitchFamily="2" charset="77"/>
              <a:buNone/>
              <a:defRPr b="0"/>
            </a:lvl4pPr>
            <a:lvl5pPr marL="1828800" indent="0">
              <a:spcAft>
                <a:spcPts val="600"/>
              </a:spcAft>
              <a:buSzPct val="80000"/>
              <a:buFont typeface="Monaco" pitchFamily="2" charset="77"/>
              <a:buNone/>
              <a:defRPr b="0"/>
            </a:lvl5pPr>
          </a:lstStyle>
          <a:p>
            <a:pPr lvl="0"/>
            <a:r>
              <a:rPr lang="en-US" dirty="0"/>
              <a:t>Edit Master text styles</a:t>
            </a:r>
          </a:p>
        </p:txBody>
      </p:sp>
      <p:sp>
        <p:nvSpPr>
          <p:cNvPr id="12" name="Content Placeholder 2">
            <a:extLst>
              <a:ext uri="{FF2B5EF4-FFF2-40B4-BE49-F238E27FC236}">
                <a16:creationId xmlns:a16="http://schemas.microsoft.com/office/drawing/2014/main" id="{D0438051-36F8-A64F-B814-4223706D3EA1}"/>
              </a:ext>
            </a:extLst>
          </p:cNvPr>
          <p:cNvSpPr>
            <a:spLocks noGrp="1"/>
          </p:cNvSpPr>
          <p:nvPr>
            <p:ph idx="14"/>
          </p:nvPr>
        </p:nvSpPr>
        <p:spPr>
          <a:xfrm>
            <a:off x="4386281" y="3205397"/>
            <a:ext cx="3385620" cy="1200502"/>
          </a:xfrm>
        </p:spPr>
        <p:txBody>
          <a:bodyPr>
            <a:noAutofit/>
          </a:bodyPr>
          <a:lstStyle>
            <a:lvl1pPr marL="0" indent="0">
              <a:spcAft>
                <a:spcPts val="600"/>
              </a:spcAft>
              <a:buSzPct val="80000"/>
              <a:buFont typeface="Monaco" pitchFamily="2" charset="77"/>
              <a:buNone/>
              <a:defRPr sz="1200" b="0" i="0">
                <a:latin typeface="Mark Pro Light" panose="020B0504020101010102" pitchFamily="34" charset="77"/>
              </a:defRPr>
            </a:lvl1pPr>
            <a:lvl2pPr marL="457200" indent="0">
              <a:spcAft>
                <a:spcPts val="600"/>
              </a:spcAft>
              <a:buSzPct val="80000"/>
              <a:buFont typeface="Monaco" pitchFamily="2" charset="77"/>
              <a:buNone/>
              <a:defRPr b="0"/>
            </a:lvl2pPr>
            <a:lvl3pPr marL="914400" indent="0">
              <a:spcAft>
                <a:spcPts val="600"/>
              </a:spcAft>
              <a:buSzPct val="80000"/>
              <a:buFont typeface="Monaco" pitchFamily="2" charset="77"/>
              <a:buNone/>
              <a:defRPr b="0"/>
            </a:lvl3pPr>
            <a:lvl4pPr marL="1371600" indent="0">
              <a:spcAft>
                <a:spcPts val="600"/>
              </a:spcAft>
              <a:buSzPct val="80000"/>
              <a:buFont typeface="Monaco" pitchFamily="2" charset="77"/>
              <a:buNone/>
              <a:defRPr b="0"/>
            </a:lvl4pPr>
            <a:lvl5pPr marL="1828800" indent="0">
              <a:spcAft>
                <a:spcPts val="600"/>
              </a:spcAft>
              <a:buSzPct val="80000"/>
              <a:buFont typeface="Monaco" pitchFamily="2" charset="77"/>
              <a:buNone/>
              <a:defRPr b="0"/>
            </a:lvl5pPr>
          </a:lstStyle>
          <a:p>
            <a:pPr lvl="0"/>
            <a:r>
              <a:rPr lang="en-US" dirty="0"/>
              <a:t>Edit Master text styles</a:t>
            </a:r>
          </a:p>
        </p:txBody>
      </p:sp>
      <p:sp>
        <p:nvSpPr>
          <p:cNvPr id="13" name="Content Placeholder 2">
            <a:extLst>
              <a:ext uri="{FF2B5EF4-FFF2-40B4-BE49-F238E27FC236}">
                <a16:creationId xmlns:a16="http://schemas.microsoft.com/office/drawing/2014/main" id="{7D8F51DF-E12B-F241-954B-2D5C542A8369}"/>
              </a:ext>
            </a:extLst>
          </p:cNvPr>
          <p:cNvSpPr>
            <a:spLocks noGrp="1"/>
          </p:cNvSpPr>
          <p:nvPr>
            <p:ph idx="15"/>
          </p:nvPr>
        </p:nvSpPr>
        <p:spPr>
          <a:xfrm>
            <a:off x="7968019" y="3205397"/>
            <a:ext cx="3385620" cy="1200502"/>
          </a:xfrm>
        </p:spPr>
        <p:txBody>
          <a:bodyPr>
            <a:noAutofit/>
          </a:bodyPr>
          <a:lstStyle>
            <a:lvl1pPr marL="0" indent="0">
              <a:spcAft>
                <a:spcPts val="600"/>
              </a:spcAft>
              <a:buSzPct val="80000"/>
              <a:buFont typeface="Monaco" pitchFamily="2" charset="77"/>
              <a:buNone/>
              <a:defRPr sz="1200" b="0" i="0">
                <a:latin typeface="Mark Pro Light" panose="020B0504020101010102" pitchFamily="34" charset="77"/>
              </a:defRPr>
            </a:lvl1pPr>
            <a:lvl2pPr marL="457200" indent="0">
              <a:spcAft>
                <a:spcPts val="600"/>
              </a:spcAft>
              <a:buSzPct val="80000"/>
              <a:buFont typeface="Monaco" pitchFamily="2" charset="77"/>
              <a:buNone/>
              <a:defRPr b="0"/>
            </a:lvl2pPr>
            <a:lvl3pPr marL="914400" indent="0">
              <a:spcAft>
                <a:spcPts val="600"/>
              </a:spcAft>
              <a:buSzPct val="80000"/>
              <a:buFont typeface="Monaco" pitchFamily="2" charset="77"/>
              <a:buNone/>
              <a:defRPr b="0"/>
            </a:lvl3pPr>
            <a:lvl4pPr marL="1371600" indent="0">
              <a:spcAft>
                <a:spcPts val="600"/>
              </a:spcAft>
              <a:buSzPct val="80000"/>
              <a:buFont typeface="Monaco" pitchFamily="2" charset="77"/>
              <a:buNone/>
              <a:defRPr b="0"/>
            </a:lvl4pPr>
            <a:lvl5pPr marL="1828800" indent="0">
              <a:spcAft>
                <a:spcPts val="600"/>
              </a:spcAft>
              <a:buSzPct val="80000"/>
              <a:buFont typeface="Monaco" pitchFamily="2" charset="77"/>
              <a:buNone/>
              <a:defRPr b="0"/>
            </a:lvl5pPr>
          </a:lstStyle>
          <a:p>
            <a:pPr lvl="0"/>
            <a:r>
              <a:rPr lang="en-US" dirty="0"/>
              <a:t>Edit Master text styles</a:t>
            </a:r>
          </a:p>
        </p:txBody>
      </p:sp>
      <p:sp>
        <p:nvSpPr>
          <p:cNvPr id="18" name="Text Placeholder 18">
            <a:extLst>
              <a:ext uri="{FF2B5EF4-FFF2-40B4-BE49-F238E27FC236}">
                <a16:creationId xmlns:a16="http://schemas.microsoft.com/office/drawing/2014/main" id="{439989E3-0BD5-2A4C-B970-CBA208C36FE9}"/>
              </a:ext>
            </a:extLst>
          </p:cNvPr>
          <p:cNvSpPr>
            <a:spLocks noGrp="1"/>
          </p:cNvSpPr>
          <p:nvPr>
            <p:ph type="body" sz="quarter" idx="20" hasCustomPrompt="1"/>
          </p:nvPr>
        </p:nvSpPr>
        <p:spPr>
          <a:xfrm>
            <a:off x="805874" y="2852700"/>
            <a:ext cx="3385115" cy="326534"/>
          </a:xfrm>
        </p:spPr>
        <p:txBody>
          <a:bodyPr>
            <a:noAutofit/>
          </a:bodyPr>
          <a:lstStyle>
            <a:lvl1pPr marL="0" indent="0">
              <a:buNone/>
              <a:defRPr sz="1400" b="1" i="0">
                <a:solidFill>
                  <a:srgbClr val="563E82"/>
                </a:solidFill>
                <a:latin typeface="Mark Pro" panose="020B0504020101010102"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a:t>
            </a:r>
          </a:p>
        </p:txBody>
      </p:sp>
      <p:sp>
        <p:nvSpPr>
          <p:cNvPr id="19" name="Text Placeholder 18">
            <a:extLst>
              <a:ext uri="{FF2B5EF4-FFF2-40B4-BE49-F238E27FC236}">
                <a16:creationId xmlns:a16="http://schemas.microsoft.com/office/drawing/2014/main" id="{025EBB40-0488-B241-8C35-8956D66670E1}"/>
              </a:ext>
            </a:extLst>
          </p:cNvPr>
          <p:cNvSpPr>
            <a:spLocks noGrp="1"/>
          </p:cNvSpPr>
          <p:nvPr>
            <p:ph type="body" sz="quarter" idx="21" hasCustomPrompt="1"/>
          </p:nvPr>
        </p:nvSpPr>
        <p:spPr>
          <a:xfrm>
            <a:off x="4386947" y="2861246"/>
            <a:ext cx="3385115" cy="326534"/>
          </a:xfrm>
        </p:spPr>
        <p:txBody>
          <a:bodyPr>
            <a:noAutofit/>
          </a:bodyPr>
          <a:lstStyle>
            <a:lvl1pPr marL="0" indent="0">
              <a:buNone/>
              <a:defRPr sz="1400" b="1" i="0">
                <a:solidFill>
                  <a:srgbClr val="563E82"/>
                </a:solidFill>
                <a:latin typeface="Mark Pro" panose="020B0504020101010102"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a:t>
            </a:r>
          </a:p>
        </p:txBody>
      </p:sp>
      <p:sp>
        <p:nvSpPr>
          <p:cNvPr id="20" name="Text Placeholder 18">
            <a:extLst>
              <a:ext uri="{FF2B5EF4-FFF2-40B4-BE49-F238E27FC236}">
                <a16:creationId xmlns:a16="http://schemas.microsoft.com/office/drawing/2014/main" id="{9D82F400-0262-7644-A63A-501BFE217D95}"/>
              </a:ext>
            </a:extLst>
          </p:cNvPr>
          <p:cNvSpPr>
            <a:spLocks noGrp="1"/>
          </p:cNvSpPr>
          <p:nvPr>
            <p:ph type="body" sz="quarter" idx="22" hasCustomPrompt="1"/>
          </p:nvPr>
        </p:nvSpPr>
        <p:spPr>
          <a:xfrm>
            <a:off x="7968684" y="2861246"/>
            <a:ext cx="3385115" cy="326534"/>
          </a:xfrm>
        </p:spPr>
        <p:txBody>
          <a:bodyPr>
            <a:noAutofit/>
          </a:bodyPr>
          <a:lstStyle>
            <a:lvl1pPr marL="0" indent="0">
              <a:buNone/>
              <a:defRPr sz="1400" b="1" i="0">
                <a:solidFill>
                  <a:srgbClr val="563E82"/>
                </a:solidFill>
                <a:latin typeface="Mark Pro" panose="020B0504020101010102"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a:t>
            </a:r>
          </a:p>
        </p:txBody>
      </p:sp>
      <p:pic>
        <p:nvPicPr>
          <p:cNvPr id="24" name="Picture 23">
            <a:extLst>
              <a:ext uri="{FF2B5EF4-FFF2-40B4-BE49-F238E27FC236}">
                <a16:creationId xmlns:a16="http://schemas.microsoft.com/office/drawing/2014/main" id="{55A75119-2C1E-7942-B6BC-B03DDF6DEE5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91664" y="194559"/>
            <a:ext cx="1818973" cy="291643"/>
          </a:xfrm>
          <a:prstGeom prst="rect">
            <a:avLst/>
          </a:prstGeom>
        </p:spPr>
      </p:pic>
      <p:grpSp>
        <p:nvGrpSpPr>
          <p:cNvPr id="25" name="Group 24"/>
          <p:cNvGrpSpPr/>
          <p:nvPr userDrawn="1"/>
        </p:nvGrpSpPr>
        <p:grpSpPr>
          <a:xfrm>
            <a:off x="8818567" y="138245"/>
            <a:ext cx="548640" cy="411480"/>
            <a:chOff x="366743" y="183370"/>
            <a:chExt cx="813666" cy="813666"/>
          </a:xfrm>
        </p:grpSpPr>
        <p:sp>
          <p:nvSpPr>
            <p:cNvPr id="26" name="Oval 25"/>
            <p:cNvSpPr/>
            <p:nvPr/>
          </p:nvSpPr>
          <p:spPr>
            <a:xfrm>
              <a:off x="366743" y="183370"/>
              <a:ext cx="813666" cy="8136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7" name="Picture 2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442" y="210069"/>
              <a:ext cx="760268" cy="760268"/>
            </a:xfrm>
            <a:prstGeom prst="rect">
              <a:avLst/>
            </a:prstGeom>
          </p:spPr>
        </p:pic>
      </p:grpSp>
    </p:spTree>
    <p:extLst>
      <p:ext uri="{BB962C8B-B14F-4D97-AF65-F5344CB8AC3E}">
        <p14:creationId xmlns:p14="http://schemas.microsoft.com/office/powerpoint/2010/main" val="528962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563E82"/>
                </a:solidFill>
              </a:defRPr>
            </a:lvl1pPr>
          </a:lstStyle>
          <a:p>
            <a:r>
              <a:rPr lang="en-US" dirty="0"/>
              <a:t>SLIDE TITLE</a:t>
            </a:r>
          </a:p>
        </p:txBody>
      </p:sp>
      <p:sp>
        <p:nvSpPr>
          <p:cNvPr id="3" name="Content Placeholder 2"/>
          <p:cNvSpPr>
            <a:spLocks noGrp="1"/>
          </p:cNvSpPr>
          <p:nvPr>
            <p:ph idx="1"/>
          </p:nvPr>
        </p:nvSpPr>
        <p:spPr>
          <a:xfrm>
            <a:off x="838199" y="2134376"/>
            <a:ext cx="10515600" cy="3723937"/>
          </a:xfrm>
        </p:spPr>
        <p:txBody>
          <a:bodyPr>
            <a:normAutofit/>
          </a:bodyPr>
          <a:lstStyle>
            <a:lvl1pPr marL="0" indent="0">
              <a:buNone/>
              <a:defRPr sz="1600"/>
            </a:lvl1pPr>
          </a:lstStyle>
          <a:p>
            <a:pPr lvl="0"/>
            <a:r>
              <a:rPr lang="en-US" dirty="0"/>
              <a:t>Click to edit Master text styles</a:t>
            </a:r>
          </a:p>
        </p:txBody>
      </p:sp>
      <p:sp>
        <p:nvSpPr>
          <p:cNvPr id="5" name="Footer Placeholder 4"/>
          <p:cNvSpPr>
            <a:spLocks noGrp="1"/>
          </p:cNvSpPr>
          <p:nvPr>
            <p:ph type="ftr" sz="quarter" idx="11"/>
          </p:nvPr>
        </p:nvSpPr>
        <p:spPr>
          <a:xfrm>
            <a:off x="838200" y="6356352"/>
            <a:ext cx="6356421" cy="365125"/>
          </a:xfrm>
          <a:prstGeom prst="rect">
            <a:avLst/>
          </a:prstGeom>
        </p:spPr>
        <p:txBody>
          <a:bodyPr/>
          <a:lstStyle>
            <a:lvl1pPr algn="l">
              <a:defRPr sz="600"/>
            </a:lvl1pPr>
          </a:lstStyle>
          <a:p>
            <a:r>
              <a:rPr lang="en-US" dirty="0"/>
              <a:t>© Copyrighted by St. Michael’s Hospital 2020.   The materials are intended for non-commercial use only. No part of the materials may be used for commercial purposes without the written permission of the copyright owner.  </a:t>
            </a:r>
          </a:p>
        </p:txBody>
      </p:sp>
      <p:sp>
        <p:nvSpPr>
          <p:cNvPr id="6" name="Slide Number Placeholder 5"/>
          <p:cNvSpPr>
            <a:spLocks noGrp="1"/>
          </p:cNvSpPr>
          <p:nvPr>
            <p:ph type="sldNum" sz="quarter" idx="12"/>
          </p:nvPr>
        </p:nvSpPr>
        <p:spPr/>
        <p:txBody>
          <a:bodyPr/>
          <a:lstStyle/>
          <a:p>
            <a:fld id="{05606F41-20F3-7F42-8B27-3B37AD6D179A}" type="slidenum">
              <a:rPr lang="en-US" smtClean="0"/>
              <a:pPr/>
              <a:t>‹#›</a:t>
            </a:fld>
            <a:endParaRPr lang="en-US"/>
          </a:p>
        </p:txBody>
      </p:sp>
      <p:pic>
        <p:nvPicPr>
          <p:cNvPr id="7" name="Picture 6">
            <a:extLst>
              <a:ext uri="{FF2B5EF4-FFF2-40B4-BE49-F238E27FC236}">
                <a16:creationId xmlns:a16="http://schemas.microsoft.com/office/drawing/2014/main" id="{C2622B5C-2B26-4346-984F-ECE70EE157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2793" y="194561"/>
            <a:ext cx="2024348" cy="291643"/>
          </a:xfrm>
          <a:prstGeom prst="rect">
            <a:avLst/>
          </a:prstGeom>
        </p:spPr>
      </p:pic>
      <p:sp>
        <p:nvSpPr>
          <p:cNvPr id="8" name="Rectangle 7">
            <a:extLst>
              <a:ext uri="{FF2B5EF4-FFF2-40B4-BE49-F238E27FC236}">
                <a16:creationId xmlns:a16="http://schemas.microsoft.com/office/drawing/2014/main" id="{87E36ADC-651D-6047-9F8F-15367F87BD07}"/>
              </a:ext>
            </a:extLst>
          </p:cNvPr>
          <p:cNvSpPr/>
          <p:nvPr userDrawn="1"/>
        </p:nvSpPr>
        <p:spPr>
          <a:xfrm>
            <a:off x="-14869" y="-22268"/>
            <a:ext cx="12221737" cy="680760"/>
          </a:xfrm>
          <a:prstGeom prst="rect">
            <a:avLst/>
          </a:prstGeom>
          <a:solidFill>
            <a:srgbClr val="006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55A75119-2C1E-7942-B6BC-B03DDF6DEE5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91664" y="194559"/>
            <a:ext cx="1818973" cy="291643"/>
          </a:xfrm>
          <a:prstGeom prst="rect">
            <a:avLst/>
          </a:prstGeom>
        </p:spPr>
      </p:pic>
      <p:grpSp>
        <p:nvGrpSpPr>
          <p:cNvPr id="17" name="Group 16"/>
          <p:cNvGrpSpPr/>
          <p:nvPr userDrawn="1"/>
        </p:nvGrpSpPr>
        <p:grpSpPr>
          <a:xfrm>
            <a:off x="8818567" y="138245"/>
            <a:ext cx="548640" cy="411480"/>
            <a:chOff x="366743" y="183370"/>
            <a:chExt cx="813666" cy="813666"/>
          </a:xfrm>
        </p:grpSpPr>
        <p:sp>
          <p:nvSpPr>
            <p:cNvPr id="18" name="Oval 17"/>
            <p:cNvSpPr/>
            <p:nvPr/>
          </p:nvSpPr>
          <p:spPr>
            <a:xfrm>
              <a:off x="366743" y="183370"/>
              <a:ext cx="813666" cy="8136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442" y="210069"/>
              <a:ext cx="760268" cy="760268"/>
            </a:xfrm>
            <a:prstGeom prst="rect">
              <a:avLst/>
            </a:prstGeom>
          </p:spPr>
        </p:pic>
      </p:grpSp>
    </p:spTree>
    <p:extLst>
      <p:ext uri="{BB962C8B-B14F-4D97-AF65-F5344CB8AC3E}">
        <p14:creationId xmlns:p14="http://schemas.microsoft.com/office/powerpoint/2010/main" val="3830399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_Zodiac Strip Slide" type="blank">
  <p:cSld name="BLANK">
    <p:spTree>
      <p:nvGrpSpPr>
        <p:cNvPr id="1" name="Shape 31"/>
        <p:cNvGrpSpPr/>
        <p:nvPr/>
      </p:nvGrpSpPr>
      <p:grpSpPr>
        <a:xfrm>
          <a:off x="0" y="0"/>
          <a:ext cx="0" cy="0"/>
          <a:chOff x="0" y="0"/>
          <a:chExt cx="0" cy="0"/>
        </a:xfrm>
      </p:grpSpPr>
      <p:sp>
        <p:nvSpPr>
          <p:cNvPr id="32" name="Google Shape;32;p75"/>
          <p:cNvSpPr/>
          <p:nvPr/>
        </p:nvSpPr>
        <p:spPr>
          <a:xfrm>
            <a:off x="0" y="6245525"/>
            <a:ext cx="12192000" cy="6124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 name="Google Shape;33;p7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34" name="Google Shape;34;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rgbClr val="0060A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DC5006-B239-BB76-EA24-170ABF1034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74073" y="369494"/>
            <a:ext cx="3040400" cy="487479"/>
          </a:xfrm>
          <a:prstGeom prst="rect">
            <a:avLst/>
          </a:prstGeom>
        </p:spPr>
      </p:pic>
      <p:grpSp>
        <p:nvGrpSpPr>
          <p:cNvPr id="3" name="Group 2">
            <a:extLst>
              <a:ext uri="{FF2B5EF4-FFF2-40B4-BE49-F238E27FC236}">
                <a16:creationId xmlns:a16="http://schemas.microsoft.com/office/drawing/2014/main" id="{86C72532-7E77-D01A-5B8A-B1285161D339}"/>
              </a:ext>
            </a:extLst>
          </p:cNvPr>
          <p:cNvGrpSpPr/>
          <p:nvPr userDrawn="1"/>
        </p:nvGrpSpPr>
        <p:grpSpPr>
          <a:xfrm>
            <a:off x="7228120" y="282488"/>
            <a:ext cx="884088" cy="663066"/>
            <a:chOff x="366743" y="183370"/>
            <a:chExt cx="813666" cy="813666"/>
          </a:xfrm>
        </p:grpSpPr>
        <p:sp>
          <p:nvSpPr>
            <p:cNvPr id="4" name="Oval 3">
              <a:extLst>
                <a:ext uri="{FF2B5EF4-FFF2-40B4-BE49-F238E27FC236}">
                  <a16:creationId xmlns:a16="http://schemas.microsoft.com/office/drawing/2014/main" id="{CF7881D8-D2AC-8FB1-CA2D-B93D9E42282C}"/>
                </a:ext>
              </a:extLst>
            </p:cNvPr>
            <p:cNvSpPr/>
            <p:nvPr/>
          </p:nvSpPr>
          <p:spPr>
            <a:xfrm>
              <a:off x="366743" y="183370"/>
              <a:ext cx="813666" cy="8136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5" name="Picture 4">
              <a:extLst>
                <a:ext uri="{FF2B5EF4-FFF2-40B4-BE49-F238E27FC236}">
                  <a16:creationId xmlns:a16="http://schemas.microsoft.com/office/drawing/2014/main" id="{902ADB45-6ADF-B742-7885-7508536C4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442" y="210069"/>
              <a:ext cx="760268" cy="760268"/>
            </a:xfrm>
            <a:prstGeom prst="rect">
              <a:avLst/>
            </a:prstGeom>
          </p:spPr>
        </p:pic>
      </p:grpSp>
      <p:sp>
        <p:nvSpPr>
          <p:cNvPr id="6" name="Title 1">
            <a:extLst>
              <a:ext uri="{FF2B5EF4-FFF2-40B4-BE49-F238E27FC236}">
                <a16:creationId xmlns:a16="http://schemas.microsoft.com/office/drawing/2014/main" id="{6F1B6B26-2BB4-69C0-1BAB-1D5A9E6E0016}"/>
              </a:ext>
            </a:extLst>
          </p:cNvPr>
          <p:cNvSpPr>
            <a:spLocks noGrp="1"/>
          </p:cNvSpPr>
          <p:nvPr>
            <p:ph type="title" hasCustomPrompt="1"/>
          </p:nvPr>
        </p:nvSpPr>
        <p:spPr>
          <a:xfrm>
            <a:off x="514121" y="3044466"/>
            <a:ext cx="11233019" cy="769069"/>
          </a:xfrm>
        </p:spPr>
        <p:txBody>
          <a:bodyPr>
            <a:noAutofit/>
          </a:bodyPr>
          <a:lstStyle>
            <a:lvl1pPr>
              <a:defRPr sz="3200" b="1">
                <a:solidFill>
                  <a:schemeClr val="bg1"/>
                </a:solidFill>
              </a:defRPr>
            </a:lvl1pPr>
          </a:lstStyle>
          <a:p>
            <a:r>
              <a:rPr lang="en-US" dirty="0"/>
              <a:t>CLICK TO EDIT MASTER TITLE SLIDE</a:t>
            </a:r>
          </a:p>
        </p:txBody>
      </p:sp>
    </p:spTree>
    <p:extLst>
      <p:ext uri="{BB962C8B-B14F-4D97-AF65-F5344CB8AC3E}">
        <p14:creationId xmlns:p14="http://schemas.microsoft.com/office/powerpoint/2010/main" val="268371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B75E45-E9BE-9D4C-BF33-13103520381B}" type="datetimeFigureOut">
              <a:rPr lang="en-US" smtClean="0"/>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06F41-20F3-7F42-8B27-3B37AD6D179A}" type="slidenum">
              <a:rPr lang="en-US" smtClean="0"/>
              <a:t>‹#›</a:t>
            </a:fld>
            <a:endParaRPr lang="en-US"/>
          </a:p>
        </p:txBody>
      </p:sp>
      <p:pic>
        <p:nvPicPr>
          <p:cNvPr id="5" name="Picture 4">
            <a:extLst>
              <a:ext uri="{FF2B5EF4-FFF2-40B4-BE49-F238E27FC236}">
                <a16:creationId xmlns:a16="http://schemas.microsoft.com/office/drawing/2014/main" id="{B86BF233-042D-CD4E-98EF-93A23C1345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2793" y="194561"/>
            <a:ext cx="2024348" cy="291643"/>
          </a:xfrm>
          <a:prstGeom prst="rect">
            <a:avLst/>
          </a:prstGeom>
        </p:spPr>
      </p:pic>
      <p:sp>
        <p:nvSpPr>
          <p:cNvPr id="6" name="Rectangle 5">
            <a:extLst>
              <a:ext uri="{FF2B5EF4-FFF2-40B4-BE49-F238E27FC236}">
                <a16:creationId xmlns:a16="http://schemas.microsoft.com/office/drawing/2014/main" id="{5C85A127-492B-EF40-AAAC-7D1CC5DB365C}"/>
              </a:ext>
            </a:extLst>
          </p:cNvPr>
          <p:cNvSpPr/>
          <p:nvPr userDrawn="1"/>
        </p:nvSpPr>
        <p:spPr>
          <a:xfrm>
            <a:off x="-14869" y="-22268"/>
            <a:ext cx="12221737" cy="680760"/>
          </a:xfrm>
          <a:prstGeom prst="rect">
            <a:avLst/>
          </a:prstGeom>
          <a:solidFill>
            <a:srgbClr val="56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F2A050B9-C150-5847-93C9-F9D14EE0B4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88978" y="194559"/>
            <a:ext cx="2024348" cy="291643"/>
          </a:xfrm>
          <a:prstGeom prst="rect">
            <a:avLst/>
          </a:prstGeom>
        </p:spPr>
      </p:pic>
      <p:sp>
        <p:nvSpPr>
          <p:cNvPr id="9" name="Text Placeholder 15">
            <a:extLst>
              <a:ext uri="{FF2B5EF4-FFF2-40B4-BE49-F238E27FC236}">
                <a16:creationId xmlns:a16="http://schemas.microsoft.com/office/drawing/2014/main" id="{CEEE7F38-D9B7-1E46-8FB8-86519EEE17DB}"/>
              </a:ext>
            </a:extLst>
          </p:cNvPr>
          <p:cNvSpPr>
            <a:spLocks noGrp="1"/>
          </p:cNvSpPr>
          <p:nvPr>
            <p:ph type="body" sz="quarter" idx="13" hasCustomPrompt="1"/>
          </p:nvPr>
        </p:nvSpPr>
        <p:spPr>
          <a:xfrm>
            <a:off x="476251" y="339802"/>
            <a:ext cx="2024347" cy="291643"/>
          </a:xfrm>
        </p:spPr>
        <p:txBody>
          <a:bodyPr>
            <a:noAutofit/>
          </a:bodyPr>
          <a:lstStyle>
            <a:lvl1pPr marL="0" indent="0">
              <a:buFont typeface="Arial" panose="020B0604020202020204" pitchFamily="34" charset="0"/>
              <a:buNone/>
              <a:defRPr sz="1200">
                <a:solidFill>
                  <a:schemeClr val="bg1"/>
                </a:solidFill>
              </a:defRPr>
            </a:lvl1pPr>
            <a:lvl2pPr marL="457200" indent="0">
              <a:buFont typeface="Arial" panose="020B0604020202020204" pitchFamily="34" charset="0"/>
              <a:buNone/>
              <a:defRPr sz="1200">
                <a:solidFill>
                  <a:schemeClr val="bg1"/>
                </a:solidFill>
              </a:defRPr>
            </a:lvl2pPr>
            <a:lvl3pPr marL="914400" indent="0">
              <a:buFont typeface="Arial" panose="020B0604020202020204" pitchFamily="34" charset="0"/>
              <a:buNone/>
              <a:defRPr sz="1200">
                <a:solidFill>
                  <a:schemeClr val="bg1"/>
                </a:solidFill>
              </a:defRPr>
            </a:lvl3pPr>
            <a:lvl4pPr marL="1371600" indent="0">
              <a:buFont typeface="Arial" panose="020B0604020202020204" pitchFamily="34" charset="0"/>
              <a:buNone/>
              <a:defRPr sz="1200">
                <a:solidFill>
                  <a:schemeClr val="bg1"/>
                </a:solidFill>
              </a:defRPr>
            </a:lvl4pPr>
            <a:lvl5pPr marL="1828800" indent="0">
              <a:buFont typeface="Arial" panose="020B0604020202020204" pitchFamily="34" charset="0"/>
              <a:buNone/>
              <a:defRPr sz="1200">
                <a:solidFill>
                  <a:schemeClr val="bg1"/>
                </a:solidFill>
              </a:defRPr>
            </a:lvl5pPr>
          </a:lstStyle>
          <a:p>
            <a:pPr lvl="0"/>
            <a:r>
              <a:rPr lang="en-US" dirty="0"/>
              <a:t>SLIDE SECTION</a:t>
            </a:r>
          </a:p>
        </p:txBody>
      </p:sp>
      <p:sp>
        <p:nvSpPr>
          <p:cNvPr id="10" name="Content Placeholder 2">
            <a:extLst>
              <a:ext uri="{FF2B5EF4-FFF2-40B4-BE49-F238E27FC236}">
                <a16:creationId xmlns:a16="http://schemas.microsoft.com/office/drawing/2014/main" id="{48825BE2-5C78-9D4E-B8D3-11EE1BCECECA}"/>
              </a:ext>
            </a:extLst>
          </p:cNvPr>
          <p:cNvSpPr>
            <a:spLocks noGrp="1"/>
          </p:cNvSpPr>
          <p:nvPr>
            <p:ph idx="1"/>
          </p:nvPr>
        </p:nvSpPr>
        <p:spPr>
          <a:xfrm>
            <a:off x="838199" y="1020563"/>
            <a:ext cx="10515600" cy="4837750"/>
          </a:xfrm>
        </p:spPr>
        <p:txBody>
          <a:bodyPr>
            <a:normAutofit/>
          </a:bodyPr>
          <a:lstStyle>
            <a:lvl1pPr marL="0" indent="0">
              <a:buNone/>
              <a:defRPr sz="1600"/>
            </a:lvl1pPr>
          </a:lstStyle>
          <a:p>
            <a:pPr lvl="0"/>
            <a:r>
              <a:rPr lang="en-US" dirty="0"/>
              <a:t>Click to edit Master text styles</a:t>
            </a:r>
          </a:p>
        </p:txBody>
      </p:sp>
    </p:spTree>
    <p:extLst>
      <p:ext uri="{BB962C8B-B14F-4D97-AF65-F5344CB8AC3E}">
        <p14:creationId xmlns:p14="http://schemas.microsoft.com/office/powerpoint/2010/main" val="3192195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a:t>Click to edit Master title style</a:t>
            </a:r>
            <a:endParaRPr lang="fr-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F4F81F6-E686-4BCF-BA3C-EFC8F861DBA0}" type="slidenum">
              <a:rPr lang="fr-CA" smtClean="0"/>
              <a:pPr/>
              <a:t>‹#›</a:t>
            </a:fld>
            <a:endParaRPr lang="fr-CA"/>
          </a:p>
        </p:txBody>
      </p:sp>
      <p:pic>
        <p:nvPicPr>
          <p:cNvPr id="7"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436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6285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5EC41-995A-137E-CE6D-24488C830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757C2C-9DC3-1D93-6983-0832BBF1E3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E40DE-38E8-CD7C-E8DA-452C92416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05338-A1EF-F8E6-7B94-45C1C22041C9}"/>
              </a:ext>
            </a:extLst>
          </p:cNvPr>
          <p:cNvSpPr>
            <a:spLocks noGrp="1"/>
          </p:cNvSpPr>
          <p:nvPr>
            <p:ph type="dt" sz="half" idx="10"/>
          </p:nvPr>
        </p:nvSpPr>
        <p:spPr/>
        <p:txBody>
          <a:bodyPr/>
          <a:lstStyle/>
          <a:p>
            <a:fld id="{5B9B3D23-7D44-4C46-B9D0-9869B41B7B85}" type="datetimeFigureOut">
              <a:rPr lang="en-US" smtClean="0"/>
              <a:t>2/25/2025</a:t>
            </a:fld>
            <a:endParaRPr lang="en-US"/>
          </a:p>
        </p:txBody>
      </p:sp>
      <p:sp>
        <p:nvSpPr>
          <p:cNvPr id="6" name="Footer Placeholder 5">
            <a:extLst>
              <a:ext uri="{FF2B5EF4-FFF2-40B4-BE49-F238E27FC236}">
                <a16:creationId xmlns:a16="http://schemas.microsoft.com/office/drawing/2014/main" id="{9D9E7E4B-4277-ACEE-1AA6-B96FFC4D26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435B9-74DB-334C-B759-397389BE77A7}"/>
              </a:ext>
            </a:extLst>
          </p:cNvPr>
          <p:cNvSpPr>
            <a:spLocks noGrp="1"/>
          </p:cNvSpPr>
          <p:nvPr>
            <p:ph type="sldNum" sz="quarter" idx="12"/>
          </p:nvPr>
        </p:nvSpPr>
        <p:spPr/>
        <p:txBody>
          <a:bodyPr/>
          <a:lstStyle/>
          <a:p>
            <a:fld id="{D96441F1-B045-6847-9E61-6480B0C379F8}" type="slidenum">
              <a:rPr lang="en-US" smtClean="0"/>
              <a:t>‹#›</a:t>
            </a:fld>
            <a:endParaRPr lang="en-US"/>
          </a:p>
        </p:txBody>
      </p:sp>
    </p:spTree>
    <p:extLst>
      <p:ext uri="{BB962C8B-B14F-4D97-AF65-F5344CB8AC3E}">
        <p14:creationId xmlns:p14="http://schemas.microsoft.com/office/powerpoint/2010/main" val="2928669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31" y="438915"/>
            <a:ext cx="10773833" cy="701731"/>
          </a:xfrm>
        </p:spPr>
        <p:txBody>
          <a:bodyPr vert="horz" wrap="square" lIns="91440" tIns="45720" rIns="91440" bIns="45720" rtlCol="0" anchor="t" anchorCtr="0">
            <a:spAutoFit/>
          </a:bodyPr>
          <a:lstStyle>
            <a:lvl1pPr>
              <a:defRPr lang="en-US" dirty="0"/>
            </a:lvl1pPr>
          </a:lstStyle>
          <a:p>
            <a:pPr marL="0" lvl="0"/>
            <a:r>
              <a:rPr lang="en-US"/>
              <a:t>Slide Title Here</a:t>
            </a:r>
          </a:p>
        </p:txBody>
      </p:sp>
      <p:sp>
        <p:nvSpPr>
          <p:cNvPr id="3" name="Text Placeholder 2"/>
          <p:cNvSpPr>
            <a:spLocks noGrp="1"/>
          </p:cNvSpPr>
          <p:nvPr>
            <p:ph type="body" idx="10" hasCustomPrompt="1"/>
          </p:nvPr>
        </p:nvSpPr>
        <p:spPr>
          <a:xfrm>
            <a:off x="853769" y="1011995"/>
            <a:ext cx="10770193" cy="383183"/>
          </a:xfrm>
        </p:spPr>
        <p:txBody>
          <a:bodyPr vert="horz" wrap="square" lIns="91440" tIns="45720" rIns="91440" bIns="45720" rtlCol="0" anchor="t">
            <a:noAutofit/>
          </a:bodyPr>
          <a:lstStyle>
            <a:lvl1pPr marL="224361" indent="-224361">
              <a:buNone/>
              <a:defRPr lang="en-US" dirty="0" smtClean="0"/>
            </a:lvl1pPr>
          </a:lstStyle>
          <a:p>
            <a:pPr marL="0" lvl="0" indent="0"/>
            <a:r>
              <a:rPr lang="en-US"/>
              <a:t>Subhead</a:t>
            </a:r>
          </a:p>
        </p:txBody>
      </p:sp>
      <p:sp>
        <p:nvSpPr>
          <p:cNvPr id="4" name="Slide Number Placeholder 5">
            <a:extLst>
              <a:ext uri="{FF2B5EF4-FFF2-40B4-BE49-F238E27FC236}">
                <a16:creationId xmlns:a16="http://schemas.microsoft.com/office/drawing/2014/main" id="{4384736F-1B49-9D4C-85E9-04737D7FBFAB}"/>
              </a:ext>
            </a:extLst>
          </p:cNvPr>
          <p:cNvSpPr>
            <a:spLocks noGrp="1"/>
          </p:cNvSpPr>
          <p:nvPr>
            <p:ph type="sldNum" sz="quarter" idx="4"/>
          </p:nvPr>
        </p:nvSpPr>
        <p:spPr>
          <a:xfrm>
            <a:off x="11080376" y="6395483"/>
            <a:ext cx="581456" cy="281580"/>
          </a:xfrm>
          <a:prstGeom prst="rect">
            <a:avLst/>
          </a:prstGeom>
        </p:spPr>
        <p:txBody>
          <a:bodyPr wrap="square" numCol="1" anchorCtr="0" compatLnSpc="1">
            <a:prstTxWarp prst="textNoShape">
              <a:avLst/>
            </a:prstTxWarp>
          </a:bodyPr>
          <a:lstStyle>
            <a:lvl1pPr fontAlgn="base">
              <a:spcBef>
                <a:spcPct val="0"/>
              </a:spcBef>
              <a:spcAft>
                <a:spcPct val="0"/>
              </a:spcAft>
              <a:defRPr sz="1600">
                <a:solidFill>
                  <a:schemeClr val="bg1"/>
                </a:solidFill>
                <a:latin typeface="Helvetica" pitchFamily="2" charset="0"/>
              </a:defRPr>
            </a:lvl1pPr>
          </a:lstStyle>
          <a:p>
            <a:fld id="{DB1AF65A-669B-4DE9-8F9E-3E102656DFC6}" type="slidenum">
              <a:rPr lang="en-US" altLang="en-US" smtClean="0"/>
              <a:pPr/>
              <a:t>‹#›</a:t>
            </a:fld>
            <a:endParaRPr lang="en-US" altLang="en-US"/>
          </a:p>
        </p:txBody>
      </p:sp>
    </p:spTree>
    <p:extLst>
      <p:ext uri="{BB962C8B-B14F-4D97-AF65-F5344CB8AC3E}">
        <p14:creationId xmlns:p14="http://schemas.microsoft.com/office/powerpoint/2010/main" val="79258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CD791E-98A1-0162-6CC0-D6583896CE29}"/>
              </a:ext>
            </a:extLst>
          </p:cNvPr>
          <p:cNvPicPr>
            <a:picLocks noChangeAspect="1"/>
          </p:cNvPicPr>
          <p:nvPr userDrawn="1"/>
        </p:nvPicPr>
        <p:blipFill>
          <a:blip r:embed="rId2" cstate="print">
            <a:alphaModFix amt="16000"/>
            <a:extLst>
              <a:ext uri="{28A0092B-C50C-407E-A947-70E740481C1C}">
                <a14:useLocalDpi xmlns:a14="http://schemas.microsoft.com/office/drawing/2010/main"/>
              </a:ext>
            </a:extLst>
          </a:blip>
          <a:srcRect/>
          <a:stretch/>
        </p:blipFill>
        <p:spPr>
          <a:xfrm>
            <a:off x="0" y="0"/>
            <a:ext cx="12192000" cy="6250905"/>
          </a:xfrm>
          <a:prstGeom prst="rect">
            <a:avLst/>
          </a:prstGeom>
        </p:spPr>
      </p:pic>
      <p:pic>
        <p:nvPicPr>
          <p:cNvPr id="7" name="Picture 6">
            <a:extLst>
              <a:ext uri="{FF2B5EF4-FFF2-40B4-BE49-F238E27FC236}">
                <a16:creationId xmlns:a16="http://schemas.microsoft.com/office/drawing/2014/main" id="{CB22488F-ED79-B934-CCD3-F5D2642CE6D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 y="0"/>
            <a:ext cx="12204356" cy="6250905"/>
          </a:xfrm>
          <a:prstGeom prst="rect">
            <a:avLst/>
          </a:prstGeom>
        </p:spPr>
      </p:pic>
      <p:sp>
        <p:nvSpPr>
          <p:cNvPr id="4" name="Rectangle 3">
            <a:extLst>
              <a:ext uri="{FF2B5EF4-FFF2-40B4-BE49-F238E27FC236}">
                <a16:creationId xmlns:a16="http://schemas.microsoft.com/office/drawing/2014/main" id="{337E8561-C6EE-B1C0-3268-5A8F79F83A8C}"/>
              </a:ext>
            </a:extLst>
          </p:cNvPr>
          <p:cNvSpPr/>
          <p:nvPr userDrawn="1"/>
        </p:nvSpPr>
        <p:spPr>
          <a:xfrm>
            <a:off x="1401098" y="1716120"/>
            <a:ext cx="10521142" cy="1323437"/>
          </a:xfrm>
          <a:prstGeom prst="rect">
            <a:avLst/>
          </a:prstGeom>
          <a:gradFill>
            <a:gsLst>
              <a:gs pos="53000">
                <a:srgbClr val="FBFDFE"/>
              </a:gs>
              <a:gs pos="53000">
                <a:srgbClr val="FFFFFF"/>
              </a:gs>
              <a:gs pos="0">
                <a:srgbClr val="FFFFFF">
                  <a:alpha val="0"/>
                </a:srgbClr>
              </a:gs>
              <a:gs pos="27984">
                <a:srgbClr val="FDFEFE"/>
              </a:gs>
              <a:gs pos="78004">
                <a:srgbClr val="FDFEFF"/>
              </a:gs>
              <a:gs pos="100000">
                <a:srgbClr val="FFFFFF">
                  <a:alpha val="0"/>
                </a:srgbClr>
              </a:gs>
            </a:gsLst>
            <a:lin ang="0" scaled="0"/>
          </a:gradFill>
          <a:ln w="25400" cap="flat">
            <a:noFill/>
            <a:prstDash val="solid"/>
            <a:round/>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8000" b="0" i="0" u="none" strike="noStrike" kern="0" cap="none" spc="0" normalizeH="0" baseline="0" noProof="0" dirty="0">
              <a:ln>
                <a:noFill/>
              </a:ln>
              <a:solidFill>
                <a:srgbClr val="000000"/>
              </a:solidFill>
              <a:effectLst/>
              <a:uLnTx/>
              <a:uFillTx/>
              <a:cs typeface="Arial" panose="020B0604020202020204" pitchFamily="34" charset="0"/>
              <a:sym typeface="Arial"/>
            </a:endParaRPr>
          </a:p>
        </p:txBody>
      </p:sp>
      <p:pic>
        <p:nvPicPr>
          <p:cNvPr id="14" name="Picture 13">
            <a:extLst>
              <a:ext uri="{FF2B5EF4-FFF2-40B4-BE49-F238E27FC236}">
                <a16:creationId xmlns:a16="http://schemas.microsoft.com/office/drawing/2014/main" id="{66219065-E207-CAC6-2C50-3CCBBE5263C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71311" y="1177836"/>
            <a:ext cx="2259445" cy="2259445"/>
          </a:xfrm>
          <a:prstGeom prst="ellipse">
            <a:avLst/>
          </a:prstGeom>
          <a:effectLst>
            <a:outerShdw blurRad="227682" dist="68435" dir="2880000" algn="tl" rotWithShape="0">
              <a:prstClr val="black">
                <a:alpha val="14109"/>
              </a:prstClr>
            </a:outerShdw>
          </a:effectLst>
        </p:spPr>
      </p:pic>
      <p:sp>
        <p:nvSpPr>
          <p:cNvPr id="2" name="URL">
            <a:extLst>
              <a:ext uri="{FF2B5EF4-FFF2-40B4-BE49-F238E27FC236}">
                <a16:creationId xmlns:a16="http://schemas.microsoft.com/office/drawing/2014/main" id="{5DD474C5-7B53-6802-FD59-FDB9BA2EE5EF}"/>
              </a:ext>
            </a:extLst>
          </p:cNvPr>
          <p:cNvSpPr txBox="1"/>
          <p:nvPr userDrawn="1"/>
        </p:nvSpPr>
        <p:spPr>
          <a:xfrm>
            <a:off x="0" y="6435082"/>
            <a:ext cx="980902" cy="276999"/>
          </a:xfrm>
          <a:prstGeom prst="rect">
            <a:avLst/>
          </a:prstGeom>
          <a:noFill/>
        </p:spPr>
        <p:txBody>
          <a:bodyPr wrap="square" rtlCol="0">
            <a:spAutoFit/>
          </a:bodyPr>
          <a:lstStyle/>
          <a:p>
            <a:pPr algn="r">
              <a:lnSpc>
                <a:spcPct val="100000"/>
              </a:lnSpc>
              <a:spcAft>
                <a:spcPts val="200"/>
              </a:spcAft>
            </a:pPr>
            <a:r>
              <a:rPr lang="en-CA" sz="1200" u="none" dirty="0" err="1">
                <a:solidFill>
                  <a:srgbClr val="464F55"/>
                </a:solidFill>
                <a:effectLst/>
                <a:latin typeface="Arial" panose="020B0604020202020204" pitchFamily="34" charset="0"/>
                <a:cs typeface="Arial" panose="020B0604020202020204" pitchFamily="34" charset="0"/>
              </a:rPr>
              <a:t>ohtrise.org</a:t>
            </a:r>
            <a:endParaRPr lang="en-CA" sz="1200" u="none" dirty="0">
              <a:solidFill>
                <a:srgbClr val="464F55"/>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91749B3-4861-2AD8-D127-2C3917711BA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242771" y="215797"/>
            <a:ext cx="2124660" cy="745379"/>
          </a:xfrm>
          <a:prstGeom prst="rect">
            <a:avLst/>
          </a:prstGeom>
        </p:spPr>
      </p:pic>
      <p:sp>
        <p:nvSpPr>
          <p:cNvPr id="19" name="Text Placeholder 18">
            <a:extLst>
              <a:ext uri="{FF2B5EF4-FFF2-40B4-BE49-F238E27FC236}">
                <a16:creationId xmlns:a16="http://schemas.microsoft.com/office/drawing/2014/main" id="{974A7A7C-5CC1-601E-FA89-0B292C3B5A8D}"/>
              </a:ext>
            </a:extLst>
          </p:cNvPr>
          <p:cNvSpPr>
            <a:spLocks noGrp="1"/>
          </p:cNvSpPr>
          <p:nvPr>
            <p:ph type="body" sz="quarter" idx="10" hasCustomPrompt="1"/>
          </p:nvPr>
        </p:nvSpPr>
        <p:spPr>
          <a:xfrm>
            <a:off x="3695700" y="1716088"/>
            <a:ext cx="6618288" cy="1323437"/>
          </a:xfrm>
          <a:prstGeom prst="rect">
            <a:avLst/>
          </a:prstGeom>
        </p:spPr>
        <p:txBody>
          <a:bodyPr anchor="ctr">
            <a:normAutofit/>
          </a:bodyPr>
          <a:lstStyle>
            <a:lvl1pPr marL="0" indent="0" algn="ctr">
              <a:spcAft>
                <a:spcPts val="0"/>
              </a:spcAft>
              <a:buNone/>
              <a:defRPr sz="3200">
                <a:solidFill>
                  <a:schemeClr val="tx1"/>
                </a:solidFill>
              </a:defRPr>
            </a:lvl1pPr>
          </a:lstStyle>
          <a:p>
            <a:pPr lvl="0"/>
            <a:r>
              <a:rPr lang="en-US" dirty="0"/>
              <a:t>RISE Presentation</a:t>
            </a:r>
          </a:p>
        </p:txBody>
      </p:sp>
      <p:sp>
        <p:nvSpPr>
          <p:cNvPr id="21" name="Text Placeholder 20">
            <a:extLst>
              <a:ext uri="{FF2B5EF4-FFF2-40B4-BE49-F238E27FC236}">
                <a16:creationId xmlns:a16="http://schemas.microsoft.com/office/drawing/2014/main" id="{4C5F52E4-DFD8-11DD-7B12-547580706F77}"/>
              </a:ext>
            </a:extLst>
          </p:cNvPr>
          <p:cNvSpPr>
            <a:spLocks noGrp="1"/>
          </p:cNvSpPr>
          <p:nvPr>
            <p:ph type="body" sz="quarter" idx="11" hasCustomPrompt="1"/>
          </p:nvPr>
        </p:nvSpPr>
        <p:spPr>
          <a:xfrm>
            <a:off x="3695700" y="3331984"/>
            <a:ext cx="6618288" cy="561975"/>
          </a:xfrm>
          <a:prstGeom prst="rect">
            <a:avLst/>
          </a:prstGeom>
        </p:spPr>
        <p:txBody>
          <a:bodyPr>
            <a:normAutofit/>
          </a:bodyPr>
          <a:lstStyle>
            <a:lvl1pPr marL="0" indent="0" algn="ctr">
              <a:buNone/>
              <a:defRPr sz="2600"/>
            </a:lvl1pPr>
          </a:lstStyle>
          <a:p>
            <a:pPr lvl="0"/>
            <a:r>
              <a:rPr lang="en-US" dirty="0"/>
              <a:t>1 January 2023</a:t>
            </a:r>
          </a:p>
        </p:txBody>
      </p:sp>
      <p:sp>
        <p:nvSpPr>
          <p:cNvPr id="23" name="Text Placeholder 22">
            <a:extLst>
              <a:ext uri="{FF2B5EF4-FFF2-40B4-BE49-F238E27FC236}">
                <a16:creationId xmlns:a16="http://schemas.microsoft.com/office/drawing/2014/main" id="{BD2C3DCD-1095-6354-7F40-90A55AD741E4}"/>
              </a:ext>
            </a:extLst>
          </p:cNvPr>
          <p:cNvSpPr>
            <a:spLocks noGrp="1"/>
          </p:cNvSpPr>
          <p:nvPr>
            <p:ph type="body" sz="quarter" idx="12" hasCustomPrompt="1"/>
          </p:nvPr>
        </p:nvSpPr>
        <p:spPr>
          <a:xfrm>
            <a:off x="3095363" y="4186387"/>
            <a:ext cx="7818962" cy="1771354"/>
          </a:xfrm>
          <a:prstGeom prst="rect">
            <a:avLst/>
          </a:prstGeom>
        </p:spPr>
        <p:txBody>
          <a:bodyPr>
            <a:normAutofit/>
          </a:bodyPr>
          <a:lstStyle>
            <a:lvl1pPr marL="0" indent="0" algn="ctr">
              <a:spcAft>
                <a:spcPts val="0"/>
              </a:spcAft>
              <a:buNone/>
              <a:defRPr sz="1200"/>
            </a:lvl1pPr>
          </a:lstStyle>
          <a:p>
            <a:pPr lvl="0"/>
            <a:r>
              <a:rPr lang="en-US" dirty="0"/>
              <a:t>John N. Lavis, MD PhD</a:t>
            </a:r>
          </a:p>
          <a:p>
            <a:pPr lvl="0"/>
            <a:r>
              <a:rPr lang="en-US" dirty="0"/>
              <a:t>Co-lead, COVID-19 Evidence Network to support Decision-making (COVID-END)</a:t>
            </a:r>
          </a:p>
          <a:p>
            <a:pPr lvl="0"/>
            <a:r>
              <a:rPr lang="en-US" dirty="0"/>
              <a:t>Co-lead, Global Commission on Evidence to Address Societal Challenges</a:t>
            </a:r>
          </a:p>
          <a:p>
            <a:pPr lvl="0"/>
            <a:r>
              <a:rPr lang="en-US" dirty="0"/>
              <a:t>Tier 1 Canada Research Chair in Evidence-Support Systems</a:t>
            </a:r>
          </a:p>
          <a:p>
            <a:pPr lvl="0"/>
            <a:r>
              <a:rPr lang="en-US" dirty="0"/>
              <a:t>Director, McMaster Health Forum</a:t>
            </a:r>
          </a:p>
          <a:p>
            <a:pPr lvl="0"/>
            <a:r>
              <a:rPr lang="en-US" dirty="0"/>
              <a:t>Director, WHO Collaborating Center for Evidence-Informed Policy </a:t>
            </a:r>
          </a:p>
          <a:p>
            <a:pPr lvl="0"/>
            <a:r>
              <a:rPr lang="en-US" dirty="0"/>
              <a:t>Professor, Department of Health-Research Methods, Evidence and Impact, McMaster University</a:t>
            </a:r>
          </a:p>
          <a:p>
            <a:pPr lvl="0"/>
            <a:r>
              <a:rPr lang="en-US" dirty="0"/>
              <a:t>Adjunct Visiting Professor, Africa Centre for Evidence, University of Johannesburg</a:t>
            </a:r>
          </a:p>
        </p:txBody>
      </p:sp>
      <p:pic>
        <p:nvPicPr>
          <p:cNvPr id="5" name="Picture 4">
            <a:extLst>
              <a:ext uri="{FF2B5EF4-FFF2-40B4-BE49-F238E27FC236}">
                <a16:creationId xmlns:a16="http://schemas.microsoft.com/office/drawing/2014/main" id="{2D46458F-14F0-EEF7-5752-137247C825F0}"/>
              </a:ext>
            </a:extLst>
          </p:cNvPr>
          <p:cNvPicPr>
            <a:picLocks noChangeAspect="1"/>
          </p:cNvPicPr>
          <p:nvPr userDrawn="1"/>
        </p:nvPicPr>
        <p:blipFill>
          <a:blip r:embed="rId6"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2181881" y="6335488"/>
            <a:ext cx="2151952" cy="476188"/>
          </a:xfrm>
          <a:prstGeom prst="rect">
            <a:avLst/>
          </a:prstGeom>
          <a:noFill/>
        </p:spPr>
      </p:pic>
      <p:pic>
        <p:nvPicPr>
          <p:cNvPr id="6" name="Picture 5">
            <a:extLst>
              <a:ext uri="{FF2B5EF4-FFF2-40B4-BE49-F238E27FC236}">
                <a16:creationId xmlns:a16="http://schemas.microsoft.com/office/drawing/2014/main" id="{8873A38D-4A3F-63FD-C3A5-FF90CA70749A}"/>
              </a:ext>
            </a:extLst>
          </p:cNvPr>
          <p:cNvPicPr>
            <a:picLocks noChangeAspect="1"/>
          </p:cNvPicPr>
          <p:nvPr userDrawn="1"/>
        </p:nvPicPr>
        <p:blipFill rotWithShape="1">
          <a:blip r:embed="rId8"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9">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7224441" y="6243141"/>
            <a:ext cx="2951062" cy="628504"/>
          </a:xfrm>
          <a:prstGeom prst="rect">
            <a:avLst/>
          </a:prstGeom>
          <a:noFill/>
        </p:spPr>
      </p:pic>
      <p:pic>
        <p:nvPicPr>
          <p:cNvPr id="9" name="Picture 8">
            <a:extLst>
              <a:ext uri="{FF2B5EF4-FFF2-40B4-BE49-F238E27FC236}">
                <a16:creationId xmlns:a16="http://schemas.microsoft.com/office/drawing/2014/main" id="{E657D110-0ED4-765C-6ABC-C7DCE96F8DD6}"/>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5062154" y="6375257"/>
            <a:ext cx="1433240" cy="436419"/>
          </a:xfrm>
          <a:prstGeom prst="rect">
            <a:avLst/>
          </a:prstGeom>
          <a:noFill/>
        </p:spPr>
      </p:pic>
    </p:spTree>
    <p:extLst>
      <p:ext uri="{BB962C8B-B14F-4D97-AF65-F5344CB8AC3E}">
        <p14:creationId xmlns:p14="http://schemas.microsoft.com/office/powerpoint/2010/main" val="3079704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al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8AC5A7-CE1D-1B83-E287-3CF1EB9791E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204356" cy="6223195"/>
          </a:xfrm>
          <a:prstGeom prst="rect">
            <a:avLst/>
          </a:prstGeom>
        </p:spPr>
      </p:pic>
      <p:sp>
        <p:nvSpPr>
          <p:cNvPr id="2" name="Title Placeholder" descr="Master title"/>
          <p:cNvSpPr>
            <a:spLocks noGrp="1"/>
          </p:cNvSpPr>
          <p:nvPr>
            <p:ph type="ctrTitle"/>
          </p:nvPr>
        </p:nvSpPr>
        <p:spPr>
          <a:xfrm>
            <a:off x="2715491" y="634805"/>
            <a:ext cx="6862619" cy="2666171"/>
          </a:xfrm>
          <a:prstGeom prst="rect">
            <a:avLst/>
          </a:prstGeom>
        </p:spPr>
        <p:txBody>
          <a:bodyPr anchor="b" anchorCtr="0">
            <a:normAutofit/>
          </a:bodyPr>
          <a:lstStyle>
            <a:lvl1pPr algn="ctr">
              <a:lnSpc>
                <a:spcPct val="100000"/>
              </a:lnSpc>
              <a:defRPr sz="4000">
                <a:solidFill>
                  <a:schemeClr val="tx1"/>
                </a:solidFill>
              </a:defRPr>
            </a:lvl1pPr>
          </a:lstStyle>
          <a:p>
            <a:r>
              <a:rPr lang="en-US" dirty="0"/>
              <a:t>Click to edit Master title style</a:t>
            </a:r>
          </a:p>
        </p:txBody>
      </p:sp>
      <p:sp>
        <p:nvSpPr>
          <p:cNvPr id="3" name="Subtitle Placeholder" descr="Master subtitle"/>
          <p:cNvSpPr>
            <a:spLocks noGrp="1"/>
          </p:cNvSpPr>
          <p:nvPr>
            <p:ph type="subTitle" idx="1"/>
          </p:nvPr>
        </p:nvSpPr>
        <p:spPr>
          <a:xfrm>
            <a:off x="4110182" y="3300976"/>
            <a:ext cx="4073237" cy="911624"/>
          </a:xfrm>
          <a:prstGeom prst="rect">
            <a:avLst/>
          </a:prstGeom>
        </p:spPr>
        <p:txBody>
          <a:bodyPr/>
          <a:lstStyle>
            <a:lvl1pPr marL="0" indent="0" algn="ctr">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7" name="Meeting Information" descr="Meering or Audience Data">
            <a:extLst>
              <a:ext uri="{FF2B5EF4-FFF2-40B4-BE49-F238E27FC236}">
                <a16:creationId xmlns:a16="http://schemas.microsoft.com/office/drawing/2014/main" id="{E4830579-3FC9-4C47-AF4E-DC02A16FCB8B}"/>
              </a:ext>
            </a:extLst>
          </p:cNvPr>
          <p:cNvSpPr>
            <a:spLocks noGrp="1"/>
          </p:cNvSpPr>
          <p:nvPr>
            <p:ph type="body" sz="quarter" idx="10" hasCustomPrompt="1"/>
          </p:nvPr>
        </p:nvSpPr>
        <p:spPr>
          <a:xfrm>
            <a:off x="4056005" y="4212601"/>
            <a:ext cx="4181593" cy="911617"/>
          </a:xfrm>
          <a:prstGeom prst="rect">
            <a:avLst/>
          </a:prstGeom>
        </p:spPr>
        <p:txBody>
          <a:bodyPr anchor="ctr" anchorCtr="0">
            <a:noAutofit/>
          </a:bodyPr>
          <a:lstStyle>
            <a:lvl1pPr marL="0" indent="0" algn="ctr">
              <a:buNone/>
              <a:defRPr sz="1467">
                <a:solidFill>
                  <a:schemeClr val="tx1"/>
                </a:solidFill>
              </a:defRPr>
            </a:lvl1pPr>
            <a:lvl2pPr marL="457189" indent="0">
              <a:buNone/>
              <a:defRPr sz="1467"/>
            </a:lvl2pPr>
            <a:lvl3pPr marL="914377" indent="0">
              <a:buNone/>
              <a:defRPr sz="1467"/>
            </a:lvl3pPr>
            <a:lvl4pPr marL="1371566" indent="0">
              <a:buNone/>
              <a:defRPr sz="1467"/>
            </a:lvl4pPr>
            <a:lvl5pPr marL="1828754" indent="0">
              <a:buNone/>
              <a:defRPr sz="1467"/>
            </a:lvl5pPr>
          </a:lstStyle>
          <a:p>
            <a:pPr lvl="0"/>
            <a:r>
              <a:rPr lang="en-US" dirty="0"/>
              <a:t>Meeting or Audience Date</a:t>
            </a:r>
          </a:p>
        </p:txBody>
      </p:sp>
      <p:pic>
        <p:nvPicPr>
          <p:cNvPr id="8" name="Picture 7">
            <a:extLst>
              <a:ext uri="{FF2B5EF4-FFF2-40B4-BE49-F238E27FC236}">
                <a16:creationId xmlns:a16="http://schemas.microsoft.com/office/drawing/2014/main" id="{34043C7E-BFE3-1C4D-4FCF-80E2651BA6F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58036" y="292661"/>
            <a:ext cx="2590676" cy="908868"/>
          </a:xfrm>
          <a:prstGeom prst="rect">
            <a:avLst/>
          </a:prstGeom>
        </p:spPr>
      </p:pic>
      <p:pic>
        <p:nvPicPr>
          <p:cNvPr id="4" name="Picture 3">
            <a:extLst>
              <a:ext uri="{FF2B5EF4-FFF2-40B4-BE49-F238E27FC236}">
                <a16:creationId xmlns:a16="http://schemas.microsoft.com/office/drawing/2014/main" id="{268BA07C-E8CC-2770-CD11-614C8642FAA8}"/>
              </a:ext>
            </a:extLst>
          </p:cNvPr>
          <p:cNvPicPr>
            <a:picLocks noChangeAspect="1"/>
          </p:cNvPicPr>
          <p:nvPr userDrawn="1"/>
        </p:nvPicPr>
        <p:blipFill>
          <a:blip r:embed="rId4"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2181881" y="6335488"/>
            <a:ext cx="2151952" cy="476188"/>
          </a:xfrm>
          <a:prstGeom prst="rect">
            <a:avLst/>
          </a:prstGeom>
          <a:noFill/>
        </p:spPr>
      </p:pic>
      <p:pic>
        <p:nvPicPr>
          <p:cNvPr id="5" name="Picture 4">
            <a:extLst>
              <a:ext uri="{FF2B5EF4-FFF2-40B4-BE49-F238E27FC236}">
                <a16:creationId xmlns:a16="http://schemas.microsoft.com/office/drawing/2014/main" id="{BB709C16-38AD-F122-8440-D24E8DD31FD9}"/>
              </a:ext>
            </a:extLst>
          </p:cNvPr>
          <p:cNvPicPr>
            <a:picLocks noChangeAspect="1"/>
          </p:cNvPicPr>
          <p:nvPr userDrawn="1"/>
        </p:nvPicPr>
        <p:blipFill rotWithShape="1">
          <a:blip r:embed="rId6"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7224441" y="6243141"/>
            <a:ext cx="2951062" cy="628504"/>
          </a:xfrm>
          <a:prstGeom prst="rect">
            <a:avLst/>
          </a:prstGeom>
          <a:noFill/>
        </p:spPr>
      </p:pic>
      <p:pic>
        <p:nvPicPr>
          <p:cNvPr id="10" name="Picture 9">
            <a:extLst>
              <a:ext uri="{FF2B5EF4-FFF2-40B4-BE49-F238E27FC236}">
                <a16:creationId xmlns:a16="http://schemas.microsoft.com/office/drawing/2014/main" id="{60985552-FD67-CCED-EEFE-95A7E3B6FDDD}"/>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5062154" y="6375257"/>
            <a:ext cx="1433240" cy="436419"/>
          </a:xfrm>
          <a:prstGeom prst="rect">
            <a:avLst/>
          </a:prstGeom>
          <a:noFill/>
        </p:spPr>
      </p:pic>
      <p:sp>
        <p:nvSpPr>
          <p:cNvPr id="9" name="URL">
            <a:extLst>
              <a:ext uri="{FF2B5EF4-FFF2-40B4-BE49-F238E27FC236}">
                <a16:creationId xmlns:a16="http://schemas.microsoft.com/office/drawing/2014/main" id="{BA3A8F74-B6E4-8C19-67A1-8648A5F3A77E}"/>
              </a:ext>
            </a:extLst>
          </p:cNvPr>
          <p:cNvSpPr txBox="1"/>
          <p:nvPr userDrawn="1"/>
        </p:nvSpPr>
        <p:spPr>
          <a:xfrm>
            <a:off x="0" y="6435082"/>
            <a:ext cx="980902" cy="276999"/>
          </a:xfrm>
          <a:prstGeom prst="rect">
            <a:avLst/>
          </a:prstGeom>
          <a:noFill/>
        </p:spPr>
        <p:txBody>
          <a:bodyPr wrap="square" rtlCol="0">
            <a:spAutoFit/>
          </a:bodyPr>
          <a:lstStyle/>
          <a:p>
            <a:pPr algn="r">
              <a:lnSpc>
                <a:spcPct val="100000"/>
              </a:lnSpc>
              <a:spcAft>
                <a:spcPts val="200"/>
              </a:spcAft>
            </a:pPr>
            <a:r>
              <a:rPr lang="en-CA" sz="1200" u="none" dirty="0" err="1">
                <a:solidFill>
                  <a:srgbClr val="464F55"/>
                </a:solidFill>
                <a:effectLst/>
                <a:latin typeface="Arial" panose="020B0604020202020204" pitchFamily="34" charset="0"/>
                <a:cs typeface="Arial" panose="020B0604020202020204" pitchFamily="34" charset="0"/>
              </a:rPr>
              <a:t>ohtrise.org</a:t>
            </a:r>
            <a:endParaRPr lang="en-CA" sz="1200" u="none" dirty="0">
              <a:solidFill>
                <a:srgbClr val="464F5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921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56918C-21C9-6DB5-578B-4935ECBCE9EE}"/>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9" b="259"/>
          <a:stretch/>
        </p:blipFill>
        <p:spPr>
          <a:xfrm rot="10800000" flipH="1">
            <a:off x="-7495" y="-12357"/>
            <a:ext cx="12206990" cy="1227014"/>
          </a:xfrm>
          <a:prstGeom prst="rect">
            <a:avLst/>
          </a:prstGeom>
          <a:effectLst>
            <a:outerShdw blurRad="293794" dist="50800" dir="5400000" sx="97000" sy="97000" algn="ctr" rotWithShape="0">
              <a:srgbClr val="000000">
                <a:alpha val="9000"/>
              </a:srgbClr>
            </a:outerShdw>
          </a:effectLst>
        </p:spPr>
      </p:pic>
      <p:sp>
        <p:nvSpPr>
          <p:cNvPr id="7" name="Title Placeholder" descr="Master Title">
            <a:extLst>
              <a:ext uri="{FF2B5EF4-FFF2-40B4-BE49-F238E27FC236}">
                <a16:creationId xmlns:a16="http://schemas.microsoft.com/office/drawing/2014/main" id="{2783A4F7-F459-E4B5-6A3C-3ABC5E9C03C0}"/>
              </a:ext>
            </a:extLst>
          </p:cNvPr>
          <p:cNvSpPr>
            <a:spLocks noGrp="1"/>
          </p:cNvSpPr>
          <p:nvPr>
            <p:ph type="title"/>
          </p:nvPr>
        </p:nvSpPr>
        <p:spPr>
          <a:xfrm>
            <a:off x="267858" y="97966"/>
            <a:ext cx="11708068" cy="1006368"/>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7887F393-D9DA-571F-FA97-84AB11038AF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449538" y="173908"/>
            <a:ext cx="2590676" cy="908868"/>
          </a:xfrm>
          <a:prstGeom prst="rect">
            <a:avLst/>
          </a:prstGeom>
        </p:spPr>
      </p:pic>
      <p:pic>
        <p:nvPicPr>
          <p:cNvPr id="6" name="Picture 5">
            <a:extLst>
              <a:ext uri="{FF2B5EF4-FFF2-40B4-BE49-F238E27FC236}">
                <a16:creationId xmlns:a16="http://schemas.microsoft.com/office/drawing/2014/main" id="{9CA2BC82-0BCD-94E7-7591-DC38AD3272A2}"/>
              </a:ext>
            </a:extLst>
          </p:cNvPr>
          <p:cNvPicPr>
            <a:picLocks noChangeAspect="1"/>
          </p:cNvPicPr>
          <p:nvPr userDrawn="1"/>
        </p:nvPicPr>
        <p:blipFill>
          <a:blip r:embed="rId4"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2181881" y="6335488"/>
            <a:ext cx="2151952" cy="476188"/>
          </a:xfrm>
          <a:prstGeom prst="rect">
            <a:avLst/>
          </a:prstGeom>
          <a:noFill/>
        </p:spPr>
      </p:pic>
      <p:pic>
        <p:nvPicPr>
          <p:cNvPr id="8" name="Picture 7">
            <a:extLst>
              <a:ext uri="{FF2B5EF4-FFF2-40B4-BE49-F238E27FC236}">
                <a16:creationId xmlns:a16="http://schemas.microsoft.com/office/drawing/2014/main" id="{1F7D9490-01EF-47C8-A6C9-EEAEA15D1081}"/>
              </a:ext>
            </a:extLst>
          </p:cNvPr>
          <p:cNvPicPr>
            <a:picLocks noChangeAspect="1"/>
          </p:cNvPicPr>
          <p:nvPr userDrawn="1"/>
        </p:nvPicPr>
        <p:blipFill rotWithShape="1">
          <a:blip r:embed="rId6"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7224441" y="6243141"/>
            <a:ext cx="2951062" cy="628504"/>
          </a:xfrm>
          <a:prstGeom prst="rect">
            <a:avLst/>
          </a:prstGeom>
          <a:noFill/>
        </p:spPr>
      </p:pic>
      <p:pic>
        <p:nvPicPr>
          <p:cNvPr id="9" name="Picture 8">
            <a:extLst>
              <a:ext uri="{FF2B5EF4-FFF2-40B4-BE49-F238E27FC236}">
                <a16:creationId xmlns:a16="http://schemas.microsoft.com/office/drawing/2014/main" id="{F0E28C1B-7A40-02EA-291B-4143D933067E}"/>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5062154" y="6375257"/>
            <a:ext cx="1433240" cy="436419"/>
          </a:xfrm>
          <a:prstGeom prst="rect">
            <a:avLst/>
          </a:prstGeom>
          <a:noFill/>
        </p:spPr>
      </p:pic>
      <p:sp>
        <p:nvSpPr>
          <p:cNvPr id="2" name="Subtitle Placeholder" descr="Slide sub title">
            <a:extLst>
              <a:ext uri="{FF2B5EF4-FFF2-40B4-BE49-F238E27FC236}">
                <a16:creationId xmlns:a16="http://schemas.microsoft.com/office/drawing/2014/main" id="{D01753F0-8A93-6545-8EE2-9FC39B214B17}"/>
              </a:ext>
            </a:extLst>
          </p:cNvPr>
          <p:cNvSpPr>
            <a:spLocks noGrp="1"/>
          </p:cNvSpPr>
          <p:nvPr>
            <p:ph type="body" sz="quarter" idx="12" hasCustomPrompt="1"/>
          </p:nvPr>
        </p:nvSpPr>
        <p:spPr>
          <a:xfrm>
            <a:off x="268643" y="1227015"/>
            <a:ext cx="11707283" cy="387526"/>
          </a:xfrm>
          <a:prstGeom prst="rect">
            <a:avLst/>
          </a:prstGeom>
        </p:spPr>
        <p:txBody>
          <a:bodyPr>
            <a:noAutofit/>
          </a:bodyPr>
          <a:lstStyle>
            <a:lvl1pPr marL="0" indent="0">
              <a:buNone/>
              <a:defRPr sz="2000">
                <a:solidFill>
                  <a:srgbClr val="254776"/>
                </a:solidFill>
              </a:defRPr>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dirty="0"/>
              <a:t>Click to add subtitle</a:t>
            </a:r>
          </a:p>
        </p:txBody>
      </p:sp>
      <p:sp>
        <p:nvSpPr>
          <p:cNvPr id="4" name="Content Placeholder" descr="Slide content">
            <a:extLst>
              <a:ext uri="{FF2B5EF4-FFF2-40B4-BE49-F238E27FC236}">
                <a16:creationId xmlns:a16="http://schemas.microsoft.com/office/drawing/2014/main" id="{79F571C7-8005-30EC-77E6-BA129628E35B}"/>
              </a:ext>
            </a:extLst>
          </p:cNvPr>
          <p:cNvSpPr>
            <a:spLocks noGrp="1"/>
          </p:cNvSpPr>
          <p:nvPr>
            <p:ph idx="1" hasCustomPrompt="1"/>
          </p:nvPr>
        </p:nvSpPr>
        <p:spPr>
          <a:xfrm>
            <a:off x="267858" y="1755185"/>
            <a:ext cx="11708068" cy="4251831"/>
          </a:xfrm>
          <a:prstGeom prst="rect">
            <a:avLst/>
          </a:prstGeom>
        </p:spPr>
        <p:txBody>
          <a:bodyPr lIns="108000">
            <a:normAutofit/>
          </a:bodyPr>
          <a:lstStyle>
            <a:lvl1pPr>
              <a:lnSpc>
                <a:spcPct val="100000"/>
              </a:lnSpc>
              <a:spcBef>
                <a:spcPts val="0"/>
              </a:spcBef>
              <a:spcAft>
                <a:spcPts val="800"/>
              </a:spcAft>
              <a:defRPr sz="1800">
                <a:solidFill>
                  <a:srgbClr val="254776"/>
                </a:solidFill>
              </a:defRPr>
            </a:lvl1pPr>
            <a:lvl2pPr>
              <a:lnSpc>
                <a:spcPct val="100000"/>
              </a:lnSpc>
              <a:spcBef>
                <a:spcPts val="0"/>
              </a:spcBef>
              <a:spcAft>
                <a:spcPts val="800"/>
              </a:spcAft>
              <a:defRPr/>
            </a:lvl2pPr>
            <a:lvl3pPr>
              <a:lnSpc>
                <a:spcPct val="100000"/>
              </a:lnSpc>
              <a:spcBef>
                <a:spcPts val="0"/>
              </a:spcBef>
              <a:spcAft>
                <a:spcPts val="800"/>
              </a:spcAft>
              <a:defRPr/>
            </a:lvl3pPr>
            <a:lvl4pPr>
              <a:lnSpc>
                <a:spcPct val="100000"/>
              </a:lnSpc>
              <a:spcBef>
                <a:spcPts val="0"/>
              </a:spcBef>
              <a:spcAft>
                <a:spcPts val="800"/>
              </a:spcAft>
              <a:defRPr/>
            </a:lvl4pPr>
            <a:lvl5pPr>
              <a:lnSpc>
                <a:spcPct val="100000"/>
              </a:lnSpc>
              <a:spcBef>
                <a:spcPts val="0"/>
              </a:spcBef>
              <a:spcAft>
                <a:spcPts val="800"/>
              </a:spcAft>
              <a:defRPr/>
            </a:lvl5pPr>
          </a:lstStyle>
          <a:p>
            <a:pPr lvl="0"/>
            <a:r>
              <a:rPr lang="en-US" dirty="0"/>
              <a:t>Click to add text or select an icon below for picture, table, graph and more content options.</a:t>
            </a:r>
          </a:p>
          <a:p>
            <a:pPr lvl="0"/>
            <a:endParaRPr lang="en-US" dirty="0"/>
          </a:p>
        </p:txBody>
      </p:sp>
      <p:sp>
        <p:nvSpPr>
          <p:cNvPr id="3" name="Slide Number" descr="Page Number">
            <a:extLst>
              <a:ext uri="{FF2B5EF4-FFF2-40B4-BE49-F238E27FC236}">
                <a16:creationId xmlns:a16="http://schemas.microsoft.com/office/drawing/2014/main" id="{AAACD45C-AF20-239D-FA9C-0239E487B104}"/>
              </a:ext>
            </a:extLst>
          </p:cNvPr>
          <p:cNvSpPr>
            <a:spLocks noGrp="1"/>
          </p:cNvSpPr>
          <p:nvPr>
            <p:ph type="sldNum" sz="quarter" idx="4"/>
          </p:nvPr>
        </p:nvSpPr>
        <p:spPr>
          <a:xfrm>
            <a:off x="11797250" y="6410903"/>
            <a:ext cx="357352" cy="365125"/>
          </a:xfrm>
          <a:prstGeom prst="rect">
            <a:avLst/>
          </a:prstGeom>
        </p:spPr>
        <p:txBody>
          <a:bodyPr tIns="46800" rIns="0" anchor="ctr" anchorCtr="0"/>
          <a:lstStyle>
            <a:lvl1pPr algn="l">
              <a:defRPr sz="1200">
                <a:solidFill>
                  <a:srgbClr val="464F55"/>
                </a:solidFill>
                <a:latin typeface="Arial" charset="0"/>
                <a:ea typeface="Arial" charset="0"/>
                <a:cs typeface="Arial" charset="0"/>
              </a:defRPr>
            </a:lvl1pPr>
          </a:lstStyle>
          <a:p>
            <a:fld id="{E2CB33EA-91D6-F140-A440-0A130B2A34DE}" type="slidenum">
              <a:rPr lang="en-US" smtClean="0"/>
              <a:pPr/>
              <a:t>‹#›</a:t>
            </a:fld>
            <a:endParaRPr lang="en-US" dirty="0"/>
          </a:p>
        </p:txBody>
      </p:sp>
    </p:spTree>
    <p:extLst>
      <p:ext uri="{BB962C8B-B14F-4D97-AF65-F5344CB8AC3E}">
        <p14:creationId xmlns:p14="http://schemas.microsoft.com/office/powerpoint/2010/main" val="1637403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Header-footer-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F536A-097D-F9C2-3926-5439D376C093}"/>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9" b="259"/>
          <a:stretch/>
        </p:blipFill>
        <p:spPr>
          <a:xfrm rot="10800000" flipH="1">
            <a:off x="-7495" y="-12357"/>
            <a:ext cx="12206990" cy="1227014"/>
          </a:xfrm>
          <a:prstGeom prst="rect">
            <a:avLst/>
          </a:prstGeom>
          <a:effectLst>
            <a:outerShdw blurRad="293794" dist="50800" dir="5400000" sx="97000" sy="97000" algn="ctr" rotWithShape="0">
              <a:srgbClr val="000000">
                <a:alpha val="9000"/>
              </a:srgbClr>
            </a:outerShdw>
          </a:effectLst>
        </p:spPr>
      </p:pic>
      <p:sp>
        <p:nvSpPr>
          <p:cNvPr id="7" name="Title Placeholder" descr="Master Title">
            <a:extLst>
              <a:ext uri="{FF2B5EF4-FFF2-40B4-BE49-F238E27FC236}">
                <a16:creationId xmlns:a16="http://schemas.microsoft.com/office/drawing/2014/main" id="{D769DDCC-F1E0-C10D-BC2A-BCACFC731371}"/>
              </a:ext>
            </a:extLst>
          </p:cNvPr>
          <p:cNvSpPr>
            <a:spLocks noGrp="1"/>
          </p:cNvSpPr>
          <p:nvPr>
            <p:ph type="title"/>
          </p:nvPr>
        </p:nvSpPr>
        <p:spPr>
          <a:xfrm>
            <a:off x="267858" y="113435"/>
            <a:ext cx="11708068" cy="1006368"/>
          </a:xfrm>
          <a:prstGeom prst="rect">
            <a:avLst/>
          </a:prstGeom>
        </p:spPr>
        <p:txBody>
          <a:bodyPr vert="horz" lIns="91440" tIns="45720" rIns="91440" bIns="45720" rtlCol="0" anchor="ctr">
            <a:normAutofit/>
          </a:bodyPr>
          <a:lstStyle>
            <a:lvl1pPr>
              <a:lnSpc>
                <a:spcPct val="100000"/>
              </a:lnSpc>
              <a:defRPr>
                <a:solidFill>
                  <a:schemeClr val="tx1"/>
                </a:solidFill>
              </a:defRPr>
            </a:lvl1pPr>
          </a:lstStyle>
          <a:p>
            <a:r>
              <a:rPr lang="en-US" dirty="0"/>
              <a:t>Click to edit Master title style</a:t>
            </a:r>
          </a:p>
        </p:txBody>
      </p:sp>
      <p:pic>
        <p:nvPicPr>
          <p:cNvPr id="2" name="Picture 1">
            <a:extLst>
              <a:ext uri="{FF2B5EF4-FFF2-40B4-BE49-F238E27FC236}">
                <a16:creationId xmlns:a16="http://schemas.microsoft.com/office/drawing/2014/main" id="{614C59B1-0BA6-C8A9-380D-A5F89B2183C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449538" y="173908"/>
            <a:ext cx="2590676" cy="908868"/>
          </a:xfrm>
          <a:prstGeom prst="rect">
            <a:avLst/>
          </a:prstGeom>
        </p:spPr>
      </p:pic>
      <p:pic>
        <p:nvPicPr>
          <p:cNvPr id="3" name="Picture 2">
            <a:extLst>
              <a:ext uri="{FF2B5EF4-FFF2-40B4-BE49-F238E27FC236}">
                <a16:creationId xmlns:a16="http://schemas.microsoft.com/office/drawing/2014/main" id="{8FF3C875-2A25-22C0-671F-5148EAAA1CDF}"/>
              </a:ext>
            </a:extLst>
          </p:cNvPr>
          <p:cNvPicPr>
            <a:picLocks noChangeAspect="1"/>
          </p:cNvPicPr>
          <p:nvPr userDrawn="1"/>
        </p:nvPicPr>
        <p:blipFill>
          <a:blip r:embed="rId4"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2181881" y="6335488"/>
            <a:ext cx="2151952" cy="476188"/>
          </a:xfrm>
          <a:prstGeom prst="rect">
            <a:avLst/>
          </a:prstGeom>
          <a:noFill/>
        </p:spPr>
      </p:pic>
      <p:pic>
        <p:nvPicPr>
          <p:cNvPr id="4" name="Picture 3">
            <a:extLst>
              <a:ext uri="{FF2B5EF4-FFF2-40B4-BE49-F238E27FC236}">
                <a16:creationId xmlns:a16="http://schemas.microsoft.com/office/drawing/2014/main" id="{EC4118BD-F21A-4C77-A36A-C5A3CB34487E}"/>
              </a:ext>
            </a:extLst>
          </p:cNvPr>
          <p:cNvPicPr>
            <a:picLocks noChangeAspect="1"/>
          </p:cNvPicPr>
          <p:nvPr userDrawn="1"/>
        </p:nvPicPr>
        <p:blipFill rotWithShape="1">
          <a:blip r:embed="rId6" cstate="print">
            <a:clrChange>
              <a:clrFrom>
                <a:srgbClr val="AFD7F9">
                  <a:alpha val="47451"/>
                </a:srgbClr>
              </a:clrFrom>
              <a:clrTo>
                <a:srgbClr val="AFD7F9">
                  <a:alpha val="0"/>
                </a:srgbClr>
              </a:clrTo>
            </a:clrChange>
            <a:biLevel thresh="75000"/>
            <a:alphaModFix am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a:xfrm>
            <a:off x="7224441" y="6243141"/>
            <a:ext cx="2951062" cy="628504"/>
          </a:xfrm>
          <a:prstGeom prst="rect">
            <a:avLst/>
          </a:prstGeom>
          <a:noFill/>
        </p:spPr>
      </p:pic>
      <p:pic>
        <p:nvPicPr>
          <p:cNvPr id="5" name="Picture 4">
            <a:extLst>
              <a:ext uri="{FF2B5EF4-FFF2-40B4-BE49-F238E27FC236}">
                <a16:creationId xmlns:a16="http://schemas.microsoft.com/office/drawing/2014/main" id="{DCB9B4C3-8F10-E4A2-7064-1A03F840E1AF}"/>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5062154" y="6375257"/>
            <a:ext cx="1433240" cy="436419"/>
          </a:xfrm>
          <a:prstGeom prst="rect">
            <a:avLst/>
          </a:prstGeom>
          <a:noFill/>
        </p:spPr>
      </p:pic>
      <p:sp>
        <p:nvSpPr>
          <p:cNvPr id="6" name="Slide Number" descr="Page Number">
            <a:extLst>
              <a:ext uri="{FF2B5EF4-FFF2-40B4-BE49-F238E27FC236}">
                <a16:creationId xmlns:a16="http://schemas.microsoft.com/office/drawing/2014/main" id="{00FCE9D3-8B48-4FBB-15C4-A3005427F107}"/>
              </a:ext>
            </a:extLst>
          </p:cNvPr>
          <p:cNvSpPr>
            <a:spLocks noGrp="1"/>
          </p:cNvSpPr>
          <p:nvPr>
            <p:ph type="sldNum" sz="quarter" idx="4"/>
          </p:nvPr>
        </p:nvSpPr>
        <p:spPr>
          <a:xfrm>
            <a:off x="11797250" y="6410903"/>
            <a:ext cx="357352" cy="365125"/>
          </a:xfrm>
          <a:prstGeom prst="rect">
            <a:avLst/>
          </a:prstGeom>
        </p:spPr>
        <p:txBody>
          <a:bodyPr tIns="46800" rIns="0" anchor="ctr" anchorCtr="0"/>
          <a:lstStyle>
            <a:lvl1pPr algn="l">
              <a:defRPr sz="1200">
                <a:solidFill>
                  <a:srgbClr val="464F55"/>
                </a:solidFill>
                <a:latin typeface="Arial" charset="0"/>
                <a:ea typeface="Arial" charset="0"/>
                <a:cs typeface="Arial" charset="0"/>
              </a:defRPr>
            </a:lvl1pPr>
          </a:lstStyle>
          <a:p>
            <a:fld id="{E2CB33EA-91D6-F140-A440-0A130B2A34DE}" type="slidenum">
              <a:rPr lang="en-US" smtClean="0"/>
              <a:pPr/>
              <a:t>‹#›</a:t>
            </a:fld>
            <a:endParaRPr lang="en-US" dirty="0"/>
          </a:p>
        </p:txBody>
      </p:sp>
    </p:spTree>
    <p:extLst>
      <p:ext uri="{BB962C8B-B14F-4D97-AF65-F5344CB8AC3E}">
        <p14:creationId xmlns:p14="http://schemas.microsoft.com/office/powerpoint/2010/main" val="26936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Dark">
  <p:cSld name="Title Slide Dark">
    <p:bg>
      <p:bgPr>
        <a:solidFill>
          <a:srgbClr val="0A1A31"/>
        </a:solidFill>
        <a:effectLst/>
      </p:bgPr>
    </p:bg>
    <p:spTree>
      <p:nvGrpSpPr>
        <p:cNvPr id="1" name="Shape 53"/>
        <p:cNvGrpSpPr/>
        <p:nvPr/>
      </p:nvGrpSpPr>
      <p:grpSpPr>
        <a:xfrm>
          <a:off x="0" y="0"/>
          <a:ext cx="0" cy="0"/>
          <a:chOff x="0" y="0"/>
          <a:chExt cx="0" cy="0"/>
        </a:xfrm>
      </p:grpSpPr>
      <p:sp>
        <p:nvSpPr>
          <p:cNvPr id="54" name="Google Shape;54;p80"/>
          <p:cNvSpPr txBox="1">
            <a:spLocks noGrp="1"/>
          </p:cNvSpPr>
          <p:nvPr>
            <p:ph type="ctrTitle"/>
          </p:nvPr>
        </p:nvSpPr>
        <p:spPr>
          <a:xfrm>
            <a:off x="703035" y="1122363"/>
            <a:ext cx="10650765"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000"/>
              <a:buFont typeface="Arial Black"/>
              <a:buNone/>
              <a:defRPr sz="5000" b="1">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0"/>
          <p:cNvSpPr txBox="1">
            <a:spLocks noGrp="1"/>
          </p:cNvSpPr>
          <p:nvPr>
            <p:ph type="subTitle" idx="1"/>
          </p:nvPr>
        </p:nvSpPr>
        <p:spPr>
          <a:xfrm>
            <a:off x="703035" y="3602038"/>
            <a:ext cx="10650765" cy="7025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3200"/>
              <a:buNone/>
              <a:defRPr sz="3200" b="1"/>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cxnSp>
        <p:nvCxnSpPr>
          <p:cNvPr id="56" name="Google Shape;56;p80"/>
          <p:cNvCxnSpPr/>
          <p:nvPr/>
        </p:nvCxnSpPr>
        <p:spPr>
          <a:xfrm rot="10800000" flipH="1">
            <a:off x="703035" y="5726361"/>
            <a:ext cx="11488965" cy="1"/>
          </a:xfrm>
          <a:prstGeom prst="straightConnector1">
            <a:avLst/>
          </a:prstGeom>
          <a:noFill/>
          <a:ln w="57150" cap="flat" cmpd="sng">
            <a:solidFill>
              <a:srgbClr val="C7EA95"/>
            </a:solidFill>
            <a:prstDash val="solid"/>
            <a:miter lim="800000"/>
            <a:headEnd type="none" w="sm" len="sm"/>
            <a:tailEnd type="none" w="sm" len="sm"/>
          </a:ln>
        </p:spPr>
      </p:cxnSp>
      <p:sp>
        <p:nvSpPr>
          <p:cNvPr id="57" name="Google Shape;57;p80"/>
          <p:cNvSpPr/>
          <p:nvPr/>
        </p:nvSpPr>
        <p:spPr>
          <a:xfrm>
            <a:off x="8867955" y="376278"/>
            <a:ext cx="3324045" cy="701333"/>
          </a:xfrm>
          <a:prstGeom prst="rect">
            <a:avLst/>
          </a:prstGeom>
          <a:solidFill>
            <a:srgbClr val="C7EA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 name="Google Shape;58;p8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3035" y="492944"/>
            <a:ext cx="2742770" cy="468000"/>
          </a:xfrm>
          <a:prstGeom prst="rect">
            <a:avLst/>
          </a:prstGeom>
          <a:noFill/>
          <a:ln>
            <a:noFill/>
          </a:ln>
        </p:spPr>
      </p:pic>
      <p:sp>
        <p:nvSpPr>
          <p:cNvPr id="59" name="Google Shape;59;p80"/>
          <p:cNvSpPr txBox="1">
            <a:spLocks noGrp="1"/>
          </p:cNvSpPr>
          <p:nvPr>
            <p:ph type="body" idx="2"/>
          </p:nvPr>
        </p:nvSpPr>
        <p:spPr>
          <a:xfrm>
            <a:off x="703035" y="4396656"/>
            <a:ext cx="7086390" cy="451389"/>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lt1"/>
              </a:buClr>
              <a:buSzPts val="2400"/>
              <a:buNone/>
              <a:defRPr sz="2400"/>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0" name="Google Shape;60;p80"/>
          <p:cNvSpPr txBox="1">
            <a:spLocks noGrp="1"/>
          </p:cNvSpPr>
          <p:nvPr>
            <p:ph type="body" idx="3"/>
          </p:nvPr>
        </p:nvSpPr>
        <p:spPr>
          <a:xfrm>
            <a:off x="703035" y="5982333"/>
            <a:ext cx="2933190" cy="3186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None/>
              <a:defRPr sz="1800"/>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5_Header-alternative-footer">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98B3AF4-F9A3-BCC5-3587-29807D534A88}"/>
              </a:ext>
            </a:extLst>
          </p:cNvPr>
          <p:cNvSpPr txBox="1"/>
          <p:nvPr userDrawn="1"/>
        </p:nvSpPr>
        <p:spPr>
          <a:xfrm>
            <a:off x="5921595" y="6438489"/>
            <a:ext cx="400594" cy="276999"/>
          </a:xfrm>
          <a:prstGeom prst="rect">
            <a:avLst/>
          </a:prstGeom>
          <a:noFill/>
        </p:spPr>
        <p:txBody>
          <a:bodyPr wrap="square">
            <a:spAutoFit/>
          </a:bodyPr>
          <a:lstStyle/>
          <a:p>
            <a:fld id="{E2CB33EA-91D6-F140-A440-0A130B2A34DE}" type="slidenum">
              <a:rPr kumimoji="0" lang="en-US" sz="1200" b="0" i="0" u="none" strike="noStrike" kern="1200" cap="none" spc="0" normalizeH="0" baseline="0" noProof="0" smtClean="0">
                <a:ln>
                  <a:noFill/>
                </a:ln>
                <a:solidFill>
                  <a:srgbClr val="464F55"/>
                </a:solidFill>
                <a:effectLst/>
                <a:uLnTx/>
                <a:uFillTx/>
                <a:latin typeface="Arial" charset="0"/>
                <a:cs typeface="Arial" charset="0"/>
              </a:rPr>
              <a:pPr marL="0" marR="0" lvl="0" indent="0" algn="ctr" defTabSz="609585" rtl="0" eaLnBrk="1" fontAlgn="auto" latinLnBrk="0" hangingPunct="1">
                <a:lnSpc>
                  <a:spcPct val="100000"/>
                </a:lnSpc>
                <a:spcBef>
                  <a:spcPts val="0"/>
                </a:spcBef>
                <a:spcAft>
                  <a:spcPts val="0"/>
                </a:spcAft>
                <a:buClrTx/>
                <a:buSzTx/>
                <a:buFontTx/>
                <a:buNone/>
                <a:tabLst/>
                <a:defRPr/>
              </a:pPr>
              <a:t>‹#›</a:t>
            </a:fld>
            <a:endParaRPr lang="en-US" dirty="0"/>
          </a:p>
        </p:txBody>
      </p:sp>
      <p:sp>
        <p:nvSpPr>
          <p:cNvPr id="12" name="URL">
            <a:extLst>
              <a:ext uri="{FF2B5EF4-FFF2-40B4-BE49-F238E27FC236}">
                <a16:creationId xmlns:a16="http://schemas.microsoft.com/office/drawing/2014/main" id="{DFC38A3E-2DE4-ABD1-C650-84453B097380}"/>
              </a:ext>
            </a:extLst>
          </p:cNvPr>
          <p:cNvSpPr txBox="1"/>
          <p:nvPr userDrawn="1"/>
        </p:nvSpPr>
        <p:spPr>
          <a:xfrm>
            <a:off x="9596846" y="6467565"/>
            <a:ext cx="2499360" cy="276999"/>
          </a:xfrm>
          <a:prstGeom prst="rect">
            <a:avLst/>
          </a:prstGeom>
          <a:noFill/>
        </p:spPr>
        <p:txBody>
          <a:bodyPr wrap="square" rtlCol="0">
            <a:spAutoFit/>
          </a:bodyPr>
          <a:lstStyle/>
          <a:p>
            <a:pPr algn="r">
              <a:lnSpc>
                <a:spcPct val="100000"/>
              </a:lnSpc>
              <a:spcAft>
                <a:spcPts val="200"/>
              </a:spcAft>
            </a:pPr>
            <a:r>
              <a:rPr lang="en-CA" sz="1200" u="none" dirty="0" err="1">
                <a:solidFill>
                  <a:srgbClr val="464F55"/>
                </a:solidFill>
                <a:effectLst/>
                <a:latin typeface="Arial" panose="020B0604020202020204" pitchFamily="34" charset="0"/>
                <a:cs typeface="Arial" panose="020B0604020202020204" pitchFamily="34" charset="0"/>
              </a:rPr>
              <a:t>ohtrise.org</a:t>
            </a:r>
            <a:endParaRPr lang="en-CA" sz="1200" u="none" dirty="0">
              <a:solidFill>
                <a:srgbClr val="464F55"/>
              </a:solidFill>
              <a:effectLst/>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519AE2E0-C284-1B41-900D-F2B58C0FDA96}"/>
              </a:ext>
            </a:extLst>
          </p:cNvPr>
          <p:cNvCxnSpPr>
            <a:cxnSpLocks/>
          </p:cNvCxnSpPr>
          <p:nvPr userDrawn="1"/>
        </p:nvCxnSpPr>
        <p:spPr>
          <a:xfrm>
            <a:off x="0" y="6260774"/>
            <a:ext cx="12192000" cy="0"/>
          </a:xfrm>
          <a:prstGeom prst="line">
            <a:avLst/>
          </a:prstGeom>
          <a:ln w="25400">
            <a:solidFill>
              <a:srgbClr val="464F55"/>
            </a:solidFill>
          </a:ln>
          <a:effectLst/>
        </p:spPr>
        <p:style>
          <a:lnRef idx="2">
            <a:schemeClr val="dk1"/>
          </a:lnRef>
          <a:fillRef idx="0">
            <a:schemeClr val="dk1"/>
          </a:fillRef>
          <a:effectRef idx="1">
            <a:schemeClr val="dk1"/>
          </a:effectRef>
          <a:fontRef idx="minor">
            <a:schemeClr val="tx1"/>
          </a:fontRef>
        </p:style>
      </p:cxnSp>
      <p:pic>
        <p:nvPicPr>
          <p:cNvPr id="2" name="Picture 1">
            <a:extLst>
              <a:ext uri="{FF2B5EF4-FFF2-40B4-BE49-F238E27FC236}">
                <a16:creationId xmlns:a16="http://schemas.microsoft.com/office/drawing/2014/main" id="{DFD2476B-3E64-2975-47B7-0F07962EFA9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02537" y="6363974"/>
            <a:ext cx="1214377" cy="426031"/>
          </a:xfrm>
          <a:prstGeom prst="rect">
            <a:avLst/>
          </a:prstGeom>
        </p:spPr>
      </p:pic>
      <p:pic>
        <p:nvPicPr>
          <p:cNvPr id="3" name="Picture 2">
            <a:extLst>
              <a:ext uri="{FF2B5EF4-FFF2-40B4-BE49-F238E27FC236}">
                <a16:creationId xmlns:a16="http://schemas.microsoft.com/office/drawing/2014/main" id="{05728BFA-1D91-A50F-8BB8-E69B8233EE84}"/>
              </a:ext>
            </a:extLst>
          </p:cNvPr>
          <p:cNvPicPr>
            <a:picLocks noChangeAspect="1"/>
          </p:cNvPicPr>
          <p:nvPr userDrawn="1"/>
        </p:nvPicPr>
        <p:blipFill>
          <a:blip r:embed="rId3" cstate="print">
            <a:extLst>
              <a:ext uri="{28A0092B-C50C-407E-A947-70E740481C1C}">
                <a14:useLocalDpi xmlns:a14="http://schemas.microsoft.com/office/drawing/2010/main"/>
              </a:ext>
            </a:extLst>
          </a:blip>
          <a:srcRect t="259" b="259"/>
          <a:stretch/>
        </p:blipFill>
        <p:spPr>
          <a:xfrm rot="10800000" flipH="1">
            <a:off x="-7495" y="-12357"/>
            <a:ext cx="12206990" cy="1227014"/>
          </a:xfrm>
          <a:prstGeom prst="rect">
            <a:avLst/>
          </a:prstGeom>
          <a:effectLst>
            <a:outerShdw blurRad="293794" dist="50800" dir="5400000" sx="97000" sy="97000" algn="ctr" rotWithShape="0">
              <a:srgbClr val="000000">
                <a:alpha val="9000"/>
              </a:srgbClr>
            </a:outerShdw>
          </a:effectLst>
        </p:spPr>
      </p:pic>
      <p:sp>
        <p:nvSpPr>
          <p:cNvPr id="4" name="Title Placeholder" descr="Master Title">
            <a:extLst>
              <a:ext uri="{FF2B5EF4-FFF2-40B4-BE49-F238E27FC236}">
                <a16:creationId xmlns:a16="http://schemas.microsoft.com/office/drawing/2014/main" id="{4E171970-AE67-688E-D62F-A9363DB44F45}"/>
              </a:ext>
            </a:extLst>
          </p:cNvPr>
          <p:cNvSpPr>
            <a:spLocks noGrp="1"/>
          </p:cNvSpPr>
          <p:nvPr>
            <p:ph type="title"/>
          </p:nvPr>
        </p:nvSpPr>
        <p:spPr>
          <a:xfrm>
            <a:off x="267858" y="113435"/>
            <a:ext cx="11708068" cy="1006368"/>
          </a:xfrm>
          <a:prstGeom prst="rect">
            <a:avLst/>
          </a:prstGeom>
        </p:spPr>
        <p:txBody>
          <a:bodyPr vert="horz" lIns="91440" tIns="45720" rIns="91440" bIns="45720" rtlCol="0" anchor="ctr">
            <a:normAutofit/>
          </a:bodyPr>
          <a:lstStyle>
            <a:lvl1pPr>
              <a:lnSpc>
                <a:spcPct val="100000"/>
              </a:lnSpc>
              <a:defRPr>
                <a:solidFill>
                  <a:schemeClr val="tx1"/>
                </a:solidFill>
              </a:defRPr>
            </a:lvl1pPr>
          </a:lstStyle>
          <a:p>
            <a:r>
              <a:rPr lang="en-US" dirty="0"/>
              <a:t>Click to edit Master title style</a:t>
            </a:r>
          </a:p>
        </p:txBody>
      </p:sp>
      <p:pic>
        <p:nvPicPr>
          <p:cNvPr id="5" name="Picture 4">
            <a:extLst>
              <a:ext uri="{FF2B5EF4-FFF2-40B4-BE49-F238E27FC236}">
                <a16:creationId xmlns:a16="http://schemas.microsoft.com/office/drawing/2014/main" id="{E796BD3E-A988-DE44-59A6-1E3F0EC26CC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449538" y="173908"/>
            <a:ext cx="2590676" cy="908868"/>
          </a:xfrm>
          <a:prstGeom prst="rect">
            <a:avLst/>
          </a:prstGeom>
        </p:spPr>
      </p:pic>
    </p:spTree>
    <p:extLst>
      <p:ext uri="{BB962C8B-B14F-4D97-AF65-F5344CB8AC3E}">
        <p14:creationId xmlns:p14="http://schemas.microsoft.com/office/powerpoint/2010/main" val="2264053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6_Header-without-foot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F536A-097D-F9C2-3926-5439D376C093}"/>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9" b="259"/>
          <a:stretch/>
        </p:blipFill>
        <p:spPr>
          <a:xfrm rot="10800000" flipH="1">
            <a:off x="-7495" y="-12357"/>
            <a:ext cx="12206990" cy="1227014"/>
          </a:xfrm>
          <a:prstGeom prst="rect">
            <a:avLst/>
          </a:prstGeom>
          <a:effectLst>
            <a:outerShdw blurRad="293794" dist="50800" dir="5400000" sx="97000" sy="97000" algn="ctr" rotWithShape="0">
              <a:srgbClr val="000000">
                <a:alpha val="9000"/>
              </a:srgbClr>
            </a:outerShdw>
          </a:effectLst>
        </p:spPr>
      </p:pic>
      <p:sp>
        <p:nvSpPr>
          <p:cNvPr id="7" name="Title Placeholder" descr="Master Title">
            <a:extLst>
              <a:ext uri="{FF2B5EF4-FFF2-40B4-BE49-F238E27FC236}">
                <a16:creationId xmlns:a16="http://schemas.microsoft.com/office/drawing/2014/main" id="{D769DDCC-F1E0-C10D-BC2A-BCACFC731371}"/>
              </a:ext>
            </a:extLst>
          </p:cNvPr>
          <p:cNvSpPr>
            <a:spLocks noGrp="1"/>
          </p:cNvSpPr>
          <p:nvPr>
            <p:ph type="title"/>
          </p:nvPr>
        </p:nvSpPr>
        <p:spPr>
          <a:xfrm>
            <a:off x="267858" y="113435"/>
            <a:ext cx="11708068" cy="1006368"/>
          </a:xfrm>
          <a:prstGeom prst="rect">
            <a:avLst/>
          </a:prstGeom>
        </p:spPr>
        <p:txBody>
          <a:bodyPr vert="horz" lIns="91440" tIns="45720" rIns="91440" bIns="45720" rtlCol="0" anchor="ctr">
            <a:normAutofit/>
          </a:bodyPr>
          <a:lstStyle>
            <a:lvl1pPr>
              <a:lnSpc>
                <a:spcPct val="100000"/>
              </a:lnSpc>
              <a:defRPr>
                <a:solidFill>
                  <a:schemeClr val="tx1"/>
                </a:solidFill>
              </a:defRPr>
            </a:lvl1pPr>
          </a:lstStyle>
          <a:p>
            <a:r>
              <a:rPr lang="en-US" dirty="0"/>
              <a:t>Click to edit Master title style</a:t>
            </a:r>
          </a:p>
        </p:txBody>
      </p:sp>
      <p:pic>
        <p:nvPicPr>
          <p:cNvPr id="2" name="Picture 1">
            <a:extLst>
              <a:ext uri="{FF2B5EF4-FFF2-40B4-BE49-F238E27FC236}">
                <a16:creationId xmlns:a16="http://schemas.microsoft.com/office/drawing/2014/main" id="{614C59B1-0BA6-C8A9-380D-A5F89B2183C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449538" y="173908"/>
            <a:ext cx="2590676" cy="908868"/>
          </a:xfrm>
          <a:prstGeom prst="rect">
            <a:avLst/>
          </a:prstGeom>
        </p:spPr>
      </p:pic>
      <p:sp>
        <p:nvSpPr>
          <p:cNvPr id="3" name="Slide Number" descr="Page Number">
            <a:extLst>
              <a:ext uri="{FF2B5EF4-FFF2-40B4-BE49-F238E27FC236}">
                <a16:creationId xmlns:a16="http://schemas.microsoft.com/office/drawing/2014/main" id="{4FDE7AFF-E21A-E764-AFB7-E16FED24D172}"/>
              </a:ext>
            </a:extLst>
          </p:cNvPr>
          <p:cNvSpPr>
            <a:spLocks noGrp="1"/>
          </p:cNvSpPr>
          <p:nvPr>
            <p:ph type="sldNum" sz="quarter" idx="4"/>
          </p:nvPr>
        </p:nvSpPr>
        <p:spPr>
          <a:xfrm>
            <a:off x="11797250" y="6410903"/>
            <a:ext cx="357352" cy="365125"/>
          </a:xfrm>
          <a:prstGeom prst="rect">
            <a:avLst/>
          </a:prstGeom>
        </p:spPr>
        <p:txBody>
          <a:bodyPr tIns="46800" rIns="0" anchor="ctr" anchorCtr="0"/>
          <a:lstStyle>
            <a:lvl1pPr algn="l">
              <a:defRPr sz="1200">
                <a:solidFill>
                  <a:srgbClr val="464F55"/>
                </a:solidFill>
                <a:latin typeface="Arial" charset="0"/>
                <a:ea typeface="Arial" charset="0"/>
                <a:cs typeface="Arial" charset="0"/>
              </a:defRPr>
            </a:lvl1pPr>
          </a:lstStyle>
          <a:p>
            <a:fld id="{E2CB33EA-91D6-F140-A440-0A130B2A34DE}" type="slidenum">
              <a:rPr lang="en-US" smtClean="0"/>
              <a:pPr/>
              <a:t>‹#›</a:t>
            </a:fld>
            <a:endParaRPr lang="en-US" dirty="0"/>
          </a:p>
        </p:txBody>
      </p:sp>
    </p:spTree>
    <p:extLst>
      <p:ext uri="{BB962C8B-B14F-4D97-AF65-F5344CB8AC3E}">
        <p14:creationId xmlns:p14="http://schemas.microsoft.com/office/powerpoint/2010/main" val="3971015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sp>
        <p:nvSpPr>
          <p:cNvPr id="2" name="Title Placeholder" descr="Master Title">
            <a:extLst>
              <a:ext uri="{FF2B5EF4-FFF2-40B4-BE49-F238E27FC236}">
                <a16:creationId xmlns:a16="http://schemas.microsoft.com/office/drawing/2014/main" id="{C5E610C9-83AD-6E08-ED5A-E9D43430BADB}"/>
              </a:ext>
            </a:extLst>
          </p:cNvPr>
          <p:cNvSpPr txBox="1">
            <a:spLocks/>
          </p:cNvSpPr>
          <p:nvPr userDrawn="1"/>
        </p:nvSpPr>
        <p:spPr>
          <a:xfrm>
            <a:off x="267857" y="248299"/>
            <a:ext cx="11473038" cy="720641"/>
          </a:xfrm>
          <a:prstGeom prst="rect">
            <a:avLst/>
          </a:prstGeom>
        </p:spPr>
        <p:txBody>
          <a:bodyPr vert="horz" lIns="91440" tIns="45720" rIns="91440" bIns="45720" rtlCol="0" anchor="ctr">
            <a:normAutofit/>
          </a:bodyPr>
          <a:lstStyle>
            <a:lvl1pPr marL="0" marR="0" indent="0" algn="l" defTabSz="457189" rtl="0" eaLnBrk="1" fontAlgn="auto" latinLnBrk="0" hangingPunct="1">
              <a:lnSpc>
                <a:spcPct val="100000"/>
              </a:lnSpc>
              <a:spcBef>
                <a:spcPct val="0"/>
              </a:spcBef>
              <a:spcAft>
                <a:spcPts val="0"/>
              </a:spcAft>
              <a:buClrTx/>
              <a:buSzTx/>
              <a:buFontTx/>
              <a:buNone/>
              <a:tabLst/>
              <a:defRPr sz="2400" b="0" i="0" kern="1200">
                <a:solidFill>
                  <a:schemeClr val="tx1"/>
                </a:solidFill>
                <a:latin typeface="Arial" charset="0"/>
                <a:ea typeface="+mj-ea"/>
                <a:cs typeface="+mj-cs"/>
              </a:defRPr>
            </a:lvl1pPr>
          </a:lstStyle>
          <a:p>
            <a:r>
              <a:rPr lang="en-US" dirty="0">
                <a:solidFill>
                  <a:schemeClr val="tx1"/>
                </a:solidFill>
              </a:rPr>
              <a:t>Click to edit Master title style</a:t>
            </a:r>
          </a:p>
        </p:txBody>
      </p:sp>
      <p:sp>
        <p:nvSpPr>
          <p:cNvPr id="3" name="Slide Number" descr="Page Number">
            <a:extLst>
              <a:ext uri="{FF2B5EF4-FFF2-40B4-BE49-F238E27FC236}">
                <a16:creationId xmlns:a16="http://schemas.microsoft.com/office/drawing/2014/main" id="{8B21C6B0-64F8-438D-B519-D29BD7AD695B}"/>
              </a:ext>
            </a:extLst>
          </p:cNvPr>
          <p:cNvSpPr>
            <a:spLocks noGrp="1"/>
          </p:cNvSpPr>
          <p:nvPr>
            <p:ph type="sldNum" sz="quarter" idx="4"/>
          </p:nvPr>
        </p:nvSpPr>
        <p:spPr>
          <a:xfrm>
            <a:off x="11797250" y="6410903"/>
            <a:ext cx="357352" cy="365125"/>
          </a:xfrm>
          <a:prstGeom prst="rect">
            <a:avLst/>
          </a:prstGeom>
        </p:spPr>
        <p:txBody>
          <a:bodyPr tIns="46800" rIns="0" anchor="ctr" anchorCtr="0"/>
          <a:lstStyle>
            <a:lvl1pPr algn="l">
              <a:defRPr sz="1200">
                <a:solidFill>
                  <a:srgbClr val="464F55"/>
                </a:solidFill>
                <a:latin typeface="Arial" charset="0"/>
                <a:ea typeface="Arial" charset="0"/>
                <a:cs typeface="Arial" charset="0"/>
              </a:defRPr>
            </a:lvl1pPr>
          </a:lstStyle>
          <a:p>
            <a:fld id="{E2CB33EA-91D6-F140-A440-0A130B2A34DE}" type="slidenum">
              <a:rPr lang="en-US" smtClean="0"/>
              <a:pPr/>
              <a:t>‹#›</a:t>
            </a:fld>
            <a:endParaRPr lang="en-US" dirty="0"/>
          </a:p>
        </p:txBody>
      </p:sp>
    </p:spTree>
    <p:extLst>
      <p:ext uri="{BB962C8B-B14F-4D97-AF65-F5344CB8AC3E}">
        <p14:creationId xmlns:p14="http://schemas.microsoft.com/office/powerpoint/2010/main" val="166813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Appendix">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CD791E-98A1-0162-6CC0-D6583896CE29}"/>
              </a:ext>
            </a:extLst>
          </p:cNvPr>
          <p:cNvPicPr>
            <a:picLocks noChangeAspect="1"/>
          </p:cNvPicPr>
          <p:nvPr userDrawn="1"/>
        </p:nvPicPr>
        <p:blipFill>
          <a:blip r:embed="rId2" cstate="print">
            <a:alphaModFix amt="16000"/>
            <a:extLst>
              <a:ext uri="{28A0092B-C50C-407E-A947-70E740481C1C}">
                <a14:useLocalDpi xmlns:a14="http://schemas.microsoft.com/office/drawing/2010/main"/>
              </a:ext>
            </a:extLst>
          </a:blip>
          <a:srcRect/>
          <a:stretch/>
        </p:blipFill>
        <p:spPr>
          <a:xfrm>
            <a:off x="0" y="0"/>
            <a:ext cx="12192000" cy="6250905"/>
          </a:xfrm>
          <a:prstGeom prst="rect">
            <a:avLst/>
          </a:prstGeom>
        </p:spPr>
      </p:pic>
      <p:pic>
        <p:nvPicPr>
          <p:cNvPr id="7" name="Picture 6">
            <a:extLst>
              <a:ext uri="{FF2B5EF4-FFF2-40B4-BE49-F238E27FC236}">
                <a16:creationId xmlns:a16="http://schemas.microsoft.com/office/drawing/2014/main" id="{CB22488F-ED79-B934-CCD3-F5D2642CE6D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 y="0"/>
            <a:ext cx="12204356" cy="6250905"/>
          </a:xfrm>
          <a:prstGeom prst="rect">
            <a:avLst/>
          </a:prstGeom>
        </p:spPr>
      </p:pic>
      <p:pic>
        <p:nvPicPr>
          <p:cNvPr id="9" name="Picture 8">
            <a:extLst>
              <a:ext uri="{FF2B5EF4-FFF2-40B4-BE49-F238E27FC236}">
                <a16:creationId xmlns:a16="http://schemas.microsoft.com/office/drawing/2014/main" id="{B0035B61-1130-5D8F-0252-703326EE5F1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3138" y="0"/>
            <a:ext cx="4294557" cy="4538290"/>
          </a:xfrm>
          <a:prstGeom prst="rect">
            <a:avLst/>
          </a:prstGeom>
          <a:effectLst>
            <a:outerShdw blurRad="215900" dist="63500" dir="2880000" algn="ctr" rotWithShape="0">
              <a:srgbClr val="000000">
                <a:alpha val="14000"/>
              </a:srgbClr>
            </a:outerShdw>
          </a:effectLst>
        </p:spPr>
      </p:pic>
      <p:sp>
        <p:nvSpPr>
          <p:cNvPr id="2" name="URL">
            <a:extLst>
              <a:ext uri="{FF2B5EF4-FFF2-40B4-BE49-F238E27FC236}">
                <a16:creationId xmlns:a16="http://schemas.microsoft.com/office/drawing/2014/main" id="{5DD474C5-7B53-6802-FD59-FDB9BA2EE5EF}"/>
              </a:ext>
            </a:extLst>
          </p:cNvPr>
          <p:cNvSpPr txBox="1"/>
          <p:nvPr userDrawn="1"/>
        </p:nvSpPr>
        <p:spPr>
          <a:xfrm>
            <a:off x="9596846" y="6467565"/>
            <a:ext cx="2499360" cy="276999"/>
          </a:xfrm>
          <a:prstGeom prst="rect">
            <a:avLst/>
          </a:prstGeom>
          <a:noFill/>
        </p:spPr>
        <p:txBody>
          <a:bodyPr wrap="square" rtlCol="0">
            <a:spAutoFit/>
          </a:bodyPr>
          <a:lstStyle/>
          <a:p>
            <a:pPr algn="r">
              <a:lnSpc>
                <a:spcPct val="100000"/>
              </a:lnSpc>
              <a:spcAft>
                <a:spcPts val="200"/>
              </a:spcAft>
            </a:pPr>
            <a:r>
              <a:rPr lang="en-CA" sz="1200" u="none" dirty="0" err="1">
                <a:solidFill>
                  <a:srgbClr val="464F55"/>
                </a:solidFill>
                <a:effectLst/>
                <a:latin typeface="Arial" panose="020B0604020202020204" pitchFamily="34" charset="0"/>
                <a:cs typeface="Arial" panose="020B0604020202020204" pitchFamily="34" charset="0"/>
              </a:rPr>
              <a:t>ohtrise.org</a:t>
            </a:r>
            <a:endParaRPr lang="en-CA" sz="1200" u="none" dirty="0">
              <a:solidFill>
                <a:srgbClr val="464F55"/>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DDE58FB-CA8C-9E69-3E2D-235DFFEA52C6}"/>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9544" y="6338696"/>
            <a:ext cx="1190753" cy="417743"/>
          </a:xfrm>
          <a:prstGeom prst="rect">
            <a:avLst/>
          </a:prstGeom>
        </p:spPr>
      </p:pic>
      <p:sp>
        <p:nvSpPr>
          <p:cNvPr id="6" name="Title Placeholder" descr="Master title">
            <a:extLst>
              <a:ext uri="{FF2B5EF4-FFF2-40B4-BE49-F238E27FC236}">
                <a16:creationId xmlns:a16="http://schemas.microsoft.com/office/drawing/2014/main" id="{D0D1B03B-D400-D709-6F20-B885F4EA2B4E}"/>
              </a:ext>
            </a:extLst>
          </p:cNvPr>
          <p:cNvSpPr>
            <a:spLocks noGrp="1"/>
          </p:cNvSpPr>
          <p:nvPr>
            <p:ph type="ctrTitle" hasCustomPrompt="1"/>
          </p:nvPr>
        </p:nvSpPr>
        <p:spPr>
          <a:xfrm>
            <a:off x="2715491" y="1238602"/>
            <a:ext cx="6862619" cy="2062374"/>
          </a:xfrm>
          <a:prstGeom prst="rect">
            <a:avLst/>
          </a:prstGeom>
        </p:spPr>
        <p:txBody>
          <a:bodyPr anchor="b" anchorCtr="0">
            <a:normAutofit/>
          </a:bodyPr>
          <a:lstStyle>
            <a:lvl1pPr algn="ctr">
              <a:lnSpc>
                <a:spcPct val="100000"/>
              </a:lnSpc>
              <a:defRPr sz="4000">
                <a:solidFill>
                  <a:schemeClr val="tx1"/>
                </a:solidFill>
              </a:defRPr>
            </a:lvl1pPr>
          </a:lstStyle>
          <a:p>
            <a:r>
              <a:rPr lang="en-US" dirty="0"/>
              <a:t>Appendix</a:t>
            </a:r>
          </a:p>
        </p:txBody>
      </p:sp>
    </p:spTree>
    <p:extLst>
      <p:ext uri="{BB962C8B-B14F-4D97-AF65-F5344CB8AC3E}">
        <p14:creationId xmlns:p14="http://schemas.microsoft.com/office/powerpoint/2010/main" val="2104479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914400" y="2286000"/>
            <a:ext cx="10363200" cy="1143000"/>
          </a:xfrm>
        </p:spPr>
        <p:txBody>
          <a:bodyPr/>
          <a:lstStyle>
            <a:lvl1pPr>
              <a:buClr>
                <a:schemeClr val="tx1"/>
              </a:buClr>
              <a:buSzPct val="120000"/>
              <a:buFont typeface="Wingdings" pitchFamily="-107" charset="2"/>
              <a:buNone/>
              <a:defRPr sz="2400"/>
            </a:lvl1pPr>
          </a:lstStyle>
          <a:p>
            <a:r>
              <a:rPr lang="en-US"/>
              <a:t>Click to edit Master title style</a:t>
            </a:r>
            <a:endParaRPr lang="en-US" dirty="0"/>
          </a:p>
        </p:txBody>
      </p:sp>
      <p:sp>
        <p:nvSpPr>
          <p:cNvPr id="55299" name="Rectangle 3"/>
          <p:cNvSpPr>
            <a:spLocks noGrp="1" noChangeArrowheads="1"/>
          </p:cNvSpPr>
          <p:nvPr>
            <p:ph type="subTitle" idx="1"/>
          </p:nvPr>
        </p:nvSpPr>
        <p:spPr>
          <a:xfrm>
            <a:off x="1828800" y="3886200"/>
            <a:ext cx="8534400" cy="1752600"/>
          </a:xfrm>
        </p:spPr>
        <p:txBody>
          <a:bodyPr/>
          <a:lstStyle>
            <a:lvl1pPr marL="0" indent="0" algn="ctr">
              <a:buFont typeface="Wingdings" pitchFamily="-107" charset="2"/>
              <a:buNone/>
              <a:defRPr sz="1350" b="1"/>
            </a:lvl1pPr>
          </a:lstStyle>
          <a:p>
            <a:r>
              <a:rPr lang="en-US"/>
              <a:t>Click to edit Master subtitle style</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
        <p:nvSpPr>
          <p:cNvPr id="5" name="Date Placeholder 10">
            <a:extLst>
              <a:ext uri="{FF2B5EF4-FFF2-40B4-BE49-F238E27FC236}">
                <a16:creationId xmlns:a16="http://schemas.microsoft.com/office/drawing/2014/main" id="{9E6978B4-A107-45B7-B3AC-1006520CAFB1}"/>
              </a:ext>
            </a:extLst>
          </p:cNvPr>
          <p:cNvSpPr>
            <a:spLocks noGrp="1"/>
          </p:cNvSpPr>
          <p:nvPr>
            <p:ph type="dt" sz="half" idx="2"/>
          </p:nvPr>
        </p:nvSpPr>
        <p:spPr>
          <a:xfrm>
            <a:off x="10160000" y="707355"/>
            <a:ext cx="2032000" cy="365125"/>
          </a:xfrm>
          <a:prstGeom prst="rect">
            <a:avLst/>
          </a:prstGeom>
        </p:spPr>
        <p:txBody>
          <a:bodyPr vert="horz" lIns="91440" tIns="45720" rIns="91440" bIns="45720" rtlCol="0" anchor="ctr"/>
          <a:lstStyle>
            <a:lvl1pPr algn="r">
              <a:defRPr sz="900" b="1">
                <a:solidFill>
                  <a:schemeClr val="bg1"/>
                </a:solidFill>
                <a:latin typeface="+mj-lt"/>
              </a:defRPr>
            </a:lvl1pPr>
          </a:lstStyle>
          <a:p>
            <a:endParaRPr lang="en-CA">
              <a:solidFill>
                <a:prstClr val="white"/>
              </a:solidFill>
            </a:endParaRPr>
          </a:p>
        </p:txBody>
      </p:sp>
    </p:spTree>
    <p:extLst>
      <p:ext uri="{BB962C8B-B14F-4D97-AF65-F5344CB8AC3E}">
        <p14:creationId xmlns:p14="http://schemas.microsoft.com/office/powerpoint/2010/main" val="185258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617495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806626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2133600"/>
            <a:ext cx="5588000" cy="3962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588000" cy="3962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3971343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00934"/>
            <a:ext cx="10972800" cy="88026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255837"/>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895602"/>
            <a:ext cx="5386917" cy="3230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2255837"/>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895599"/>
            <a:ext cx="5389033" cy="323056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125131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3801031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61"/>
        <p:cNvGrpSpPr/>
        <p:nvPr/>
      </p:nvGrpSpPr>
      <p:grpSpPr>
        <a:xfrm>
          <a:off x="0" y="0"/>
          <a:ext cx="0" cy="0"/>
          <a:chOff x="0" y="0"/>
          <a:chExt cx="0" cy="0"/>
        </a:xfrm>
      </p:grpSpPr>
      <p:sp>
        <p:nvSpPr>
          <p:cNvPr id="62" name="Google Shape;62;p81"/>
          <p:cNvSpPr txBox="1">
            <a:spLocks noGrp="1"/>
          </p:cNvSpPr>
          <p:nvPr>
            <p:ph type="body" idx="1"/>
          </p:nvPr>
        </p:nvSpPr>
        <p:spPr>
          <a:xfrm>
            <a:off x="838200" y="1544128"/>
            <a:ext cx="10515600" cy="463283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AutoNum type="arabicPeriod"/>
              <a:defRPr/>
            </a:lvl1pPr>
            <a:lvl2pPr marL="914400" lvl="1" indent="-381000" algn="l">
              <a:lnSpc>
                <a:spcPct val="90000"/>
              </a:lnSpc>
              <a:spcBef>
                <a:spcPts val="500"/>
              </a:spcBef>
              <a:spcAft>
                <a:spcPts val="0"/>
              </a:spcAft>
              <a:buClr>
                <a:schemeClr val="dk1"/>
              </a:buClr>
              <a:buSzPts val="2400"/>
              <a:buFont typeface="Noto Sans Symbols"/>
              <a:buChar char="▪"/>
              <a:defRPr/>
            </a:lvl2pPr>
            <a:lvl3pPr marL="1371600" lvl="2" indent="-355600" algn="l">
              <a:lnSpc>
                <a:spcPct val="90000"/>
              </a:lnSpc>
              <a:spcBef>
                <a:spcPts val="500"/>
              </a:spcBef>
              <a:spcAft>
                <a:spcPts val="0"/>
              </a:spcAft>
              <a:buClr>
                <a:schemeClr val="dk1"/>
              </a:buClr>
              <a:buSzPts val="2000"/>
              <a:buFont typeface="Arial"/>
              <a:buAutoNum type="alphaLcParenR"/>
              <a:defRPr/>
            </a:lvl3pPr>
            <a:lvl4pPr marL="1828800" lvl="3" indent="-342900" algn="l">
              <a:lnSpc>
                <a:spcPct val="90000"/>
              </a:lnSpc>
              <a:spcBef>
                <a:spcPts val="500"/>
              </a:spcBef>
              <a:spcAft>
                <a:spcPts val="0"/>
              </a:spcAft>
              <a:buClr>
                <a:schemeClr val="dk1"/>
              </a:buClr>
              <a:buSzPts val="1800"/>
              <a:buFont typeface="Arial"/>
              <a:buAutoNum type="romanUcPeriod"/>
              <a:defRPr/>
            </a:lvl4pPr>
            <a:lvl5pPr marL="2286000" lvl="4" indent="-342900" algn="l">
              <a:lnSpc>
                <a:spcPct val="90000"/>
              </a:lnSpc>
              <a:spcBef>
                <a:spcPts val="500"/>
              </a:spcBef>
              <a:spcAft>
                <a:spcPts val="0"/>
              </a:spcAft>
              <a:buClr>
                <a:schemeClr val="dk1"/>
              </a:buClr>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pic>
        <p:nvPicPr>
          <p:cNvPr id="64" name="Google Shape;64;p81"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65" name="Google Shape;65;p81"/>
          <p:cNvSpPr/>
          <p:nvPr/>
        </p:nvSpPr>
        <p:spPr>
          <a:xfrm>
            <a:off x="838200" y="504132"/>
            <a:ext cx="262924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4400" b="1">
                <a:solidFill>
                  <a:schemeClr val="dk1"/>
                </a:solidFill>
                <a:latin typeface="Arial"/>
                <a:ea typeface="Arial"/>
                <a:cs typeface="Arial"/>
                <a:sym typeface="Arial"/>
              </a:rPr>
              <a:t>AGENDA</a:t>
            </a:r>
            <a:endParaRPr sz="4400" b="1">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489063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143000"/>
            <a:ext cx="4011084" cy="11620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4766733" y="1143003"/>
            <a:ext cx="6815667" cy="4983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2305053"/>
            <a:ext cx="4011084" cy="382111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501854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1143002"/>
            <a:ext cx="7315200" cy="358457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300182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2224943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219200"/>
            <a:ext cx="25908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219200"/>
            <a:ext cx="75692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3F14F70E-5837-4EDC-A22A-039D84C820D8}"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573484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pPr eaLnBrk="0" fontAlgn="base" hangingPunct="0">
              <a:spcBef>
                <a:spcPct val="0"/>
              </a:spcBef>
              <a:spcAft>
                <a:spcPct val="0"/>
              </a:spcAft>
            </a:pPr>
            <a:fld id="{E9C0898E-D407-4003-A2FD-6CFCB5E35229}"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4" name="Date Placeholder 3"/>
          <p:cNvSpPr>
            <a:spLocks noGrp="1"/>
          </p:cNvSpPr>
          <p:nvPr>
            <p:ph type="dt" sz="half" idx="11"/>
          </p:nvPr>
        </p:nvSpPr>
        <p:spPr/>
        <p:txBody>
          <a:bodyPr/>
          <a:lstStyle/>
          <a:p>
            <a:pPr eaLnBrk="0" fontAlgn="base" hangingPunct="0">
              <a:spcBef>
                <a:spcPct val="0"/>
              </a:spcBef>
              <a:spcAft>
                <a:spcPct val="0"/>
              </a:spcAft>
            </a:pPr>
            <a:endParaRPr lang="en-US">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38595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With Lin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b="1">
                <a:solidFill>
                  <a:schemeClr val="bg1"/>
                </a:solidFill>
              </a:defRPr>
            </a:lvl1pPr>
          </a:lstStyle>
          <a:p>
            <a:fld id="{844B61B3-FFF7-9A4C-9A3E-1231FB06FC44}" type="slidenum">
              <a:rPr lang="en-US" smtClean="0">
                <a:solidFill>
                  <a:prstClr val="white"/>
                </a:solidFill>
              </a:rPr>
              <a:pPr/>
              <a:t>‹#›</a:t>
            </a:fld>
            <a:endParaRPr lang="en-US" dirty="0">
              <a:solidFill>
                <a:prstClr val="white"/>
              </a:solidFill>
            </a:endParaRPr>
          </a:p>
        </p:txBody>
      </p:sp>
      <p:sp>
        <p:nvSpPr>
          <p:cNvPr id="6" name="Text Placeholder 8"/>
          <p:cNvSpPr>
            <a:spLocks noGrp="1"/>
          </p:cNvSpPr>
          <p:nvPr>
            <p:ph type="body" sz="quarter" idx="13" hasCustomPrompt="1"/>
          </p:nvPr>
        </p:nvSpPr>
        <p:spPr>
          <a:xfrm>
            <a:off x="357717" y="1477217"/>
            <a:ext cx="11495616" cy="4983374"/>
          </a:xfrm>
          <a:prstGeom prst="rect">
            <a:avLst/>
          </a:prstGeom>
        </p:spPr>
        <p:txBody>
          <a:bodyPr vert="horz"/>
          <a:lstStyle>
            <a:lvl1pPr marL="285750" indent="-285750">
              <a:buClr>
                <a:srgbClr val="25A3DE"/>
              </a:buClr>
              <a:buFont typeface="Wingdings" charset="2"/>
              <a:buChar char="§"/>
              <a:defRPr sz="1600">
                <a:solidFill>
                  <a:schemeClr val="tx1">
                    <a:lumMod val="65000"/>
                    <a:lumOff val="35000"/>
                  </a:schemeClr>
                </a:solidFill>
              </a:defRPr>
            </a:lvl1pPr>
            <a:lvl2pPr marL="742950" indent="-285750">
              <a:buFont typeface="Wingdings" charset="2"/>
              <a:buChar char="§"/>
              <a:defRPr sz="1600">
                <a:solidFill>
                  <a:srgbClr val="595959"/>
                </a:solidFill>
              </a:defRPr>
            </a:lvl2pPr>
            <a:lvl3pPr marL="1143000" indent="-228600">
              <a:buFont typeface="Courier New"/>
              <a:buChar char="o"/>
              <a:defRPr sz="1600">
                <a:solidFill>
                  <a:srgbClr val="595959"/>
                </a:solidFill>
              </a:defRPr>
            </a:lvl3pPr>
          </a:lstStyle>
          <a:p>
            <a:pPr lvl="0"/>
            <a:r>
              <a:rPr lang="en-US" dirty="0"/>
              <a:t>Text</a:t>
            </a:r>
          </a:p>
          <a:p>
            <a:pPr lvl="1"/>
            <a:r>
              <a:rPr lang="en-US" dirty="0"/>
              <a:t>Text</a:t>
            </a:r>
          </a:p>
          <a:p>
            <a:pPr lvl="2"/>
            <a:r>
              <a:rPr lang="en-US" dirty="0"/>
              <a:t>Text</a:t>
            </a:r>
          </a:p>
          <a:p>
            <a:pPr lvl="0"/>
            <a:endParaRPr lang="en-US" dirty="0"/>
          </a:p>
        </p:txBody>
      </p:sp>
      <p:sp>
        <p:nvSpPr>
          <p:cNvPr id="7" name="Text Placeholder 3"/>
          <p:cNvSpPr>
            <a:spLocks noGrp="1"/>
          </p:cNvSpPr>
          <p:nvPr>
            <p:ph type="body" sz="quarter" idx="14" hasCustomPrompt="1"/>
          </p:nvPr>
        </p:nvSpPr>
        <p:spPr>
          <a:xfrm>
            <a:off x="357717" y="1118655"/>
            <a:ext cx="11495616" cy="358563"/>
          </a:xfrm>
          <a:prstGeom prst="rect">
            <a:avLst/>
          </a:prstGeom>
        </p:spPr>
        <p:txBody>
          <a:bodyPr vert="horz"/>
          <a:lstStyle>
            <a:lvl1pPr marL="0" indent="0">
              <a:buFontTx/>
              <a:buNone/>
              <a:defRPr sz="1600" b="1">
                <a:solidFill>
                  <a:srgbClr val="595959"/>
                </a:solidFill>
              </a:defRPr>
            </a:lvl1pPr>
            <a:lvl2pPr marL="457200" indent="0">
              <a:buFontTx/>
              <a:buNone/>
              <a:defRPr sz="1600">
                <a:solidFill>
                  <a:schemeClr val="tx1">
                    <a:lumMod val="65000"/>
                    <a:lumOff val="35000"/>
                  </a:schemeClr>
                </a:solidFill>
              </a:defRPr>
            </a:lvl2pPr>
            <a:lvl3pPr marL="914400" indent="0">
              <a:buFontTx/>
              <a:buNone/>
              <a:defRPr sz="1600">
                <a:solidFill>
                  <a:schemeClr val="tx1">
                    <a:lumMod val="65000"/>
                    <a:lumOff val="35000"/>
                  </a:schemeClr>
                </a:solidFill>
              </a:defRPr>
            </a:lvl3pPr>
            <a:lvl4pPr marL="1371600" indent="0">
              <a:buFontTx/>
              <a:buNone/>
              <a:defRPr sz="1600">
                <a:solidFill>
                  <a:schemeClr val="tx1">
                    <a:lumMod val="65000"/>
                    <a:lumOff val="35000"/>
                  </a:schemeClr>
                </a:solidFill>
              </a:defRPr>
            </a:lvl4pPr>
            <a:lvl5pPr marL="1828800" indent="0">
              <a:buFontTx/>
              <a:buNone/>
              <a:defRPr sz="1600">
                <a:solidFill>
                  <a:schemeClr val="tx1">
                    <a:lumMod val="65000"/>
                    <a:lumOff val="35000"/>
                  </a:schemeClr>
                </a:solidFill>
              </a:defRPr>
            </a:lvl5pPr>
          </a:lstStyle>
          <a:p>
            <a:pPr lvl="0"/>
            <a:r>
              <a:rPr lang="en-CA" dirty="0"/>
              <a:t>Subtitle</a:t>
            </a:r>
            <a:endParaRPr lang="en-US" dirty="0"/>
          </a:p>
        </p:txBody>
      </p:sp>
      <p:sp>
        <p:nvSpPr>
          <p:cNvPr id="8" name="Text Placeholder 7"/>
          <p:cNvSpPr>
            <a:spLocks noGrp="1"/>
          </p:cNvSpPr>
          <p:nvPr>
            <p:ph type="body" sz="quarter" idx="15" hasCustomPrompt="1"/>
          </p:nvPr>
        </p:nvSpPr>
        <p:spPr>
          <a:xfrm>
            <a:off x="357717" y="566738"/>
            <a:ext cx="11495616" cy="400050"/>
          </a:xfrm>
          <a:prstGeom prst="rect">
            <a:avLst/>
          </a:prstGeom>
        </p:spPr>
        <p:txBody>
          <a:bodyPr vert="horz"/>
          <a:lstStyle>
            <a:lvl1pPr marL="0" indent="0">
              <a:buFontTx/>
              <a:buNone/>
              <a:defRPr sz="2000" b="1">
                <a:solidFill>
                  <a:srgbClr val="25A3DE"/>
                </a:solidFill>
              </a:defRPr>
            </a:lvl1pPr>
            <a:lvl2pPr marL="457200" indent="0">
              <a:buFontTx/>
              <a:buNone/>
              <a:defRPr sz="2000" b="1">
                <a:solidFill>
                  <a:srgbClr val="86C146"/>
                </a:solidFill>
              </a:defRPr>
            </a:lvl2pPr>
            <a:lvl3pPr marL="914400" indent="0">
              <a:buFontTx/>
              <a:buNone/>
              <a:defRPr sz="2000" b="1">
                <a:solidFill>
                  <a:srgbClr val="86C146"/>
                </a:solidFill>
              </a:defRPr>
            </a:lvl3pPr>
            <a:lvl4pPr marL="1371600" indent="0">
              <a:buFontTx/>
              <a:buNone/>
              <a:defRPr sz="2000" b="1">
                <a:solidFill>
                  <a:srgbClr val="86C146"/>
                </a:solidFill>
              </a:defRPr>
            </a:lvl4pPr>
            <a:lvl5pPr marL="1828800" indent="0">
              <a:buFontTx/>
              <a:buNone/>
              <a:defRPr sz="2000" b="1">
                <a:solidFill>
                  <a:srgbClr val="86C146"/>
                </a:solidFill>
              </a:defRPr>
            </a:lvl5pPr>
          </a:lstStyle>
          <a:p>
            <a:pPr lvl="0"/>
            <a:r>
              <a:rPr lang="en-CA" dirty="0"/>
              <a:t>TITLE</a:t>
            </a:r>
            <a:endParaRPr lang="en-US" dirty="0"/>
          </a:p>
        </p:txBody>
      </p:sp>
    </p:spTree>
    <p:extLst>
      <p:ext uri="{BB962C8B-B14F-4D97-AF65-F5344CB8AC3E}">
        <p14:creationId xmlns:p14="http://schemas.microsoft.com/office/powerpoint/2010/main" val="1131892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50" y="438917"/>
            <a:ext cx="10786535" cy="461665"/>
          </a:xfrm>
        </p:spPr>
        <p:txBody>
          <a:bodyPr vert="horz" wrap="square" lIns="91440" tIns="45720" rIns="91440" bIns="45720" rtlCol="0" anchor="t" anchorCtr="0">
            <a:spAutoFit/>
          </a:bodyPr>
          <a:lstStyle>
            <a:lvl1pPr>
              <a:defRPr lang="en-US" dirty="0">
                <a:latin typeface="Helvetica" pitchFamily="2" charset="0"/>
              </a:defRPr>
            </a:lvl1pPr>
          </a:lstStyle>
          <a:p>
            <a:pPr lvl="0"/>
            <a:r>
              <a:rPr lang="en-US"/>
              <a:t>Slide Title Here</a:t>
            </a:r>
          </a:p>
        </p:txBody>
      </p:sp>
      <p:sp>
        <p:nvSpPr>
          <p:cNvPr id="3" name="Content Placeholder 2"/>
          <p:cNvSpPr>
            <a:spLocks noGrp="1"/>
          </p:cNvSpPr>
          <p:nvPr>
            <p:ph idx="1" hasCustomPrompt="1"/>
          </p:nvPr>
        </p:nvSpPr>
        <p:spPr>
          <a:xfrm>
            <a:off x="881833" y="2021795"/>
            <a:ext cx="11100731" cy="4011503"/>
          </a:xfrm>
        </p:spPr>
        <p:txBody>
          <a:bodyPr vert="horz" wrap="square" lIns="91440" tIns="45720" rIns="91440" bIns="45720" rtlCol="0">
            <a:noAutofit/>
          </a:bodyPr>
          <a:lstStyle>
            <a:lvl1pPr>
              <a:defRPr lang="en-US" dirty="0" smtClean="0">
                <a:latin typeface="Helvetica" pitchFamily="2" charset="0"/>
              </a:defRPr>
            </a:lvl1pPr>
            <a:lvl2pPr>
              <a:defRPr lang="en-US" dirty="0" smtClean="0">
                <a:latin typeface="Helvetica" pitchFamily="2" charset="0"/>
              </a:defRPr>
            </a:lvl2pPr>
            <a:lvl3pPr>
              <a:defRPr lang="en-US" dirty="0" smtClean="0">
                <a:latin typeface="Helvetica" pitchFamily="2" charset="0"/>
              </a:defRPr>
            </a:lvl3pPr>
            <a:lvl4pPr>
              <a:defRPr lang="en-US" dirty="0" smtClean="0">
                <a:latin typeface="Helvetica" pitchFamily="2" charset="0"/>
              </a:defRPr>
            </a:lvl4pPr>
            <a:lvl5pPr>
              <a:defRPr lang="en-US" dirty="0">
                <a:latin typeface="Helvetica"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2"/>
          <p:cNvSpPr>
            <a:spLocks noGrp="1"/>
          </p:cNvSpPr>
          <p:nvPr>
            <p:ph type="body" idx="10" hasCustomPrompt="1"/>
          </p:nvPr>
        </p:nvSpPr>
        <p:spPr>
          <a:xfrm>
            <a:off x="850971" y="1563686"/>
            <a:ext cx="10782895" cy="313932"/>
          </a:xfrm>
        </p:spPr>
        <p:txBody>
          <a:bodyPr anchor="t"/>
          <a:lstStyle>
            <a:lvl1pPr marL="0" indent="0">
              <a:buNone/>
              <a:defRPr sz="2800" b="0">
                <a:solidFill>
                  <a:schemeClr val="tx1"/>
                </a:solidFill>
                <a:latin typeface="Helvetica" pitchFamily="2"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a:t>
            </a:r>
          </a:p>
        </p:txBody>
      </p:sp>
      <p:sp>
        <p:nvSpPr>
          <p:cNvPr id="5" name="Slide Number Placeholder 5">
            <a:extLst>
              <a:ext uri="{FF2B5EF4-FFF2-40B4-BE49-F238E27FC236}">
                <a16:creationId xmlns:a16="http://schemas.microsoft.com/office/drawing/2014/main" id="{472A5285-ADF7-9645-AF33-C6DBAF5295A3}"/>
              </a:ext>
            </a:extLst>
          </p:cNvPr>
          <p:cNvSpPr>
            <a:spLocks noGrp="1"/>
          </p:cNvSpPr>
          <p:nvPr>
            <p:ph type="sldNum" sz="quarter" idx="4"/>
          </p:nvPr>
        </p:nvSpPr>
        <p:spPr>
          <a:xfrm>
            <a:off x="11080376" y="6395483"/>
            <a:ext cx="581456" cy="281580"/>
          </a:xfrm>
          <a:prstGeom prst="rect">
            <a:avLst/>
          </a:prstGeom>
        </p:spPr>
        <p:txBody>
          <a:bodyPr wrap="square" numCol="1" anchorCtr="0" compatLnSpc="1">
            <a:prstTxWarp prst="textNoShape">
              <a:avLst/>
            </a:prstTxWarp>
          </a:bodyPr>
          <a:lstStyle>
            <a:lvl1pPr fontAlgn="base">
              <a:spcBef>
                <a:spcPct val="0"/>
              </a:spcBef>
              <a:spcAft>
                <a:spcPct val="0"/>
              </a:spcAft>
              <a:defRPr sz="1600">
                <a:solidFill>
                  <a:schemeClr val="bg1"/>
                </a:solidFill>
                <a:latin typeface="Helvetica" pitchFamily="2" charset="0"/>
              </a:defRPr>
            </a:lvl1pPr>
          </a:lstStyle>
          <a:p>
            <a:fld id="{DB1AF65A-669B-4DE9-8F9E-3E102656DFC6}"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06079947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665"/>
        <p:cNvGrpSpPr/>
        <p:nvPr/>
      </p:nvGrpSpPr>
      <p:grpSpPr>
        <a:xfrm>
          <a:off x="0" y="0"/>
          <a:ext cx="0" cy="0"/>
          <a:chOff x="0" y="0"/>
          <a:chExt cx="0" cy="0"/>
        </a:xfrm>
      </p:grpSpPr>
      <p:grpSp>
        <p:nvGrpSpPr>
          <p:cNvPr id="666" name="Shape 666"/>
          <p:cNvGrpSpPr/>
          <p:nvPr/>
        </p:nvGrpSpPr>
        <p:grpSpPr>
          <a:xfrm>
            <a:off x="184" y="105"/>
            <a:ext cx="12213325" cy="6870012"/>
            <a:chOff x="3843650" y="2891150"/>
            <a:chExt cx="3447625" cy="2585725"/>
          </a:xfrm>
        </p:grpSpPr>
        <p:sp>
          <p:nvSpPr>
            <p:cNvPr id="667" name="Shape 667"/>
            <p:cNvSpPr/>
            <p:nvPr/>
          </p:nvSpPr>
          <p:spPr>
            <a:xfrm>
              <a:off x="6911650" y="2942500"/>
              <a:ext cx="56425" cy="5075"/>
            </a:xfrm>
            <a:custGeom>
              <a:avLst/>
              <a:gdLst/>
              <a:ahLst/>
              <a:cxnLst/>
              <a:rect l="0" t="0" r="0" b="0"/>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68" name="Shape 668"/>
            <p:cNvSpPr/>
            <p:nvPr/>
          </p:nvSpPr>
          <p:spPr>
            <a:xfrm>
              <a:off x="4378125" y="2979525"/>
              <a:ext cx="20225" cy="17700"/>
            </a:xfrm>
            <a:custGeom>
              <a:avLst/>
              <a:gdLst/>
              <a:ahLst/>
              <a:cxnLst/>
              <a:rect l="0" t="0" r="0" b="0"/>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69" name="Shape 669"/>
            <p:cNvSpPr/>
            <p:nvPr/>
          </p:nvSpPr>
          <p:spPr>
            <a:xfrm>
              <a:off x="4356250" y="2955975"/>
              <a:ext cx="63150" cy="59775"/>
            </a:xfrm>
            <a:custGeom>
              <a:avLst/>
              <a:gdLst/>
              <a:ahLst/>
              <a:cxnLst/>
              <a:rect l="0" t="0" r="0" b="0"/>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0" name="Shape 670"/>
            <p:cNvSpPr/>
            <p:nvPr/>
          </p:nvSpPr>
          <p:spPr>
            <a:xfrm>
              <a:off x="4518700" y="2973650"/>
              <a:ext cx="18550" cy="19375"/>
            </a:xfrm>
            <a:custGeom>
              <a:avLst/>
              <a:gdLst/>
              <a:ahLst/>
              <a:cxnLst/>
              <a:rect l="0" t="0" r="0" b="0"/>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1" name="Shape 671"/>
            <p:cNvSpPr/>
            <p:nvPr/>
          </p:nvSpPr>
          <p:spPr>
            <a:xfrm>
              <a:off x="4386550" y="2891150"/>
              <a:ext cx="8450" cy="57275"/>
            </a:xfrm>
            <a:custGeom>
              <a:avLst/>
              <a:gdLst/>
              <a:ahLst/>
              <a:cxnLst/>
              <a:rect l="0" t="0" r="0" b="0"/>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2" name="Shape 672"/>
            <p:cNvSpPr/>
            <p:nvPr/>
          </p:nvSpPr>
          <p:spPr>
            <a:xfrm>
              <a:off x="4526275" y="2891150"/>
              <a:ext cx="62300" cy="55575"/>
            </a:xfrm>
            <a:custGeom>
              <a:avLst/>
              <a:gdLst/>
              <a:ahLst/>
              <a:cxnLst/>
              <a:rect l="0" t="0" r="0" b="0"/>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3" name="Shape 673"/>
            <p:cNvSpPr/>
            <p:nvPr/>
          </p:nvSpPr>
          <p:spPr>
            <a:xfrm>
              <a:off x="3896675" y="2891150"/>
              <a:ext cx="62325" cy="11825"/>
            </a:xfrm>
            <a:custGeom>
              <a:avLst/>
              <a:gdLst/>
              <a:ahLst/>
              <a:cxnLst/>
              <a:rect l="0" t="0" r="0" b="0"/>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4" name="Shape 674"/>
            <p:cNvSpPr/>
            <p:nvPr/>
          </p:nvSpPr>
          <p:spPr>
            <a:xfrm>
              <a:off x="4501875" y="2950925"/>
              <a:ext cx="58100" cy="59775"/>
            </a:xfrm>
            <a:custGeom>
              <a:avLst/>
              <a:gdLst/>
              <a:ahLst/>
              <a:cxnLst/>
              <a:rect l="0" t="0" r="0" b="0"/>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5" name="Shape 675"/>
            <p:cNvSpPr/>
            <p:nvPr/>
          </p:nvSpPr>
          <p:spPr>
            <a:xfrm>
              <a:off x="4484200" y="2917250"/>
              <a:ext cx="15175" cy="16850"/>
            </a:xfrm>
            <a:custGeom>
              <a:avLst/>
              <a:gdLst/>
              <a:ahLst/>
              <a:cxnLst/>
              <a:rect l="0" t="0" r="0" b="0"/>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6" name="Shape 676"/>
            <p:cNvSpPr/>
            <p:nvPr/>
          </p:nvSpPr>
          <p:spPr>
            <a:xfrm>
              <a:off x="4390750" y="2891150"/>
              <a:ext cx="58125" cy="56425"/>
            </a:xfrm>
            <a:custGeom>
              <a:avLst/>
              <a:gdLst/>
              <a:ahLst/>
              <a:cxnLst/>
              <a:rect l="0" t="0" r="0" b="0"/>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7" name="Shape 677"/>
            <p:cNvSpPr/>
            <p:nvPr/>
          </p:nvSpPr>
          <p:spPr>
            <a:xfrm>
              <a:off x="4455575" y="2891150"/>
              <a:ext cx="8450" cy="52225"/>
            </a:xfrm>
            <a:custGeom>
              <a:avLst/>
              <a:gdLst/>
              <a:ahLst/>
              <a:cxnLst/>
              <a:rect l="0" t="0" r="0" b="0"/>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8" name="Shape 678"/>
            <p:cNvSpPr/>
            <p:nvPr/>
          </p:nvSpPr>
          <p:spPr>
            <a:xfrm>
              <a:off x="4596975" y="2891150"/>
              <a:ext cx="62325" cy="47175"/>
            </a:xfrm>
            <a:custGeom>
              <a:avLst/>
              <a:gdLst/>
              <a:ahLst/>
              <a:cxnLst/>
              <a:rect l="0" t="0" r="0" b="0"/>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79" name="Shape 679"/>
            <p:cNvSpPr/>
            <p:nvPr/>
          </p:nvSpPr>
          <p:spPr>
            <a:xfrm>
              <a:off x="4245150" y="2892850"/>
              <a:ext cx="63150" cy="58925"/>
            </a:xfrm>
            <a:custGeom>
              <a:avLst/>
              <a:gdLst/>
              <a:ahLst/>
              <a:cxnLst/>
              <a:rect l="0" t="0" r="0" b="0"/>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0" name="Shape 680"/>
            <p:cNvSpPr/>
            <p:nvPr/>
          </p:nvSpPr>
          <p:spPr>
            <a:xfrm>
              <a:off x="4341950" y="2923150"/>
              <a:ext cx="10950" cy="17700"/>
            </a:xfrm>
            <a:custGeom>
              <a:avLst/>
              <a:gdLst/>
              <a:ahLst/>
              <a:cxnLst/>
              <a:rect l="0" t="0" r="0" b="0"/>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1" name="Shape 681"/>
            <p:cNvSpPr/>
            <p:nvPr/>
          </p:nvSpPr>
          <p:spPr>
            <a:xfrm>
              <a:off x="4272075" y="2926500"/>
              <a:ext cx="14350" cy="17700"/>
            </a:xfrm>
            <a:custGeom>
              <a:avLst/>
              <a:gdLst/>
              <a:ahLst/>
              <a:cxnLst/>
              <a:rect l="0" t="0" r="0" b="0"/>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2" name="Shape 682"/>
            <p:cNvSpPr/>
            <p:nvPr/>
          </p:nvSpPr>
          <p:spPr>
            <a:xfrm>
              <a:off x="4124775" y="2891150"/>
              <a:ext cx="10125" cy="25"/>
            </a:xfrm>
            <a:custGeom>
              <a:avLst/>
              <a:gdLst/>
              <a:ahLst/>
              <a:cxnLst/>
              <a:rect l="0" t="0" r="0" b="0"/>
              <a:pathLst>
                <a:path w="405" h="1" extrusionOk="0">
                  <a:moveTo>
                    <a:pt x="405" y="1"/>
                  </a:moveTo>
                  <a:lnTo>
                    <a:pt x="1" y="1"/>
                  </a:lnTo>
                  <a:lnTo>
                    <a:pt x="1" y="1"/>
                  </a:lnTo>
                  <a:lnTo>
                    <a:pt x="405" y="1"/>
                  </a:lnTo>
                  <a:lnTo>
                    <a:pt x="40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3" name="Shape 683"/>
            <p:cNvSpPr/>
            <p:nvPr/>
          </p:nvSpPr>
          <p:spPr>
            <a:xfrm>
              <a:off x="3843650" y="3535050"/>
              <a:ext cx="196150" cy="301350"/>
            </a:xfrm>
            <a:custGeom>
              <a:avLst/>
              <a:gdLst/>
              <a:ahLst/>
              <a:cxnLst/>
              <a:rect l="0" t="0" r="0" b="0"/>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4" name="Shape 684"/>
            <p:cNvSpPr/>
            <p:nvPr/>
          </p:nvSpPr>
          <p:spPr>
            <a:xfrm>
              <a:off x="4035575" y="2903775"/>
              <a:ext cx="7600" cy="58950"/>
            </a:xfrm>
            <a:custGeom>
              <a:avLst/>
              <a:gdLst/>
              <a:ahLst/>
              <a:cxnLst/>
              <a:rect l="0" t="0" r="0" b="0"/>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5" name="Shape 685"/>
            <p:cNvSpPr/>
            <p:nvPr/>
          </p:nvSpPr>
          <p:spPr>
            <a:xfrm>
              <a:off x="4414325" y="2920625"/>
              <a:ext cx="12650" cy="19375"/>
            </a:xfrm>
            <a:custGeom>
              <a:avLst/>
              <a:gdLst/>
              <a:ahLst/>
              <a:cxnLst/>
              <a:rect l="0" t="0" r="0" b="0"/>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6" name="Shape 686"/>
            <p:cNvSpPr/>
            <p:nvPr/>
          </p:nvSpPr>
          <p:spPr>
            <a:xfrm>
              <a:off x="4049025" y="2891150"/>
              <a:ext cx="56425" cy="4250"/>
            </a:xfrm>
            <a:custGeom>
              <a:avLst/>
              <a:gdLst/>
              <a:ahLst/>
              <a:cxnLst/>
              <a:rect l="0" t="0" r="0" b="0"/>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7" name="Shape 687"/>
            <p:cNvSpPr/>
            <p:nvPr/>
          </p:nvSpPr>
          <p:spPr>
            <a:xfrm>
              <a:off x="4175275" y="2893675"/>
              <a:ext cx="62325" cy="67375"/>
            </a:xfrm>
            <a:custGeom>
              <a:avLst/>
              <a:gdLst/>
              <a:ahLst/>
              <a:cxnLst/>
              <a:rect l="0" t="0" r="0" b="0"/>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8" name="Shape 688"/>
            <p:cNvSpPr/>
            <p:nvPr/>
          </p:nvSpPr>
          <p:spPr>
            <a:xfrm>
              <a:off x="4060825" y="2929025"/>
              <a:ext cx="17700" cy="26125"/>
            </a:xfrm>
            <a:custGeom>
              <a:avLst/>
              <a:gdLst/>
              <a:ahLst/>
              <a:cxnLst/>
              <a:rect l="0" t="0" r="0" b="0"/>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89" name="Shape 689"/>
            <p:cNvSpPr/>
            <p:nvPr/>
          </p:nvSpPr>
          <p:spPr>
            <a:xfrm>
              <a:off x="4039775" y="2901250"/>
              <a:ext cx="58100" cy="60625"/>
            </a:xfrm>
            <a:custGeom>
              <a:avLst/>
              <a:gdLst/>
              <a:ahLst/>
              <a:cxnLst/>
              <a:rect l="0" t="0" r="0" b="0"/>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0" name="Shape 690"/>
            <p:cNvSpPr/>
            <p:nvPr/>
          </p:nvSpPr>
          <p:spPr>
            <a:xfrm>
              <a:off x="4114675" y="2891150"/>
              <a:ext cx="4250" cy="875"/>
            </a:xfrm>
            <a:custGeom>
              <a:avLst/>
              <a:gdLst/>
              <a:ahLst/>
              <a:cxnLst/>
              <a:rect l="0" t="0" r="0" b="0"/>
              <a:pathLst>
                <a:path w="170" h="35" extrusionOk="0">
                  <a:moveTo>
                    <a:pt x="1" y="1"/>
                  </a:moveTo>
                  <a:lnTo>
                    <a:pt x="35" y="34"/>
                  </a:lnTo>
                  <a:lnTo>
                    <a:pt x="136" y="34"/>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1" name="Shape 691"/>
            <p:cNvSpPr/>
            <p:nvPr/>
          </p:nvSpPr>
          <p:spPr>
            <a:xfrm>
              <a:off x="4286400" y="2956800"/>
              <a:ext cx="62300" cy="67375"/>
            </a:xfrm>
            <a:custGeom>
              <a:avLst/>
              <a:gdLst/>
              <a:ahLst/>
              <a:cxnLst/>
              <a:rect l="0" t="0" r="0" b="0"/>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2" name="Shape 692"/>
            <p:cNvSpPr/>
            <p:nvPr/>
          </p:nvSpPr>
          <p:spPr>
            <a:xfrm>
              <a:off x="4288075" y="3030025"/>
              <a:ext cx="6750" cy="58125"/>
            </a:xfrm>
            <a:custGeom>
              <a:avLst/>
              <a:gdLst/>
              <a:ahLst/>
              <a:cxnLst/>
              <a:rect l="0" t="0" r="0" b="0"/>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3" name="Shape 693"/>
            <p:cNvSpPr/>
            <p:nvPr/>
          </p:nvSpPr>
          <p:spPr>
            <a:xfrm>
              <a:off x="4312475" y="2982050"/>
              <a:ext cx="15175" cy="17700"/>
            </a:xfrm>
            <a:custGeom>
              <a:avLst/>
              <a:gdLst/>
              <a:ahLst/>
              <a:cxnLst/>
              <a:rect l="0" t="0" r="0" b="0"/>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4" name="Shape 694"/>
            <p:cNvSpPr/>
            <p:nvPr/>
          </p:nvSpPr>
          <p:spPr>
            <a:xfrm>
              <a:off x="4315850" y="2891150"/>
              <a:ext cx="64000" cy="58950"/>
            </a:xfrm>
            <a:custGeom>
              <a:avLst/>
              <a:gdLst/>
              <a:ahLst/>
              <a:cxnLst/>
              <a:rect l="0" t="0" r="0" b="0"/>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5" name="Shape 695"/>
            <p:cNvSpPr/>
            <p:nvPr/>
          </p:nvSpPr>
          <p:spPr>
            <a:xfrm>
              <a:off x="4552375" y="2915575"/>
              <a:ext cx="15175" cy="17700"/>
            </a:xfrm>
            <a:custGeom>
              <a:avLst/>
              <a:gdLst/>
              <a:ahLst/>
              <a:cxnLst/>
              <a:rect l="0" t="0" r="0" b="0"/>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6" name="Shape 696"/>
            <p:cNvSpPr/>
            <p:nvPr/>
          </p:nvSpPr>
          <p:spPr>
            <a:xfrm>
              <a:off x="4171925" y="2986275"/>
              <a:ext cx="14325" cy="21050"/>
            </a:xfrm>
            <a:custGeom>
              <a:avLst/>
              <a:gdLst/>
              <a:ahLst/>
              <a:cxnLst/>
              <a:rect l="0" t="0" r="0" b="0"/>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7" name="Shape 697"/>
            <p:cNvSpPr/>
            <p:nvPr/>
          </p:nvSpPr>
          <p:spPr>
            <a:xfrm>
              <a:off x="4150025" y="2965225"/>
              <a:ext cx="58950" cy="59775"/>
            </a:xfrm>
            <a:custGeom>
              <a:avLst/>
              <a:gdLst/>
              <a:ahLst/>
              <a:cxnLst/>
              <a:rect l="0" t="0" r="0" b="0"/>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8" name="Shape 698"/>
            <p:cNvSpPr/>
            <p:nvPr/>
          </p:nvSpPr>
          <p:spPr>
            <a:xfrm>
              <a:off x="4238425" y="2984575"/>
              <a:ext cx="21050" cy="18550"/>
            </a:xfrm>
            <a:custGeom>
              <a:avLst/>
              <a:gdLst/>
              <a:ahLst/>
              <a:cxnLst/>
              <a:rect l="0" t="0" r="0" b="0"/>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699" name="Shape 699"/>
            <p:cNvSpPr/>
            <p:nvPr/>
          </p:nvSpPr>
          <p:spPr>
            <a:xfrm>
              <a:off x="4199700" y="2927350"/>
              <a:ext cx="17700" cy="24425"/>
            </a:xfrm>
            <a:custGeom>
              <a:avLst/>
              <a:gdLst/>
              <a:ahLst/>
              <a:cxnLst/>
              <a:rect l="0" t="0" r="0" b="0"/>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0" name="Shape 700"/>
            <p:cNvSpPr/>
            <p:nvPr/>
          </p:nvSpPr>
          <p:spPr>
            <a:xfrm>
              <a:off x="3843650" y="3509800"/>
              <a:ext cx="220550" cy="34550"/>
            </a:xfrm>
            <a:custGeom>
              <a:avLst/>
              <a:gdLst/>
              <a:ahLst/>
              <a:cxnLst/>
              <a:rect l="0" t="0" r="0" b="0"/>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1" name="Shape 701"/>
            <p:cNvSpPr/>
            <p:nvPr/>
          </p:nvSpPr>
          <p:spPr>
            <a:xfrm>
              <a:off x="4215700" y="2961850"/>
              <a:ext cx="63975" cy="60625"/>
            </a:xfrm>
            <a:custGeom>
              <a:avLst/>
              <a:gdLst/>
              <a:ahLst/>
              <a:cxnLst/>
              <a:rect l="0" t="0" r="0" b="0"/>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2" name="Shape 702"/>
            <p:cNvSpPr/>
            <p:nvPr/>
          </p:nvSpPr>
          <p:spPr>
            <a:xfrm>
              <a:off x="4347000" y="5169650"/>
              <a:ext cx="557225" cy="307225"/>
            </a:xfrm>
            <a:custGeom>
              <a:avLst/>
              <a:gdLst/>
              <a:ahLst/>
              <a:cxnLst/>
              <a:rect l="0" t="0" r="0" b="0"/>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3" name="Shape 703"/>
            <p:cNvSpPr/>
            <p:nvPr/>
          </p:nvSpPr>
          <p:spPr>
            <a:xfrm>
              <a:off x="3949700" y="3040125"/>
              <a:ext cx="65675" cy="60650"/>
            </a:xfrm>
            <a:custGeom>
              <a:avLst/>
              <a:gdLst/>
              <a:ahLst/>
              <a:cxnLst/>
              <a:rect l="0" t="0" r="0" b="0"/>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4" name="Shape 704"/>
            <p:cNvSpPr/>
            <p:nvPr/>
          </p:nvSpPr>
          <p:spPr>
            <a:xfrm>
              <a:off x="4713975" y="3144500"/>
              <a:ext cx="61475" cy="74100"/>
            </a:xfrm>
            <a:custGeom>
              <a:avLst/>
              <a:gdLst/>
              <a:ahLst/>
              <a:cxnLst/>
              <a:rect l="0" t="0" r="0" b="0"/>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5" name="Shape 705"/>
            <p:cNvSpPr/>
            <p:nvPr/>
          </p:nvSpPr>
          <p:spPr>
            <a:xfrm>
              <a:off x="4783825" y="3175650"/>
              <a:ext cx="64000" cy="40425"/>
            </a:xfrm>
            <a:custGeom>
              <a:avLst/>
              <a:gdLst/>
              <a:ahLst/>
              <a:cxnLst/>
              <a:rect l="0" t="0" r="0" b="0"/>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6" name="Shape 706"/>
            <p:cNvSpPr/>
            <p:nvPr/>
          </p:nvSpPr>
          <p:spPr>
            <a:xfrm>
              <a:off x="4809075" y="3187425"/>
              <a:ext cx="13500" cy="18550"/>
            </a:xfrm>
            <a:custGeom>
              <a:avLst/>
              <a:gdLst/>
              <a:ahLst/>
              <a:cxnLst/>
              <a:rect l="0" t="0" r="0" b="0"/>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7" name="Shape 707"/>
            <p:cNvSpPr/>
            <p:nvPr/>
          </p:nvSpPr>
          <p:spPr>
            <a:xfrm>
              <a:off x="4735025" y="3156300"/>
              <a:ext cx="21900" cy="14325"/>
            </a:xfrm>
            <a:custGeom>
              <a:avLst/>
              <a:gdLst/>
              <a:ahLst/>
              <a:cxnLst/>
              <a:rect l="0" t="0" r="0" b="0"/>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8" name="Shape 708"/>
            <p:cNvSpPr/>
            <p:nvPr/>
          </p:nvSpPr>
          <p:spPr>
            <a:xfrm>
              <a:off x="4691250" y="3071275"/>
              <a:ext cx="152375" cy="70725"/>
            </a:xfrm>
            <a:custGeom>
              <a:avLst/>
              <a:gdLst/>
              <a:ahLst/>
              <a:cxnLst/>
              <a:rect l="0" t="0" r="0" b="0"/>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09" name="Shape 709"/>
            <p:cNvSpPr/>
            <p:nvPr/>
          </p:nvSpPr>
          <p:spPr>
            <a:xfrm>
              <a:off x="3904250" y="3176500"/>
              <a:ext cx="62325" cy="77450"/>
            </a:xfrm>
            <a:custGeom>
              <a:avLst/>
              <a:gdLst/>
              <a:ahLst/>
              <a:cxnLst/>
              <a:rect l="0" t="0" r="0" b="0"/>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0" name="Shape 710"/>
            <p:cNvSpPr/>
            <p:nvPr/>
          </p:nvSpPr>
          <p:spPr>
            <a:xfrm>
              <a:off x="3843650" y="4433150"/>
              <a:ext cx="366175" cy="525250"/>
            </a:xfrm>
            <a:custGeom>
              <a:avLst/>
              <a:gdLst/>
              <a:ahLst/>
              <a:cxnLst/>
              <a:rect l="0" t="0" r="0" b="0"/>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1" name="Shape 711"/>
            <p:cNvSpPr/>
            <p:nvPr/>
          </p:nvSpPr>
          <p:spPr>
            <a:xfrm>
              <a:off x="4483350" y="3152075"/>
              <a:ext cx="79975" cy="72425"/>
            </a:xfrm>
            <a:custGeom>
              <a:avLst/>
              <a:gdLst/>
              <a:ahLst/>
              <a:cxnLst/>
              <a:rect l="0" t="0" r="0" b="0"/>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2" name="Shape 712"/>
            <p:cNvSpPr/>
            <p:nvPr/>
          </p:nvSpPr>
          <p:spPr>
            <a:xfrm>
              <a:off x="4045675" y="3169750"/>
              <a:ext cx="85875" cy="74950"/>
            </a:xfrm>
            <a:custGeom>
              <a:avLst/>
              <a:gdLst/>
              <a:ahLst/>
              <a:cxnLst/>
              <a:rect l="0" t="0" r="0" b="0"/>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3" name="Shape 713"/>
            <p:cNvSpPr/>
            <p:nvPr/>
          </p:nvSpPr>
          <p:spPr>
            <a:xfrm>
              <a:off x="4792250" y="2902100"/>
              <a:ext cx="27800" cy="20225"/>
            </a:xfrm>
            <a:custGeom>
              <a:avLst/>
              <a:gdLst/>
              <a:ahLst/>
              <a:cxnLst/>
              <a:rect l="0" t="0" r="0" b="0"/>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4" name="Shape 714"/>
            <p:cNvSpPr/>
            <p:nvPr/>
          </p:nvSpPr>
          <p:spPr>
            <a:xfrm>
              <a:off x="4374775" y="5194050"/>
              <a:ext cx="236525" cy="188575"/>
            </a:xfrm>
            <a:custGeom>
              <a:avLst/>
              <a:gdLst/>
              <a:ahLst/>
              <a:cxnLst/>
              <a:rect l="0" t="0" r="0" b="0"/>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5" name="Shape 715"/>
            <p:cNvSpPr/>
            <p:nvPr/>
          </p:nvSpPr>
          <p:spPr>
            <a:xfrm>
              <a:off x="6859475" y="5379225"/>
              <a:ext cx="306400" cy="97650"/>
            </a:xfrm>
            <a:custGeom>
              <a:avLst/>
              <a:gdLst/>
              <a:ahLst/>
              <a:cxnLst/>
              <a:rect l="0" t="0" r="0" b="0"/>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6" name="Shape 716"/>
            <p:cNvSpPr/>
            <p:nvPr/>
          </p:nvSpPr>
          <p:spPr>
            <a:xfrm>
              <a:off x="4659275" y="5290000"/>
              <a:ext cx="214650" cy="186875"/>
            </a:xfrm>
            <a:custGeom>
              <a:avLst/>
              <a:gdLst/>
              <a:ahLst/>
              <a:cxnLst/>
              <a:rect l="0" t="0" r="0" b="0"/>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7" name="Shape 717"/>
            <p:cNvSpPr/>
            <p:nvPr/>
          </p:nvSpPr>
          <p:spPr>
            <a:xfrm>
              <a:off x="6519425" y="5245400"/>
              <a:ext cx="57250" cy="53900"/>
            </a:xfrm>
            <a:custGeom>
              <a:avLst/>
              <a:gdLst/>
              <a:ahLst/>
              <a:cxnLst/>
              <a:rect l="0" t="0" r="0" b="0"/>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8" name="Shape 718"/>
            <p:cNvSpPr/>
            <p:nvPr/>
          </p:nvSpPr>
          <p:spPr>
            <a:xfrm>
              <a:off x="6448725" y="5146075"/>
              <a:ext cx="392250" cy="330800"/>
            </a:xfrm>
            <a:custGeom>
              <a:avLst/>
              <a:gdLst/>
              <a:ahLst/>
              <a:cxnLst/>
              <a:rect l="0" t="0" r="0" b="0"/>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19" name="Shape 719"/>
            <p:cNvSpPr/>
            <p:nvPr/>
          </p:nvSpPr>
          <p:spPr>
            <a:xfrm>
              <a:off x="7192775" y="5434775"/>
              <a:ext cx="98500" cy="42100"/>
            </a:xfrm>
            <a:custGeom>
              <a:avLst/>
              <a:gdLst/>
              <a:ahLst/>
              <a:cxnLst/>
              <a:rect l="0" t="0" r="0" b="0"/>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0" name="Shape 720"/>
            <p:cNvSpPr/>
            <p:nvPr/>
          </p:nvSpPr>
          <p:spPr>
            <a:xfrm>
              <a:off x="6474825" y="5198250"/>
              <a:ext cx="22750" cy="21925"/>
            </a:xfrm>
            <a:custGeom>
              <a:avLst/>
              <a:gdLst/>
              <a:ahLst/>
              <a:cxnLst/>
              <a:rect l="0" t="0" r="0" b="0"/>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1" name="Shape 721"/>
            <p:cNvSpPr/>
            <p:nvPr/>
          </p:nvSpPr>
          <p:spPr>
            <a:xfrm>
              <a:off x="4037250" y="5245400"/>
              <a:ext cx="38750" cy="106075"/>
            </a:xfrm>
            <a:custGeom>
              <a:avLst/>
              <a:gdLst/>
              <a:ahLst/>
              <a:cxnLst/>
              <a:rect l="0" t="0" r="0" b="0"/>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2" name="Shape 722"/>
            <p:cNvSpPr/>
            <p:nvPr/>
          </p:nvSpPr>
          <p:spPr>
            <a:xfrm>
              <a:off x="4124775" y="5049275"/>
              <a:ext cx="64850" cy="42125"/>
            </a:xfrm>
            <a:custGeom>
              <a:avLst/>
              <a:gdLst/>
              <a:ahLst/>
              <a:cxnLst/>
              <a:rect l="0" t="0" r="0" b="0"/>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3" name="Shape 723"/>
            <p:cNvSpPr/>
            <p:nvPr/>
          </p:nvSpPr>
          <p:spPr>
            <a:xfrm>
              <a:off x="4039775" y="2891150"/>
              <a:ext cx="5075" cy="5925"/>
            </a:xfrm>
            <a:custGeom>
              <a:avLst/>
              <a:gdLst/>
              <a:ahLst/>
              <a:cxnLst/>
              <a:rect l="0" t="0" r="0" b="0"/>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4" name="Shape 724"/>
            <p:cNvSpPr/>
            <p:nvPr/>
          </p:nvSpPr>
          <p:spPr>
            <a:xfrm>
              <a:off x="4015375" y="4990350"/>
              <a:ext cx="185175" cy="365325"/>
            </a:xfrm>
            <a:custGeom>
              <a:avLst/>
              <a:gdLst/>
              <a:ahLst/>
              <a:cxnLst/>
              <a:rect l="0" t="0" r="0" b="0"/>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5" name="Shape 725"/>
            <p:cNvSpPr/>
            <p:nvPr/>
          </p:nvSpPr>
          <p:spPr>
            <a:xfrm>
              <a:off x="6735750" y="2891150"/>
              <a:ext cx="270200" cy="160800"/>
            </a:xfrm>
            <a:custGeom>
              <a:avLst/>
              <a:gdLst/>
              <a:ahLst/>
              <a:cxnLst/>
              <a:rect l="0" t="0" r="0" b="0"/>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6" name="Shape 726"/>
            <p:cNvSpPr/>
            <p:nvPr/>
          </p:nvSpPr>
          <p:spPr>
            <a:xfrm>
              <a:off x="4272075" y="3094000"/>
              <a:ext cx="62325" cy="67375"/>
            </a:xfrm>
            <a:custGeom>
              <a:avLst/>
              <a:gdLst/>
              <a:ahLst/>
              <a:cxnLst/>
              <a:rect l="0" t="0" r="0" b="0"/>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7" name="Shape 727"/>
            <p:cNvSpPr/>
            <p:nvPr/>
          </p:nvSpPr>
          <p:spPr>
            <a:xfrm>
              <a:off x="4512800" y="3015725"/>
              <a:ext cx="64000" cy="63150"/>
            </a:xfrm>
            <a:custGeom>
              <a:avLst/>
              <a:gdLst/>
              <a:ahLst/>
              <a:cxnLst/>
              <a:rect l="0" t="0" r="0" b="0"/>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8" name="Shape 728"/>
            <p:cNvSpPr/>
            <p:nvPr/>
          </p:nvSpPr>
          <p:spPr>
            <a:xfrm>
              <a:off x="4201375" y="3099050"/>
              <a:ext cx="64000" cy="59800"/>
            </a:xfrm>
            <a:custGeom>
              <a:avLst/>
              <a:gdLst/>
              <a:ahLst/>
              <a:cxnLst/>
              <a:rect l="0" t="0" r="0" b="0"/>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29" name="Shape 729"/>
            <p:cNvSpPr/>
            <p:nvPr/>
          </p:nvSpPr>
          <p:spPr>
            <a:xfrm>
              <a:off x="4426950" y="2952600"/>
              <a:ext cx="64000" cy="60625"/>
            </a:xfrm>
            <a:custGeom>
              <a:avLst/>
              <a:gdLst/>
              <a:ahLst/>
              <a:cxnLst/>
              <a:rect l="0" t="0" r="0" b="0"/>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0" name="Shape 730"/>
            <p:cNvSpPr/>
            <p:nvPr/>
          </p:nvSpPr>
          <p:spPr>
            <a:xfrm>
              <a:off x="4539750" y="3040125"/>
              <a:ext cx="17700" cy="21075"/>
            </a:xfrm>
            <a:custGeom>
              <a:avLst/>
              <a:gdLst/>
              <a:ahLst/>
              <a:cxnLst/>
              <a:rect l="0" t="0" r="0" b="0"/>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1" name="Shape 731"/>
            <p:cNvSpPr/>
            <p:nvPr/>
          </p:nvSpPr>
          <p:spPr>
            <a:xfrm>
              <a:off x="4293125" y="3114200"/>
              <a:ext cx="18550" cy="22750"/>
            </a:xfrm>
            <a:custGeom>
              <a:avLst/>
              <a:gdLst/>
              <a:ahLst/>
              <a:cxnLst/>
              <a:rect l="0" t="0" r="0" b="0"/>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2" name="Shape 732"/>
            <p:cNvSpPr/>
            <p:nvPr/>
          </p:nvSpPr>
          <p:spPr>
            <a:xfrm>
              <a:off x="4136575" y="3101575"/>
              <a:ext cx="58100" cy="59800"/>
            </a:xfrm>
            <a:custGeom>
              <a:avLst/>
              <a:gdLst/>
              <a:ahLst/>
              <a:cxnLst/>
              <a:rect l="0" t="0" r="0" b="0"/>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3" name="Shape 733"/>
            <p:cNvSpPr/>
            <p:nvPr/>
          </p:nvSpPr>
          <p:spPr>
            <a:xfrm>
              <a:off x="4225800" y="3118425"/>
              <a:ext cx="18525" cy="16000"/>
            </a:xfrm>
            <a:custGeom>
              <a:avLst/>
              <a:gdLst/>
              <a:ahLst/>
              <a:cxnLst/>
              <a:rect l="0" t="0" r="0" b="0"/>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4" name="Shape 734"/>
            <p:cNvSpPr/>
            <p:nvPr/>
          </p:nvSpPr>
          <p:spPr>
            <a:xfrm>
              <a:off x="4061650" y="3103275"/>
              <a:ext cx="64000" cy="60625"/>
            </a:xfrm>
            <a:custGeom>
              <a:avLst/>
              <a:gdLst/>
              <a:ahLst/>
              <a:cxnLst/>
              <a:rect l="0" t="0" r="0" b="0"/>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5" name="Shape 735"/>
            <p:cNvSpPr/>
            <p:nvPr/>
          </p:nvSpPr>
          <p:spPr>
            <a:xfrm>
              <a:off x="4156775" y="3122625"/>
              <a:ext cx="15175" cy="15175"/>
            </a:xfrm>
            <a:custGeom>
              <a:avLst/>
              <a:gdLst/>
              <a:ahLst/>
              <a:cxnLst/>
              <a:rect l="0" t="0" r="0" b="0"/>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6" name="Shape 736"/>
            <p:cNvSpPr/>
            <p:nvPr/>
          </p:nvSpPr>
          <p:spPr>
            <a:xfrm>
              <a:off x="4584350" y="3014875"/>
              <a:ext cx="55575" cy="61475"/>
            </a:xfrm>
            <a:custGeom>
              <a:avLst/>
              <a:gdLst/>
              <a:ahLst/>
              <a:cxnLst/>
              <a:rect l="0" t="0" r="0" b="0"/>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7" name="Shape 737"/>
            <p:cNvSpPr/>
            <p:nvPr/>
          </p:nvSpPr>
          <p:spPr>
            <a:xfrm>
              <a:off x="4775425" y="2938300"/>
              <a:ext cx="68200" cy="127125"/>
            </a:xfrm>
            <a:custGeom>
              <a:avLst/>
              <a:gdLst/>
              <a:ahLst/>
              <a:cxnLst/>
              <a:rect l="0" t="0" r="0" b="0"/>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8" name="Shape 738"/>
            <p:cNvSpPr/>
            <p:nvPr/>
          </p:nvSpPr>
          <p:spPr>
            <a:xfrm>
              <a:off x="3843650" y="4529100"/>
              <a:ext cx="340925" cy="344275"/>
            </a:xfrm>
            <a:custGeom>
              <a:avLst/>
              <a:gdLst/>
              <a:ahLst/>
              <a:cxnLst/>
              <a:rect l="0" t="0" r="0" b="0"/>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39" name="Shape 739"/>
            <p:cNvSpPr/>
            <p:nvPr/>
          </p:nvSpPr>
          <p:spPr>
            <a:xfrm>
              <a:off x="4724925" y="3009000"/>
              <a:ext cx="61450" cy="60625"/>
            </a:xfrm>
            <a:custGeom>
              <a:avLst/>
              <a:gdLst/>
              <a:ahLst/>
              <a:cxnLst/>
              <a:rect l="0" t="0" r="0" b="0"/>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0" name="Shape 740"/>
            <p:cNvSpPr/>
            <p:nvPr/>
          </p:nvSpPr>
          <p:spPr>
            <a:xfrm>
              <a:off x="4666850" y="2891150"/>
              <a:ext cx="64825" cy="44650"/>
            </a:xfrm>
            <a:custGeom>
              <a:avLst/>
              <a:gdLst/>
              <a:ahLst/>
              <a:cxnLst/>
              <a:rect l="0" t="0" r="0" b="0"/>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1" name="Shape 741"/>
            <p:cNvSpPr/>
            <p:nvPr/>
          </p:nvSpPr>
          <p:spPr>
            <a:xfrm>
              <a:off x="3843650" y="3535900"/>
              <a:ext cx="228125" cy="383850"/>
            </a:xfrm>
            <a:custGeom>
              <a:avLst/>
              <a:gdLst/>
              <a:ahLst/>
              <a:cxnLst/>
              <a:rect l="0" t="0" r="0" b="0"/>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2" name="Shape 742"/>
            <p:cNvSpPr/>
            <p:nvPr/>
          </p:nvSpPr>
          <p:spPr>
            <a:xfrm>
              <a:off x="4802350" y="2972800"/>
              <a:ext cx="26125" cy="22750"/>
            </a:xfrm>
            <a:custGeom>
              <a:avLst/>
              <a:gdLst/>
              <a:ahLst/>
              <a:cxnLst/>
              <a:rect l="0" t="0" r="0" b="0"/>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3" name="Shape 743"/>
            <p:cNvSpPr/>
            <p:nvPr/>
          </p:nvSpPr>
          <p:spPr>
            <a:xfrm>
              <a:off x="3843650" y="4554350"/>
              <a:ext cx="234025" cy="291250"/>
            </a:xfrm>
            <a:custGeom>
              <a:avLst/>
              <a:gdLst/>
              <a:ahLst/>
              <a:cxnLst/>
              <a:rect l="0" t="0" r="0" b="0"/>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4" name="Shape 744"/>
            <p:cNvSpPr/>
            <p:nvPr/>
          </p:nvSpPr>
          <p:spPr>
            <a:xfrm>
              <a:off x="4707250" y="2941650"/>
              <a:ext cx="63150" cy="59800"/>
            </a:xfrm>
            <a:custGeom>
              <a:avLst/>
              <a:gdLst/>
              <a:ahLst/>
              <a:cxnLst/>
              <a:rect l="0" t="0" r="0" b="0"/>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5" name="Shape 745"/>
            <p:cNvSpPr/>
            <p:nvPr/>
          </p:nvSpPr>
          <p:spPr>
            <a:xfrm>
              <a:off x="4637375" y="2942500"/>
              <a:ext cx="62325" cy="68200"/>
            </a:xfrm>
            <a:custGeom>
              <a:avLst/>
              <a:gdLst/>
              <a:ahLst/>
              <a:cxnLst/>
              <a:rect l="0" t="0" r="0" b="0"/>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6" name="Shape 746"/>
            <p:cNvSpPr/>
            <p:nvPr/>
          </p:nvSpPr>
          <p:spPr>
            <a:xfrm>
              <a:off x="4652525" y="3011525"/>
              <a:ext cx="64850" cy="60625"/>
            </a:xfrm>
            <a:custGeom>
              <a:avLst/>
              <a:gdLst/>
              <a:ahLst/>
              <a:cxnLst/>
              <a:rect l="0" t="0" r="0" b="0"/>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7" name="Shape 747"/>
            <p:cNvSpPr/>
            <p:nvPr/>
          </p:nvSpPr>
          <p:spPr>
            <a:xfrm>
              <a:off x="4737550" y="3191650"/>
              <a:ext cx="21900" cy="12650"/>
            </a:xfrm>
            <a:custGeom>
              <a:avLst/>
              <a:gdLst/>
              <a:ahLst/>
              <a:cxnLst/>
              <a:rect l="0" t="0" r="0" b="0"/>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8" name="Shape 748"/>
            <p:cNvSpPr/>
            <p:nvPr/>
          </p:nvSpPr>
          <p:spPr>
            <a:xfrm>
              <a:off x="4467350" y="3043500"/>
              <a:ext cx="20225" cy="21075"/>
            </a:xfrm>
            <a:custGeom>
              <a:avLst/>
              <a:gdLst/>
              <a:ahLst/>
              <a:cxnLst/>
              <a:rect l="0" t="0" r="0" b="0"/>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49" name="Shape 749"/>
            <p:cNvSpPr/>
            <p:nvPr/>
          </p:nvSpPr>
          <p:spPr>
            <a:xfrm>
              <a:off x="4443800" y="3019100"/>
              <a:ext cx="62300" cy="65675"/>
            </a:xfrm>
            <a:custGeom>
              <a:avLst/>
              <a:gdLst/>
              <a:ahLst/>
              <a:cxnLst/>
              <a:rect l="0" t="0" r="0" b="0"/>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0" name="Shape 750"/>
            <p:cNvSpPr/>
            <p:nvPr/>
          </p:nvSpPr>
          <p:spPr>
            <a:xfrm>
              <a:off x="4431175" y="3110000"/>
              <a:ext cx="22750" cy="19375"/>
            </a:xfrm>
            <a:custGeom>
              <a:avLst/>
              <a:gdLst/>
              <a:ahLst/>
              <a:cxnLst/>
              <a:rect l="0" t="0" r="0" b="0"/>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1" name="Shape 751"/>
            <p:cNvSpPr/>
            <p:nvPr/>
          </p:nvSpPr>
          <p:spPr>
            <a:xfrm>
              <a:off x="4552375" y="3084750"/>
              <a:ext cx="63975" cy="59775"/>
            </a:xfrm>
            <a:custGeom>
              <a:avLst/>
              <a:gdLst/>
              <a:ahLst/>
              <a:cxnLst/>
              <a:rect l="0" t="0" r="0" b="0"/>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2" name="Shape 752"/>
            <p:cNvSpPr/>
            <p:nvPr/>
          </p:nvSpPr>
          <p:spPr>
            <a:xfrm>
              <a:off x="4586025" y="2969425"/>
              <a:ext cx="22750" cy="17700"/>
            </a:xfrm>
            <a:custGeom>
              <a:avLst/>
              <a:gdLst/>
              <a:ahLst/>
              <a:cxnLst/>
              <a:rect l="0" t="0" r="0" b="0"/>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3" name="Shape 753"/>
            <p:cNvSpPr/>
            <p:nvPr/>
          </p:nvSpPr>
          <p:spPr>
            <a:xfrm>
              <a:off x="4567525" y="3158825"/>
              <a:ext cx="5900" cy="65675"/>
            </a:xfrm>
            <a:custGeom>
              <a:avLst/>
              <a:gdLst/>
              <a:ahLst/>
              <a:cxnLst/>
              <a:rect l="0" t="0" r="0" b="0"/>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4" name="Shape 754"/>
            <p:cNvSpPr/>
            <p:nvPr/>
          </p:nvSpPr>
          <p:spPr>
            <a:xfrm>
              <a:off x="4670200" y="3192475"/>
              <a:ext cx="10975" cy="16875"/>
            </a:xfrm>
            <a:custGeom>
              <a:avLst/>
              <a:gdLst/>
              <a:ahLst/>
              <a:cxnLst/>
              <a:rect l="0" t="0" r="0" b="0"/>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5" name="Shape 755"/>
            <p:cNvSpPr/>
            <p:nvPr/>
          </p:nvSpPr>
          <p:spPr>
            <a:xfrm>
              <a:off x="4623075" y="3079700"/>
              <a:ext cx="62300" cy="67350"/>
            </a:xfrm>
            <a:custGeom>
              <a:avLst/>
              <a:gdLst/>
              <a:ahLst/>
              <a:cxnLst/>
              <a:rect l="0" t="0" r="0" b="0"/>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6" name="Shape 756"/>
            <p:cNvSpPr/>
            <p:nvPr/>
          </p:nvSpPr>
          <p:spPr>
            <a:xfrm>
              <a:off x="6826650" y="4567825"/>
              <a:ext cx="297975" cy="292925"/>
            </a:xfrm>
            <a:custGeom>
              <a:avLst/>
              <a:gdLst/>
              <a:ahLst/>
              <a:cxnLst/>
              <a:rect l="0" t="0" r="0" b="0"/>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7" name="Shape 757"/>
            <p:cNvSpPr/>
            <p:nvPr/>
          </p:nvSpPr>
          <p:spPr>
            <a:xfrm>
              <a:off x="4570050" y="3149550"/>
              <a:ext cx="64825" cy="75775"/>
            </a:xfrm>
            <a:custGeom>
              <a:avLst/>
              <a:gdLst/>
              <a:ahLst/>
              <a:cxnLst/>
              <a:rect l="0" t="0" r="0" b="0"/>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8" name="Shape 758"/>
            <p:cNvSpPr/>
            <p:nvPr/>
          </p:nvSpPr>
          <p:spPr>
            <a:xfrm>
              <a:off x="4134050" y="3160500"/>
              <a:ext cx="342600" cy="82500"/>
            </a:xfrm>
            <a:custGeom>
              <a:avLst/>
              <a:gdLst/>
              <a:ahLst/>
              <a:cxnLst/>
              <a:rect l="0" t="0" r="0" b="0"/>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59" name="Shape 759"/>
            <p:cNvSpPr/>
            <p:nvPr/>
          </p:nvSpPr>
          <p:spPr>
            <a:xfrm>
              <a:off x="4573400" y="3096525"/>
              <a:ext cx="17700" cy="16025"/>
            </a:xfrm>
            <a:custGeom>
              <a:avLst/>
              <a:gdLst/>
              <a:ahLst/>
              <a:cxnLst/>
              <a:rect l="0" t="0" r="0" b="0"/>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0" name="Shape 760"/>
            <p:cNvSpPr/>
            <p:nvPr/>
          </p:nvSpPr>
          <p:spPr>
            <a:xfrm>
              <a:off x="3843650" y="3111675"/>
              <a:ext cx="69900" cy="65675"/>
            </a:xfrm>
            <a:custGeom>
              <a:avLst/>
              <a:gdLst/>
              <a:ahLst/>
              <a:cxnLst/>
              <a:rect l="0" t="0" r="0" b="0"/>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1" name="Shape 761"/>
            <p:cNvSpPr/>
            <p:nvPr/>
          </p:nvSpPr>
          <p:spPr>
            <a:xfrm>
              <a:off x="3974950" y="2891150"/>
              <a:ext cx="60650" cy="10125"/>
            </a:xfrm>
            <a:custGeom>
              <a:avLst/>
              <a:gdLst/>
              <a:ahLst/>
              <a:cxnLst/>
              <a:rect l="0" t="0" r="0" b="0"/>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2" name="Shape 762"/>
            <p:cNvSpPr/>
            <p:nvPr/>
          </p:nvSpPr>
          <p:spPr>
            <a:xfrm>
              <a:off x="3843650" y="3181550"/>
              <a:ext cx="53900" cy="69875"/>
            </a:xfrm>
            <a:custGeom>
              <a:avLst/>
              <a:gdLst/>
              <a:ahLst/>
              <a:cxnLst/>
              <a:rect l="0" t="0" r="0" b="0"/>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3" name="Shape 763"/>
            <p:cNvSpPr/>
            <p:nvPr/>
          </p:nvSpPr>
          <p:spPr>
            <a:xfrm>
              <a:off x="3921100" y="3108325"/>
              <a:ext cx="62300" cy="67350"/>
            </a:xfrm>
            <a:custGeom>
              <a:avLst/>
              <a:gdLst/>
              <a:ahLst/>
              <a:cxnLst/>
              <a:rect l="0" t="0" r="0" b="0"/>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4" name="Shape 764"/>
            <p:cNvSpPr/>
            <p:nvPr/>
          </p:nvSpPr>
          <p:spPr>
            <a:xfrm>
              <a:off x="4639075" y="3015725"/>
              <a:ext cx="6750" cy="58100"/>
            </a:xfrm>
            <a:custGeom>
              <a:avLst/>
              <a:gdLst/>
              <a:ahLst/>
              <a:cxnLst/>
              <a:rect l="0" t="0" r="0" b="0"/>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5" name="Shape 765"/>
            <p:cNvSpPr/>
            <p:nvPr/>
          </p:nvSpPr>
          <p:spPr>
            <a:xfrm>
              <a:off x="4113850" y="3054450"/>
              <a:ext cx="18525" cy="26125"/>
            </a:xfrm>
            <a:custGeom>
              <a:avLst/>
              <a:gdLst/>
              <a:ahLst/>
              <a:cxnLst/>
              <a:rect l="0" t="0" r="0" b="0"/>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6" name="Shape 766"/>
            <p:cNvSpPr/>
            <p:nvPr/>
          </p:nvSpPr>
          <p:spPr>
            <a:xfrm>
              <a:off x="3974125" y="3175650"/>
              <a:ext cx="63150" cy="69050"/>
            </a:xfrm>
            <a:custGeom>
              <a:avLst/>
              <a:gdLst/>
              <a:ahLst/>
              <a:cxnLst/>
              <a:rect l="0" t="0" r="0" b="0"/>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7" name="Shape 767"/>
            <p:cNvSpPr/>
            <p:nvPr/>
          </p:nvSpPr>
          <p:spPr>
            <a:xfrm>
              <a:off x="4091950" y="3033400"/>
              <a:ext cx="62325" cy="65675"/>
            </a:xfrm>
            <a:custGeom>
              <a:avLst/>
              <a:gdLst/>
              <a:ahLst/>
              <a:cxnLst/>
              <a:rect l="0" t="0" r="0" b="0"/>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8" name="Shape 768"/>
            <p:cNvSpPr/>
            <p:nvPr/>
          </p:nvSpPr>
          <p:spPr>
            <a:xfrm>
              <a:off x="4132350" y="3104100"/>
              <a:ext cx="8450" cy="58100"/>
            </a:xfrm>
            <a:custGeom>
              <a:avLst/>
              <a:gdLst/>
              <a:ahLst/>
              <a:cxnLst/>
              <a:rect l="0" t="0" r="0" b="0"/>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69" name="Shape 769"/>
            <p:cNvSpPr/>
            <p:nvPr/>
          </p:nvSpPr>
          <p:spPr>
            <a:xfrm>
              <a:off x="4015375" y="3126825"/>
              <a:ext cx="18525" cy="21925"/>
            </a:xfrm>
            <a:custGeom>
              <a:avLst/>
              <a:gdLst/>
              <a:ahLst/>
              <a:cxnLst/>
              <a:rect l="0" t="0" r="0" b="0"/>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0" name="Shape 770"/>
            <p:cNvSpPr/>
            <p:nvPr/>
          </p:nvSpPr>
          <p:spPr>
            <a:xfrm>
              <a:off x="3990950" y="3106625"/>
              <a:ext cx="63150" cy="59800"/>
            </a:xfrm>
            <a:custGeom>
              <a:avLst/>
              <a:gdLst/>
              <a:ahLst/>
              <a:cxnLst/>
              <a:rect l="0" t="0" r="0" b="0"/>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1" name="Shape 771"/>
            <p:cNvSpPr/>
            <p:nvPr/>
          </p:nvSpPr>
          <p:spPr>
            <a:xfrm>
              <a:off x="4412650" y="3088950"/>
              <a:ext cx="64825" cy="60625"/>
            </a:xfrm>
            <a:custGeom>
              <a:avLst/>
              <a:gdLst/>
              <a:ahLst/>
              <a:cxnLst/>
              <a:rect l="0" t="0" r="0" b="0"/>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2" name="Shape 772"/>
            <p:cNvSpPr/>
            <p:nvPr/>
          </p:nvSpPr>
          <p:spPr>
            <a:xfrm>
              <a:off x="6994975" y="3960950"/>
              <a:ext cx="296300" cy="452025"/>
            </a:xfrm>
            <a:custGeom>
              <a:avLst/>
              <a:gdLst/>
              <a:ahLst/>
              <a:cxnLst/>
              <a:rect l="0" t="0" r="0" b="0"/>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3" name="Shape 773"/>
            <p:cNvSpPr/>
            <p:nvPr/>
          </p:nvSpPr>
          <p:spPr>
            <a:xfrm>
              <a:off x="5857000" y="2891150"/>
              <a:ext cx="1266800" cy="381325"/>
            </a:xfrm>
            <a:custGeom>
              <a:avLst/>
              <a:gdLst/>
              <a:ahLst/>
              <a:cxnLst/>
              <a:rect l="0" t="0" r="0" b="0"/>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4" name="Shape 774"/>
            <p:cNvSpPr/>
            <p:nvPr/>
          </p:nvSpPr>
          <p:spPr>
            <a:xfrm>
              <a:off x="7126300" y="4418850"/>
              <a:ext cx="32850" cy="23575"/>
            </a:xfrm>
            <a:custGeom>
              <a:avLst/>
              <a:gdLst/>
              <a:ahLst/>
              <a:cxnLst/>
              <a:rect l="0" t="0" r="0" b="0"/>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5" name="Shape 775"/>
            <p:cNvSpPr/>
            <p:nvPr/>
          </p:nvSpPr>
          <p:spPr>
            <a:xfrm>
              <a:off x="7000875" y="3964325"/>
              <a:ext cx="17700" cy="17700"/>
            </a:xfrm>
            <a:custGeom>
              <a:avLst/>
              <a:gdLst/>
              <a:ahLst/>
              <a:cxnLst/>
              <a:rect l="0" t="0" r="0" b="0"/>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6" name="Shape 776"/>
            <p:cNvSpPr/>
            <p:nvPr/>
          </p:nvSpPr>
          <p:spPr>
            <a:xfrm>
              <a:off x="7124600" y="4429775"/>
              <a:ext cx="8450" cy="15175"/>
            </a:xfrm>
            <a:custGeom>
              <a:avLst/>
              <a:gdLst/>
              <a:ahLst/>
              <a:cxnLst/>
              <a:rect l="0" t="0" r="0" b="0"/>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7" name="Shape 777"/>
            <p:cNvSpPr/>
            <p:nvPr/>
          </p:nvSpPr>
          <p:spPr>
            <a:xfrm>
              <a:off x="6900725" y="2972800"/>
              <a:ext cx="58925" cy="9275"/>
            </a:xfrm>
            <a:custGeom>
              <a:avLst/>
              <a:gdLst/>
              <a:ahLst/>
              <a:cxnLst/>
              <a:rect l="0" t="0" r="0" b="0"/>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8" name="Shape 778"/>
            <p:cNvSpPr/>
            <p:nvPr/>
          </p:nvSpPr>
          <p:spPr>
            <a:xfrm>
              <a:off x="6748375" y="3072975"/>
              <a:ext cx="106900" cy="36200"/>
            </a:xfrm>
            <a:custGeom>
              <a:avLst/>
              <a:gdLst/>
              <a:ahLst/>
              <a:cxnLst/>
              <a:rect l="0" t="0" r="0" b="0"/>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79" name="Shape 779"/>
            <p:cNvSpPr/>
            <p:nvPr/>
          </p:nvSpPr>
          <p:spPr>
            <a:xfrm>
              <a:off x="7065675" y="3940750"/>
              <a:ext cx="53075" cy="20225"/>
            </a:xfrm>
            <a:custGeom>
              <a:avLst/>
              <a:gdLst/>
              <a:ahLst/>
              <a:cxnLst/>
              <a:rect l="0" t="0" r="0" b="0"/>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0" name="Shape 780"/>
            <p:cNvSpPr/>
            <p:nvPr/>
          </p:nvSpPr>
          <p:spPr>
            <a:xfrm>
              <a:off x="4645800" y="3178175"/>
              <a:ext cx="64825" cy="42100"/>
            </a:xfrm>
            <a:custGeom>
              <a:avLst/>
              <a:gdLst/>
              <a:ahLst/>
              <a:cxnLst/>
              <a:rect l="0" t="0" r="0" b="0"/>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1" name="Shape 781"/>
            <p:cNvSpPr/>
            <p:nvPr/>
          </p:nvSpPr>
          <p:spPr>
            <a:xfrm>
              <a:off x="6748375" y="3108325"/>
              <a:ext cx="73250" cy="25275"/>
            </a:xfrm>
            <a:custGeom>
              <a:avLst/>
              <a:gdLst/>
              <a:ahLst/>
              <a:cxnLst/>
              <a:rect l="0" t="0" r="0" b="0"/>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2" name="Shape 782"/>
            <p:cNvSpPr/>
            <p:nvPr/>
          </p:nvSpPr>
          <p:spPr>
            <a:xfrm>
              <a:off x="6743325" y="3060350"/>
              <a:ext cx="93450" cy="21900"/>
            </a:xfrm>
            <a:custGeom>
              <a:avLst/>
              <a:gdLst/>
              <a:ahLst/>
              <a:cxnLst/>
              <a:rect l="0" t="0" r="0" b="0"/>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3" name="Shape 783"/>
            <p:cNvSpPr/>
            <p:nvPr/>
          </p:nvSpPr>
          <p:spPr>
            <a:xfrm>
              <a:off x="7182675" y="4392750"/>
              <a:ext cx="76625" cy="40425"/>
            </a:xfrm>
            <a:custGeom>
              <a:avLst/>
              <a:gdLst/>
              <a:ahLst/>
              <a:cxnLst/>
              <a:rect l="0" t="0" r="0" b="0"/>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4" name="Shape 784"/>
            <p:cNvSpPr/>
            <p:nvPr/>
          </p:nvSpPr>
          <p:spPr>
            <a:xfrm>
              <a:off x="6135600" y="2891150"/>
              <a:ext cx="26975" cy="145650"/>
            </a:xfrm>
            <a:custGeom>
              <a:avLst/>
              <a:gdLst/>
              <a:ahLst/>
              <a:cxnLst/>
              <a:rect l="0" t="0" r="0" b="0"/>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5" name="Shape 785"/>
            <p:cNvSpPr/>
            <p:nvPr/>
          </p:nvSpPr>
          <p:spPr>
            <a:xfrm>
              <a:off x="3843650" y="2891150"/>
              <a:ext cx="1028600" cy="388050"/>
            </a:xfrm>
            <a:custGeom>
              <a:avLst/>
              <a:gdLst/>
              <a:ahLst/>
              <a:cxnLst/>
              <a:rect l="0" t="0" r="0" b="0"/>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6" name="Shape 786"/>
            <p:cNvSpPr/>
            <p:nvPr/>
          </p:nvSpPr>
          <p:spPr>
            <a:xfrm>
              <a:off x="6583400" y="4932275"/>
              <a:ext cx="707875" cy="436025"/>
            </a:xfrm>
            <a:custGeom>
              <a:avLst/>
              <a:gdLst/>
              <a:ahLst/>
              <a:cxnLst/>
              <a:rect l="0" t="0" r="0" b="0"/>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7" name="Shape 787"/>
            <p:cNvSpPr/>
            <p:nvPr/>
          </p:nvSpPr>
          <p:spPr>
            <a:xfrm>
              <a:off x="4783000" y="3183225"/>
              <a:ext cx="5075" cy="33700"/>
            </a:xfrm>
            <a:custGeom>
              <a:avLst/>
              <a:gdLst/>
              <a:ahLst/>
              <a:cxnLst/>
              <a:rect l="0" t="0" r="0" b="0"/>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8" name="Shape 788"/>
            <p:cNvSpPr/>
            <p:nvPr/>
          </p:nvSpPr>
          <p:spPr>
            <a:xfrm>
              <a:off x="4735025" y="2891150"/>
              <a:ext cx="100175" cy="42125"/>
            </a:xfrm>
            <a:custGeom>
              <a:avLst/>
              <a:gdLst/>
              <a:ahLst/>
              <a:cxnLst/>
              <a:rect l="0" t="0" r="0" b="0"/>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89" name="Shape 789"/>
            <p:cNvSpPr/>
            <p:nvPr/>
          </p:nvSpPr>
          <p:spPr>
            <a:xfrm>
              <a:off x="6612850" y="4974375"/>
              <a:ext cx="14325" cy="15175"/>
            </a:xfrm>
            <a:custGeom>
              <a:avLst/>
              <a:gdLst/>
              <a:ahLst/>
              <a:cxnLst/>
              <a:rect l="0" t="0" r="0" b="0"/>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0" name="Shape 790"/>
            <p:cNvSpPr/>
            <p:nvPr/>
          </p:nvSpPr>
          <p:spPr>
            <a:xfrm>
              <a:off x="6971425" y="3905400"/>
              <a:ext cx="319850" cy="567325"/>
            </a:xfrm>
            <a:custGeom>
              <a:avLst/>
              <a:gdLst/>
              <a:ahLst/>
              <a:cxnLst/>
              <a:rect l="0" t="0" r="0" b="0"/>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1" name="Shape 791"/>
            <p:cNvSpPr/>
            <p:nvPr/>
          </p:nvSpPr>
          <p:spPr>
            <a:xfrm>
              <a:off x="7159950" y="3928975"/>
              <a:ext cx="10975" cy="10125"/>
            </a:xfrm>
            <a:custGeom>
              <a:avLst/>
              <a:gdLst/>
              <a:ahLst/>
              <a:cxnLst/>
              <a:rect l="0" t="0" r="0" b="0"/>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2" name="Shape 792"/>
            <p:cNvSpPr/>
            <p:nvPr/>
          </p:nvSpPr>
          <p:spPr>
            <a:xfrm>
              <a:off x="7158275" y="5139350"/>
              <a:ext cx="67350" cy="65675"/>
            </a:xfrm>
            <a:custGeom>
              <a:avLst/>
              <a:gdLst/>
              <a:ahLst/>
              <a:cxnLst/>
              <a:rect l="0" t="0" r="0" b="0"/>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3" name="Shape 793"/>
            <p:cNvSpPr/>
            <p:nvPr/>
          </p:nvSpPr>
          <p:spPr>
            <a:xfrm>
              <a:off x="6637250" y="5024025"/>
              <a:ext cx="49700" cy="49675"/>
            </a:xfrm>
            <a:custGeom>
              <a:avLst/>
              <a:gdLst/>
              <a:ahLst/>
              <a:cxnLst/>
              <a:rect l="0" t="0" r="0" b="0"/>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4" name="Shape 794"/>
            <p:cNvSpPr/>
            <p:nvPr/>
          </p:nvSpPr>
          <p:spPr>
            <a:xfrm>
              <a:off x="7121250" y="4706700"/>
              <a:ext cx="170025" cy="420875"/>
            </a:xfrm>
            <a:custGeom>
              <a:avLst/>
              <a:gdLst/>
              <a:ahLst/>
              <a:cxnLst/>
              <a:rect l="0" t="0" r="0" b="0"/>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5" name="Shape 795"/>
            <p:cNvSpPr/>
            <p:nvPr/>
          </p:nvSpPr>
          <p:spPr>
            <a:xfrm>
              <a:off x="4027150" y="2993850"/>
              <a:ext cx="23600" cy="16850"/>
            </a:xfrm>
            <a:custGeom>
              <a:avLst/>
              <a:gdLst/>
              <a:ahLst/>
              <a:cxnLst/>
              <a:rect l="0" t="0" r="0" b="0"/>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6" name="Shape 796"/>
            <p:cNvSpPr/>
            <p:nvPr/>
          </p:nvSpPr>
          <p:spPr>
            <a:xfrm>
              <a:off x="4005250" y="2970275"/>
              <a:ext cx="63175" cy="59775"/>
            </a:xfrm>
            <a:custGeom>
              <a:avLst/>
              <a:gdLst/>
              <a:ahLst/>
              <a:cxnLst/>
              <a:rect l="0" t="0" r="0" b="0"/>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7" name="Shape 797"/>
            <p:cNvSpPr/>
            <p:nvPr/>
          </p:nvSpPr>
          <p:spPr>
            <a:xfrm>
              <a:off x="4969000" y="2997200"/>
              <a:ext cx="16875" cy="10125"/>
            </a:xfrm>
            <a:custGeom>
              <a:avLst/>
              <a:gdLst/>
              <a:ahLst/>
              <a:cxnLst/>
              <a:rect l="0" t="0" r="0" b="0"/>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8" name="Shape 798"/>
            <p:cNvSpPr/>
            <p:nvPr/>
          </p:nvSpPr>
          <p:spPr>
            <a:xfrm>
              <a:off x="3979175" y="3059500"/>
              <a:ext cx="15175" cy="21900"/>
            </a:xfrm>
            <a:custGeom>
              <a:avLst/>
              <a:gdLst/>
              <a:ahLst/>
              <a:cxnLst/>
              <a:rect l="0" t="0" r="0" b="0"/>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799" name="Shape 799"/>
            <p:cNvSpPr/>
            <p:nvPr/>
          </p:nvSpPr>
          <p:spPr>
            <a:xfrm>
              <a:off x="3935400" y="2971125"/>
              <a:ext cx="61475" cy="67350"/>
            </a:xfrm>
            <a:custGeom>
              <a:avLst/>
              <a:gdLst/>
              <a:ahLst/>
              <a:cxnLst/>
              <a:rect l="0" t="0" r="0" b="0"/>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0" name="Shape 800"/>
            <p:cNvSpPr/>
            <p:nvPr/>
          </p:nvSpPr>
          <p:spPr>
            <a:xfrm>
              <a:off x="4085225" y="3125150"/>
              <a:ext cx="19375" cy="19375"/>
            </a:xfrm>
            <a:custGeom>
              <a:avLst/>
              <a:gdLst/>
              <a:ahLst/>
              <a:cxnLst/>
              <a:rect l="0" t="0" r="0" b="0"/>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1" name="Shape 801"/>
            <p:cNvSpPr/>
            <p:nvPr/>
          </p:nvSpPr>
          <p:spPr>
            <a:xfrm>
              <a:off x="4075975" y="2966900"/>
              <a:ext cx="63975" cy="60625"/>
            </a:xfrm>
            <a:custGeom>
              <a:avLst/>
              <a:gdLst/>
              <a:ahLst/>
              <a:cxnLst/>
              <a:rect l="0" t="0" r="0" b="0"/>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2" name="Shape 802"/>
            <p:cNvSpPr/>
            <p:nvPr/>
          </p:nvSpPr>
          <p:spPr>
            <a:xfrm>
              <a:off x="4101225" y="2991325"/>
              <a:ext cx="16000" cy="19375"/>
            </a:xfrm>
            <a:custGeom>
              <a:avLst/>
              <a:gdLst/>
              <a:ahLst/>
              <a:cxnLst/>
              <a:rect l="0" t="0" r="0" b="0"/>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3" name="Shape 803"/>
            <p:cNvSpPr/>
            <p:nvPr/>
          </p:nvSpPr>
          <p:spPr>
            <a:xfrm>
              <a:off x="4046500" y="3060350"/>
              <a:ext cx="15175" cy="21900"/>
            </a:xfrm>
            <a:custGeom>
              <a:avLst/>
              <a:gdLst/>
              <a:ahLst/>
              <a:cxnLst/>
              <a:rect l="0" t="0" r="0" b="0"/>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4" name="Shape 804"/>
            <p:cNvSpPr/>
            <p:nvPr/>
          </p:nvSpPr>
          <p:spPr>
            <a:xfrm>
              <a:off x="4022100" y="3037600"/>
              <a:ext cx="61475" cy="60650"/>
            </a:xfrm>
            <a:custGeom>
              <a:avLst/>
              <a:gdLst/>
              <a:ahLst/>
              <a:cxnLst/>
              <a:rect l="0" t="0" r="0" b="0"/>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5" name="Shape 805"/>
            <p:cNvSpPr/>
            <p:nvPr/>
          </p:nvSpPr>
          <p:spPr>
            <a:xfrm>
              <a:off x="4972375" y="2979525"/>
              <a:ext cx="17700" cy="9300"/>
            </a:xfrm>
            <a:custGeom>
              <a:avLst/>
              <a:gdLst/>
              <a:ahLst/>
              <a:cxnLst/>
              <a:rect l="0" t="0" r="0" b="0"/>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6" name="Shape 806"/>
            <p:cNvSpPr/>
            <p:nvPr/>
          </p:nvSpPr>
          <p:spPr>
            <a:xfrm>
              <a:off x="4949650" y="2944175"/>
              <a:ext cx="274425" cy="118725"/>
            </a:xfrm>
            <a:custGeom>
              <a:avLst/>
              <a:gdLst/>
              <a:ahLst/>
              <a:cxnLst/>
              <a:rect l="0" t="0" r="0" b="0"/>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7" name="Shape 807"/>
            <p:cNvSpPr/>
            <p:nvPr/>
          </p:nvSpPr>
          <p:spPr>
            <a:xfrm>
              <a:off x="3969075" y="2891150"/>
              <a:ext cx="5075" cy="8450"/>
            </a:xfrm>
            <a:custGeom>
              <a:avLst/>
              <a:gdLst/>
              <a:ahLst/>
              <a:cxnLst/>
              <a:rect l="0" t="0" r="0" b="0"/>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8" name="Shape 808"/>
            <p:cNvSpPr/>
            <p:nvPr/>
          </p:nvSpPr>
          <p:spPr>
            <a:xfrm>
              <a:off x="3843650" y="2908000"/>
              <a:ext cx="42125" cy="65675"/>
            </a:xfrm>
            <a:custGeom>
              <a:avLst/>
              <a:gdLst/>
              <a:ahLst/>
              <a:cxnLst/>
              <a:rect l="0" t="0" r="0" b="0"/>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09" name="Shape 809"/>
            <p:cNvSpPr/>
            <p:nvPr/>
          </p:nvSpPr>
          <p:spPr>
            <a:xfrm>
              <a:off x="3843650" y="3008150"/>
              <a:ext cx="26975" cy="21900"/>
            </a:xfrm>
            <a:custGeom>
              <a:avLst/>
              <a:gdLst/>
              <a:ahLst/>
              <a:cxnLst/>
              <a:rect l="0" t="0" r="0" b="0"/>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0" name="Shape 810"/>
            <p:cNvSpPr/>
            <p:nvPr/>
          </p:nvSpPr>
          <p:spPr>
            <a:xfrm>
              <a:off x="3990950" y="2931550"/>
              <a:ext cx="19375" cy="22750"/>
            </a:xfrm>
            <a:custGeom>
              <a:avLst/>
              <a:gdLst/>
              <a:ahLst/>
              <a:cxnLst/>
              <a:rect l="0" t="0" r="0" b="0"/>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1" name="Shape 811"/>
            <p:cNvSpPr/>
            <p:nvPr/>
          </p:nvSpPr>
          <p:spPr>
            <a:xfrm>
              <a:off x="3964850" y="2903775"/>
              <a:ext cx="64000" cy="60625"/>
            </a:xfrm>
            <a:custGeom>
              <a:avLst/>
              <a:gdLst/>
              <a:ahLst/>
              <a:cxnLst/>
              <a:rect l="0" t="0" r="0" b="0"/>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2" name="Shape 812"/>
            <p:cNvSpPr/>
            <p:nvPr/>
          </p:nvSpPr>
          <p:spPr>
            <a:xfrm>
              <a:off x="4104575" y="2989625"/>
              <a:ext cx="13500" cy="5075"/>
            </a:xfrm>
            <a:custGeom>
              <a:avLst/>
              <a:gdLst/>
              <a:ahLst/>
              <a:cxnLst/>
              <a:rect l="0" t="0" r="0" b="0"/>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3" name="Shape 813"/>
            <p:cNvSpPr/>
            <p:nvPr/>
          </p:nvSpPr>
          <p:spPr>
            <a:xfrm>
              <a:off x="3843650" y="2891150"/>
              <a:ext cx="46325" cy="13500"/>
            </a:xfrm>
            <a:custGeom>
              <a:avLst/>
              <a:gdLst/>
              <a:ahLst/>
              <a:cxnLst/>
              <a:rect l="0" t="0" r="0" b="0"/>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4" name="Shape 814"/>
            <p:cNvSpPr/>
            <p:nvPr/>
          </p:nvSpPr>
          <p:spPr>
            <a:xfrm>
              <a:off x="3843650" y="3044350"/>
              <a:ext cx="101875" cy="60625"/>
            </a:xfrm>
            <a:custGeom>
              <a:avLst/>
              <a:gdLst/>
              <a:ahLst/>
              <a:cxnLst/>
              <a:rect l="0" t="0" r="0" b="0"/>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5" name="Shape 815"/>
            <p:cNvSpPr/>
            <p:nvPr/>
          </p:nvSpPr>
          <p:spPr>
            <a:xfrm>
              <a:off x="3894150" y="2907150"/>
              <a:ext cx="63150" cy="58950"/>
            </a:xfrm>
            <a:custGeom>
              <a:avLst/>
              <a:gdLst/>
              <a:ahLst/>
              <a:cxnLst/>
              <a:rect l="0" t="0" r="0" b="0"/>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6" name="Shape 816"/>
            <p:cNvSpPr/>
            <p:nvPr/>
          </p:nvSpPr>
          <p:spPr>
            <a:xfrm>
              <a:off x="3957275" y="2992150"/>
              <a:ext cx="20225" cy="25275"/>
            </a:xfrm>
            <a:custGeom>
              <a:avLst/>
              <a:gdLst/>
              <a:ahLst/>
              <a:cxnLst/>
              <a:rect l="0" t="0" r="0" b="0"/>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7" name="Shape 817"/>
            <p:cNvSpPr/>
            <p:nvPr/>
          </p:nvSpPr>
          <p:spPr>
            <a:xfrm>
              <a:off x="3843650" y="2973650"/>
              <a:ext cx="82525" cy="63975"/>
            </a:xfrm>
            <a:custGeom>
              <a:avLst/>
              <a:gdLst/>
              <a:ahLst/>
              <a:cxnLst/>
              <a:rect l="0" t="0" r="0" b="0"/>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8" name="Shape 818"/>
            <p:cNvSpPr/>
            <p:nvPr/>
          </p:nvSpPr>
          <p:spPr>
            <a:xfrm>
              <a:off x="4394975" y="3045175"/>
              <a:ext cx="14325" cy="19400"/>
            </a:xfrm>
            <a:custGeom>
              <a:avLst/>
              <a:gdLst/>
              <a:ahLst/>
              <a:cxnLst/>
              <a:rect l="0" t="0" r="0" b="0"/>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19" name="Shape 819"/>
            <p:cNvSpPr/>
            <p:nvPr/>
          </p:nvSpPr>
          <p:spPr>
            <a:xfrm>
              <a:off x="4464000" y="2891150"/>
              <a:ext cx="55575" cy="53050"/>
            </a:xfrm>
            <a:custGeom>
              <a:avLst/>
              <a:gdLst/>
              <a:ahLst/>
              <a:cxnLst/>
              <a:rect l="0" t="0" r="0" b="0"/>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0" name="Shape 820"/>
            <p:cNvSpPr/>
            <p:nvPr/>
          </p:nvSpPr>
          <p:spPr>
            <a:xfrm>
              <a:off x="4452200" y="2976175"/>
              <a:ext cx="5925" cy="17700"/>
            </a:xfrm>
            <a:custGeom>
              <a:avLst/>
              <a:gdLst/>
              <a:ahLst/>
              <a:cxnLst/>
              <a:rect l="0" t="0" r="0" b="0"/>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1" name="Shape 821"/>
            <p:cNvSpPr/>
            <p:nvPr/>
          </p:nvSpPr>
          <p:spPr>
            <a:xfrm>
              <a:off x="4373075" y="3023300"/>
              <a:ext cx="61475" cy="60625"/>
            </a:xfrm>
            <a:custGeom>
              <a:avLst/>
              <a:gdLst/>
              <a:ahLst/>
              <a:cxnLst/>
              <a:rect l="0" t="0" r="0" b="0"/>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2" name="Shape 822"/>
            <p:cNvSpPr/>
            <p:nvPr/>
          </p:nvSpPr>
          <p:spPr>
            <a:xfrm>
              <a:off x="7067375" y="4626750"/>
              <a:ext cx="59775" cy="239900"/>
            </a:xfrm>
            <a:custGeom>
              <a:avLst/>
              <a:gdLst/>
              <a:ahLst/>
              <a:cxnLst/>
              <a:rect l="0" t="0" r="0" b="0"/>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3" name="Shape 823"/>
            <p:cNvSpPr/>
            <p:nvPr/>
          </p:nvSpPr>
          <p:spPr>
            <a:xfrm>
              <a:off x="4497650" y="2953450"/>
              <a:ext cx="8450" cy="58100"/>
            </a:xfrm>
            <a:custGeom>
              <a:avLst/>
              <a:gdLst/>
              <a:ahLst/>
              <a:cxnLst/>
              <a:rect l="0" t="0" r="0" b="0"/>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4" name="Shape 824"/>
            <p:cNvSpPr/>
            <p:nvPr/>
          </p:nvSpPr>
          <p:spPr>
            <a:xfrm>
              <a:off x="4487550" y="3155450"/>
              <a:ext cx="68200" cy="7600"/>
            </a:xfrm>
            <a:custGeom>
              <a:avLst/>
              <a:gdLst/>
              <a:ahLst/>
              <a:cxnLst/>
              <a:rect l="0" t="0" r="0" b="0"/>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5" name="Shape 825"/>
            <p:cNvSpPr/>
            <p:nvPr/>
          </p:nvSpPr>
          <p:spPr>
            <a:xfrm>
              <a:off x="4487550" y="3087275"/>
              <a:ext cx="58100" cy="60625"/>
            </a:xfrm>
            <a:custGeom>
              <a:avLst/>
              <a:gdLst/>
              <a:ahLst/>
              <a:cxnLst/>
              <a:rect l="0" t="0" r="0" b="0"/>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6" name="Shape 826"/>
            <p:cNvSpPr/>
            <p:nvPr/>
          </p:nvSpPr>
          <p:spPr>
            <a:xfrm>
              <a:off x="4341950" y="3092325"/>
              <a:ext cx="63150" cy="59775"/>
            </a:xfrm>
            <a:custGeom>
              <a:avLst/>
              <a:gdLst/>
              <a:ahLst/>
              <a:cxnLst/>
              <a:rect l="0" t="0" r="0" b="0"/>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7" name="Shape 827"/>
            <p:cNvSpPr/>
            <p:nvPr/>
          </p:nvSpPr>
          <p:spPr>
            <a:xfrm>
              <a:off x="4566675" y="2947550"/>
              <a:ext cx="64000" cy="60625"/>
            </a:xfrm>
            <a:custGeom>
              <a:avLst/>
              <a:gdLst/>
              <a:ahLst/>
              <a:cxnLst/>
              <a:rect l="0" t="0" r="0" b="0"/>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8" name="Shape 828"/>
            <p:cNvSpPr/>
            <p:nvPr/>
          </p:nvSpPr>
          <p:spPr>
            <a:xfrm>
              <a:off x="4483350" y="3089800"/>
              <a:ext cx="8450" cy="58950"/>
            </a:xfrm>
            <a:custGeom>
              <a:avLst/>
              <a:gdLst/>
              <a:ahLst/>
              <a:cxnLst/>
              <a:rect l="0" t="0" r="0" b="0"/>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29" name="Shape 829"/>
            <p:cNvSpPr/>
            <p:nvPr/>
          </p:nvSpPr>
          <p:spPr>
            <a:xfrm>
              <a:off x="4104575" y="2898725"/>
              <a:ext cx="64000" cy="59800"/>
            </a:xfrm>
            <a:custGeom>
              <a:avLst/>
              <a:gdLst/>
              <a:ahLst/>
              <a:cxnLst/>
              <a:rect l="0" t="0" r="0" b="0"/>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0" name="Shape 830"/>
            <p:cNvSpPr/>
            <p:nvPr/>
          </p:nvSpPr>
          <p:spPr>
            <a:xfrm>
              <a:off x="4501875" y="3099900"/>
              <a:ext cx="22750" cy="12650"/>
            </a:xfrm>
            <a:custGeom>
              <a:avLst/>
              <a:gdLst/>
              <a:ahLst/>
              <a:cxnLst/>
              <a:rect l="0" t="0" r="0" b="0"/>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1" name="Shape 831"/>
            <p:cNvSpPr/>
            <p:nvPr/>
          </p:nvSpPr>
          <p:spPr>
            <a:xfrm>
              <a:off x="5144925" y="2978700"/>
              <a:ext cx="56425" cy="56400"/>
            </a:xfrm>
            <a:custGeom>
              <a:avLst/>
              <a:gdLst/>
              <a:ahLst/>
              <a:cxnLst/>
              <a:rect l="0" t="0" r="0" b="0"/>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2" name="Shape 832"/>
            <p:cNvSpPr/>
            <p:nvPr/>
          </p:nvSpPr>
          <p:spPr>
            <a:xfrm>
              <a:off x="4186225" y="3053600"/>
              <a:ext cx="17700" cy="26125"/>
            </a:xfrm>
            <a:custGeom>
              <a:avLst/>
              <a:gdLst/>
              <a:ahLst/>
              <a:cxnLst/>
              <a:rect l="0" t="0" r="0" b="0"/>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3" name="Shape 833"/>
            <p:cNvSpPr/>
            <p:nvPr/>
          </p:nvSpPr>
          <p:spPr>
            <a:xfrm>
              <a:off x="4127300" y="2927350"/>
              <a:ext cx="19400" cy="21900"/>
            </a:xfrm>
            <a:custGeom>
              <a:avLst/>
              <a:gdLst/>
              <a:ahLst/>
              <a:cxnLst/>
              <a:rect l="0" t="0" r="0" b="0"/>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4" name="Shape 834"/>
            <p:cNvSpPr/>
            <p:nvPr/>
          </p:nvSpPr>
          <p:spPr>
            <a:xfrm>
              <a:off x="4232525" y="3029200"/>
              <a:ext cx="55575" cy="61475"/>
            </a:xfrm>
            <a:custGeom>
              <a:avLst/>
              <a:gdLst/>
              <a:ahLst/>
              <a:cxnLst/>
              <a:rect l="0" t="0" r="0" b="0"/>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5" name="Shape 835"/>
            <p:cNvSpPr/>
            <p:nvPr/>
          </p:nvSpPr>
          <p:spPr>
            <a:xfrm>
              <a:off x="4146675" y="2967750"/>
              <a:ext cx="7600" cy="58100"/>
            </a:xfrm>
            <a:custGeom>
              <a:avLst/>
              <a:gdLst/>
              <a:ahLst/>
              <a:cxnLst/>
              <a:rect l="0" t="0" r="0" b="0"/>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6" name="Shape 836"/>
            <p:cNvSpPr/>
            <p:nvPr/>
          </p:nvSpPr>
          <p:spPr>
            <a:xfrm>
              <a:off x="4160975" y="3030025"/>
              <a:ext cx="64850" cy="63175"/>
            </a:xfrm>
            <a:custGeom>
              <a:avLst/>
              <a:gdLst/>
              <a:ahLst/>
              <a:cxnLst/>
              <a:rect l="0" t="0" r="0" b="0"/>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7" name="Shape 837"/>
            <p:cNvSpPr/>
            <p:nvPr/>
          </p:nvSpPr>
          <p:spPr>
            <a:xfrm>
              <a:off x="4328475" y="3051075"/>
              <a:ext cx="19375" cy="17700"/>
            </a:xfrm>
            <a:custGeom>
              <a:avLst/>
              <a:gdLst/>
              <a:ahLst/>
              <a:cxnLst/>
              <a:rect l="0" t="0" r="0" b="0"/>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8" name="Shape 838"/>
            <p:cNvSpPr/>
            <p:nvPr/>
          </p:nvSpPr>
          <p:spPr>
            <a:xfrm>
              <a:off x="4254400" y="3051075"/>
              <a:ext cx="25275" cy="22750"/>
            </a:xfrm>
            <a:custGeom>
              <a:avLst/>
              <a:gdLst/>
              <a:ahLst/>
              <a:cxnLst/>
              <a:rect l="0" t="0" r="0" b="0"/>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39" name="Shape 839"/>
            <p:cNvSpPr/>
            <p:nvPr/>
          </p:nvSpPr>
          <p:spPr>
            <a:xfrm>
              <a:off x="4365500" y="3115050"/>
              <a:ext cx="19400" cy="16850"/>
            </a:xfrm>
            <a:custGeom>
              <a:avLst/>
              <a:gdLst/>
              <a:ahLst/>
              <a:cxnLst/>
              <a:rect l="0" t="0" r="0" b="0"/>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sp>
          <p:nvSpPr>
            <p:cNvPr id="840" name="Shape 840"/>
            <p:cNvSpPr/>
            <p:nvPr/>
          </p:nvSpPr>
          <p:spPr>
            <a:xfrm>
              <a:off x="4301550" y="3025825"/>
              <a:ext cx="64825" cy="60625"/>
            </a:xfrm>
            <a:custGeom>
              <a:avLst/>
              <a:gdLst/>
              <a:ahLst/>
              <a:cxnLst/>
              <a:rect l="0" t="0" r="0" b="0"/>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lIns="117025" tIns="117025" rIns="117025" bIns="117025" anchor="ctr" anchorCtr="0">
              <a:noAutofit/>
            </a:bodyPr>
            <a:lstStyle/>
            <a:p>
              <a:endParaRPr>
                <a:solidFill>
                  <a:prstClr val="black"/>
                </a:solidFill>
              </a:endParaRPr>
            </a:p>
          </p:txBody>
        </p:sp>
      </p:grpSp>
      <p:sp>
        <p:nvSpPr>
          <p:cNvPr id="841" name="Shape 841"/>
          <p:cNvSpPr txBox="1">
            <a:spLocks noGrp="1"/>
          </p:cNvSpPr>
          <p:nvPr>
            <p:ph type="title"/>
          </p:nvPr>
        </p:nvSpPr>
        <p:spPr>
          <a:xfrm>
            <a:off x="1509002" y="830700"/>
            <a:ext cx="9173999" cy="777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42" name="Shape 842"/>
          <p:cNvSpPr txBox="1">
            <a:spLocks noGrp="1"/>
          </p:cNvSpPr>
          <p:nvPr>
            <p:ph type="body" idx="1"/>
          </p:nvPr>
        </p:nvSpPr>
        <p:spPr>
          <a:xfrm>
            <a:off x="1509002" y="1750402"/>
            <a:ext cx="9173999" cy="4664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849750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3035" y="1122363"/>
            <a:ext cx="10650765" cy="2387600"/>
          </a:xfrm>
        </p:spPr>
        <p:txBody>
          <a:bodyPr anchor="b">
            <a:normAutofit/>
          </a:bodyPr>
          <a:lstStyle>
            <a:lvl1pPr algn="l">
              <a:defRPr sz="5000" b="1">
                <a:latin typeface="Arial Black" panose="020B0A04020102020204" pitchFamily="34" charset="0"/>
              </a:defRPr>
            </a:lvl1pPr>
          </a:lstStyle>
          <a:p>
            <a:r>
              <a:rPr lang="en-US" dirty="0"/>
              <a:t>TITLE</a:t>
            </a:r>
            <a:endParaRPr lang="fr-CA" dirty="0"/>
          </a:p>
        </p:txBody>
      </p:sp>
      <p:sp>
        <p:nvSpPr>
          <p:cNvPr id="3" name="Subtitle 2"/>
          <p:cNvSpPr>
            <a:spLocks noGrp="1"/>
          </p:cNvSpPr>
          <p:nvPr>
            <p:ph type="subTitle" idx="1"/>
          </p:nvPr>
        </p:nvSpPr>
        <p:spPr>
          <a:xfrm>
            <a:off x="703035" y="3602038"/>
            <a:ext cx="10650765" cy="702543"/>
          </a:xfrm>
        </p:spPr>
        <p:txBody>
          <a:bodyPr anchor="ctr">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035" y="493764"/>
            <a:ext cx="2733151" cy="466359"/>
          </a:xfrm>
          <a:prstGeom prst="rect">
            <a:avLst/>
          </a:prstGeom>
        </p:spPr>
      </p:pic>
      <p:cxnSp>
        <p:nvCxnSpPr>
          <p:cNvPr id="8" name="Straight Connector 7"/>
          <p:cNvCxnSpPr/>
          <p:nvPr userDrawn="1"/>
        </p:nvCxnSpPr>
        <p:spPr>
          <a:xfrm flipV="1">
            <a:off x="703035" y="5726361"/>
            <a:ext cx="11488965" cy="1"/>
          </a:xfrm>
          <a:prstGeom prst="line">
            <a:avLst/>
          </a:prstGeom>
          <a:ln w="57150">
            <a:solidFill>
              <a:srgbClr val="C7EA9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8867955" y="376278"/>
            <a:ext cx="3324045"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Content Placeholder 8"/>
          <p:cNvSpPr>
            <a:spLocks noGrp="1"/>
          </p:cNvSpPr>
          <p:nvPr>
            <p:ph sz="quarter" idx="11" hasCustomPrompt="1"/>
          </p:nvPr>
        </p:nvSpPr>
        <p:spPr>
          <a:xfrm>
            <a:off x="703035" y="4396656"/>
            <a:ext cx="7086390" cy="451389"/>
          </a:xfrm>
        </p:spPr>
        <p:txBody>
          <a:bodyPr anchor="ctr">
            <a:normAutofit/>
          </a:bodyPr>
          <a:lstStyle>
            <a:lvl1pPr marL="0" indent="0">
              <a:lnSpc>
                <a:spcPct val="100000"/>
              </a:lnSpc>
              <a:spcBef>
                <a:spcPts val="0"/>
              </a:spcBef>
              <a:buNone/>
              <a:defRPr sz="2400"/>
            </a:lvl1pPr>
          </a:lstStyle>
          <a:p>
            <a:pPr lvl="0"/>
            <a:r>
              <a:rPr lang="en-CA" noProof="0" dirty="0"/>
              <a:t>Name, Degree, Role - Organization</a:t>
            </a:r>
          </a:p>
        </p:txBody>
      </p:sp>
      <p:sp>
        <p:nvSpPr>
          <p:cNvPr id="6" name="Text Placeholder 5"/>
          <p:cNvSpPr>
            <a:spLocks noGrp="1"/>
          </p:cNvSpPr>
          <p:nvPr>
            <p:ph type="body" sz="quarter" idx="12" hasCustomPrompt="1"/>
          </p:nvPr>
        </p:nvSpPr>
        <p:spPr>
          <a:xfrm>
            <a:off x="703035" y="5982333"/>
            <a:ext cx="2933190" cy="318668"/>
          </a:xfrm>
        </p:spPr>
        <p:txBody>
          <a:bodyPr>
            <a:noAutofit/>
          </a:bodyPr>
          <a:lstStyle>
            <a:lvl1pPr marL="0" indent="0">
              <a:buNone/>
              <a:defRPr sz="1800"/>
            </a:lvl1pPr>
          </a:lstStyle>
          <a:p>
            <a:pPr lvl="0"/>
            <a:r>
              <a:rPr lang="en-US" dirty="0"/>
              <a:t>EVENT </a:t>
            </a:r>
            <a:r>
              <a:rPr lang="en-US" dirty="0" err="1"/>
              <a:t>dd</a:t>
            </a:r>
            <a:r>
              <a:rPr lang="en-US" dirty="0"/>
              <a:t> month, </a:t>
            </a:r>
            <a:r>
              <a:rPr lang="en-US" dirty="0" err="1"/>
              <a:t>YYYY</a:t>
            </a:r>
            <a:endParaRPr lang="en-CA" dirty="0"/>
          </a:p>
        </p:txBody>
      </p:sp>
    </p:spTree>
    <p:extLst>
      <p:ext uri="{BB962C8B-B14F-4D97-AF65-F5344CB8AC3E}">
        <p14:creationId xmlns:p14="http://schemas.microsoft.com/office/powerpoint/2010/main" val="186361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TION 1 Picture/Graph with Caption">
  <p:cSld name="OPTION 1 Picture/Graph with Caption">
    <p:spTree>
      <p:nvGrpSpPr>
        <p:cNvPr id="1" name="Shape 72"/>
        <p:cNvGrpSpPr/>
        <p:nvPr/>
      </p:nvGrpSpPr>
      <p:grpSpPr>
        <a:xfrm>
          <a:off x="0" y="0"/>
          <a:ext cx="0" cy="0"/>
          <a:chOff x="0" y="0"/>
          <a:chExt cx="0" cy="0"/>
        </a:xfrm>
      </p:grpSpPr>
      <p:sp>
        <p:nvSpPr>
          <p:cNvPr id="73" name="Google Shape;73;p83"/>
          <p:cNvSpPr txBox="1">
            <a:spLocks noGrp="1"/>
          </p:cNvSpPr>
          <p:nvPr>
            <p:ph type="title"/>
          </p:nvPr>
        </p:nvSpPr>
        <p:spPr>
          <a:xfrm>
            <a:off x="689390" y="370936"/>
            <a:ext cx="10714489" cy="62442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3"/>
          <p:cNvSpPr>
            <a:spLocks noGrp="1"/>
          </p:cNvSpPr>
          <p:nvPr>
            <p:ph type="pic" idx="2"/>
          </p:nvPr>
        </p:nvSpPr>
        <p:spPr>
          <a:xfrm>
            <a:off x="689390" y="995363"/>
            <a:ext cx="6172200" cy="4873625"/>
          </a:xfrm>
          <a:prstGeom prst="rect">
            <a:avLst/>
          </a:prstGeom>
          <a:noFill/>
          <a:ln>
            <a:noFill/>
          </a:ln>
        </p:spPr>
      </p:sp>
      <p:sp>
        <p:nvSpPr>
          <p:cNvPr id="75" name="Google Shape;75;p83"/>
          <p:cNvSpPr txBox="1">
            <a:spLocks noGrp="1"/>
          </p:cNvSpPr>
          <p:nvPr>
            <p:ph type="body" idx="1"/>
          </p:nvPr>
        </p:nvSpPr>
        <p:spPr>
          <a:xfrm>
            <a:off x="7471642" y="1906437"/>
            <a:ext cx="3932237" cy="857041"/>
          </a:xfrm>
          <a:prstGeom prst="rect">
            <a:avLst/>
          </a:prstGeom>
          <a:solidFill>
            <a:schemeClr val="accent2"/>
          </a:solid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76" name="Google Shape;76;p83"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77" name="Google Shape;77;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Dark">
    <p:bg>
      <p:bgPr>
        <a:solidFill>
          <a:srgbClr val="0A1A3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3035" y="1122363"/>
            <a:ext cx="10650765" cy="2387600"/>
          </a:xfrm>
        </p:spPr>
        <p:txBody>
          <a:bodyPr anchor="b">
            <a:normAutofit/>
          </a:bodyPr>
          <a:lstStyle>
            <a:lvl1pPr algn="l">
              <a:defRPr sz="5000" b="1">
                <a:latin typeface="Arial Black" panose="020B0A04020102020204" pitchFamily="34" charset="0"/>
              </a:defRPr>
            </a:lvl1pPr>
          </a:lstStyle>
          <a:p>
            <a:r>
              <a:rPr lang="en-US" dirty="0"/>
              <a:t>TITLE</a:t>
            </a:r>
            <a:endParaRPr lang="fr-CA" dirty="0"/>
          </a:p>
        </p:txBody>
      </p:sp>
      <p:sp>
        <p:nvSpPr>
          <p:cNvPr id="3" name="Subtitle 2"/>
          <p:cNvSpPr>
            <a:spLocks noGrp="1"/>
          </p:cNvSpPr>
          <p:nvPr>
            <p:ph type="subTitle" idx="1"/>
          </p:nvPr>
        </p:nvSpPr>
        <p:spPr>
          <a:xfrm>
            <a:off x="703035" y="3602038"/>
            <a:ext cx="10650765" cy="702543"/>
          </a:xfrm>
        </p:spPr>
        <p:txBody>
          <a:bodyPr anchor="ctr">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dirty="0"/>
          </a:p>
        </p:txBody>
      </p:sp>
      <p:cxnSp>
        <p:nvCxnSpPr>
          <p:cNvPr id="8" name="Straight Connector 7"/>
          <p:cNvCxnSpPr/>
          <p:nvPr userDrawn="1"/>
        </p:nvCxnSpPr>
        <p:spPr>
          <a:xfrm flipV="1">
            <a:off x="703035" y="5726361"/>
            <a:ext cx="11488965" cy="1"/>
          </a:xfrm>
          <a:prstGeom prst="line">
            <a:avLst/>
          </a:prstGeom>
          <a:ln w="57150">
            <a:solidFill>
              <a:srgbClr val="C7EA95"/>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867955" y="376278"/>
            <a:ext cx="3324045"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035" y="492944"/>
            <a:ext cx="2742770" cy="468000"/>
          </a:xfrm>
          <a:prstGeom prst="rect">
            <a:avLst/>
          </a:prstGeom>
        </p:spPr>
      </p:pic>
      <p:sp>
        <p:nvSpPr>
          <p:cNvPr id="11" name="Content Placeholder 8"/>
          <p:cNvSpPr>
            <a:spLocks noGrp="1"/>
          </p:cNvSpPr>
          <p:nvPr>
            <p:ph sz="quarter" idx="11" hasCustomPrompt="1"/>
          </p:nvPr>
        </p:nvSpPr>
        <p:spPr>
          <a:xfrm>
            <a:off x="703035" y="4396656"/>
            <a:ext cx="7086390" cy="451389"/>
          </a:xfrm>
        </p:spPr>
        <p:txBody>
          <a:bodyPr anchor="ctr">
            <a:normAutofit/>
          </a:bodyPr>
          <a:lstStyle>
            <a:lvl1pPr marL="0" indent="0">
              <a:lnSpc>
                <a:spcPct val="100000"/>
              </a:lnSpc>
              <a:spcBef>
                <a:spcPts val="0"/>
              </a:spcBef>
              <a:buNone/>
              <a:defRPr sz="2400"/>
            </a:lvl1pPr>
          </a:lstStyle>
          <a:p>
            <a:pPr lvl="0"/>
            <a:r>
              <a:rPr lang="en-CA" noProof="0" dirty="0"/>
              <a:t>Name, Degree, Role - Organization</a:t>
            </a:r>
          </a:p>
        </p:txBody>
      </p:sp>
      <p:sp>
        <p:nvSpPr>
          <p:cNvPr id="10" name="Text Placeholder 5"/>
          <p:cNvSpPr>
            <a:spLocks noGrp="1"/>
          </p:cNvSpPr>
          <p:nvPr>
            <p:ph type="body" sz="quarter" idx="12" hasCustomPrompt="1"/>
          </p:nvPr>
        </p:nvSpPr>
        <p:spPr>
          <a:xfrm>
            <a:off x="703035" y="5982333"/>
            <a:ext cx="2933190" cy="318668"/>
          </a:xfrm>
        </p:spPr>
        <p:txBody>
          <a:bodyPr>
            <a:noAutofit/>
          </a:bodyPr>
          <a:lstStyle>
            <a:lvl1pPr marL="0" indent="0">
              <a:buNone/>
              <a:defRPr sz="1800"/>
            </a:lvl1pPr>
          </a:lstStyle>
          <a:p>
            <a:pPr lvl="0"/>
            <a:r>
              <a:rPr lang="en-US" dirty="0"/>
              <a:t>EVENT </a:t>
            </a:r>
            <a:r>
              <a:rPr lang="en-US" dirty="0" err="1"/>
              <a:t>dd</a:t>
            </a:r>
            <a:r>
              <a:rPr lang="en-US" dirty="0"/>
              <a:t> month, </a:t>
            </a:r>
            <a:r>
              <a:rPr lang="en-US" dirty="0" err="1"/>
              <a:t>YYYY</a:t>
            </a:r>
            <a:endParaRPr lang="en-CA" dirty="0"/>
          </a:p>
        </p:txBody>
      </p:sp>
    </p:spTree>
    <p:extLst>
      <p:ext uri="{BB962C8B-B14F-4D97-AF65-F5344CB8AC3E}">
        <p14:creationId xmlns:p14="http://schemas.microsoft.com/office/powerpoint/2010/main" val="1476349807"/>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Dark">
    <p:bg>
      <p:bgPr>
        <a:solidFill>
          <a:srgbClr val="0A1A3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3035" y="1122363"/>
            <a:ext cx="10650765" cy="2387600"/>
          </a:xfrm>
        </p:spPr>
        <p:txBody>
          <a:bodyPr anchor="b">
            <a:normAutofit/>
          </a:bodyPr>
          <a:lstStyle>
            <a:lvl1pPr algn="l">
              <a:defRPr sz="5000" b="1">
                <a:latin typeface="Arial Black" panose="020B0A04020102020204" pitchFamily="34" charset="0"/>
              </a:defRPr>
            </a:lvl1pPr>
          </a:lstStyle>
          <a:p>
            <a:r>
              <a:rPr lang="en-US" dirty="0"/>
              <a:t>TITLE</a:t>
            </a:r>
            <a:endParaRPr lang="fr-CA" dirty="0"/>
          </a:p>
        </p:txBody>
      </p:sp>
      <p:sp>
        <p:nvSpPr>
          <p:cNvPr id="3" name="Subtitle 2"/>
          <p:cNvSpPr>
            <a:spLocks noGrp="1"/>
          </p:cNvSpPr>
          <p:nvPr>
            <p:ph type="subTitle" idx="1"/>
          </p:nvPr>
        </p:nvSpPr>
        <p:spPr>
          <a:xfrm>
            <a:off x="703035" y="3602038"/>
            <a:ext cx="10650765" cy="702543"/>
          </a:xfrm>
        </p:spPr>
        <p:txBody>
          <a:bodyPr anchor="ctr">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dirty="0"/>
          </a:p>
        </p:txBody>
      </p:sp>
      <p:cxnSp>
        <p:nvCxnSpPr>
          <p:cNvPr id="8" name="Straight Connector 7"/>
          <p:cNvCxnSpPr/>
          <p:nvPr userDrawn="1"/>
        </p:nvCxnSpPr>
        <p:spPr>
          <a:xfrm flipV="1">
            <a:off x="703035" y="5726361"/>
            <a:ext cx="11488965" cy="1"/>
          </a:xfrm>
          <a:prstGeom prst="line">
            <a:avLst/>
          </a:prstGeom>
          <a:ln w="57150">
            <a:solidFill>
              <a:srgbClr val="C7EA95"/>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035" y="492944"/>
            <a:ext cx="2742770" cy="468000"/>
          </a:xfrm>
          <a:prstGeom prst="rect">
            <a:avLst/>
          </a:prstGeom>
        </p:spPr>
      </p:pic>
      <p:sp>
        <p:nvSpPr>
          <p:cNvPr id="11" name="Content Placeholder 8"/>
          <p:cNvSpPr>
            <a:spLocks noGrp="1"/>
          </p:cNvSpPr>
          <p:nvPr>
            <p:ph sz="quarter" idx="11" hasCustomPrompt="1"/>
          </p:nvPr>
        </p:nvSpPr>
        <p:spPr>
          <a:xfrm>
            <a:off x="703035" y="4396656"/>
            <a:ext cx="7086390" cy="451389"/>
          </a:xfrm>
        </p:spPr>
        <p:txBody>
          <a:bodyPr anchor="ctr">
            <a:normAutofit/>
          </a:bodyPr>
          <a:lstStyle>
            <a:lvl1pPr marL="0" indent="0">
              <a:lnSpc>
                <a:spcPct val="100000"/>
              </a:lnSpc>
              <a:spcBef>
                <a:spcPts val="0"/>
              </a:spcBef>
              <a:buNone/>
              <a:defRPr sz="2400"/>
            </a:lvl1pPr>
          </a:lstStyle>
          <a:p>
            <a:pPr lvl="0"/>
            <a:r>
              <a:rPr lang="en-CA" noProof="0" dirty="0"/>
              <a:t>Name, Degree, Role - Organization</a:t>
            </a:r>
          </a:p>
        </p:txBody>
      </p:sp>
      <p:sp>
        <p:nvSpPr>
          <p:cNvPr id="10" name="Text Placeholder 5"/>
          <p:cNvSpPr>
            <a:spLocks noGrp="1"/>
          </p:cNvSpPr>
          <p:nvPr>
            <p:ph type="body" sz="quarter" idx="12" hasCustomPrompt="1"/>
          </p:nvPr>
        </p:nvSpPr>
        <p:spPr>
          <a:xfrm>
            <a:off x="703035" y="5982333"/>
            <a:ext cx="2933190" cy="318668"/>
          </a:xfrm>
        </p:spPr>
        <p:txBody>
          <a:bodyPr>
            <a:noAutofit/>
          </a:bodyPr>
          <a:lstStyle>
            <a:lvl1pPr marL="0" indent="0">
              <a:buNone/>
              <a:defRPr sz="1800"/>
            </a:lvl1pPr>
          </a:lstStyle>
          <a:p>
            <a:pPr lvl="0"/>
            <a:r>
              <a:rPr lang="en-US" dirty="0"/>
              <a:t>EVENT </a:t>
            </a:r>
            <a:r>
              <a:rPr lang="en-US" dirty="0" err="1"/>
              <a:t>dd</a:t>
            </a:r>
            <a:r>
              <a:rPr lang="en-US" dirty="0"/>
              <a:t> month, </a:t>
            </a:r>
            <a:r>
              <a:rPr lang="en-US" dirty="0" err="1"/>
              <a:t>YYYY</a:t>
            </a:r>
            <a:endParaRPr lang="en-CA" dirty="0"/>
          </a:p>
        </p:txBody>
      </p:sp>
      <p:sp>
        <p:nvSpPr>
          <p:cNvPr id="13" name="Slide Number Placeholder 5">
            <a:extLst>
              <a:ext uri="{FF2B5EF4-FFF2-40B4-BE49-F238E27FC236}">
                <a16:creationId xmlns:a16="http://schemas.microsoft.com/office/drawing/2014/main" id="{1FF845B9-177F-7146-9FF9-68B6207582D8}"/>
              </a:ext>
            </a:extLst>
          </p:cNvPr>
          <p:cNvSpPr>
            <a:spLocks noGrp="1"/>
          </p:cNvSpPr>
          <p:nvPr>
            <p:ph type="sldNum" sz="quarter" idx="13"/>
          </p:nvPr>
        </p:nvSpPr>
        <p:spPr>
          <a:xfrm>
            <a:off x="8610600" y="6356350"/>
            <a:ext cx="2743200" cy="365125"/>
          </a:xfrm>
        </p:spPr>
        <p:txBody>
          <a:bodyPr/>
          <a:lstStyle>
            <a:lvl1pPr>
              <a:defRPr>
                <a:solidFill>
                  <a:schemeClr val="tx1"/>
                </a:solidFill>
              </a:defRPr>
            </a:lvl1pPr>
          </a:lstStyle>
          <a:p>
            <a:fld id="{9F4F81F6-E686-4BCF-BA3C-EFC8F861DBA0}" type="slidenum">
              <a:rPr lang="fr-CA" smtClean="0"/>
              <a:pPr/>
              <a:t>‹#›</a:t>
            </a:fld>
            <a:endParaRPr lang="fr-CA" dirty="0"/>
          </a:p>
        </p:txBody>
      </p:sp>
    </p:spTree>
    <p:extLst>
      <p:ext uri="{BB962C8B-B14F-4D97-AF65-F5344CB8AC3E}">
        <p14:creationId xmlns:p14="http://schemas.microsoft.com/office/powerpoint/2010/main" val="732489577"/>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44128"/>
            <a:ext cx="10515600" cy="4632835"/>
          </a:xfrm>
        </p:spPr>
        <p:txBody>
          <a:bodyPr/>
          <a:lstStyle>
            <a:lvl1pPr marL="514350" indent="-514350">
              <a:buFont typeface="+mj-lt"/>
              <a:buAutoNum type="arabicPeriod"/>
              <a:defRPr/>
            </a:lvl1pPr>
            <a:lvl2pPr marL="914400" indent="-457200">
              <a:buFont typeface="Wingdings" panose="05000000000000000000" pitchFamily="2" charset="2"/>
              <a:buChar char="§"/>
              <a:defRPr/>
            </a:lvl2pPr>
            <a:lvl3pPr marL="1371600" indent="-457200">
              <a:buFont typeface="+mj-lt"/>
              <a:buAutoNum type="alphaLcParenR"/>
              <a:defRPr/>
            </a:lvl3pPr>
            <a:lvl4pPr marL="1714500" indent="-342900">
              <a:buFont typeface="+mj-lt"/>
              <a:buAutoNum type="romanUcPeriod"/>
              <a:defRPr/>
            </a:lvl4pPr>
            <a:lvl5pPr marL="2171700" indent="-3429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F4F81F6-E686-4BCF-BA3C-EFC8F861DBA0}" type="slidenum">
              <a:rPr lang="fr-CA" smtClean="0"/>
              <a:pPr/>
              <a:t>‹#›</a:t>
            </a:fld>
            <a:endParaRPr lang="fr-CA" dirty="0"/>
          </a:p>
        </p:txBody>
      </p:sp>
      <p:pic>
        <p:nvPicPr>
          <p:cNvPr id="7"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838200" y="504132"/>
            <a:ext cx="2629246" cy="769441"/>
          </a:xfrm>
          <a:prstGeom prst="rect">
            <a:avLst/>
          </a:prstGeom>
        </p:spPr>
        <p:txBody>
          <a:bodyPr wrap="none">
            <a:spAutoFit/>
          </a:bodyPr>
          <a:lstStyle/>
          <a:p>
            <a:r>
              <a:rPr lang="en-US" sz="4400" b="1" dirty="0"/>
              <a:t>AGENDA</a:t>
            </a:r>
            <a:endParaRPr lang="en-CA" sz="4400" b="1" dirty="0"/>
          </a:p>
        </p:txBody>
      </p:sp>
    </p:spTree>
    <p:extLst>
      <p:ext uri="{BB962C8B-B14F-4D97-AF65-F5344CB8AC3E}">
        <p14:creationId xmlns:p14="http://schemas.microsoft.com/office/powerpoint/2010/main" val="2789356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_Zodiac Strip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44128"/>
            <a:ext cx="10515600" cy="4632835"/>
          </a:xfrm>
        </p:spPr>
        <p:txBody>
          <a:bodyPr/>
          <a:lstStyle>
            <a:lvl1pPr marL="514350" indent="-514350">
              <a:buFont typeface="+mj-lt"/>
              <a:buAutoNum type="arabicPeriod"/>
              <a:defRPr/>
            </a:lvl1pPr>
            <a:lvl2pPr marL="914400" indent="-457200">
              <a:buFont typeface="Wingdings" panose="05000000000000000000" pitchFamily="2" charset="2"/>
              <a:buChar char="§"/>
              <a:defRPr/>
            </a:lvl2pPr>
            <a:lvl3pPr marL="1371600" indent="-457200">
              <a:buFont typeface="+mj-lt"/>
              <a:buAutoNum type="alphaLcParenR"/>
              <a:defRPr/>
            </a:lvl3pPr>
            <a:lvl4pPr marL="1714500" indent="-342900">
              <a:buFont typeface="+mj-lt"/>
              <a:buAutoNum type="romanUcPeriod"/>
              <a:defRPr/>
            </a:lvl4pPr>
            <a:lvl5pPr marL="2171700" indent="-3429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sp>
        <p:nvSpPr>
          <p:cNvPr id="4" name="Rectangle 3"/>
          <p:cNvSpPr/>
          <p:nvPr userDrawn="1"/>
        </p:nvSpPr>
        <p:spPr>
          <a:xfrm>
            <a:off x="0" y="6245525"/>
            <a:ext cx="12192000" cy="61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F4F81F6-E686-4BCF-BA3C-EFC8F861DBA0}" type="slidenum">
              <a:rPr lang="fr-CA" smtClean="0"/>
              <a:pPr/>
              <a:t>‹#›</a:t>
            </a:fld>
            <a:endParaRPr lang="fr-CA"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9390" y="6356350"/>
            <a:ext cx="1436814" cy="360000"/>
          </a:xfrm>
          <a:prstGeom prst="rect">
            <a:avLst/>
          </a:prstGeom>
        </p:spPr>
      </p:pic>
      <p:sp>
        <p:nvSpPr>
          <p:cNvPr id="5" name="Rectangle 4"/>
          <p:cNvSpPr/>
          <p:nvPr userDrawn="1"/>
        </p:nvSpPr>
        <p:spPr>
          <a:xfrm>
            <a:off x="838200" y="504132"/>
            <a:ext cx="2629246" cy="769441"/>
          </a:xfrm>
          <a:prstGeom prst="rect">
            <a:avLst/>
          </a:prstGeom>
        </p:spPr>
        <p:txBody>
          <a:bodyPr wrap="none">
            <a:spAutoFit/>
          </a:bodyPr>
          <a:lstStyle/>
          <a:p>
            <a:r>
              <a:rPr lang="en-US" sz="4400" b="1" dirty="0"/>
              <a:t>AGENDA</a:t>
            </a:r>
            <a:endParaRPr lang="en-CA" sz="4400" b="1" dirty="0"/>
          </a:p>
        </p:txBody>
      </p:sp>
    </p:spTree>
    <p:extLst>
      <p:ext uri="{BB962C8B-B14F-4D97-AF65-F5344CB8AC3E}">
        <p14:creationId xmlns:p14="http://schemas.microsoft.com/office/powerpoint/2010/main" val="2508215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0430"/>
          </a:xfrm>
        </p:spPr>
        <p:txBody>
          <a:bodyPr>
            <a:normAutofit/>
          </a:bodyPr>
          <a:lstStyle>
            <a:lvl1pPr algn="ctr">
              <a:defRPr sz="3200" b="1"/>
            </a:lvl1pPr>
          </a:lstStyle>
          <a:p>
            <a:r>
              <a:rPr lang="en-US" dirty="0"/>
              <a:t>Click to edit Master title style</a:t>
            </a:r>
            <a:endParaRPr lang="fr-CA" dirty="0"/>
          </a:p>
        </p:txBody>
      </p:sp>
      <p:pic>
        <p:nvPicPr>
          <p:cNvPr id="6"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0"/>
          </p:nvPr>
        </p:nvSpPr>
        <p:spPr/>
        <p:txBody>
          <a:bodyPr/>
          <a:lstStyle>
            <a:lvl1pPr>
              <a:defRPr>
                <a:solidFill>
                  <a:schemeClr val="tx1"/>
                </a:solidFill>
              </a:defRPr>
            </a:lvl1pPr>
          </a:lstStyle>
          <a:p>
            <a:fld id="{9F4F81F6-E686-4BCF-BA3C-EFC8F861DBA0}" type="slidenum">
              <a:rPr lang="fr-CA" smtClean="0"/>
              <a:pPr/>
              <a:t>‹#›</a:t>
            </a:fld>
            <a:endParaRPr lang="fr-CA" dirty="0"/>
          </a:p>
        </p:txBody>
      </p:sp>
    </p:spTree>
    <p:extLst>
      <p:ext uri="{BB962C8B-B14F-4D97-AF65-F5344CB8AC3E}">
        <p14:creationId xmlns:p14="http://schemas.microsoft.com/office/powerpoint/2010/main" val="2453090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_Zodiac Strip">
    <p:spTree>
      <p:nvGrpSpPr>
        <p:cNvPr id="1" name=""/>
        <p:cNvGrpSpPr/>
        <p:nvPr/>
      </p:nvGrpSpPr>
      <p:grpSpPr>
        <a:xfrm>
          <a:off x="0" y="0"/>
          <a:ext cx="0" cy="0"/>
          <a:chOff x="0" y="0"/>
          <a:chExt cx="0" cy="0"/>
        </a:xfrm>
      </p:grpSpPr>
      <p:sp>
        <p:nvSpPr>
          <p:cNvPr id="5" name="Rectangle 4"/>
          <p:cNvSpPr/>
          <p:nvPr userDrawn="1"/>
        </p:nvSpPr>
        <p:spPr>
          <a:xfrm>
            <a:off x="0" y="6245525"/>
            <a:ext cx="12192000" cy="61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9390" y="6356350"/>
            <a:ext cx="1436814" cy="360000"/>
          </a:xfrm>
          <a:prstGeom prst="rect">
            <a:avLst/>
          </a:prstGeom>
        </p:spPr>
      </p:pic>
      <p:sp>
        <p:nvSpPr>
          <p:cNvPr id="2" name="Title 1"/>
          <p:cNvSpPr>
            <a:spLocks noGrp="1"/>
          </p:cNvSpPr>
          <p:nvPr>
            <p:ph type="title"/>
          </p:nvPr>
        </p:nvSpPr>
        <p:spPr>
          <a:xfrm>
            <a:off x="838200" y="365126"/>
            <a:ext cx="10515600" cy="730430"/>
          </a:xfrm>
        </p:spPr>
        <p:txBody>
          <a:bodyPr>
            <a:normAutofit/>
          </a:bodyPr>
          <a:lstStyle>
            <a:lvl1pPr algn="ctr">
              <a:defRPr sz="3200" b="1"/>
            </a:lvl1pPr>
          </a:lstStyle>
          <a:p>
            <a:r>
              <a:rPr lang="en-US" dirty="0"/>
              <a:t>Click to edit Master title style</a:t>
            </a:r>
            <a:endParaRPr lang="fr-CA" dirty="0"/>
          </a:p>
        </p:txBody>
      </p:sp>
      <p:sp>
        <p:nvSpPr>
          <p:cNvPr id="7" name="Slide Number Placeholder 6"/>
          <p:cNvSpPr>
            <a:spLocks noGrp="1"/>
          </p:cNvSpPr>
          <p:nvPr>
            <p:ph type="sldNum" sz="quarter" idx="10"/>
          </p:nvPr>
        </p:nvSpPr>
        <p:spPr/>
        <p:txBody>
          <a:bodyPr/>
          <a:lstStyle>
            <a:lvl1pPr>
              <a:defRPr>
                <a:solidFill>
                  <a:schemeClr val="bg1"/>
                </a:solidFill>
              </a:defRPr>
            </a:lvl1pPr>
          </a:lstStyle>
          <a:p>
            <a:fld id="{9F4F81F6-E686-4BCF-BA3C-EFC8F861DBA0}" type="slidenum">
              <a:rPr lang="fr-CA" smtClean="0"/>
              <a:pPr/>
              <a:t>‹#›</a:t>
            </a:fld>
            <a:endParaRPr lang="fr-CA" dirty="0"/>
          </a:p>
        </p:txBody>
      </p:sp>
    </p:spTree>
    <p:extLst>
      <p:ext uri="{BB962C8B-B14F-4D97-AF65-F5344CB8AC3E}">
        <p14:creationId xmlns:p14="http://schemas.microsoft.com/office/powerpoint/2010/main" val="11337531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0"/>
          </p:nvPr>
        </p:nvSpPr>
        <p:spPr/>
        <p:txBody>
          <a:bodyPr/>
          <a:lstStyle>
            <a:lvl1pPr>
              <a:defRPr>
                <a:solidFill>
                  <a:schemeClr val="tx1"/>
                </a:solidFill>
              </a:defRPr>
            </a:lvl1pPr>
          </a:lstStyle>
          <a:p>
            <a:fld id="{9F4F81F6-E686-4BCF-BA3C-EFC8F861DBA0}" type="slidenum">
              <a:rPr lang="fr-CA" smtClean="0"/>
              <a:pPr/>
              <a:t>‹#›</a:t>
            </a:fld>
            <a:endParaRPr lang="fr-CA" dirty="0"/>
          </a:p>
        </p:txBody>
      </p:sp>
    </p:spTree>
    <p:extLst>
      <p:ext uri="{BB962C8B-B14F-4D97-AF65-F5344CB8AC3E}">
        <p14:creationId xmlns:p14="http://schemas.microsoft.com/office/powerpoint/2010/main" val="1949256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_Zodiac Strip Slide">
    <p:spTree>
      <p:nvGrpSpPr>
        <p:cNvPr id="1" name=""/>
        <p:cNvGrpSpPr/>
        <p:nvPr/>
      </p:nvGrpSpPr>
      <p:grpSpPr>
        <a:xfrm>
          <a:off x="0" y="0"/>
          <a:ext cx="0" cy="0"/>
          <a:chOff x="0" y="0"/>
          <a:chExt cx="0" cy="0"/>
        </a:xfrm>
      </p:grpSpPr>
      <p:sp>
        <p:nvSpPr>
          <p:cNvPr id="4" name="Rectangle 3"/>
          <p:cNvSpPr/>
          <p:nvPr userDrawn="1"/>
        </p:nvSpPr>
        <p:spPr>
          <a:xfrm>
            <a:off x="0" y="6245525"/>
            <a:ext cx="12192000" cy="612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9390" y="6356350"/>
            <a:ext cx="1436814" cy="360000"/>
          </a:xfrm>
          <a:prstGeom prst="rect">
            <a:avLst/>
          </a:prstGeom>
        </p:spPr>
      </p:pic>
      <p:sp>
        <p:nvSpPr>
          <p:cNvPr id="6" name="Slide Number Placeholder 5"/>
          <p:cNvSpPr>
            <a:spLocks noGrp="1"/>
          </p:cNvSpPr>
          <p:nvPr>
            <p:ph type="sldNum" sz="quarter" idx="10"/>
          </p:nvPr>
        </p:nvSpPr>
        <p:spPr/>
        <p:txBody>
          <a:bodyPr/>
          <a:lstStyle>
            <a:lvl1pPr>
              <a:defRPr>
                <a:solidFill>
                  <a:schemeClr val="bg1"/>
                </a:solidFill>
              </a:defRPr>
            </a:lvl1pPr>
          </a:lstStyle>
          <a:p>
            <a:fld id="{9F4F81F6-E686-4BCF-BA3C-EFC8F861DBA0}" type="slidenum">
              <a:rPr lang="fr-CA" smtClean="0"/>
              <a:pPr/>
              <a:t>‹#›</a:t>
            </a:fld>
            <a:endParaRPr lang="fr-CA" dirty="0"/>
          </a:p>
        </p:txBody>
      </p:sp>
    </p:spTree>
    <p:extLst>
      <p:ext uri="{BB962C8B-B14F-4D97-AF65-F5344CB8AC3E}">
        <p14:creationId xmlns:p14="http://schemas.microsoft.com/office/powerpoint/2010/main" val="1592949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enting an idea">
    <p:spTree>
      <p:nvGrpSpPr>
        <p:cNvPr id="1" name=""/>
        <p:cNvGrpSpPr/>
        <p:nvPr/>
      </p:nvGrpSpPr>
      <p:grpSpPr>
        <a:xfrm>
          <a:off x="0" y="0"/>
          <a:ext cx="0" cy="0"/>
          <a:chOff x="0" y="0"/>
          <a:chExt cx="0" cy="0"/>
        </a:xfrm>
      </p:grpSpPr>
      <p:sp>
        <p:nvSpPr>
          <p:cNvPr id="4" name="Rectangle 3"/>
          <p:cNvSpPr/>
          <p:nvPr userDrawn="1"/>
        </p:nvSpPr>
        <p:spPr>
          <a:xfrm rot="5400000">
            <a:off x="-374072" y="374073"/>
            <a:ext cx="6857998" cy="6109856"/>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0"/>
          </p:nvPr>
        </p:nvSpPr>
        <p:spPr/>
        <p:txBody>
          <a:bodyPr/>
          <a:lstStyle>
            <a:lvl1pPr>
              <a:defRPr>
                <a:solidFill>
                  <a:schemeClr val="tx1"/>
                </a:solidFill>
              </a:defRPr>
            </a:lvl1pPr>
          </a:lstStyle>
          <a:p>
            <a:fld id="{9F4F81F6-E686-4BCF-BA3C-EFC8F861DBA0}" type="slidenum">
              <a:rPr lang="fr-CA" smtClean="0"/>
              <a:pPr/>
              <a:t>‹#›</a:t>
            </a:fld>
            <a:endParaRPr lang="fr-CA" dirty="0"/>
          </a:p>
        </p:txBody>
      </p:sp>
      <p:sp>
        <p:nvSpPr>
          <p:cNvPr id="3" name="Text Placeholder 2"/>
          <p:cNvSpPr>
            <a:spLocks noGrp="1"/>
          </p:cNvSpPr>
          <p:nvPr>
            <p:ph type="body" sz="quarter" idx="11" hasCustomPrompt="1"/>
          </p:nvPr>
        </p:nvSpPr>
        <p:spPr>
          <a:xfrm flipH="1">
            <a:off x="1392381" y="2670753"/>
            <a:ext cx="3325091" cy="1516495"/>
          </a:xfrm>
        </p:spPr>
        <p:txBody>
          <a:bodyPr anchor="ctr">
            <a:normAutofit/>
          </a:bodyPr>
          <a:lstStyle>
            <a:lvl1pPr marL="0" indent="0" algn="ctr">
              <a:buNone/>
              <a:defRPr lang="en-US" sz="4800" b="1" kern="1200" dirty="0" smtClean="0">
                <a:solidFill>
                  <a:srgbClr val="0B2040"/>
                </a:solidFill>
                <a:latin typeface="Arial Black" panose="020B0A04020102020204" pitchFamily="34" charset="0"/>
                <a:ea typeface="+mn-ea"/>
                <a:cs typeface="+mn-cs"/>
              </a:defRPr>
            </a:lvl1pPr>
          </a:lstStyle>
          <a:p>
            <a:pPr lvl="0"/>
            <a:r>
              <a:rPr lang="en-US" dirty="0"/>
              <a:t>MAIN POINT</a:t>
            </a:r>
          </a:p>
        </p:txBody>
      </p:sp>
      <p:sp>
        <p:nvSpPr>
          <p:cNvPr id="8" name="Content Placeholder 7"/>
          <p:cNvSpPr>
            <a:spLocks noGrp="1"/>
          </p:cNvSpPr>
          <p:nvPr>
            <p:ph sz="quarter" idx="12" hasCustomPrompt="1"/>
          </p:nvPr>
        </p:nvSpPr>
        <p:spPr>
          <a:xfrm>
            <a:off x="7733503" y="2696960"/>
            <a:ext cx="3273714" cy="1464079"/>
          </a:xfrm>
        </p:spPr>
        <p:txBody>
          <a:bodyPr anchor="ctr">
            <a:normAutofit/>
          </a:bodyPr>
          <a:lstStyle>
            <a:lvl1pPr marL="0" indent="0">
              <a:buNone/>
              <a:defRPr sz="2200" b="0" baseline="0"/>
            </a:lvl1pPr>
          </a:lstStyle>
          <a:p>
            <a:pPr lvl="0"/>
            <a:r>
              <a:rPr lang="en-CA" dirty="0"/>
              <a:t>Detailed content/text with main takeaways in bolded burnt sienna, or denim blue.</a:t>
            </a:r>
          </a:p>
        </p:txBody>
      </p:sp>
    </p:spTree>
    <p:extLst>
      <p:ext uri="{BB962C8B-B14F-4D97-AF65-F5344CB8AC3E}">
        <p14:creationId xmlns:p14="http://schemas.microsoft.com/office/powerpoint/2010/main" val="20757564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4" name="Rectangle 3"/>
          <p:cNvSpPr/>
          <p:nvPr userDrawn="1"/>
        </p:nvSpPr>
        <p:spPr>
          <a:xfrm rot="5400000">
            <a:off x="2667000" y="-2667000"/>
            <a:ext cx="6857998" cy="12192001"/>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0"/>
          </p:nvPr>
        </p:nvSpPr>
        <p:spPr/>
        <p:txBody>
          <a:bodyPr/>
          <a:lstStyle>
            <a:lvl1pPr>
              <a:defRPr>
                <a:solidFill>
                  <a:schemeClr val="tx1"/>
                </a:solidFill>
              </a:defRPr>
            </a:lvl1pPr>
          </a:lstStyle>
          <a:p>
            <a:fld id="{9F4F81F6-E686-4BCF-BA3C-EFC8F861DBA0}" type="slidenum">
              <a:rPr lang="fr-CA" smtClean="0"/>
              <a:pPr/>
              <a:t>‹#›</a:t>
            </a:fld>
            <a:endParaRPr lang="fr-CA" dirty="0"/>
          </a:p>
        </p:txBody>
      </p:sp>
      <p:sp>
        <p:nvSpPr>
          <p:cNvPr id="3" name="Text Placeholder 2"/>
          <p:cNvSpPr>
            <a:spLocks noGrp="1"/>
          </p:cNvSpPr>
          <p:nvPr>
            <p:ph type="body" sz="quarter" idx="11" hasCustomPrompt="1"/>
          </p:nvPr>
        </p:nvSpPr>
        <p:spPr>
          <a:xfrm flipH="1">
            <a:off x="4433455" y="2670753"/>
            <a:ext cx="3325091" cy="1516495"/>
          </a:xfrm>
        </p:spPr>
        <p:txBody>
          <a:bodyPr anchor="ctr">
            <a:normAutofit/>
          </a:bodyPr>
          <a:lstStyle>
            <a:lvl1pPr marL="0" indent="0" algn="ctr">
              <a:buNone/>
              <a:defRPr lang="en-US" sz="4800" b="1" kern="1200" baseline="0" dirty="0" smtClean="0">
                <a:solidFill>
                  <a:srgbClr val="0B2040"/>
                </a:solidFill>
                <a:latin typeface="Arial Black" panose="020B0A04020102020204" pitchFamily="34" charset="0"/>
                <a:ea typeface="+mn-ea"/>
                <a:cs typeface="+mn-cs"/>
              </a:defRPr>
            </a:lvl1pPr>
          </a:lstStyle>
          <a:p>
            <a:pPr lvl="0"/>
            <a:r>
              <a:rPr lang="en-US" dirty="0"/>
              <a:t>SECTION TITLE</a:t>
            </a:r>
          </a:p>
        </p:txBody>
      </p:sp>
    </p:spTree>
    <p:extLst>
      <p:ext uri="{BB962C8B-B14F-4D97-AF65-F5344CB8AC3E}">
        <p14:creationId xmlns:p14="http://schemas.microsoft.com/office/powerpoint/2010/main" val="3881641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PTION 2 Picture/Graph with Caption">
  <p:cSld name="OPTION 2 Picture/Graph with Caption">
    <p:spTree>
      <p:nvGrpSpPr>
        <p:cNvPr id="1" name="Shape 78"/>
        <p:cNvGrpSpPr/>
        <p:nvPr/>
      </p:nvGrpSpPr>
      <p:grpSpPr>
        <a:xfrm>
          <a:off x="0" y="0"/>
          <a:ext cx="0" cy="0"/>
          <a:chOff x="0" y="0"/>
          <a:chExt cx="0" cy="0"/>
        </a:xfrm>
      </p:grpSpPr>
      <p:sp>
        <p:nvSpPr>
          <p:cNvPr id="79" name="Google Shape;79;p84"/>
          <p:cNvSpPr txBox="1">
            <a:spLocks noGrp="1"/>
          </p:cNvSpPr>
          <p:nvPr>
            <p:ph type="title"/>
          </p:nvPr>
        </p:nvSpPr>
        <p:spPr>
          <a:xfrm>
            <a:off x="689390" y="370936"/>
            <a:ext cx="10714489" cy="62442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Aria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4"/>
          <p:cNvSpPr>
            <a:spLocks noGrp="1"/>
          </p:cNvSpPr>
          <p:nvPr>
            <p:ph type="pic" idx="2"/>
          </p:nvPr>
        </p:nvSpPr>
        <p:spPr>
          <a:xfrm>
            <a:off x="5231679" y="1048706"/>
            <a:ext cx="6172200" cy="4873625"/>
          </a:xfrm>
          <a:prstGeom prst="rect">
            <a:avLst/>
          </a:prstGeom>
          <a:noFill/>
          <a:ln>
            <a:noFill/>
          </a:ln>
        </p:spPr>
      </p:sp>
      <p:sp>
        <p:nvSpPr>
          <p:cNvPr id="81" name="Google Shape;81;p84"/>
          <p:cNvSpPr txBox="1">
            <a:spLocks noGrp="1"/>
          </p:cNvSpPr>
          <p:nvPr>
            <p:ph type="body" idx="1"/>
          </p:nvPr>
        </p:nvSpPr>
        <p:spPr>
          <a:xfrm>
            <a:off x="1127992" y="2295057"/>
            <a:ext cx="3932237" cy="857041"/>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82" name="Google Shape;82;p84"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
        <p:nvSpPr>
          <p:cNvPr id="83" name="Google Shape;8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
        <p:nvSpPr>
          <p:cNvPr id="84" name="Google Shape;84;p84"/>
          <p:cNvSpPr txBox="1">
            <a:spLocks noGrp="1"/>
          </p:cNvSpPr>
          <p:nvPr>
            <p:ph type="body" idx="3"/>
          </p:nvPr>
        </p:nvSpPr>
        <p:spPr>
          <a:xfrm>
            <a:off x="689390" y="5029200"/>
            <a:ext cx="1353723" cy="9144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100"/>
              <a:buNone/>
              <a:defRPr sz="11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PTION 1 Picture/Graph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390" y="370936"/>
            <a:ext cx="10714489" cy="624427"/>
          </a:xfrm>
        </p:spPr>
        <p:txBody>
          <a:bodyPr anchor="ctr"/>
          <a:lstStyle>
            <a:lvl1pPr algn="ctr">
              <a:defRPr sz="3200" b="1"/>
            </a:lvl1pPr>
          </a:lstStyle>
          <a:p>
            <a:r>
              <a:rPr lang="en-US" dirty="0"/>
              <a:t>Title</a:t>
            </a:r>
            <a:endParaRPr lang="fr-CA" dirty="0"/>
          </a:p>
        </p:txBody>
      </p:sp>
      <p:sp>
        <p:nvSpPr>
          <p:cNvPr id="3" name="Picture Placeholder 2"/>
          <p:cNvSpPr>
            <a:spLocks noGrp="1"/>
          </p:cNvSpPr>
          <p:nvPr>
            <p:ph type="pic" idx="1"/>
          </p:nvPr>
        </p:nvSpPr>
        <p:spPr>
          <a:xfrm>
            <a:off x="689390" y="9953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CA" dirty="0"/>
          </a:p>
        </p:txBody>
      </p:sp>
      <p:sp>
        <p:nvSpPr>
          <p:cNvPr id="4" name="Text Placeholder 3"/>
          <p:cNvSpPr>
            <a:spLocks noGrp="1"/>
          </p:cNvSpPr>
          <p:nvPr>
            <p:ph type="body" sz="half" idx="2" hasCustomPrompt="1"/>
          </p:nvPr>
        </p:nvSpPr>
        <p:spPr>
          <a:xfrm>
            <a:off x="7471642" y="1906437"/>
            <a:ext cx="3932237" cy="857041"/>
          </a:xfrm>
          <a:solidFill>
            <a:schemeClr val="accent2"/>
          </a:solidFill>
          <a:ln>
            <a:noFill/>
          </a:ln>
        </p:spPr>
        <p:txBody>
          <a:bodyPr anchor="ctr"/>
          <a:lstStyle>
            <a:lvl1pPr marL="0" indent="0">
              <a:buNone/>
              <a:defRPr sz="16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Legend / Main takeaways</a:t>
            </a:r>
          </a:p>
        </p:txBody>
      </p:sp>
      <p:pic>
        <p:nvPicPr>
          <p:cNvPr id="8"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0"/>
          </p:nvPr>
        </p:nvSpPr>
        <p:spPr/>
        <p:txBody>
          <a:bodyPr/>
          <a:lstStyle>
            <a:lvl1pPr>
              <a:defRPr>
                <a:solidFill>
                  <a:schemeClr val="tx1"/>
                </a:solidFill>
              </a:defRPr>
            </a:lvl1pPr>
          </a:lstStyle>
          <a:p>
            <a:fld id="{9F4F81F6-E686-4BCF-BA3C-EFC8F861DBA0}" type="slidenum">
              <a:rPr lang="fr-CA" smtClean="0"/>
              <a:pPr/>
              <a:t>‹#›</a:t>
            </a:fld>
            <a:endParaRPr lang="fr-CA" dirty="0"/>
          </a:p>
        </p:txBody>
      </p:sp>
    </p:spTree>
    <p:extLst>
      <p:ext uri="{BB962C8B-B14F-4D97-AF65-F5344CB8AC3E}">
        <p14:creationId xmlns:p14="http://schemas.microsoft.com/office/powerpoint/2010/main" val="7693513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PTION 2 Picture/Graph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390" y="370936"/>
            <a:ext cx="10714489" cy="624427"/>
          </a:xfrm>
        </p:spPr>
        <p:txBody>
          <a:bodyPr anchor="ctr"/>
          <a:lstStyle>
            <a:lvl1pPr algn="ctr">
              <a:defRPr sz="3200" b="1"/>
            </a:lvl1pPr>
          </a:lstStyle>
          <a:p>
            <a:r>
              <a:rPr lang="en-US" dirty="0"/>
              <a:t>Title</a:t>
            </a:r>
            <a:endParaRPr lang="fr-CA" dirty="0"/>
          </a:p>
        </p:txBody>
      </p:sp>
      <p:sp>
        <p:nvSpPr>
          <p:cNvPr id="3" name="Picture Placeholder 2"/>
          <p:cNvSpPr>
            <a:spLocks noGrp="1"/>
          </p:cNvSpPr>
          <p:nvPr>
            <p:ph type="pic" idx="1"/>
          </p:nvPr>
        </p:nvSpPr>
        <p:spPr>
          <a:xfrm>
            <a:off x="5231679" y="104870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CA" dirty="0"/>
          </a:p>
        </p:txBody>
      </p:sp>
      <p:sp>
        <p:nvSpPr>
          <p:cNvPr id="4" name="Text Placeholder 3"/>
          <p:cNvSpPr>
            <a:spLocks noGrp="1"/>
          </p:cNvSpPr>
          <p:nvPr>
            <p:ph type="body" sz="half" idx="2" hasCustomPrompt="1"/>
          </p:nvPr>
        </p:nvSpPr>
        <p:spPr>
          <a:xfrm>
            <a:off x="1127992" y="2295057"/>
            <a:ext cx="3932237" cy="857041"/>
          </a:xfrm>
          <a:noFill/>
        </p:spPr>
        <p:txBody>
          <a:bodyPr anchor="ctr"/>
          <a:lstStyle>
            <a:lvl1pPr marL="0" indent="0" algn="r">
              <a:buNone/>
              <a:defRPr sz="16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Legend / Main takeaways</a:t>
            </a:r>
          </a:p>
        </p:txBody>
      </p:sp>
      <p:pic>
        <p:nvPicPr>
          <p:cNvPr id="8"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0"/>
          </p:nvPr>
        </p:nvSpPr>
        <p:spPr/>
        <p:txBody>
          <a:bodyPr/>
          <a:lstStyle>
            <a:lvl1pPr>
              <a:defRPr>
                <a:solidFill>
                  <a:schemeClr val="tx1"/>
                </a:solidFill>
              </a:defRPr>
            </a:lvl1pPr>
          </a:lstStyle>
          <a:p>
            <a:fld id="{9F4F81F6-E686-4BCF-BA3C-EFC8F861DBA0}" type="slidenum">
              <a:rPr lang="fr-CA" smtClean="0"/>
              <a:pPr/>
              <a:t>‹#›</a:t>
            </a:fld>
            <a:endParaRPr lang="fr-CA" dirty="0"/>
          </a:p>
        </p:txBody>
      </p:sp>
      <p:sp>
        <p:nvSpPr>
          <p:cNvPr id="7" name="Text Placeholder 6"/>
          <p:cNvSpPr>
            <a:spLocks noGrp="1"/>
          </p:cNvSpPr>
          <p:nvPr>
            <p:ph type="body" sz="quarter" idx="11" hasCustomPrompt="1"/>
          </p:nvPr>
        </p:nvSpPr>
        <p:spPr>
          <a:xfrm>
            <a:off x="689390" y="5029200"/>
            <a:ext cx="1353723" cy="914400"/>
          </a:xfrm>
        </p:spPr>
        <p:txBody>
          <a:bodyPr anchor="b">
            <a:normAutofit/>
          </a:bodyPr>
          <a:lstStyle>
            <a:lvl1pPr marL="0" indent="0">
              <a:buNone/>
              <a:defRPr sz="1100"/>
            </a:lvl1pPr>
          </a:lstStyle>
          <a:p>
            <a:pPr lvl="0"/>
            <a:r>
              <a:rPr lang="en-US" dirty="0"/>
              <a:t>Source information</a:t>
            </a:r>
            <a:endParaRPr lang="en-CA" dirty="0"/>
          </a:p>
        </p:txBody>
      </p:sp>
    </p:spTree>
    <p:extLst>
      <p:ext uri="{BB962C8B-B14F-4D97-AF65-F5344CB8AC3E}">
        <p14:creationId xmlns:p14="http://schemas.microsoft.com/office/powerpoint/2010/main" val="1696491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F4F81F6-E686-4BCF-BA3C-EFC8F861DBA0}" type="slidenum">
              <a:rPr lang="fr-CA" smtClean="0"/>
              <a:pPr/>
              <a:t>‹#›</a:t>
            </a:fld>
            <a:endParaRPr lang="fr-CA" dirty="0"/>
          </a:p>
        </p:txBody>
      </p:sp>
      <p:pic>
        <p:nvPicPr>
          <p:cNvPr id="7"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1801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ctr">
              <a:defRPr sz="6000">
                <a:latin typeface="Arial Black" panose="020B0A04020102020204" pitchFamily="34" charset="0"/>
              </a:defRPr>
            </a:lvl1pPr>
          </a:lstStyle>
          <a:p>
            <a:r>
              <a:rPr lang="en-US" dirty="0"/>
              <a:t>Click to edit Master title style</a:t>
            </a:r>
            <a:endParaRPr lang="fr-CA"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6"/>
          <p:cNvSpPr>
            <a:spLocks noGrp="1"/>
          </p:cNvSpPr>
          <p:nvPr>
            <p:ph type="sldNum" sz="quarter" idx="10"/>
          </p:nvPr>
        </p:nvSpPr>
        <p:spPr/>
        <p:txBody>
          <a:bodyPr/>
          <a:lstStyle>
            <a:lvl1pPr>
              <a:defRPr>
                <a:solidFill>
                  <a:schemeClr val="tx1"/>
                </a:solidFill>
              </a:defRPr>
            </a:lvl1pPr>
          </a:lstStyle>
          <a:p>
            <a:fld id="{9F4F81F6-E686-4BCF-BA3C-EFC8F861DBA0}" type="slidenum">
              <a:rPr lang="fr-CA" smtClean="0"/>
              <a:pPr/>
              <a:t>‹#›</a:t>
            </a:fld>
            <a:endParaRPr lang="fr-CA" dirty="0"/>
          </a:p>
        </p:txBody>
      </p:sp>
      <p:pic>
        <p:nvPicPr>
          <p:cNvPr id="8"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092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fr-CA"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8" name="Slide Number Placeholder 7"/>
          <p:cNvSpPr>
            <a:spLocks noGrp="1"/>
          </p:cNvSpPr>
          <p:nvPr>
            <p:ph type="sldNum" sz="quarter" idx="10"/>
          </p:nvPr>
        </p:nvSpPr>
        <p:spPr/>
        <p:txBody>
          <a:bodyPr/>
          <a:lstStyle>
            <a:lvl1pPr>
              <a:defRPr>
                <a:solidFill>
                  <a:schemeClr val="tx1"/>
                </a:solidFill>
              </a:defRPr>
            </a:lvl1pPr>
          </a:lstStyle>
          <a:p>
            <a:fld id="{9F4F81F6-E686-4BCF-BA3C-EFC8F861DBA0}" type="slidenum">
              <a:rPr lang="fr-CA" smtClean="0"/>
              <a:pPr/>
              <a:t>‹#›</a:t>
            </a:fld>
            <a:endParaRPr lang="fr-CA" dirty="0"/>
          </a:p>
        </p:txBody>
      </p:sp>
      <p:pic>
        <p:nvPicPr>
          <p:cNvPr id="9"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3812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lvl1pPr>
          </a:lstStyle>
          <a:p>
            <a:r>
              <a:rPr lang="en-US" dirty="0"/>
              <a:t>Click to edit Master title style</a:t>
            </a:r>
            <a:endParaRPr lang="fr-CA"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10" name="Slide Number Placeholder 9"/>
          <p:cNvSpPr>
            <a:spLocks noGrp="1"/>
          </p:cNvSpPr>
          <p:nvPr>
            <p:ph type="sldNum" sz="quarter" idx="10"/>
          </p:nvPr>
        </p:nvSpPr>
        <p:spPr/>
        <p:txBody>
          <a:bodyPr/>
          <a:lstStyle>
            <a:lvl1pPr>
              <a:defRPr>
                <a:solidFill>
                  <a:schemeClr val="tx1"/>
                </a:solidFill>
              </a:defRPr>
            </a:lvl1pPr>
          </a:lstStyle>
          <a:p>
            <a:fld id="{9F4F81F6-E686-4BCF-BA3C-EFC8F861DBA0}" type="slidenum">
              <a:rPr lang="fr-CA" smtClean="0"/>
              <a:pPr/>
              <a:t>‹#›</a:t>
            </a:fld>
            <a:endParaRPr lang="fr-CA" dirty="0"/>
          </a:p>
        </p:txBody>
      </p:sp>
      <p:pic>
        <p:nvPicPr>
          <p:cNvPr id="11"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996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dirty="0"/>
              <a:t>Click to edit Master title style</a:t>
            </a:r>
            <a:endParaRPr lang="fr-CA"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0"/>
          </p:nvPr>
        </p:nvSpPr>
        <p:spPr/>
        <p:txBody>
          <a:bodyPr/>
          <a:lstStyle>
            <a:lvl1pPr>
              <a:defRPr>
                <a:solidFill>
                  <a:schemeClr val="tx1"/>
                </a:solidFill>
              </a:defRPr>
            </a:lvl1pPr>
          </a:lstStyle>
          <a:p>
            <a:fld id="{9F4F81F6-E686-4BCF-BA3C-EFC8F861DBA0}" type="slidenum">
              <a:rPr lang="fr-CA" smtClean="0"/>
              <a:pPr/>
              <a:t>‹#›</a:t>
            </a:fld>
            <a:endParaRPr lang="fr-CA" dirty="0"/>
          </a:p>
        </p:txBody>
      </p:sp>
    </p:spTree>
    <p:extLst>
      <p:ext uri="{BB962C8B-B14F-4D97-AF65-F5344CB8AC3E}">
        <p14:creationId xmlns:p14="http://schemas.microsoft.com/office/powerpoint/2010/main" val="1720397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dirty="0"/>
              <a:t>Click to edit Master title style</a:t>
            </a:r>
            <a:endParaRPr lang="fr-CA"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2" descr="http://hspn.ca/wp-content/uploads/2020/03/HSPNWordmark_dark.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0"/>
          </p:nvPr>
        </p:nvSpPr>
        <p:spPr/>
        <p:txBody>
          <a:bodyPr/>
          <a:lstStyle>
            <a:lvl1pPr>
              <a:defRPr>
                <a:solidFill>
                  <a:schemeClr val="tx1"/>
                </a:solidFill>
              </a:defRPr>
            </a:lvl1pPr>
          </a:lstStyle>
          <a:p>
            <a:fld id="{9F4F81F6-E686-4BCF-BA3C-EFC8F861DBA0}" type="slidenum">
              <a:rPr lang="fr-CA" smtClean="0"/>
              <a:pPr/>
              <a:t>‹#›</a:t>
            </a:fld>
            <a:endParaRPr lang="fr-CA" dirty="0"/>
          </a:p>
        </p:txBody>
      </p:sp>
    </p:spTree>
    <p:extLst>
      <p:ext uri="{BB962C8B-B14F-4D97-AF65-F5344CB8AC3E}">
        <p14:creationId xmlns:p14="http://schemas.microsoft.com/office/powerpoint/2010/main" val="2380556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50" y="438917"/>
            <a:ext cx="10786535" cy="705065"/>
          </a:xfrm>
        </p:spPr>
        <p:txBody>
          <a:bodyPr vert="horz" wrap="square" lIns="91440" tIns="45720" rIns="91440" bIns="45720" rtlCol="0" anchor="t" anchorCtr="0">
            <a:spAutoFit/>
          </a:bodyPr>
          <a:lstStyle>
            <a:lvl1pPr>
              <a:defRPr lang="en-US" dirty="0">
                <a:latin typeface="Helvetica" pitchFamily="2" charset="0"/>
              </a:defRPr>
            </a:lvl1pPr>
          </a:lstStyle>
          <a:p>
            <a:pPr lvl="0"/>
            <a:r>
              <a:rPr lang="en-US"/>
              <a:t>Slide Title Here</a:t>
            </a:r>
          </a:p>
        </p:txBody>
      </p:sp>
      <p:sp>
        <p:nvSpPr>
          <p:cNvPr id="3" name="Content Placeholder 2"/>
          <p:cNvSpPr>
            <a:spLocks noGrp="1"/>
          </p:cNvSpPr>
          <p:nvPr>
            <p:ph idx="1" hasCustomPrompt="1"/>
          </p:nvPr>
        </p:nvSpPr>
        <p:spPr>
          <a:xfrm>
            <a:off x="881833" y="2021795"/>
            <a:ext cx="11100731" cy="4011503"/>
          </a:xfrm>
        </p:spPr>
        <p:txBody>
          <a:bodyPr vert="horz" wrap="square" lIns="91440" tIns="45720" rIns="91440" bIns="45720" rtlCol="0">
            <a:noAutofit/>
          </a:bodyPr>
          <a:lstStyle>
            <a:lvl1pPr>
              <a:defRPr lang="en-US" dirty="0" smtClean="0">
                <a:latin typeface="Helvetica" pitchFamily="2" charset="0"/>
              </a:defRPr>
            </a:lvl1pPr>
            <a:lvl2pPr>
              <a:defRPr lang="en-US" dirty="0" smtClean="0">
                <a:latin typeface="Helvetica" pitchFamily="2" charset="0"/>
              </a:defRPr>
            </a:lvl2pPr>
            <a:lvl3pPr>
              <a:defRPr lang="en-US" dirty="0" smtClean="0">
                <a:latin typeface="Helvetica" pitchFamily="2" charset="0"/>
              </a:defRPr>
            </a:lvl3pPr>
            <a:lvl4pPr>
              <a:defRPr lang="en-US" dirty="0" smtClean="0">
                <a:latin typeface="Helvetica" pitchFamily="2" charset="0"/>
              </a:defRPr>
            </a:lvl4pPr>
            <a:lvl5pPr>
              <a:defRPr lang="en-US" dirty="0">
                <a:latin typeface="Helvetica"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2"/>
          <p:cNvSpPr>
            <a:spLocks noGrp="1"/>
          </p:cNvSpPr>
          <p:nvPr>
            <p:ph type="body" idx="10" hasCustomPrompt="1"/>
          </p:nvPr>
        </p:nvSpPr>
        <p:spPr>
          <a:xfrm>
            <a:off x="850971" y="1563686"/>
            <a:ext cx="10782895" cy="313932"/>
          </a:xfrm>
        </p:spPr>
        <p:txBody>
          <a:bodyPr anchor="t"/>
          <a:lstStyle>
            <a:lvl1pPr marL="0" indent="0">
              <a:buNone/>
              <a:defRPr sz="2800" b="0">
                <a:solidFill>
                  <a:schemeClr val="tx1"/>
                </a:solidFill>
                <a:latin typeface="Helvetica" pitchFamily="2"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a:t>
            </a:r>
          </a:p>
        </p:txBody>
      </p:sp>
      <p:sp>
        <p:nvSpPr>
          <p:cNvPr id="5" name="Slide Number Placeholder 5">
            <a:extLst>
              <a:ext uri="{FF2B5EF4-FFF2-40B4-BE49-F238E27FC236}">
                <a16:creationId xmlns:a16="http://schemas.microsoft.com/office/drawing/2014/main" id="{472A5285-ADF7-9645-AF33-C6DBAF5295A3}"/>
              </a:ext>
            </a:extLst>
          </p:cNvPr>
          <p:cNvSpPr>
            <a:spLocks noGrp="1"/>
          </p:cNvSpPr>
          <p:nvPr>
            <p:ph type="sldNum" sz="quarter" idx="4"/>
          </p:nvPr>
        </p:nvSpPr>
        <p:spPr>
          <a:xfrm>
            <a:off x="11080376" y="6395483"/>
            <a:ext cx="581456" cy="281580"/>
          </a:xfrm>
          <a:prstGeom prst="rect">
            <a:avLst/>
          </a:prstGeom>
        </p:spPr>
        <p:txBody>
          <a:bodyPr wrap="square" numCol="1" anchorCtr="0" compatLnSpc="1">
            <a:prstTxWarp prst="textNoShape">
              <a:avLst/>
            </a:prstTxWarp>
          </a:bodyPr>
          <a:lstStyle>
            <a:lvl1pPr fontAlgn="base">
              <a:spcBef>
                <a:spcPct val="0"/>
              </a:spcBef>
              <a:spcAft>
                <a:spcPct val="0"/>
              </a:spcAft>
              <a:defRPr sz="1600">
                <a:solidFill>
                  <a:schemeClr val="bg1"/>
                </a:solidFill>
                <a:latin typeface="Helvetica" pitchFamily="2" charset="0"/>
              </a:defRPr>
            </a:lvl1pPr>
          </a:lstStyle>
          <a:p>
            <a:fld id="{DB1AF65A-669B-4DE9-8F9E-3E102656DFC6}" type="slidenum">
              <a:rPr lang="en-US" altLang="en-US" smtClean="0"/>
              <a:pPr/>
              <a:t>‹#›</a:t>
            </a:fld>
            <a:endParaRPr lang="en-US" altLang="en-US"/>
          </a:p>
        </p:txBody>
      </p:sp>
    </p:spTree>
    <p:extLst>
      <p:ext uri="{BB962C8B-B14F-4D97-AF65-F5344CB8AC3E}">
        <p14:creationId xmlns:p14="http://schemas.microsoft.com/office/powerpoint/2010/main" val="21473256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31" y="438915"/>
            <a:ext cx="10773833" cy="733086"/>
          </a:xfrm>
        </p:spPr>
        <p:txBody>
          <a:bodyPr vert="horz" wrap="square" lIns="91440" tIns="45720" rIns="91440" bIns="45720" rtlCol="0" anchor="t" anchorCtr="0">
            <a:spAutoFit/>
          </a:bodyPr>
          <a:lstStyle>
            <a:lvl1pPr>
              <a:defRPr lang="en-US" dirty="0"/>
            </a:lvl1pPr>
          </a:lstStyle>
          <a:p>
            <a:pPr marL="0" lvl="0"/>
            <a:r>
              <a:rPr lang="en-US"/>
              <a:t>Slide Title Here</a:t>
            </a:r>
          </a:p>
        </p:txBody>
      </p:sp>
      <p:sp>
        <p:nvSpPr>
          <p:cNvPr id="3" name="Text Placeholder 2"/>
          <p:cNvSpPr>
            <a:spLocks noGrp="1"/>
          </p:cNvSpPr>
          <p:nvPr>
            <p:ph type="body" idx="10" hasCustomPrompt="1"/>
          </p:nvPr>
        </p:nvSpPr>
        <p:spPr>
          <a:xfrm>
            <a:off x="853769" y="1011995"/>
            <a:ext cx="10770193" cy="383183"/>
          </a:xfrm>
        </p:spPr>
        <p:txBody>
          <a:bodyPr vert="horz" wrap="square" lIns="91440" tIns="45720" rIns="91440" bIns="45720" rtlCol="0" anchor="t">
            <a:noAutofit/>
          </a:bodyPr>
          <a:lstStyle>
            <a:lvl1pPr marL="224361" indent="-224361">
              <a:buNone/>
              <a:defRPr lang="en-US" dirty="0" smtClean="0"/>
            </a:lvl1pPr>
          </a:lstStyle>
          <a:p>
            <a:pPr marL="0" lvl="0" indent="0"/>
            <a:r>
              <a:rPr lang="en-US"/>
              <a:t>Subhead</a:t>
            </a:r>
          </a:p>
        </p:txBody>
      </p:sp>
      <p:sp>
        <p:nvSpPr>
          <p:cNvPr id="4" name="Slide Number Placeholder 5">
            <a:extLst>
              <a:ext uri="{FF2B5EF4-FFF2-40B4-BE49-F238E27FC236}">
                <a16:creationId xmlns:a16="http://schemas.microsoft.com/office/drawing/2014/main" id="{4384736F-1B49-9D4C-85E9-04737D7FBFAB}"/>
              </a:ext>
            </a:extLst>
          </p:cNvPr>
          <p:cNvSpPr>
            <a:spLocks noGrp="1"/>
          </p:cNvSpPr>
          <p:nvPr>
            <p:ph type="sldNum" sz="quarter" idx="4"/>
          </p:nvPr>
        </p:nvSpPr>
        <p:spPr>
          <a:xfrm>
            <a:off x="11080376" y="6395483"/>
            <a:ext cx="581456" cy="281580"/>
          </a:xfrm>
          <a:prstGeom prst="rect">
            <a:avLst/>
          </a:prstGeom>
        </p:spPr>
        <p:txBody>
          <a:bodyPr wrap="square" numCol="1" anchorCtr="0" compatLnSpc="1">
            <a:prstTxWarp prst="textNoShape">
              <a:avLst/>
            </a:prstTxWarp>
          </a:bodyPr>
          <a:lstStyle>
            <a:lvl1pPr fontAlgn="base">
              <a:spcBef>
                <a:spcPct val="0"/>
              </a:spcBef>
              <a:spcAft>
                <a:spcPct val="0"/>
              </a:spcAft>
              <a:defRPr sz="1600">
                <a:solidFill>
                  <a:schemeClr val="bg1"/>
                </a:solidFill>
                <a:latin typeface="Helvetica" pitchFamily="2" charset="0"/>
              </a:defRPr>
            </a:lvl1pPr>
          </a:lstStyle>
          <a:p>
            <a:fld id="{DB1AF65A-669B-4DE9-8F9E-3E102656DFC6}" type="slidenum">
              <a:rPr lang="en-US" altLang="en-US" smtClean="0"/>
              <a:pPr/>
              <a:t>‹#›</a:t>
            </a:fld>
            <a:endParaRPr lang="en-US" altLang="en-US"/>
          </a:p>
        </p:txBody>
      </p:sp>
    </p:spTree>
    <p:extLst>
      <p:ext uri="{BB962C8B-B14F-4D97-AF65-F5344CB8AC3E}">
        <p14:creationId xmlns:p14="http://schemas.microsoft.com/office/powerpoint/2010/main" val="9232738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8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Black"/>
              <a:buNone/>
              <a:defRPr sz="6000">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8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98D"/>
              </a:buClr>
              <a:buSzPts val="2400"/>
              <a:buNone/>
              <a:defRPr sz="2400">
                <a:solidFill>
                  <a:srgbClr val="88898D"/>
                </a:solidFill>
              </a:defRPr>
            </a:lvl1pPr>
            <a:lvl2pPr marL="914400" lvl="1" indent="-228600" algn="l">
              <a:lnSpc>
                <a:spcPct val="90000"/>
              </a:lnSpc>
              <a:spcBef>
                <a:spcPts val="500"/>
              </a:spcBef>
              <a:spcAft>
                <a:spcPts val="0"/>
              </a:spcAft>
              <a:buClr>
                <a:srgbClr val="88898D"/>
              </a:buClr>
              <a:buSzPts val="2000"/>
              <a:buNone/>
              <a:defRPr sz="2000">
                <a:solidFill>
                  <a:srgbClr val="88898D"/>
                </a:solidFill>
              </a:defRPr>
            </a:lvl2pPr>
            <a:lvl3pPr marL="1371600" lvl="2" indent="-228600" algn="l">
              <a:lnSpc>
                <a:spcPct val="90000"/>
              </a:lnSpc>
              <a:spcBef>
                <a:spcPts val="500"/>
              </a:spcBef>
              <a:spcAft>
                <a:spcPts val="0"/>
              </a:spcAft>
              <a:buClr>
                <a:srgbClr val="88898D"/>
              </a:buClr>
              <a:buSzPts val="1800"/>
              <a:buNone/>
              <a:defRPr sz="1800">
                <a:solidFill>
                  <a:srgbClr val="88898D"/>
                </a:solidFill>
              </a:defRPr>
            </a:lvl3pPr>
            <a:lvl4pPr marL="1828800" lvl="3" indent="-228600" algn="l">
              <a:lnSpc>
                <a:spcPct val="90000"/>
              </a:lnSpc>
              <a:spcBef>
                <a:spcPts val="500"/>
              </a:spcBef>
              <a:spcAft>
                <a:spcPts val="0"/>
              </a:spcAft>
              <a:buClr>
                <a:srgbClr val="88898D"/>
              </a:buClr>
              <a:buSzPts val="1600"/>
              <a:buNone/>
              <a:defRPr sz="1600">
                <a:solidFill>
                  <a:srgbClr val="88898D"/>
                </a:solidFill>
              </a:defRPr>
            </a:lvl4pPr>
            <a:lvl5pPr marL="2286000" lvl="4" indent="-228600" algn="l">
              <a:lnSpc>
                <a:spcPct val="90000"/>
              </a:lnSpc>
              <a:spcBef>
                <a:spcPts val="500"/>
              </a:spcBef>
              <a:spcAft>
                <a:spcPts val="0"/>
              </a:spcAft>
              <a:buClr>
                <a:srgbClr val="88898D"/>
              </a:buClr>
              <a:buSzPts val="1600"/>
              <a:buNone/>
              <a:defRPr sz="1600">
                <a:solidFill>
                  <a:srgbClr val="88898D"/>
                </a:solidFill>
              </a:defRPr>
            </a:lvl5pPr>
            <a:lvl6pPr marL="2743200" lvl="5" indent="-228600" algn="l">
              <a:lnSpc>
                <a:spcPct val="90000"/>
              </a:lnSpc>
              <a:spcBef>
                <a:spcPts val="500"/>
              </a:spcBef>
              <a:spcAft>
                <a:spcPts val="0"/>
              </a:spcAft>
              <a:buClr>
                <a:srgbClr val="88898D"/>
              </a:buClr>
              <a:buSzPts val="1600"/>
              <a:buNone/>
              <a:defRPr sz="1600">
                <a:solidFill>
                  <a:srgbClr val="88898D"/>
                </a:solidFill>
              </a:defRPr>
            </a:lvl6pPr>
            <a:lvl7pPr marL="3200400" lvl="6" indent="-228600" algn="l">
              <a:lnSpc>
                <a:spcPct val="90000"/>
              </a:lnSpc>
              <a:spcBef>
                <a:spcPts val="500"/>
              </a:spcBef>
              <a:spcAft>
                <a:spcPts val="0"/>
              </a:spcAft>
              <a:buClr>
                <a:srgbClr val="88898D"/>
              </a:buClr>
              <a:buSzPts val="1600"/>
              <a:buNone/>
              <a:defRPr sz="1600">
                <a:solidFill>
                  <a:srgbClr val="88898D"/>
                </a:solidFill>
              </a:defRPr>
            </a:lvl7pPr>
            <a:lvl8pPr marL="3657600" lvl="7" indent="-228600" algn="l">
              <a:lnSpc>
                <a:spcPct val="90000"/>
              </a:lnSpc>
              <a:spcBef>
                <a:spcPts val="500"/>
              </a:spcBef>
              <a:spcAft>
                <a:spcPts val="0"/>
              </a:spcAft>
              <a:buClr>
                <a:srgbClr val="88898D"/>
              </a:buClr>
              <a:buSzPts val="1600"/>
              <a:buNone/>
              <a:defRPr sz="1600">
                <a:solidFill>
                  <a:srgbClr val="88898D"/>
                </a:solidFill>
              </a:defRPr>
            </a:lvl8pPr>
            <a:lvl9pPr marL="4114800" lvl="8" indent="-228600" algn="l">
              <a:lnSpc>
                <a:spcPct val="90000"/>
              </a:lnSpc>
              <a:spcBef>
                <a:spcPts val="500"/>
              </a:spcBef>
              <a:spcAft>
                <a:spcPts val="0"/>
              </a:spcAft>
              <a:buClr>
                <a:srgbClr val="88898D"/>
              </a:buClr>
              <a:buSzPts val="1600"/>
              <a:buNone/>
              <a:defRPr sz="1600">
                <a:solidFill>
                  <a:srgbClr val="88898D"/>
                </a:solidFill>
              </a:defRPr>
            </a:lvl9pPr>
          </a:lstStyle>
          <a:p>
            <a:endParaRPr/>
          </a:p>
        </p:txBody>
      </p:sp>
      <p:sp>
        <p:nvSpPr>
          <p:cNvPr id="88" name="Google Shape;88;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pic>
        <p:nvPicPr>
          <p:cNvPr id="89" name="Google Shape;89;p85"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733086"/>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lumMod val="60000"/>
                    <a:lumOff val="4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wrap="square" numCol="1" anchorCtr="0" compatLnSpc="1">
            <a:prstTxWarp prst="textNoShape">
              <a:avLst/>
            </a:prstTxWarp>
          </a:bodyPr>
          <a:lstStyle>
            <a:lvl1pPr fontAlgn="base">
              <a:spcBef>
                <a:spcPct val="0"/>
              </a:spcBef>
              <a:spcAft>
                <a:spcPct val="0"/>
              </a:spcAft>
              <a:defRPr/>
            </a:lvl1pPr>
          </a:lstStyle>
          <a:p>
            <a:fld id="{950A0D48-543C-42F9-8877-02047FCF6EAD}" type="slidenum">
              <a:rPr lang="en-US" altLang="en-US"/>
              <a:pPr/>
              <a:t>‹#›</a:t>
            </a:fld>
            <a:endParaRPr lang="en-US" altLang="en-US"/>
          </a:p>
        </p:txBody>
      </p:sp>
    </p:spTree>
    <p:extLst>
      <p:ext uri="{BB962C8B-B14F-4D97-AF65-F5344CB8AC3E}">
        <p14:creationId xmlns:p14="http://schemas.microsoft.com/office/powerpoint/2010/main" val="3281402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103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940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331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507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3743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11227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6319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91104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18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8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8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pic>
        <p:nvPicPr>
          <p:cNvPr id="95" name="Google Shape;95;p86"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89165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2273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BE904-6365-9E48-80A5-86FFE55B15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EC843A-B195-AB42-07B2-29838FF03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9318F8-B2E1-062F-C347-B9F1EBFA8DA2}"/>
              </a:ext>
            </a:extLst>
          </p:cNvPr>
          <p:cNvSpPr>
            <a:spLocks noGrp="1"/>
          </p:cNvSpPr>
          <p:nvPr>
            <p:ph type="dt" sz="half" idx="10"/>
          </p:nvPr>
        </p:nvSpPr>
        <p:spPr/>
        <p:txBody>
          <a:bodyPr/>
          <a:lstStyle/>
          <a:p>
            <a:fld id="{8A92A748-A796-DD46-AA9C-946B5506BB48}" type="datetimeFigureOut">
              <a:rPr lang="en-US" smtClean="0"/>
              <a:t>2/25/2025</a:t>
            </a:fld>
            <a:endParaRPr lang="en-US"/>
          </a:p>
        </p:txBody>
      </p:sp>
      <p:sp>
        <p:nvSpPr>
          <p:cNvPr id="5" name="Footer Placeholder 4">
            <a:extLst>
              <a:ext uri="{FF2B5EF4-FFF2-40B4-BE49-F238E27FC236}">
                <a16:creationId xmlns:a16="http://schemas.microsoft.com/office/drawing/2014/main" id="{5CBB9608-9DD5-48B6-2E3C-3452E1174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D70E1-36BE-739F-46F1-45DDA5CC172D}"/>
              </a:ext>
            </a:extLst>
          </p:cNvPr>
          <p:cNvSpPr>
            <a:spLocks noGrp="1"/>
          </p:cNvSpPr>
          <p:nvPr>
            <p:ph type="sldNum" sz="quarter" idx="12"/>
          </p:nvPr>
        </p:nvSpPr>
        <p:spPr/>
        <p:txBody>
          <a:bodyPr/>
          <a:lstStyle/>
          <a:p>
            <a:fld id="{7874796B-387A-B84D-9739-AF30DEDA2BA4}" type="slidenum">
              <a:rPr lang="en-US" smtClean="0"/>
              <a:t>‹#›</a:t>
            </a:fld>
            <a:endParaRPr lang="en-US"/>
          </a:p>
        </p:txBody>
      </p:sp>
    </p:spTree>
    <p:extLst>
      <p:ext uri="{BB962C8B-B14F-4D97-AF65-F5344CB8AC3E}">
        <p14:creationId xmlns:p14="http://schemas.microsoft.com/office/powerpoint/2010/main" val="7040733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FD80E-426B-2E73-F2C0-794842EBA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148670-0D9C-D3AA-B37D-3E26A65087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0155F-73F2-BC4F-2266-D7C615303099}"/>
              </a:ext>
            </a:extLst>
          </p:cNvPr>
          <p:cNvSpPr>
            <a:spLocks noGrp="1"/>
          </p:cNvSpPr>
          <p:nvPr>
            <p:ph type="dt" sz="half" idx="10"/>
          </p:nvPr>
        </p:nvSpPr>
        <p:spPr/>
        <p:txBody>
          <a:bodyPr/>
          <a:lstStyle/>
          <a:p>
            <a:fld id="{8A92A748-A796-DD46-AA9C-946B5506BB48}" type="datetimeFigureOut">
              <a:rPr lang="en-US" smtClean="0"/>
              <a:t>2/25/2025</a:t>
            </a:fld>
            <a:endParaRPr lang="en-US"/>
          </a:p>
        </p:txBody>
      </p:sp>
      <p:sp>
        <p:nvSpPr>
          <p:cNvPr id="5" name="Footer Placeholder 4">
            <a:extLst>
              <a:ext uri="{FF2B5EF4-FFF2-40B4-BE49-F238E27FC236}">
                <a16:creationId xmlns:a16="http://schemas.microsoft.com/office/drawing/2014/main" id="{52CA57F6-2184-A245-EDA6-4D266E248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3692B-AB30-9DF4-61E0-E70E166F1D34}"/>
              </a:ext>
            </a:extLst>
          </p:cNvPr>
          <p:cNvSpPr>
            <a:spLocks noGrp="1"/>
          </p:cNvSpPr>
          <p:nvPr>
            <p:ph type="sldNum" sz="quarter" idx="12"/>
          </p:nvPr>
        </p:nvSpPr>
        <p:spPr/>
        <p:txBody>
          <a:bodyPr/>
          <a:lstStyle/>
          <a:p>
            <a:fld id="{7874796B-387A-B84D-9739-AF30DEDA2BA4}" type="slidenum">
              <a:rPr lang="en-US" smtClean="0"/>
              <a:t>‹#›</a:t>
            </a:fld>
            <a:endParaRPr lang="en-US"/>
          </a:p>
        </p:txBody>
      </p:sp>
    </p:spTree>
    <p:extLst>
      <p:ext uri="{BB962C8B-B14F-4D97-AF65-F5344CB8AC3E}">
        <p14:creationId xmlns:p14="http://schemas.microsoft.com/office/powerpoint/2010/main" val="21424037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966E-C3F1-C43F-9153-00B935C33F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8A473E-D585-9461-1572-0D124C0F90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14FA46-1A2B-E42D-92FF-DE9162A4FAB5}"/>
              </a:ext>
            </a:extLst>
          </p:cNvPr>
          <p:cNvSpPr>
            <a:spLocks noGrp="1"/>
          </p:cNvSpPr>
          <p:nvPr>
            <p:ph type="dt" sz="half" idx="10"/>
          </p:nvPr>
        </p:nvSpPr>
        <p:spPr/>
        <p:txBody>
          <a:bodyPr/>
          <a:lstStyle/>
          <a:p>
            <a:fld id="{8A92A748-A796-DD46-AA9C-946B5506BB48}" type="datetimeFigureOut">
              <a:rPr lang="en-US" smtClean="0"/>
              <a:t>2/25/2025</a:t>
            </a:fld>
            <a:endParaRPr lang="en-US"/>
          </a:p>
        </p:txBody>
      </p:sp>
      <p:sp>
        <p:nvSpPr>
          <p:cNvPr id="5" name="Footer Placeholder 4">
            <a:extLst>
              <a:ext uri="{FF2B5EF4-FFF2-40B4-BE49-F238E27FC236}">
                <a16:creationId xmlns:a16="http://schemas.microsoft.com/office/drawing/2014/main" id="{D5913C62-3FA8-F231-FB3A-B5397993F2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E5FAB-B66E-269E-A52D-EC5BE5ABCA24}"/>
              </a:ext>
            </a:extLst>
          </p:cNvPr>
          <p:cNvSpPr>
            <a:spLocks noGrp="1"/>
          </p:cNvSpPr>
          <p:nvPr>
            <p:ph type="sldNum" sz="quarter" idx="12"/>
          </p:nvPr>
        </p:nvSpPr>
        <p:spPr/>
        <p:txBody>
          <a:bodyPr/>
          <a:lstStyle/>
          <a:p>
            <a:fld id="{7874796B-387A-B84D-9739-AF30DEDA2BA4}" type="slidenum">
              <a:rPr lang="en-US" smtClean="0"/>
              <a:t>‹#›</a:t>
            </a:fld>
            <a:endParaRPr lang="en-US"/>
          </a:p>
        </p:txBody>
      </p:sp>
    </p:spTree>
    <p:extLst>
      <p:ext uri="{BB962C8B-B14F-4D97-AF65-F5344CB8AC3E}">
        <p14:creationId xmlns:p14="http://schemas.microsoft.com/office/powerpoint/2010/main" val="6240100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6D96D-BA48-6E9B-4A4F-4E5F57F6B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5704A-C967-B824-A2D4-4C7FC7E5E4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EDD5F5-ACE8-47E8-3B13-5802AE8B3F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C23867-DAB3-DEEB-105F-9C5AA2FBA320}"/>
              </a:ext>
            </a:extLst>
          </p:cNvPr>
          <p:cNvSpPr>
            <a:spLocks noGrp="1"/>
          </p:cNvSpPr>
          <p:nvPr>
            <p:ph type="dt" sz="half" idx="10"/>
          </p:nvPr>
        </p:nvSpPr>
        <p:spPr/>
        <p:txBody>
          <a:bodyPr/>
          <a:lstStyle/>
          <a:p>
            <a:fld id="{8A92A748-A796-DD46-AA9C-946B5506BB48}" type="datetimeFigureOut">
              <a:rPr lang="en-US" smtClean="0"/>
              <a:t>2/25/2025</a:t>
            </a:fld>
            <a:endParaRPr lang="en-US"/>
          </a:p>
        </p:txBody>
      </p:sp>
      <p:sp>
        <p:nvSpPr>
          <p:cNvPr id="6" name="Footer Placeholder 5">
            <a:extLst>
              <a:ext uri="{FF2B5EF4-FFF2-40B4-BE49-F238E27FC236}">
                <a16:creationId xmlns:a16="http://schemas.microsoft.com/office/drawing/2014/main" id="{A8EA2B57-AE98-1E48-BBE7-AB6FA1B9B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1CAD85-73AB-E803-10B7-D4608B3F6AA9}"/>
              </a:ext>
            </a:extLst>
          </p:cNvPr>
          <p:cNvSpPr>
            <a:spLocks noGrp="1"/>
          </p:cNvSpPr>
          <p:nvPr>
            <p:ph type="sldNum" sz="quarter" idx="12"/>
          </p:nvPr>
        </p:nvSpPr>
        <p:spPr/>
        <p:txBody>
          <a:bodyPr/>
          <a:lstStyle/>
          <a:p>
            <a:fld id="{7874796B-387A-B84D-9739-AF30DEDA2BA4}" type="slidenum">
              <a:rPr lang="en-US" smtClean="0"/>
              <a:t>‹#›</a:t>
            </a:fld>
            <a:endParaRPr lang="en-US"/>
          </a:p>
        </p:txBody>
      </p:sp>
    </p:spTree>
    <p:extLst>
      <p:ext uri="{BB962C8B-B14F-4D97-AF65-F5344CB8AC3E}">
        <p14:creationId xmlns:p14="http://schemas.microsoft.com/office/powerpoint/2010/main" val="2154118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C7A9-FC43-CE9F-4958-2AEFE83AB0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3F4CD3-2F8E-5CAD-46FC-043FB0B8FB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1E1058-9671-2070-7AA4-5B335F1DF3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A7DF7-1879-CDB6-3AD1-1C0026118F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E35975-2EA2-0052-DF78-A7CD97BD28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410D09-9165-B537-F928-D483C3A9FD33}"/>
              </a:ext>
            </a:extLst>
          </p:cNvPr>
          <p:cNvSpPr>
            <a:spLocks noGrp="1"/>
          </p:cNvSpPr>
          <p:nvPr>
            <p:ph type="dt" sz="half" idx="10"/>
          </p:nvPr>
        </p:nvSpPr>
        <p:spPr/>
        <p:txBody>
          <a:bodyPr/>
          <a:lstStyle/>
          <a:p>
            <a:fld id="{8A92A748-A796-DD46-AA9C-946B5506BB48}" type="datetimeFigureOut">
              <a:rPr lang="en-US" smtClean="0"/>
              <a:t>2/25/2025</a:t>
            </a:fld>
            <a:endParaRPr lang="en-US"/>
          </a:p>
        </p:txBody>
      </p:sp>
      <p:sp>
        <p:nvSpPr>
          <p:cNvPr id="8" name="Footer Placeholder 7">
            <a:extLst>
              <a:ext uri="{FF2B5EF4-FFF2-40B4-BE49-F238E27FC236}">
                <a16:creationId xmlns:a16="http://schemas.microsoft.com/office/drawing/2014/main" id="{02181D77-0F6E-A48B-2731-25D4B9B018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431987-5804-E489-2ECA-B07A4C41F621}"/>
              </a:ext>
            </a:extLst>
          </p:cNvPr>
          <p:cNvSpPr>
            <a:spLocks noGrp="1"/>
          </p:cNvSpPr>
          <p:nvPr>
            <p:ph type="sldNum" sz="quarter" idx="12"/>
          </p:nvPr>
        </p:nvSpPr>
        <p:spPr/>
        <p:txBody>
          <a:bodyPr/>
          <a:lstStyle/>
          <a:p>
            <a:fld id="{7874796B-387A-B84D-9739-AF30DEDA2BA4}" type="slidenum">
              <a:rPr lang="en-US" smtClean="0"/>
              <a:t>‹#›</a:t>
            </a:fld>
            <a:endParaRPr lang="en-US"/>
          </a:p>
        </p:txBody>
      </p:sp>
    </p:spTree>
    <p:extLst>
      <p:ext uri="{BB962C8B-B14F-4D97-AF65-F5344CB8AC3E}">
        <p14:creationId xmlns:p14="http://schemas.microsoft.com/office/powerpoint/2010/main" val="11247983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191C6-1AD8-4D2A-DC0C-2509E56D56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A1886E-B0F8-ACDB-DC98-3E77B7122A7F}"/>
              </a:ext>
            </a:extLst>
          </p:cNvPr>
          <p:cNvSpPr>
            <a:spLocks noGrp="1"/>
          </p:cNvSpPr>
          <p:nvPr>
            <p:ph type="dt" sz="half" idx="10"/>
          </p:nvPr>
        </p:nvSpPr>
        <p:spPr/>
        <p:txBody>
          <a:bodyPr/>
          <a:lstStyle/>
          <a:p>
            <a:fld id="{8A92A748-A796-DD46-AA9C-946B5506BB48}" type="datetimeFigureOut">
              <a:rPr lang="en-US" smtClean="0"/>
              <a:t>2/25/2025</a:t>
            </a:fld>
            <a:endParaRPr lang="en-US"/>
          </a:p>
        </p:txBody>
      </p:sp>
      <p:sp>
        <p:nvSpPr>
          <p:cNvPr id="4" name="Footer Placeholder 3">
            <a:extLst>
              <a:ext uri="{FF2B5EF4-FFF2-40B4-BE49-F238E27FC236}">
                <a16:creationId xmlns:a16="http://schemas.microsoft.com/office/drawing/2014/main" id="{B314FA8F-FE13-AA34-37BA-E41A41315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E15022-FEA6-9931-1988-0E48D69017FD}"/>
              </a:ext>
            </a:extLst>
          </p:cNvPr>
          <p:cNvSpPr>
            <a:spLocks noGrp="1"/>
          </p:cNvSpPr>
          <p:nvPr>
            <p:ph type="sldNum" sz="quarter" idx="12"/>
          </p:nvPr>
        </p:nvSpPr>
        <p:spPr/>
        <p:txBody>
          <a:bodyPr/>
          <a:lstStyle/>
          <a:p>
            <a:fld id="{7874796B-387A-B84D-9739-AF30DEDA2BA4}" type="slidenum">
              <a:rPr lang="en-US" smtClean="0"/>
              <a:t>‹#›</a:t>
            </a:fld>
            <a:endParaRPr lang="en-US"/>
          </a:p>
        </p:txBody>
      </p:sp>
    </p:spTree>
    <p:extLst>
      <p:ext uri="{BB962C8B-B14F-4D97-AF65-F5344CB8AC3E}">
        <p14:creationId xmlns:p14="http://schemas.microsoft.com/office/powerpoint/2010/main" val="38843635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E1A8A6-DD41-D62A-F0CA-59E883D5D43A}"/>
              </a:ext>
            </a:extLst>
          </p:cNvPr>
          <p:cNvSpPr>
            <a:spLocks noGrp="1"/>
          </p:cNvSpPr>
          <p:nvPr>
            <p:ph type="dt" sz="half" idx="10"/>
          </p:nvPr>
        </p:nvSpPr>
        <p:spPr/>
        <p:txBody>
          <a:bodyPr/>
          <a:lstStyle/>
          <a:p>
            <a:fld id="{8A92A748-A796-DD46-AA9C-946B5506BB48}" type="datetimeFigureOut">
              <a:rPr lang="en-US" smtClean="0"/>
              <a:t>2/25/2025</a:t>
            </a:fld>
            <a:endParaRPr lang="en-US"/>
          </a:p>
        </p:txBody>
      </p:sp>
      <p:sp>
        <p:nvSpPr>
          <p:cNvPr id="3" name="Footer Placeholder 2">
            <a:extLst>
              <a:ext uri="{FF2B5EF4-FFF2-40B4-BE49-F238E27FC236}">
                <a16:creationId xmlns:a16="http://schemas.microsoft.com/office/drawing/2014/main" id="{C01E644A-7E08-3989-DBB2-58BB91AA8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5A3462-C38C-9151-6908-88C1A573D7AD}"/>
              </a:ext>
            </a:extLst>
          </p:cNvPr>
          <p:cNvSpPr>
            <a:spLocks noGrp="1"/>
          </p:cNvSpPr>
          <p:nvPr>
            <p:ph type="sldNum" sz="quarter" idx="12"/>
          </p:nvPr>
        </p:nvSpPr>
        <p:spPr/>
        <p:txBody>
          <a:bodyPr/>
          <a:lstStyle/>
          <a:p>
            <a:fld id="{7874796B-387A-B84D-9739-AF30DEDA2BA4}" type="slidenum">
              <a:rPr lang="en-US" smtClean="0"/>
              <a:t>‹#›</a:t>
            </a:fld>
            <a:endParaRPr lang="en-US"/>
          </a:p>
        </p:txBody>
      </p:sp>
    </p:spTree>
    <p:extLst>
      <p:ext uri="{BB962C8B-B14F-4D97-AF65-F5344CB8AC3E}">
        <p14:creationId xmlns:p14="http://schemas.microsoft.com/office/powerpoint/2010/main" val="4218130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54313-601D-36CB-D0D6-A791B8499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6BCB6D-A257-DD86-5863-9993A4E7B8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6B0260-C394-200F-7E25-88E6D7505A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9B1E5-ED46-86AA-2416-736913D2A972}"/>
              </a:ext>
            </a:extLst>
          </p:cNvPr>
          <p:cNvSpPr>
            <a:spLocks noGrp="1"/>
          </p:cNvSpPr>
          <p:nvPr>
            <p:ph type="dt" sz="half" idx="10"/>
          </p:nvPr>
        </p:nvSpPr>
        <p:spPr/>
        <p:txBody>
          <a:bodyPr/>
          <a:lstStyle/>
          <a:p>
            <a:fld id="{8A92A748-A796-DD46-AA9C-946B5506BB48}" type="datetimeFigureOut">
              <a:rPr lang="en-US" smtClean="0"/>
              <a:t>2/25/2025</a:t>
            </a:fld>
            <a:endParaRPr lang="en-US"/>
          </a:p>
        </p:txBody>
      </p:sp>
      <p:sp>
        <p:nvSpPr>
          <p:cNvPr id="6" name="Footer Placeholder 5">
            <a:extLst>
              <a:ext uri="{FF2B5EF4-FFF2-40B4-BE49-F238E27FC236}">
                <a16:creationId xmlns:a16="http://schemas.microsoft.com/office/drawing/2014/main" id="{D4E19C43-C763-459B-08F7-6A9B06164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A75CB-6482-C749-ED50-51544F0D6BD9}"/>
              </a:ext>
            </a:extLst>
          </p:cNvPr>
          <p:cNvSpPr>
            <a:spLocks noGrp="1"/>
          </p:cNvSpPr>
          <p:nvPr>
            <p:ph type="sldNum" sz="quarter" idx="12"/>
          </p:nvPr>
        </p:nvSpPr>
        <p:spPr/>
        <p:txBody>
          <a:bodyPr/>
          <a:lstStyle/>
          <a:p>
            <a:fld id="{7874796B-387A-B84D-9739-AF30DEDA2BA4}" type="slidenum">
              <a:rPr lang="en-US" smtClean="0"/>
              <a:t>‹#›</a:t>
            </a:fld>
            <a:endParaRPr lang="en-US"/>
          </a:p>
        </p:txBody>
      </p:sp>
    </p:spTree>
    <p:extLst>
      <p:ext uri="{BB962C8B-B14F-4D97-AF65-F5344CB8AC3E}">
        <p14:creationId xmlns:p14="http://schemas.microsoft.com/office/powerpoint/2010/main" val="3606557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6"/>
        <p:cNvGrpSpPr/>
        <p:nvPr/>
      </p:nvGrpSpPr>
      <p:grpSpPr>
        <a:xfrm>
          <a:off x="0" y="0"/>
          <a:ext cx="0" cy="0"/>
          <a:chOff x="0" y="0"/>
          <a:chExt cx="0" cy="0"/>
        </a:xfrm>
      </p:grpSpPr>
      <p:sp>
        <p:nvSpPr>
          <p:cNvPr id="97" name="Google Shape;97;p8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8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 name="Google Shape;99;p8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8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1" name="Google Shape;101;p8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pic>
        <p:nvPicPr>
          <p:cNvPr id="103" name="Google Shape;103;p87" descr="http://hspn.ca/wp-content/uploads/2020/03/HSPNWordmark_dark.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9390" y="6356350"/>
            <a:ext cx="1436814" cy="36000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9F83-E793-DB26-2A03-B1D35A133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CD9A55-DC40-E3C7-0C8E-FAC8B152EB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CAC68E-CAAD-559C-56E1-D9E3E8592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AE8FE-3846-BE61-4A61-9BE9D6CC3CF9}"/>
              </a:ext>
            </a:extLst>
          </p:cNvPr>
          <p:cNvSpPr>
            <a:spLocks noGrp="1"/>
          </p:cNvSpPr>
          <p:nvPr>
            <p:ph type="dt" sz="half" idx="10"/>
          </p:nvPr>
        </p:nvSpPr>
        <p:spPr/>
        <p:txBody>
          <a:bodyPr/>
          <a:lstStyle/>
          <a:p>
            <a:fld id="{8A92A748-A796-DD46-AA9C-946B5506BB48}" type="datetimeFigureOut">
              <a:rPr lang="en-US" smtClean="0"/>
              <a:t>2/25/2025</a:t>
            </a:fld>
            <a:endParaRPr lang="en-US"/>
          </a:p>
        </p:txBody>
      </p:sp>
      <p:sp>
        <p:nvSpPr>
          <p:cNvPr id="6" name="Footer Placeholder 5">
            <a:extLst>
              <a:ext uri="{FF2B5EF4-FFF2-40B4-BE49-F238E27FC236}">
                <a16:creationId xmlns:a16="http://schemas.microsoft.com/office/drawing/2014/main" id="{6FBBC02C-64AD-C8D2-9162-392095E8F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8D696-CA13-7923-3E36-6A8445FA3249}"/>
              </a:ext>
            </a:extLst>
          </p:cNvPr>
          <p:cNvSpPr>
            <a:spLocks noGrp="1"/>
          </p:cNvSpPr>
          <p:nvPr>
            <p:ph type="sldNum" sz="quarter" idx="12"/>
          </p:nvPr>
        </p:nvSpPr>
        <p:spPr/>
        <p:txBody>
          <a:bodyPr/>
          <a:lstStyle/>
          <a:p>
            <a:fld id="{7874796B-387A-B84D-9739-AF30DEDA2BA4}" type="slidenum">
              <a:rPr lang="en-US" smtClean="0"/>
              <a:t>‹#›</a:t>
            </a:fld>
            <a:endParaRPr lang="en-US"/>
          </a:p>
        </p:txBody>
      </p:sp>
    </p:spTree>
    <p:extLst>
      <p:ext uri="{BB962C8B-B14F-4D97-AF65-F5344CB8AC3E}">
        <p14:creationId xmlns:p14="http://schemas.microsoft.com/office/powerpoint/2010/main" val="19131874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93E9-4095-9F50-9E8D-B58091FB1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BFA87C-C4E0-7AE3-F205-AB0C99073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8F2EA0-BE71-7E4E-997F-E6EAAE81E977}"/>
              </a:ext>
            </a:extLst>
          </p:cNvPr>
          <p:cNvSpPr>
            <a:spLocks noGrp="1"/>
          </p:cNvSpPr>
          <p:nvPr>
            <p:ph type="dt" sz="half" idx="10"/>
          </p:nvPr>
        </p:nvSpPr>
        <p:spPr/>
        <p:txBody>
          <a:bodyPr/>
          <a:lstStyle/>
          <a:p>
            <a:fld id="{8A92A748-A796-DD46-AA9C-946B5506BB48}" type="datetimeFigureOut">
              <a:rPr lang="en-US" smtClean="0"/>
              <a:t>2/25/2025</a:t>
            </a:fld>
            <a:endParaRPr lang="en-US"/>
          </a:p>
        </p:txBody>
      </p:sp>
      <p:sp>
        <p:nvSpPr>
          <p:cNvPr id="5" name="Footer Placeholder 4">
            <a:extLst>
              <a:ext uri="{FF2B5EF4-FFF2-40B4-BE49-F238E27FC236}">
                <a16:creationId xmlns:a16="http://schemas.microsoft.com/office/drawing/2014/main" id="{FBC86328-5CE6-B6A8-A0D0-01F1CC0F6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A0095-50AF-DF42-1F61-F2282A515738}"/>
              </a:ext>
            </a:extLst>
          </p:cNvPr>
          <p:cNvSpPr>
            <a:spLocks noGrp="1"/>
          </p:cNvSpPr>
          <p:nvPr>
            <p:ph type="sldNum" sz="quarter" idx="12"/>
          </p:nvPr>
        </p:nvSpPr>
        <p:spPr/>
        <p:txBody>
          <a:bodyPr/>
          <a:lstStyle/>
          <a:p>
            <a:fld id="{7874796B-387A-B84D-9739-AF30DEDA2BA4}" type="slidenum">
              <a:rPr lang="en-US" smtClean="0"/>
              <a:t>‹#›</a:t>
            </a:fld>
            <a:endParaRPr lang="en-US"/>
          </a:p>
        </p:txBody>
      </p:sp>
    </p:spTree>
    <p:extLst>
      <p:ext uri="{BB962C8B-B14F-4D97-AF65-F5344CB8AC3E}">
        <p14:creationId xmlns:p14="http://schemas.microsoft.com/office/powerpoint/2010/main" val="3625640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CB636-3FB4-2B75-8BFF-7924AC72AD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672876-8E1F-CF1B-B121-3CCC68EE1D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18A9F-0EF4-5D40-E356-1B57FB5FCD36}"/>
              </a:ext>
            </a:extLst>
          </p:cNvPr>
          <p:cNvSpPr>
            <a:spLocks noGrp="1"/>
          </p:cNvSpPr>
          <p:nvPr>
            <p:ph type="dt" sz="half" idx="10"/>
          </p:nvPr>
        </p:nvSpPr>
        <p:spPr/>
        <p:txBody>
          <a:bodyPr/>
          <a:lstStyle/>
          <a:p>
            <a:fld id="{8A92A748-A796-DD46-AA9C-946B5506BB48}" type="datetimeFigureOut">
              <a:rPr lang="en-US" smtClean="0"/>
              <a:t>2/25/2025</a:t>
            </a:fld>
            <a:endParaRPr lang="en-US"/>
          </a:p>
        </p:txBody>
      </p:sp>
      <p:sp>
        <p:nvSpPr>
          <p:cNvPr id="5" name="Footer Placeholder 4">
            <a:extLst>
              <a:ext uri="{FF2B5EF4-FFF2-40B4-BE49-F238E27FC236}">
                <a16:creationId xmlns:a16="http://schemas.microsoft.com/office/drawing/2014/main" id="{0DECC24B-1838-B65C-B12F-371E420F6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6DC1-5E4D-A08C-D984-0BDA633705A1}"/>
              </a:ext>
            </a:extLst>
          </p:cNvPr>
          <p:cNvSpPr>
            <a:spLocks noGrp="1"/>
          </p:cNvSpPr>
          <p:nvPr>
            <p:ph type="sldNum" sz="quarter" idx="12"/>
          </p:nvPr>
        </p:nvSpPr>
        <p:spPr/>
        <p:txBody>
          <a:bodyPr/>
          <a:lstStyle/>
          <a:p>
            <a:fld id="{7874796B-387A-B84D-9739-AF30DEDA2BA4}" type="slidenum">
              <a:rPr lang="en-US" smtClean="0"/>
              <a:t>‹#›</a:t>
            </a:fld>
            <a:endParaRPr lang="en-US"/>
          </a:p>
        </p:txBody>
      </p:sp>
    </p:spTree>
    <p:extLst>
      <p:ext uri="{BB962C8B-B14F-4D97-AF65-F5344CB8AC3E}">
        <p14:creationId xmlns:p14="http://schemas.microsoft.com/office/powerpoint/2010/main" val="1467257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9.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8.png"/><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theme" Target="../theme/theme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5.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0" marR="0" lvl="1" indent="0" algn="r" rtl="0">
              <a:spcBef>
                <a:spcPts val="0"/>
              </a:spcBef>
              <a:buNone/>
              <a:defRPr sz="1200" b="0" i="0" u="none" strike="noStrike" cap="none">
                <a:solidFill>
                  <a:schemeClr val="dk1"/>
                </a:solidFill>
                <a:latin typeface="Arial"/>
                <a:ea typeface="Arial"/>
                <a:cs typeface="Arial"/>
                <a:sym typeface="Arial"/>
              </a:defRPr>
            </a:lvl2pPr>
            <a:lvl3pPr marL="0" marR="0" lvl="2" indent="0" algn="r" rtl="0">
              <a:spcBef>
                <a:spcPts val="0"/>
              </a:spcBef>
              <a:buNone/>
              <a:defRPr sz="1200" b="0" i="0" u="none" strike="noStrike" cap="none">
                <a:solidFill>
                  <a:schemeClr val="dk1"/>
                </a:solidFill>
                <a:latin typeface="Arial"/>
                <a:ea typeface="Arial"/>
                <a:cs typeface="Arial"/>
                <a:sym typeface="Arial"/>
              </a:defRPr>
            </a:lvl3pPr>
            <a:lvl4pPr marL="0" marR="0" lvl="3" indent="0" algn="r" rtl="0">
              <a:spcBef>
                <a:spcPts val="0"/>
              </a:spcBef>
              <a:buNone/>
              <a:defRPr sz="1200" b="0" i="0" u="none" strike="noStrike" cap="none">
                <a:solidFill>
                  <a:schemeClr val="dk1"/>
                </a:solidFill>
                <a:latin typeface="Arial"/>
                <a:ea typeface="Arial"/>
                <a:cs typeface="Arial"/>
                <a:sym typeface="Arial"/>
              </a:defRPr>
            </a:lvl4pPr>
            <a:lvl5pPr marL="0" marR="0" lvl="4" indent="0" algn="r" rtl="0">
              <a:spcBef>
                <a:spcPts val="0"/>
              </a:spcBef>
              <a:buNone/>
              <a:defRPr sz="1200" b="0" i="0" u="none" strike="noStrike" cap="none">
                <a:solidFill>
                  <a:schemeClr val="dk1"/>
                </a:solidFill>
                <a:latin typeface="Arial"/>
                <a:ea typeface="Arial"/>
                <a:cs typeface="Arial"/>
                <a:sym typeface="Arial"/>
              </a:defRPr>
            </a:lvl5pPr>
            <a:lvl6pPr marL="0" marR="0" lvl="5" indent="0" algn="r" rtl="0">
              <a:spcBef>
                <a:spcPts val="0"/>
              </a:spcBef>
              <a:buNone/>
              <a:defRPr sz="1200" b="0" i="0" u="none" strike="noStrike" cap="none">
                <a:solidFill>
                  <a:schemeClr val="dk1"/>
                </a:solidFill>
                <a:latin typeface="Arial"/>
                <a:ea typeface="Arial"/>
                <a:cs typeface="Arial"/>
                <a:sym typeface="Arial"/>
              </a:defRPr>
            </a:lvl6pPr>
            <a:lvl7pPr marL="0" marR="0" lvl="6" indent="0" algn="r" rtl="0">
              <a:spcBef>
                <a:spcPts val="0"/>
              </a:spcBef>
              <a:buNone/>
              <a:defRPr sz="1200" b="0" i="0" u="none" strike="noStrike" cap="none">
                <a:solidFill>
                  <a:schemeClr val="dk1"/>
                </a:solidFill>
                <a:latin typeface="Arial"/>
                <a:ea typeface="Arial"/>
                <a:cs typeface="Arial"/>
                <a:sym typeface="Arial"/>
              </a:defRPr>
            </a:lvl7pPr>
            <a:lvl8pPr marL="0" marR="0" lvl="7" indent="0" algn="r" rtl="0">
              <a:spcBef>
                <a:spcPts val="0"/>
              </a:spcBef>
              <a:buNone/>
              <a:defRPr sz="1200" b="0" i="0" u="none" strike="noStrike" cap="none">
                <a:solidFill>
                  <a:schemeClr val="dk1"/>
                </a:solidFill>
                <a:latin typeface="Arial"/>
                <a:ea typeface="Arial"/>
                <a:cs typeface="Arial"/>
                <a:sym typeface="Arial"/>
              </a:defRPr>
            </a:lvl8pPr>
            <a:lvl9pPr marL="0" marR="0" lvl="8" indent="0" algn="r" rtl="0">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7" r:id="rId3"/>
    <p:sldLayoutId id="2147483658"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9" r:id="rId13"/>
    <p:sldLayoutId id="2147483816" r:id="rId14"/>
    <p:sldLayoutId id="2147483822" r:id="rId15"/>
    <p:sldLayoutId id="2147483933" r:id="rId16"/>
    <p:sldLayoutId id="2147483934" r:id="rId17"/>
    <p:sldLayoutId id="2147483935" r:id="rId18"/>
    <p:sldLayoutId id="2147483937" r:id="rId19"/>
    <p:sldLayoutId id="2147483938" r:id="rId20"/>
    <p:sldLayoutId id="2147483939" r:id="rId21"/>
    <p:sldLayoutId id="2147483952" r:id="rId22"/>
    <p:sldLayoutId id="2147483954" r:id="rId23"/>
    <p:sldLayoutId id="2147483955" r:id="rId24"/>
    <p:sldLayoutId id="214748395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6EEA609-AB6F-7C46-A4F8-A4B40A820A8B}"/>
              </a:ext>
            </a:extLst>
          </p:cNvPr>
          <p:cNvSpPr/>
          <p:nvPr userDrawn="1"/>
        </p:nvSpPr>
        <p:spPr>
          <a:xfrm>
            <a:off x="0" y="6257838"/>
            <a:ext cx="12192000" cy="600162"/>
          </a:xfrm>
          <a:prstGeom prst="rect">
            <a:avLst/>
          </a:prstGeom>
          <a:solidFill>
            <a:srgbClr val="95CBF7">
              <a:alpha val="49804"/>
            </a:srgbClr>
          </a:solidFill>
          <a:ln>
            <a:no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300" b="0" i="0" u="none" strike="noStrike" cap="none" spc="0" normalizeH="0" baseline="0" dirty="0">
              <a:ln>
                <a:noFill/>
              </a:ln>
              <a:solidFill>
                <a:srgbClr val="4086C8"/>
              </a:solidFill>
              <a:effectLst/>
              <a:uFillTx/>
              <a:latin typeface="+mj-lt"/>
              <a:ea typeface="+mj-ea"/>
              <a:cs typeface="+mj-cs"/>
              <a:sym typeface="Arial"/>
            </a:endParaRPr>
          </a:p>
        </p:txBody>
      </p:sp>
      <p:sp>
        <p:nvSpPr>
          <p:cNvPr id="3" name="Content Placeholder" descr="Slide Content"/>
          <p:cNvSpPr>
            <a:spLocks noGrp="1"/>
          </p:cNvSpPr>
          <p:nvPr>
            <p:ph type="body" idx="1"/>
          </p:nvPr>
        </p:nvSpPr>
        <p:spPr>
          <a:xfrm>
            <a:off x="267858" y="1480930"/>
            <a:ext cx="11708068" cy="4645234"/>
          </a:xfrm>
          <a:prstGeom prst="rect">
            <a:avLst/>
          </a:prstGeom>
        </p:spPr>
        <p:txBody>
          <a:bodyPr vert="horz" lIns="108000" tIns="45720" rIns="91440" bIns="45720" rtlCol="0">
            <a:normAutofit/>
          </a:bodyPr>
          <a:lstStyle/>
          <a:p>
            <a:pPr marL="234000" marR="0" lvl="0" indent="-234000" algn="l" defTabSz="457189" rtl="0" eaLnBrk="1" fontAlgn="auto" latinLnBrk="0" hangingPunct="1">
              <a:lnSpc>
                <a:spcPct val="100000"/>
              </a:lnSpc>
              <a:spcBef>
                <a:spcPts val="0"/>
              </a:spcBef>
              <a:spcAft>
                <a:spcPts val="300"/>
              </a:spcAft>
              <a:buClr>
                <a:srgbClr val="254776"/>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254776"/>
                </a:solidFill>
                <a:effectLst/>
                <a:uLnTx/>
                <a:uFillTx/>
                <a:latin typeface="Arial" charset="0"/>
                <a:ea typeface="+mn-ea"/>
                <a:cs typeface="+mn-cs"/>
              </a:rPr>
              <a:t>Click to edit Master text styles</a:t>
            </a:r>
          </a:p>
          <a:p>
            <a:pPr marL="466725" marR="0" lvl="1" indent="-233363" algn="l" defTabSz="457189" rtl="0" eaLnBrk="1" fontAlgn="auto" latinLnBrk="0" hangingPunct="1">
              <a:lnSpc>
                <a:spcPct val="100000"/>
              </a:lnSpc>
              <a:spcBef>
                <a:spcPts val="0"/>
              </a:spcBef>
              <a:spcAft>
                <a:spcPts val="300"/>
              </a:spcAft>
              <a:buClr>
                <a:srgbClr val="254776"/>
              </a:buClr>
              <a:buSzPct val="75000"/>
              <a:buFont typeface="Courier New" panose="02070309020205020404" pitchFamily="49" charset="0"/>
              <a:buChar char="o"/>
              <a:tabLst/>
              <a:defRPr/>
            </a:pPr>
            <a:r>
              <a:rPr kumimoji="0" lang="en-US" sz="1800" b="0" i="0" u="none" strike="noStrike" kern="1200" cap="none" spc="0" normalizeH="0" baseline="0" noProof="0" dirty="0">
                <a:ln>
                  <a:noFill/>
                </a:ln>
                <a:solidFill>
                  <a:srgbClr val="254776"/>
                </a:solidFill>
                <a:effectLst/>
                <a:uLnTx/>
                <a:uFillTx/>
                <a:latin typeface="Arial" charset="0"/>
                <a:ea typeface="+mn-ea"/>
                <a:cs typeface="+mn-cs"/>
              </a:rPr>
              <a:t>Second level</a:t>
            </a:r>
          </a:p>
          <a:p>
            <a:pPr marL="719138" marR="0" lvl="2" indent="-233363" algn="l" defTabSz="457189" rtl="0" eaLnBrk="1" fontAlgn="auto" latinLnBrk="0" hangingPunct="1">
              <a:lnSpc>
                <a:spcPct val="100000"/>
              </a:lnSpc>
              <a:spcBef>
                <a:spcPts val="0"/>
              </a:spcBef>
              <a:spcAft>
                <a:spcPts val="300"/>
              </a:spcAft>
              <a:buClr>
                <a:srgbClr val="254776"/>
              </a:buClr>
              <a:buSzPct val="75000"/>
              <a:buFont typeface="Wingdings" pitchFamily="2" charset="2"/>
              <a:buChar char="§"/>
              <a:tabLst>
                <a:tab pos="484188" algn="l"/>
              </a:tabLst>
              <a:defRPr/>
            </a:pPr>
            <a:r>
              <a:rPr kumimoji="0" lang="en-US" sz="1800" b="0" i="0" u="none" strike="noStrike" kern="1200" cap="none" spc="0" normalizeH="0" baseline="0" noProof="0" dirty="0">
                <a:ln>
                  <a:noFill/>
                </a:ln>
                <a:solidFill>
                  <a:srgbClr val="254776"/>
                </a:solidFill>
                <a:effectLst/>
                <a:uLnTx/>
                <a:uFillTx/>
                <a:latin typeface="Arial" charset="0"/>
                <a:ea typeface="+mn-ea"/>
                <a:cs typeface="+mn-cs"/>
              </a:rPr>
              <a:t>Third level</a:t>
            </a:r>
          </a:p>
          <a:p>
            <a:pPr marL="1006475" marR="0" lvl="3" indent="-246063" algn="l" defTabSz="457189" rtl="0" eaLnBrk="1" fontAlgn="auto" latinLnBrk="0" hangingPunct="1">
              <a:lnSpc>
                <a:spcPct val="100000"/>
              </a:lnSpc>
              <a:spcBef>
                <a:spcPts val="0"/>
              </a:spcBef>
              <a:spcAft>
                <a:spcPts val="300"/>
              </a:spcAft>
              <a:buClr>
                <a:srgbClr val="254776"/>
              </a:buClr>
              <a:buSzPct val="75000"/>
              <a:buFont typeface="Courier New" panose="02070309020205020404" pitchFamily="49" charset="0"/>
              <a:buChar char="o"/>
              <a:tabLst/>
              <a:defRPr/>
            </a:pPr>
            <a:r>
              <a:rPr kumimoji="0" lang="en-US" sz="1800" b="0" i="0" u="none" strike="noStrike" kern="1200" cap="none" spc="0" normalizeH="0" baseline="0" noProof="0" dirty="0">
                <a:ln>
                  <a:noFill/>
                </a:ln>
                <a:solidFill>
                  <a:srgbClr val="254776"/>
                </a:solidFill>
                <a:effectLst/>
                <a:uLnTx/>
                <a:uFillTx/>
                <a:latin typeface="Arial" charset="0"/>
                <a:ea typeface="+mn-ea"/>
                <a:cs typeface="+mn-cs"/>
              </a:rPr>
              <a:t>Fourth level</a:t>
            </a:r>
          </a:p>
          <a:p>
            <a:pPr marL="1258888" marR="0" lvl="4" indent="-233363" algn="l" defTabSz="457189" rtl="0" eaLnBrk="1" fontAlgn="auto" latinLnBrk="0" hangingPunct="1">
              <a:lnSpc>
                <a:spcPct val="100000"/>
              </a:lnSpc>
              <a:spcBef>
                <a:spcPts val="0"/>
              </a:spcBef>
              <a:spcAft>
                <a:spcPts val="300"/>
              </a:spcAft>
              <a:buClr>
                <a:srgbClr val="254776"/>
              </a:buClr>
              <a:buSzPct val="75000"/>
              <a:buFont typeface="Wingdings" pitchFamily="2" charset="2"/>
              <a:buChar char="§"/>
              <a:tabLst/>
              <a:defRPr/>
            </a:pPr>
            <a:r>
              <a:rPr kumimoji="0" lang="en-US" sz="1800" b="0" i="0" u="none" strike="noStrike" kern="1200" cap="none" spc="0" normalizeH="0" baseline="0" noProof="0" dirty="0">
                <a:ln>
                  <a:noFill/>
                </a:ln>
                <a:solidFill>
                  <a:srgbClr val="254776"/>
                </a:solidFill>
                <a:effectLst/>
                <a:uLnTx/>
                <a:uFillTx/>
                <a:latin typeface="Arial" charset="0"/>
                <a:ea typeface="+mn-ea"/>
                <a:cs typeface="+mn-cs"/>
              </a:rPr>
              <a:t>Fifth level</a:t>
            </a:r>
          </a:p>
        </p:txBody>
      </p:sp>
    </p:spTree>
    <p:extLst>
      <p:ext uri="{BB962C8B-B14F-4D97-AF65-F5344CB8AC3E}">
        <p14:creationId xmlns:p14="http://schemas.microsoft.com/office/powerpoint/2010/main" val="269095093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Lst>
  <p:hf hdr="0" ftr="0"/>
  <p:txStyles>
    <p:titleStyle>
      <a:lvl1pPr marL="0" marR="0" indent="0" algn="l" defTabSz="457189" rtl="0" eaLnBrk="1" fontAlgn="auto" latinLnBrk="0" hangingPunct="1">
        <a:lnSpc>
          <a:spcPct val="100000"/>
        </a:lnSpc>
        <a:spcBef>
          <a:spcPct val="0"/>
        </a:spcBef>
        <a:spcAft>
          <a:spcPts val="0"/>
        </a:spcAft>
        <a:buClrTx/>
        <a:buSzTx/>
        <a:buFontTx/>
        <a:buNone/>
        <a:tabLst/>
        <a:defRPr sz="2400" b="0" i="0" kern="1200">
          <a:solidFill>
            <a:srgbClr val="254776"/>
          </a:solidFill>
          <a:latin typeface="Arial" charset="0"/>
          <a:ea typeface="+mj-ea"/>
          <a:cs typeface="+mj-cs"/>
        </a:defRPr>
      </a:lvl1pPr>
    </p:titleStyle>
    <p:bodyStyle>
      <a:lvl1pPr marL="0" indent="0" algn="l" defTabSz="457189" rtl="0" eaLnBrk="1" latinLnBrk="0" hangingPunct="1">
        <a:lnSpc>
          <a:spcPct val="100000"/>
        </a:lnSpc>
        <a:spcBef>
          <a:spcPts val="0"/>
        </a:spcBef>
        <a:spcAft>
          <a:spcPts val="300"/>
        </a:spcAft>
        <a:buClr>
          <a:schemeClr val="tx1"/>
        </a:buClr>
        <a:buFont typeface="Arial" panose="020B0604020202020204" pitchFamily="34" charset="0"/>
        <a:buNone/>
        <a:defRPr sz="1800" b="0" i="0" kern="1200">
          <a:solidFill>
            <a:schemeClr val="tx1"/>
          </a:solidFill>
          <a:latin typeface="Arial" charset="0"/>
          <a:ea typeface="+mn-ea"/>
          <a:cs typeface="+mn-cs"/>
        </a:defRPr>
      </a:lvl1pPr>
      <a:lvl2pPr marL="233362" indent="0" algn="l" defTabSz="457189" rtl="0" eaLnBrk="1" latinLnBrk="0" hangingPunct="1">
        <a:lnSpc>
          <a:spcPct val="100000"/>
        </a:lnSpc>
        <a:spcBef>
          <a:spcPts val="0"/>
        </a:spcBef>
        <a:spcAft>
          <a:spcPts val="300"/>
        </a:spcAft>
        <a:buClr>
          <a:schemeClr val="tx1"/>
        </a:buClr>
        <a:buSzPct val="65000"/>
        <a:buFont typeface="Courier New" panose="02070309020205020404" pitchFamily="49" charset="0"/>
        <a:buNone/>
        <a:defRPr sz="1800" b="0" i="0" kern="1200">
          <a:solidFill>
            <a:schemeClr val="tx1"/>
          </a:solidFill>
          <a:latin typeface="Arial" charset="0"/>
          <a:ea typeface="+mn-ea"/>
          <a:cs typeface="+mn-cs"/>
        </a:defRPr>
      </a:lvl2pPr>
      <a:lvl3pPr marL="485775" indent="0" algn="l" defTabSz="457189" rtl="0" eaLnBrk="1" latinLnBrk="0" hangingPunct="1">
        <a:lnSpc>
          <a:spcPct val="100000"/>
        </a:lnSpc>
        <a:spcBef>
          <a:spcPts val="0"/>
        </a:spcBef>
        <a:spcAft>
          <a:spcPts val="300"/>
        </a:spcAft>
        <a:buClr>
          <a:schemeClr val="tx1"/>
        </a:buClr>
        <a:buFont typeface="Arial"/>
        <a:buNone/>
        <a:defRPr sz="1800" b="0" i="0" kern="1200">
          <a:solidFill>
            <a:schemeClr val="tx1"/>
          </a:solidFill>
          <a:latin typeface="Arial" charset="0"/>
          <a:ea typeface="+mn-ea"/>
          <a:cs typeface="+mn-cs"/>
        </a:defRPr>
      </a:lvl3pPr>
      <a:lvl4pPr marL="760412" indent="0" algn="l" defTabSz="457189" rtl="0" eaLnBrk="1" latinLnBrk="0" hangingPunct="1">
        <a:lnSpc>
          <a:spcPct val="100000"/>
        </a:lnSpc>
        <a:spcBef>
          <a:spcPts val="0"/>
        </a:spcBef>
        <a:spcAft>
          <a:spcPts val="300"/>
        </a:spcAft>
        <a:buClr>
          <a:schemeClr val="tx1"/>
        </a:buClr>
        <a:buSzPct val="65000"/>
        <a:buFont typeface="Courier New" panose="02070309020205020404" pitchFamily="49" charset="0"/>
        <a:buNone/>
        <a:defRPr sz="1800" b="0" i="0" kern="1200">
          <a:solidFill>
            <a:schemeClr val="tx1"/>
          </a:solidFill>
          <a:latin typeface="Arial" charset="0"/>
          <a:ea typeface="+mn-ea"/>
          <a:cs typeface="+mn-cs"/>
        </a:defRPr>
      </a:lvl4pPr>
      <a:lvl5pPr marL="1025525" indent="0" algn="l" defTabSz="457189" rtl="0" eaLnBrk="1" latinLnBrk="0" hangingPunct="1">
        <a:lnSpc>
          <a:spcPct val="100000"/>
        </a:lnSpc>
        <a:spcBef>
          <a:spcPts val="0"/>
        </a:spcBef>
        <a:spcAft>
          <a:spcPts val="300"/>
        </a:spcAft>
        <a:buClr>
          <a:schemeClr val="tx1"/>
        </a:buClr>
        <a:buFont typeface="Arial" panose="020B0604020202020204" pitchFamily="34" charset="0"/>
        <a:buNone/>
        <a:defRPr sz="1800" b="0" i="0" kern="1200">
          <a:solidFill>
            <a:schemeClr val="tx1"/>
          </a:solidFill>
          <a:latin typeface="Arial"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1219200"/>
            <a:ext cx="1137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8" name="Rectangle 3"/>
          <p:cNvSpPr>
            <a:spLocks noGrp="1" noChangeArrowheads="1"/>
          </p:cNvSpPr>
          <p:nvPr>
            <p:ph type="body" idx="1"/>
          </p:nvPr>
        </p:nvSpPr>
        <p:spPr bwMode="auto">
          <a:xfrm>
            <a:off x="406400" y="2177859"/>
            <a:ext cx="11379200" cy="391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4278" name="Rectangle 6"/>
          <p:cNvSpPr>
            <a:spLocks noGrp="1" noChangeArrowheads="1"/>
          </p:cNvSpPr>
          <p:nvPr>
            <p:ph type="sldNum" sz="quarter" idx="4"/>
          </p:nvPr>
        </p:nvSpPr>
        <p:spPr bwMode="auto">
          <a:xfrm>
            <a:off x="10431908" y="6244905"/>
            <a:ext cx="152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anose="020B0604020202020204" pitchFamily="34" charset="0"/>
                <a:ea typeface="Osaka" pitchFamily="124" charset="-128"/>
              </a:defRPr>
            </a:lvl1pPr>
          </a:lstStyle>
          <a:p>
            <a:fld id="{3F14F70E-5837-4EDC-A22A-039D84C820D8}" type="slidenum">
              <a:rPr lang="en-CA" smtClean="0">
                <a:solidFill>
                  <a:prstClr val="black"/>
                </a:solidFill>
              </a:rPr>
              <a:pPr/>
              <a:t>‹#›</a:t>
            </a:fld>
            <a:endParaRPr lang="en-CA">
              <a:solidFill>
                <a:prstClr val="black"/>
              </a:solidFill>
            </a:endParaRPr>
          </a:p>
        </p:txBody>
      </p:sp>
      <p:sp>
        <p:nvSpPr>
          <p:cNvPr id="6" name="Rectangle 5">
            <a:extLst>
              <a:ext uri="{FF2B5EF4-FFF2-40B4-BE49-F238E27FC236}">
                <a16:creationId xmlns:a16="http://schemas.microsoft.com/office/drawing/2014/main" id="{2971EBF0-17F2-2C4A-A8C3-953290F80334}"/>
              </a:ext>
            </a:extLst>
          </p:cNvPr>
          <p:cNvSpPr/>
          <p:nvPr/>
        </p:nvSpPr>
        <p:spPr bwMode="auto">
          <a:xfrm>
            <a:off x="2069869" y="3"/>
            <a:ext cx="10122132" cy="1098741"/>
          </a:xfrm>
          <a:prstGeom prst="rect">
            <a:avLst/>
          </a:prstGeom>
          <a:gradFill>
            <a:gsLst>
              <a:gs pos="15000">
                <a:schemeClr val="accent1">
                  <a:lumMod val="5000"/>
                  <a:lumOff val="95000"/>
                </a:schemeClr>
              </a:gs>
              <a:gs pos="99000">
                <a:srgbClr val="168DED"/>
              </a:gs>
            </a:gsLst>
            <a:lin ang="20400000" scaled="0"/>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2400">
              <a:solidFill>
                <a:srgbClr val="000000"/>
              </a:solidFill>
              <a:latin typeface="Verdana" pitchFamily="-107" charset="0"/>
              <a:ea typeface="ＭＳ Ｐゴシック" pitchFamily="-107" charset="-128"/>
              <a:cs typeface="ＭＳ Ｐゴシック" pitchFamily="-107" charset="-128"/>
            </a:endParaRPr>
          </a:p>
        </p:txBody>
      </p:sp>
      <p:pic>
        <p:nvPicPr>
          <p:cNvPr id="9" name="Picture 8" descr="A close up of a sign&#10;&#10;Description automatically generated">
            <a:extLst>
              <a:ext uri="{FF2B5EF4-FFF2-40B4-BE49-F238E27FC236}">
                <a16:creationId xmlns:a16="http://schemas.microsoft.com/office/drawing/2014/main" id="{1FA44D03-FC31-4C48-9D31-A1C7F7AE5192}"/>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03203" y="101202"/>
            <a:ext cx="2384514" cy="838200"/>
          </a:xfrm>
          <a:prstGeom prst="rect">
            <a:avLst/>
          </a:prstGeom>
        </p:spPr>
      </p:pic>
      <p:sp>
        <p:nvSpPr>
          <p:cNvPr id="11" name="Date Placeholder 10">
            <a:extLst>
              <a:ext uri="{FF2B5EF4-FFF2-40B4-BE49-F238E27FC236}">
                <a16:creationId xmlns:a16="http://schemas.microsoft.com/office/drawing/2014/main" id="{0841B90E-FBF8-4A7D-821A-D6D72440C0EC}"/>
              </a:ext>
            </a:extLst>
          </p:cNvPr>
          <p:cNvSpPr>
            <a:spLocks noGrp="1"/>
          </p:cNvSpPr>
          <p:nvPr>
            <p:ph type="dt" sz="half" idx="2"/>
          </p:nvPr>
        </p:nvSpPr>
        <p:spPr>
          <a:xfrm>
            <a:off x="10160000" y="707355"/>
            <a:ext cx="2032000" cy="365125"/>
          </a:xfrm>
          <a:prstGeom prst="rect">
            <a:avLst/>
          </a:prstGeom>
        </p:spPr>
        <p:txBody>
          <a:bodyPr vert="horz" lIns="91440" tIns="45720" rIns="91440" bIns="45720" rtlCol="0" anchor="ctr"/>
          <a:lstStyle>
            <a:lvl1pPr algn="r">
              <a:defRPr sz="900" b="1">
                <a:solidFill>
                  <a:schemeClr val="bg1"/>
                </a:solidFill>
                <a:latin typeface="+mj-lt"/>
              </a:defRPr>
            </a:lvl1pPr>
          </a:lstStyle>
          <a:p>
            <a:endParaRPr lang="en-CA">
              <a:solidFill>
                <a:prstClr val="white"/>
              </a:solidFill>
            </a:endParaRPr>
          </a:p>
        </p:txBody>
      </p:sp>
      <p:pic>
        <p:nvPicPr>
          <p:cNvPr id="12" name="Picture 11"/>
          <p:cNvPicPr>
            <a:picLocks noChangeAspect="1"/>
          </p:cNvPicPr>
          <p:nvPr userDrawn="1"/>
        </p:nvPicPr>
        <p:blipFill>
          <a:blip r:embed="rId18"/>
          <a:stretch>
            <a:fillRect/>
          </a:stretch>
        </p:blipFill>
        <p:spPr>
          <a:xfrm>
            <a:off x="8157882" y="0"/>
            <a:ext cx="4034117" cy="1092987"/>
          </a:xfrm>
          <a:prstGeom prst="rect">
            <a:avLst/>
          </a:prstGeom>
        </p:spPr>
      </p:pic>
    </p:spTree>
    <p:extLst>
      <p:ext uri="{BB962C8B-B14F-4D97-AF65-F5344CB8AC3E}">
        <p14:creationId xmlns:p14="http://schemas.microsoft.com/office/powerpoint/2010/main" val="235957587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Lst>
  <p:hf hdr="0" ftr="0" dt="0"/>
  <p:txStyles>
    <p:titleStyle>
      <a:lvl1pPr algn="ctr" rtl="0" eaLnBrk="1" fontAlgn="base" hangingPunct="1">
        <a:spcBef>
          <a:spcPct val="0"/>
        </a:spcBef>
        <a:spcAft>
          <a:spcPct val="0"/>
        </a:spcAft>
        <a:defRPr sz="2400">
          <a:solidFill>
            <a:srgbClr val="168DED"/>
          </a:solidFill>
          <a:latin typeface="+mj-lt"/>
          <a:ea typeface="+mj-ea"/>
          <a:cs typeface="+mj-cs"/>
        </a:defRPr>
      </a:lvl1pPr>
      <a:lvl2pPr algn="ctr" rtl="0" eaLnBrk="1" fontAlgn="base" hangingPunct="1">
        <a:spcBef>
          <a:spcPct val="0"/>
        </a:spcBef>
        <a:spcAft>
          <a:spcPct val="0"/>
        </a:spcAft>
        <a:defRPr sz="2400">
          <a:solidFill>
            <a:srgbClr val="7A003C"/>
          </a:solidFill>
          <a:latin typeface="Arial" pitchFamily="-107" charset="0"/>
          <a:ea typeface="Osaka" pitchFamily="-107" charset="-128"/>
          <a:cs typeface="Osaka" pitchFamily="-107" charset="-128"/>
        </a:defRPr>
      </a:lvl2pPr>
      <a:lvl3pPr algn="ctr" rtl="0" eaLnBrk="1" fontAlgn="base" hangingPunct="1">
        <a:spcBef>
          <a:spcPct val="0"/>
        </a:spcBef>
        <a:spcAft>
          <a:spcPct val="0"/>
        </a:spcAft>
        <a:defRPr sz="2400">
          <a:solidFill>
            <a:srgbClr val="7A003C"/>
          </a:solidFill>
          <a:latin typeface="Arial" pitchFamily="-107" charset="0"/>
          <a:ea typeface="Osaka" pitchFamily="-107" charset="-128"/>
          <a:cs typeface="Osaka" pitchFamily="-107" charset="-128"/>
        </a:defRPr>
      </a:lvl3pPr>
      <a:lvl4pPr algn="ctr" rtl="0" eaLnBrk="1" fontAlgn="base" hangingPunct="1">
        <a:spcBef>
          <a:spcPct val="0"/>
        </a:spcBef>
        <a:spcAft>
          <a:spcPct val="0"/>
        </a:spcAft>
        <a:defRPr sz="2400">
          <a:solidFill>
            <a:srgbClr val="7A003C"/>
          </a:solidFill>
          <a:latin typeface="Arial" pitchFamily="-107" charset="0"/>
          <a:ea typeface="Osaka" pitchFamily="-107" charset="-128"/>
          <a:cs typeface="Osaka" pitchFamily="-107" charset="-128"/>
        </a:defRPr>
      </a:lvl4pPr>
      <a:lvl5pPr algn="ctr" rtl="0" eaLnBrk="1" fontAlgn="base" hangingPunct="1">
        <a:spcBef>
          <a:spcPct val="0"/>
        </a:spcBef>
        <a:spcAft>
          <a:spcPct val="0"/>
        </a:spcAft>
        <a:defRPr sz="2400">
          <a:solidFill>
            <a:srgbClr val="7A003C"/>
          </a:solidFill>
          <a:latin typeface="Arial" pitchFamily="-107" charset="0"/>
          <a:ea typeface="Osaka" pitchFamily="-107" charset="-128"/>
          <a:cs typeface="Osaka" pitchFamily="-107" charset="-128"/>
        </a:defRPr>
      </a:lvl5pPr>
      <a:lvl6pPr marL="342900" algn="ctr" rtl="0" eaLnBrk="1" fontAlgn="base" hangingPunct="1">
        <a:spcBef>
          <a:spcPct val="0"/>
        </a:spcBef>
        <a:spcAft>
          <a:spcPct val="0"/>
        </a:spcAft>
        <a:defRPr sz="2475">
          <a:solidFill>
            <a:srgbClr val="7A003C"/>
          </a:solidFill>
          <a:latin typeface="Arial" pitchFamily="-107" charset="0"/>
          <a:ea typeface="Osaka" pitchFamily="-107" charset="-128"/>
          <a:cs typeface="Osaka" pitchFamily="-107" charset="-128"/>
        </a:defRPr>
      </a:lvl6pPr>
      <a:lvl7pPr marL="685800" algn="ctr" rtl="0" eaLnBrk="1" fontAlgn="base" hangingPunct="1">
        <a:spcBef>
          <a:spcPct val="0"/>
        </a:spcBef>
        <a:spcAft>
          <a:spcPct val="0"/>
        </a:spcAft>
        <a:defRPr sz="2475">
          <a:solidFill>
            <a:srgbClr val="7A003C"/>
          </a:solidFill>
          <a:latin typeface="Arial" pitchFamily="-107" charset="0"/>
          <a:ea typeface="Osaka" pitchFamily="-107" charset="-128"/>
          <a:cs typeface="Osaka" pitchFamily="-107" charset="-128"/>
        </a:defRPr>
      </a:lvl7pPr>
      <a:lvl8pPr marL="1028700" algn="ctr" rtl="0" eaLnBrk="1" fontAlgn="base" hangingPunct="1">
        <a:spcBef>
          <a:spcPct val="0"/>
        </a:spcBef>
        <a:spcAft>
          <a:spcPct val="0"/>
        </a:spcAft>
        <a:defRPr sz="2475">
          <a:solidFill>
            <a:srgbClr val="7A003C"/>
          </a:solidFill>
          <a:latin typeface="Arial" pitchFamily="-107" charset="0"/>
          <a:ea typeface="Osaka" pitchFamily="-107" charset="-128"/>
          <a:cs typeface="Osaka" pitchFamily="-107" charset="-128"/>
        </a:defRPr>
      </a:lvl8pPr>
      <a:lvl9pPr marL="1371600" algn="ctr" rtl="0" eaLnBrk="1" fontAlgn="base" hangingPunct="1">
        <a:spcBef>
          <a:spcPct val="0"/>
        </a:spcBef>
        <a:spcAft>
          <a:spcPct val="0"/>
        </a:spcAft>
        <a:defRPr sz="2475">
          <a:solidFill>
            <a:srgbClr val="7A003C"/>
          </a:solidFill>
          <a:latin typeface="Arial" pitchFamily="-107" charset="0"/>
          <a:ea typeface="Osaka" pitchFamily="-107" charset="-128"/>
          <a:cs typeface="Osaka" pitchFamily="-107" charset="-128"/>
        </a:defRPr>
      </a:lvl9pPr>
    </p:titleStyle>
    <p:bodyStyle>
      <a:lvl1pPr marL="257175" indent="-257175" algn="l" rtl="0" eaLnBrk="1" fontAlgn="base" hangingPunct="1">
        <a:spcBef>
          <a:spcPct val="20000"/>
        </a:spcBef>
        <a:spcAft>
          <a:spcPct val="0"/>
        </a:spcAft>
        <a:buClr>
          <a:srgbClr val="168DED"/>
        </a:buClr>
        <a:buSzPct val="120000"/>
        <a:buFont typeface="Wingdings" panose="05000000000000000000" pitchFamily="2" charset="2"/>
        <a:buChar char="§"/>
        <a:defRPr sz="1500">
          <a:solidFill>
            <a:schemeClr val="tx1"/>
          </a:solidFill>
          <a:latin typeface="+mn-lt"/>
          <a:ea typeface="+mn-ea"/>
          <a:cs typeface="+mn-cs"/>
        </a:defRPr>
      </a:lvl1pPr>
      <a:lvl2pPr marL="557213" indent="-214313" algn="l" rtl="0" eaLnBrk="1" fontAlgn="base" hangingPunct="1">
        <a:spcBef>
          <a:spcPct val="20000"/>
        </a:spcBef>
        <a:spcAft>
          <a:spcPct val="0"/>
        </a:spcAft>
        <a:buClr>
          <a:srgbClr val="168DED"/>
        </a:buClr>
        <a:buSzPct val="60000"/>
        <a:buFont typeface="Wingdings" panose="05000000000000000000" pitchFamily="2" charset="2"/>
        <a:buChar char="q"/>
        <a:defRPr sz="1500">
          <a:solidFill>
            <a:schemeClr val="tx1"/>
          </a:solidFill>
          <a:latin typeface="+mn-lt"/>
          <a:ea typeface="+mn-ea"/>
          <a:cs typeface="+mn-cs"/>
        </a:defRPr>
      </a:lvl2pPr>
      <a:lvl3pPr marL="857250" indent="-171450" algn="l" rtl="0" eaLnBrk="1" fontAlgn="base" hangingPunct="1">
        <a:spcBef>
          <a:spcPct val="20000"/>
        </a:spcBef>
        <a:spcAft>
          <a:spcPct val="0"/>
        </a:spcAft>
        <a:buChar char="•"/>
        <a:defRPr sz="1500">
          <a:solidFill>
            <a:schemeClr val="tx1"/>
          </a:solidFill>
          <a:latin typeface="+mn-lt"/>
          <a:ea typeface="+mn-ea"/>
          <a:cs typeface="+mn-cs"/>
        </a:defRPr>
      </a:lvl3pPr>
      <a:lvl4pPr marL="1200150" indent="-171450" algn="l" rtl="0" eaLnBrk="1" fontAlgn="base" hangingPunct="1">
        <a:spcBef>
          <a:spcPct val="20000"/>
        </a:spcBef>
        <a:spcAft>
          <a:spcPct val="0"/>
        </a:spcAft>
        <a:buFont typeface="Wingdings" panose="05000000000000000000" pitchFamily="2" charset="2"/>
        <a:buChar char="§"/>
        <a:defRPr sz="1500">
          <a:solidFill>
            <a:schemeClr val="tx1"/>
          </a:solidFill>
          <a:latin typeface="+mn-lt"/>
          <a:ea typeface="+mn-ea"/>
          <a:cs typeface="+mn-cs"/>
        </a:defRPr>
      </a:lvl4pPr>
      <a:lvl5pPr marL="1543050" indent="-171450" algn="l" rtl="0" eaLnBrk="1" fontAlgn="base" hangingPunct="1">
        <a:spcBef>
          <a:spcPct val="20000"/>
        </a:spcBef>
        <a:spcAft>
          <a:spcPct val="0"/>
        </a:spcAft>
        <a:buClr>
          <a:schemeClr val="bg2"/>
        </a:buClr>
        <a:buSzPct val="50000"/>
        <a:buFont typeface="Wingdings" panose="05000000000000000000" pitchFamily="2" charset="2"/>
        <a:buChar char="q"/>
        <a:defRPr sz="1500">
          <a:solidFill>
            <a:schemeClr val="tx1"/>
          </a:solidFill>
          <a:latin typeface="+mn-lt"/>
          <a:ea typeface="+mn-ea"/>
          <a:cs typeface="+mn-cs"/>
        </a:defRPr>
      </a:lvl5pPr>
      <a:lvl6pPr marL="1885950" indent="-171450" algn="l" rtl="0" eaLnBrk="1" fontAlgn="base" hangingPunct="1">
        <a:spcBef>
          <a:spcPct val="20000"/>
        </a:spcBef>
        <a:spcAft>
          <a:spcPct val="0"/>
        </a:spcAft>
        <a:buClr>
          <a:schemeClr val="bg2"/>
        </a:buClr>
        <a:buSzPct val="50000"/>
        <a:buFont typeface="Wingdings" pitchFamily="-107" charset="2"/>
        <a:buChar char="q"/>
        <a:defRPr sz="1500">
          <a:solidFill>
            <a:schemeClr val="tx1"/>
          </a:solidFill>
          <a:latin typeface="+mn-lt"/>
          <a:ea typeface="+mn-ea"/>
          <a:cs typeface="+mn-cs"/>
        </a:defRPr>
      </a:lvl6pPr>
      <a:lvl7pPr marL="2228850" indent="-171450" algn="l" rtl="0" eaLnBrk="1" fontAlgn="base" hangingPunct="1">
        <a:spcBef>
          <a:spcPct val="20000"/>
        </a:spcBef>
        <a:spcAft>
          <a:spcPct val="0"/>
        </a:spcAft>
        <a:buClr>
          <a:schemeClr val="bg2"/>
        </a:buClr>
        <a:buSzPct val="50000"/>
        <a:buFont typeface="Wingdings" pitchFamily="-107" charset="2"/>
        <a:buChar char="q"/>
        <a:defRPr sz="1500">
          <a:solidFill>
            <a:schemeClr val="tx1"/>
          </a:solidFill>
          <a:latin typeface="+mn-lt"/>
          <a:ea typeface="+mn-ea"/>
          <a:cs typeface="+mn-cs"/>
        </a:defRPr>
      </a:lvl7pPr>
      <a:lvl8pPr marL="2571750" indent="-171450" algn="l" rtl="0" eaLnBrk="1" fontAlgn="base" hangingPunct="1">
        <a:spcBef>
          <a:spcPct val="20000"/>
        </a:spcBef>
        <a:spcAft>
          <a:spcPct val="0"/>
        </a:spcAft>
        <a:buClr>
          <a:schemeClr val="bg2"/>
        </a:buClr>
        <a:buSzPct val="50000"/>
        <a:buFont typeface="Wingdings" pitchFamily="-107" charset="2"/>
        <a:buChar char="q"/>
        <a:defRPr sz="1500">
          <a:solidFill>
            <a:schemeClr val="tx1"/>
          </a:solidFill>
          <a:latin typeface="+mn-lt"/>
          <a:ea typeface="+mn-ea"/>
          <a:cs typeface="+mn-cs"/>
        </a:defRPr>
      </a:lvl8pPr>
      <a:lvl9pPr marL="2914650" indent="-171450" algn="l" rtl="0" eaLnBrk="1" fontAlgn="base" hangingPunct="1">
        <a:spcBef>
          <a:spcPct val="20000"/>
        </a:spcBef>
        <a:spcAft>
          <a:spcPct val="0"/>
        </a:spcAft>
        <a:buClr>
          <a:schemeClr val="bg2"/>
        </a:buClr>
        <a:buSzPct val="50000"/>
        <a:buFont typeface="Wingdings" pitchFamily="-107" charset="2"/>
        <a:buChar char="q"/>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9F4F81F6-E686-4BCF-BA3C-EFC8F861DBA0}" type="slidenum">
              <a:rPr lang="fr-CA" smtClean="0"/>
              <a:pPr/>
              <a:t>‹#›</a:t>
            </a:fld>
            <a:endParaRPr lang="fr-CA" dirty="0"/>
          </a:p>
        </p:txBody>
      </p:sp>
    </p:spTree>
    <p:extLst>
      <p:ext uri="{BB962C8B-B14F-4D97-AF65-F5344CB8AC3E}">
        <p14:creationId xmlns:p14="http://schemas.microsoft.com/office/powerpoint/2010/main" val="3147907584"/>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088312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64B324-C781-374F-72F4-489610197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F5B19B-623E-FBE3-53D0-B526DC721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57C4E-129F-31DB-DD0C-9DC440FB33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2A748-A796-DD46-AA9C-946B5506BB48}" type="datetimeFigureOut">
              <a:rPr lang="en-US" smtClean="0"/>
              <a:t>2/25/2025</a:t>
            </a:fld>
            <a:endParaRPr lang="en-US"/>
          </a:p>
        </p:txBody>
      </p:sp>
      <p:sp>
        <p:nvSpPr>
          <p:cNvPr id="5" name="Footer Placeholder 4">
            <a:extLst>
              <a:ext uri="{FF2B5EF4-FFF2-40B4-BE49-F238E27FC236}">
                <a16:creationId xmlns:a16="http://schemas.microsoft.com/office/drawing/2014/main" id="{E0C06803-CCA1-C3A3-BC31-8B1F2FC14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9CDD4D-D6F7-8A9F-A4BB-95CA4165F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4796B-387A-B84D-9739-AF30DEDA2BA4}" type="slidenum">
              <a:rPr lang="en-US" smtClean="0"/>
              <a:t>‹#›</a:t>
            </a:fld>
            <a:endParaRPr lang="en-US"/>
          </a:p>
        </p:txBody>
      </p:sp>
    </p:spTree>
    <p:extLst>
      <p:ext uri="{BB962C8B-B14F-4D97-AF65-F5344CB8AC3E}">
        <p14:creationId xmlns:p14="http://schemas.microsoft.com/office/powerpoint/2010/main" val="849847475"/>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xml"/><Relationship Id="rId1" Type="http://schemas.openxmlformats.org/officeDocument/2006/relationships/slideLayout" Target="../slideLayouts/slideLayout69.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7.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7.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56.tif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64.png"/><Relationship Id="rId5" Type="http://schemas.openxmlformats.org/officeDocument/2006/relationships/hyperlink" Target="https://www.oecd.org/en/about/programmes/patient-reported-indicator-surveys-paris.html" TargetMode="Externa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xml"/><Relationship Id="rId4" Type="http://schemas.openxmlformats.org/officeDocument/2006/relationships/image" Target="../media/image73.emf"/></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7.xml"/><Relationship Id="rId1" Type="http://schemas.openxmlformats.org/officeDocument/2006/relationships/tags" Target="../tags/tag2.xml"/></Relationships>
</file>

<file path=ppt/slides/_rels/slide6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0.pn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image" Target="../media/image15.sv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9.svg"/><Relationship Id="rId11" Type="http://schemas.openxmlformats.org/officeDocument/2006/relationships/image" Target="../media/image95.png"/><Relationship Id="rId5" Type="http://schemas.openxmlformats.org/officeDocument/2006/relationships/image" Target="../media/image92.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90.png"/><Relationship Id="rId5" Type="http://schemas.openxmlformats.org/officeDocument/2006/relationships/image" Target="../media/image18.sv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17.xml"/><Relationship Id="rId1" Type="http://schemas.openxmlformats.org/officeDocument/2006/relationships/tags" Target="../tags/tag5.xml"/><Relationship Id="rId5" Type="http://schemas.openxmlformats.org/officeDocument/2006/relationships/comments" Target="../comments/comment1.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comments" Target="../comments/comment2.xml"/><Relationship Id="rId5" Type="http://schemas.openxmlformats.org/officeDocument/2006/relationships/image" Target="../media/image18.svg"/><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35.xml"/><Relationship Id="rId7" Type="http://schemas.openxmlformats.org/officeDocument/2006/relationships/image" Target="../media/image103.pn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24.svg"/><Relationship Id="rId5" Type="http://schemas.openxmlformats.org/officeDocument/2006/relationships/image" Target="../media/image102.png"/><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chart" Target="../charts/chart3.xml"/><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18.svg"/><Relationship Id="rId5" Type="http://schemas.openxmlformats.org/officeDocument/2006/relationships/image" Target="../media/image97.png"/><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04.png"/><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108.png"/><Relationship Id="rId4" Type="http://schemas.openxmlformats.org/officeDocument/2006/relationships/image" Target="../media/image107.jpeg"/></Relationships>
</file>

<file path=ppt/slides/_rels/slide7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3.xml"/></Relationships>
</file>

<file path=ppt/slides/_rels/slide83.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43.xml"/><Relationship Id="rId1" Type="http://schemas.openxmlformats.org/officeDocument/2006/relationships/slideLayout" Target="../slideLayouts/slideLayout83.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8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4.xml"/><Relationship Id="rId1" Type="http://schemas.openxmlformats.org/officeDocument/2006/relationships/slideLayout" Target="../slideLayouts/slideLayout83.xml"/><Relationship Id="rId5" Type="http://schemas.openxmlformats.org/officeDocument/2006/relationships/chart" Target="../charts/chart11.xml"/><Relationship Id="rId4" Type="http://schemas.openxmlformats.org/officeDocument/2006/relationships/chart" Target="../charts/char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3.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83.xml"/><Relationship Id="rId4" Type="http://schemas.openxmlformats.org/officeDocument/2006/relationships/image" Target="../media/image89.sv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3.xm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2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FD4252-8B18-E8E2-57FB-8EF349FE439A}"/>
              </a:ext>
            </a:extLst>
          </p:cNvPr>
          <p:cNvSpPr>
            <a:spLocks noGrp="1"/>
          </p:cNvSpPr>
          <p:nvPr>
            <p:ph type="ctrTitle"/>
          </p:nvPr>
        </p:nvSpPr>
        <p:spPr>
          <a:xfrm>
            <a:off x="703035" y="1909554"/>
            <a:ext cx="10650765" cy="3747378"/>
          </a:xfrm>
        </p:spPr>
        <p:txBody>
          <a:bodyPr>
            <a:normAutofit fontScale="90000"/>
          </a:bodyPr>
          <a:lstStyle/>
          <a:p>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kern="1200" dirty="0">
                <a:solidFill>
                  <a:schemeClr val="tx1"/>
                </a:solidFill>
                <a:ea typeface="+mj-ea"/>
                <a:cs typeface="+mj-cs"/>
              </a:rPr>
              <a:t/>
            </a:r>
            <a:br>
              <a:rPr lang="en-US" sz="6000" kern="1200" dirty="0">
                <a:solidFill>
                  <a:schemeClr val="tx1"/>
                </a:solidFill>
                <a:ea typeface="+mj-ea"/>
                <a:cs typeface="+mj-cs"/>
              </a:rPr>
            </a:br>
            <a:r>
              <a:rPr lang="en-US" sz="6000" dirty="0">
                <a:solidFill>
                  <a:schemeClr val="tx1"/>
                </a:solidFill>
              </a:rPr>
              <a:t/>
            </a:r>
            <a:br>
              <a:rPr lang="en-US" sz="6000" dirty="0">
                <a:solidFill>
                  <a:schemeClr val="tx1"/>
                </a:solidFill>
              </a:rPr>
            </a:br>
            <a:r>
              <a:rPr lang="en-US" sz="6000" dirty="0">
                <a:solidFill>
                  <a:schemeClr val="tx1"/>
                </a:solidFill>
              </a:rPr>
              <a:t/>
            </a:r>
            <a:br>
              <a:rPr lang="en-US" sz="6000" dirty="0">
                <a:solidFill>
                  <a:schemeClr val="tx1"/>
                </a:solidFill>
              </a:rPr>
            </a:br>
            <a:r>
              <a:rPr lang="en-US" sz="4000" b="0" dirty="0">
                <a:solidFill>
                  <a:schemeClr val="tx1"/>
                </a:solidFill>
              </a:rPr>
              <a:t>Population Insights from Patient Reported Data : PREMs and PROMs</a:t>
            </a:r>
            <a:br>
              <a:rPr lang="en-US" sz="4000" b="0" dirty="0">
                <a:solidFill>
                  <a:schemeClr val="tx1"/>
                </a:solidFill>
              </a:rPr>
            </a:br>
            <a:r>
              <a:rPr lang="en-US" sz="4000" b="0" dirty="0">
                <a:solidFill>
                  <a:schemeClr val="tx1"/>
                </a:solidFill>
              </a:rPr>
              <a:t/>
            </a:r>
            <a:br>
              <a:rPr lang="en-US" sz="4000" b="0" dirty="0">
                <a:solidFill>
                  <a:schemeClr val="tx1"/>
                </a:solidFill>
              </a:rPr>
            </a:br>
            <a:r>
              <a:rPr lang="en-US" sz="4000" b="0" dirty="0">
                <a:solidFill>
                  <a:schemeClr val="tx1"/>
                </a:solidFill>
              </a:rPr>
              <a:t/>
            </a:r>
            <a:br>
              <a:rPr lang="en-US" sz="4000" b="0" dirty="0">
                <a:solidFill>
                  <a:schemeClr val="tx1"/>
                </a:solidFill>
              </a:rPr>
            </a:br>
            <a:r>
              <a:rPr lang="en-US" sz="4000" b="0" dirty="0">
                <a:solidFill>
                  <a:schemeClr val="tx1"/>
                </a:solidFill>
              </a:rPr>
              <a:t/>
            </a:r>
            <a:br>
              <a:rPr lang="en-US" sz="4000" b="0" dirty="0">
                <a:solidFill>
                  <a:schemeClr val="tx1"/>
                </a:solidFill>
              </a:rPr>
            </a:br>
            <a:endParaRPr lang="en-US" sz="6000" b="0" dirty="0">
              <a:solidFill>
                <a:schemeClr val="tx1"/>
              </a:solidFill>
            </a:endParaRPr>
          </a:p>
        </p:txBody>
      </p:sp>
      <p:sp>
        <p:nvSpPr>
          <p:cNvPr id="8" name="Content Placeholder 7">
            <a:extLst>
              <a:ext uri="{FF2B5EF4-FFF2-40B4-BE49-F238E27FC236}">
                <a16:creationId xmlns:a16="http://schemas.microsoft.com/office/drawing/2014/main" id="{D6A901C7-3117-6774-83C8-4BC985907952}"/>
              </a:ext>
            </a:extLst>
          </p:cNvPr>
          <p:cNvSpPr>
            <a:spLocks noGrp="1"/>
          </p:cNvSpPr>
          <p:nvPr>
            <p:ph sz="quarter" idx="11"/>
          </p:nvPr>
        </p:nvSpPr>
        <p:spPr>
          <a:xfrm>
            <a:off x="703035" y="3293910"/>
            <a:ext cx="7086390" cy="1971136"/>
          </a:xfrm>
        </p:spPr>
        <p:txBody>
          <a:bodyPr>
            <a:normAutofit/>
          </a:bodyPr>
          <a:lstStyle/>
          <a:p>
            <a:r>
              <a:rPr lang="en-US" sz="2400" b="0" dirty="0">
                <a:solidFill>
                  <a:schemeClr val="tx1"/>
                </a:solidFill>
              </a:rPr>
              <a:t>(Patient Reported Experience Measures</a:t>
            </a:r>
            <a:br>
              <a:rPr lang="en-US" sz="2400" b="0" dirty="0">
                <a:solidFill>
                  <a:schemeClr val="tx1"/>
                </a:solidFill>
              </a:rPr>
            </a:br>
            <a:r>
              <a:rPr lang="en-US" sz="2400" b="0" dirty="0">
                <a:solidFill>
                  <a:schemeClr val="tx1"/>
                </a:solidFill>
              </a:rPr>
              <a:t>Patient Reported Outcome Measures)</a:t>
            </a:r>
          </a:p>
          <a:p>
            <a:endParaRPr lang="en-US" sz="2400" b="0" dirty="0">
              <a:solidFill>
                <a:schemeClr val="tx1"/>
              </a:solidFill>
            </a:endParaRPr>
          </a:p>
          <a:p>
            <a:r>
              <a:rPr lang="en-US" sz="2400" b="0" dirty="0">
                <a:solidFill>
                  <a:schemeClr val="tx1"/>
                </a:solidFill>
              </a:rPr>
              <a:t> </a:t>
            </a:r>
          </a:p>
          <a:p>
            <a:r>
              <a:rPr lang="en-CA" dirty="0">
                <a:solidFill>
                  <a:schemeClr val="tx1"/>
                </a:solidFill>
              </a:rPr>
              <a:t>HSPN Monthly Webinar</a:t>
            </a:r>
          </a:p>
        </p:txBody>
      </p:sp>
      <p:sp>
        <p:nvSpPr>
          <p:cNvPr id="9" name="Text Placeholder 8">
            <a:extLst>
              <a:ext uri="{FF2B5EF4-FFF2-40B4-BE49-F238E27FC236}">
                <a16:creationId xmlns:a16="http://schemas.microsoft.com/office/drawing/2014/main" id="{F2B95AC3-F6D6-ABB6-8179-1765A41BE28B}"/>
              </a:ext>
            </a:extLst>
          </p:cNvPr>
          <p:cNvSpPr>
            <a:spLocks noGrp="1"/>
          </p:cNvSpPr>
          <p:nvPr>
            <p:ph type="body" sz="quarter" idx="12"/>
          </p:nvPr>
        </p:nvSpPr>
        <p:spPr/>
        <p:txBody>
          <a:bodyPr/>
          <a:lstStyle/>
          <a:p>
            <a:r>
              <a:rPr lang="en-CA" dirty="0">
                <a:solidFill>
                  <a:schemeClr val="tx1"/>
                </a:solidFill>
              </a:rPr>
              <a:t>February 25, 2025</a:t>
            </a:r>
          </a:p>
        </p:txBody>
      </p:sp>
    </p:spTree>
    <p:extLst>
      <p:ext uri="{BB962C8B-B14F-4D97-AF65-F5344CB8AC3E}">
        <p14:creationId xmlns:p14="http://schemas.microsoft.com/office/powerpoint/2010/main" val="125660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A8866-7044-FEF0-D07A-ED7CBAC01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0F502A-263D-26B2-FDF7-AD3AF6559903}"/>
              </a:ext>
            </a:extLst>
          </p:cNvPr>
          <p:cNvSpPr>
            <a:spLocks noGrp="1"/>
          </p:cNvSpPr>
          <p:nvPr>
            <p:ph type="title"/>
          </p:nvPr>
        </p:nvSpPr>
        <p:spPr>
          <a:xfrm>
            <a:off x="347730" y="136525"/>
            <a:ext cx="11006070" cy="1325563"/>
          </a:xfrm>
        </p:spPr>
        <p:txBody>
          <a:bodyPr>
            <a:normAutofit/>
          </a:bodyPr>
          <a:lstStyle/>
          <a:p>
            <a:r>
              <a:rPr lang="en-US" sz="4000" dirty="0"/>
              <a:t>QUALICOPC – How well did we do in 2013?</a:t>
            </a:r>
          </a:p>
        </p:txBody>
      </p:sp>
      <p:sp>
        <p:nvSpPr>
          <p:cNvPr id="3" name="Slide Number Placeholder 2">
            <a:extLst>
              <a:ext uri="{FF2B5EF4-FFF2-40B4-BE49-F238E27FC236}">
                <a16:creationId xmlns:a16="http://schemas.microsoft.com/office/drawing/2014/main" id="{04DAD4DC-56F3-CB63-7C04-8E1492602969}"/>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sp>
        <p:nvSpPr>
          <p:cNvPr id="7" name="TextBox 6">
            <a:extLst>
              <a:ext uri="{FF2B5EF4-FFF2-40B4-BE49-F238E27FC236}">
                <a16:creationId xmlns:a16="http://schemas.microsoft.com/office/drawing/2014/main" id="{CBFE4828-60B7-B399-F80A-4740FD3ABBA3}"/>
              </a:ext>
            </a:extLst>
          </p:cNvPr>
          <p:cNvSpPr txBox="1"/>
          <p:nvPr/>
        </p:nvSpPr>
        <p:spPr>
          <a:xfrm>
            <a:off x="2860979" y="6350247"/>
            <a:ext cx="6470041" cy="600164"/>
          </a:xfrm>
          <a:prstGeom prst="rect">
            <a:avLst/>
          </a:prstGeom>
          <a:noFill/>
        </p:spPr>
        <p:txBody>
          <a:bodyPr wrap="none" rtlCol="0">
            <a:spAutoFit/>
          </a:bodyPr>
          <a:lstStyle/>
          <a:p>
            <a:r>
              <a:rPr lang="en-US" sz="1100" i="1" dirty="0">
                <a:solidFill>
                  <a:srgbClr val="000000"/>
                </a:solidFill>
                <a:effectLst/>
                <a:latin typeface="MinionPro-It"/>
                <a:ea typeface="Batang" panose="02030600000101010101" pitchFamily="18" charset="-127"/>
                <a:cs typeface="MinionPro-It"/>
              </a:rPr>
              <a:t>QUALICOPC (Quality and Costs of Primary Care) Canada – </a:t>
            </a:r>
            <a:r>
              <a:rPr lang="en-US" sz="1100" i="1" dirty="0">
                <a:solidFill>
                  <a:srgbClr val="000000"/>
                </a:solidFill>
                <a:effectLst/>
                <a:latin typeface="MinionPro-It"/>
                <a:ea typeface="Calibri" panose="020F0502020204030204" pitchFamily="34" charset="0"/>
                <a:cs typeface="MinionPro-It"/>
              </a:rPr>
              <a:t>A focus on the aspects of primary care most highly </a:t>
            </a:r>
          </a:p>
          <a:p>
            <a:r>
              <a:rPr lang="en-US" sz="1100" i="1" dirty="0">
                <a:solidFill>
                  <a:srgbClr val="000000"/>
                </a:solidFill>
                <a:effectLst/>
                <a:latin typeface="MinionPro-It"/>
                <a:ea typeface="Calibri" panose="020F0502020204030204" pitchFamily="34" charset="0"/>
                <a:cs typeface="MinionPro-It"/>
              </a:rPr>
              <a:t>rated by current patients of primary care practices</a:t>
            </a:r>
            <a:r>
              <a:rPr lang="en-US" sz="1100" i="1" dirty="0">
                <a:solidFill>
                  <a:srgbClr val="000000"/>
                </a:solidFill>
                <a:effectLst/>
                <a:latin typeface="MinionPro-It"/>
                <a:ea typeface="Batang" panose="02030600000101010101" pitchFamily="18" charset="-127"/>
                <a:cs typeface="MinionPro-It"/>
              </a:rPr>
              <a:t> </a:t>
            </a:r>
            <a:r>
              <a:rPr lang="en-US" sz="1100" dirty="0">
                <a:solidFill>
                  <a:srgbClr val="000000"/>
                </a:solidFill>
                <a:effectLst/>
                <a:latin typeface="MinionPro-Regular"/>
                <a:ea typeface="Batang" panose="02030600000101010101" pitchFamily="18" charset="-127"/>
                <a:cs typeface="MinionPro-Regular"/>
              </a:rPr>
              <a:t>© 2014 Canadian Foundation for Healthcare Improvement.</a:t>
            </a:r>
            <a:endParaRPr lang="en-CA" sz="1100" dirty="0">
              <a:effectLst/>
              <a:latin typeface="Calibri" panose="020F0502020204030204" pitchFamily="34" charset="0"/>
              <a:ea typeface="Batang" panose="02030600000101010101" pitchFamily="18" charset="-127"/>
              <a:cs typeface="Times New Roman" panose="02020603050405020304" pitchFamily="18" charset="0"/>
            </a:endParaRPr>
          </a:p>
          <a:p>
            <a:endParaRPr lang="en-US" sz="1100" dirty="0"/>
          </a:p>
        </p:txBody>
      </p:sp>
      <p:pic>
        <p:nvPicPr>
          <p:cNvPr id="11" name="Picture 10">
            <a:extLst>
              <a:ext uri="{FF2B5EF4-FFF2-40B4-BE49-F238E27FC236}">
                <a16:creationId xmlns:a16="http://schemas.microsoft.com/office/drawing/2014/main" id="{EF149B3C-5FAA-FFCC-99B3-49FD2A8C1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51124"/>
            <a:ext cx="7188558" cy="4979851"/>
          </a:xfrm>
          <a:prstGeom prst="rect">
            <a:avLst/>
          </a:prstGeom>
        </p:spPr>
      </p:pic>
      <p:sp>
        <p:nvSpPr>
          <p:cNvPr id="12" name="TextBox 11">
            <a:extLst>
              <a:ext uri="{FF2B5EF4-FFF2-40B4-BE49-F238E27FC236}">
                <a16:creationId xmlns:a16="http://schemas.microsoft.com/office/drawing/2014/main" id="{4A7A214B-9F0C-E4EF-8A6E-9921DF63378A}"/>
              </a:ext>
            </a:extLst>
          </p:cNvPr>
          <p:cNvSpPr txBox="1"/>
          <p:nvPr/>
        </p:nvSpPr>
        <p:spPr>
          <a:xfrm>
            <a:off x="8319752" y="2047740"/>
            <a:ext cx="3775393" cy="1323439"/>
          </a:xfrm>
          <a:prstGeom prst="rect">
            <a:avLst/>
          </a:prstGeom>
          <a:noFill/>
        </p:spPr>
        <p:txBody>
          <a:bodyPr wrap="none" rtlCol="0">
            <a:spAutoFit/>
          </a:bodyPr>
          <a:lstStyle/>
          <a:p>
            <a:r>
              <a:rPr lang="en-US" sz="2000" dirty="0"/>
              <a:t>Scale Effects when we only ask</a:t>
            </a:r>
          </a:p>
          <a:p>
            <a:r>
              <a:rPr lang="en-US" sz="2000" dirty="0"/>
              <a:t>Yes or No </a:t>
            </a:r>
          </a:p>
          <a:p>
            <a:r>
              <a:rPr lang="en-US" sz="2000" dirty="0"/>
              <a:t/>
            </a:r>
            <a:br>
              <a:rPr lang="en-US" sz="2000" dirty="0"/>
            </a:br>
            <a:r>
              <a:rPr lang="en-US" sz="2000" dirty="0"/>
              <a:t>(here showing percent Yes)</a:t>
            </a:r>
          </a:p>
        </p:txBody>
      </p:sp>
    </p:spTree>
    <p:extLst>
      <p:ext uri="{BB962C8B-B14F-4D97-AF65-F5344CB8AC3E}">
        <p14:creationId xmlns:p14="http://schemas.microsoft.com/office/powerpoint/2010/main" val="187018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9F5E2-7E7E-B663-045A-73C72918C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D1265-F706-719E-7B74-34F0D75E1577}"/>
              </a:ext>
            </a:extLst>
          </p:cNvPr>
          <p:cNvSpPr>
            <a:spLocks noGrp="1"/>
          </p:cNvSpPr>
          <p:nvPr>
            <p:ph type="title"/>
          </p:nvPr>
        </p:nvSpPr>
        <p:spPr>
          <a:xfrm>
            <a:off x="347730" y="365125"/>
            <a:ext cx="11006070" cy="1325563"/>
          </a:xfrm>
        </p:spPr>
        <p:txBody>
          <a:bodyPr>
            <a:normAutofit/>
          </a:bodyPr>
          <a:lstStyle/>
          <a:p>
            <a:r>
              <a:rPr lang="en-US" sz="4000" dirty="0"/>
              <a:t>QUALICOPC – What mattered to Canadians in 2013?</a:t>
            </a:r>
          </a:p>
        </p:txBody>
      </p:sp>
      <p:sp>
        <p:nvSpPr>
          <p:cNvPr id="3" name="Slide Number Placeholder 2">
            <a:extLst>
              <a:ext uri="{FF2B5EF4-FFF2-40B4-BE49-F238E27FC236}">
                <a16:creationId xmlns:a16="http://schemas.microsoft.com/office/drawing/2014/main" id="{CD0A6DCF-9E6A-B05A-54C3-909718B7C301}"/>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pic>
        <p:nvPicPr>
          <p:cNvPr id="5" name="Picture 4">
            <a:extLst>
              <a:ext uri="{FF2B5EF4-FFF2-40B4-BE49-F238E27FC236}">
                <a16:creationId xmlns:a16="http://schemas.microsoft.com/office/drawing/2014/main" id="{00636AE5-0BE1-0AB3-93C1-B971B2ADE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30" y="2070673"/>
            <a:ext cx="5649935" cy="3899589"/>
          </a:xfrm>
          <a:prstGeom prst="rect">
            <a:avLst/>
          </a:prstGeom>
        </p:spPr>
      </p:pic>
      <p:pic>
        <p:nvPicPr>
          <p:cNvPr id="6" name="Picture 5">
            <a:extLst>
              <a:ext uri="{FF2B5EF4-FFF2-40B4-BE49-F238E27FC236}">
                <a16:creationId xmlns:a16="http://schemas.microsoft.com/office/drawing/2014/main" id="{A390A345-F9B9-9965-B968-AF0DD87A3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496" y="2064570"/>
            <a:ext cx="5649935" cy="4204028"/>
          </a:xfrm>
          <a:prstGeom prst="rect">
            <a:avLst/>
          </a:prstGeom>
        </p:spPr>
      </p:pic>
      <p:sp>
        <p:nvSpPr>
          <p:cNvPr id="7" name="TextBox 6">
            <a:extLst>
              <a:ext uri="{FF2B5EF4-FFF2-40B4-BE49-F238E27FC236}">
                <a16:creationId xmlns:a16="http://schemas.microsoft.com/office/drawing/2014/main" id="{930C50C0-44DB-A5D1-4ADE-60D84E5746AB}"/>
              </a:ext>
            </a:extLst>
          </p:cNvPr>
          <p:cNvSpPr txBox="1"/>
          <p:nvPr/>
        </p:nvSpPr>
        <p:spPr>
          <a:xfrm>
            <a:off x="2860979" y="6350247"/>
            <a:ext cx="6470041" cy="600164"/>
          </a:xfrm>
          <a:prstGeom prst="rect">
            <a:avLst/>
          </a:prstGeom>
          <a:noFill/>
        </p:spPr>
        <p:txBody>
          <a:bodyPr wrap="none" rtlCol="0">
            <a:spAutoFit/>
          </a:bodyPr>
          <a:lstStyle/>
          <a:p>
            <a:r>
              <a:rPr lang="en-US" sz="1100" i="1" dirty="0">
                <a:solidFill>
                  <a:srgbClr val="000000"/>
                </a:solidFill>
                <a:effectLst/>
                <a:latin typeface="MinionPro-It"/>
                <a:ea typeface="Batang" panose="02030600000101010101" pitchFamily="18" charset="-127"/>
                <a:cs typeface="MinionPro-It"/>
              </a:rPr>
              <a:t>QUALICOPC (Quality and Costs of Primary Care) Canada – </a:t>
            </a:r>
            <a:r>
              <a:rPr lang="en-US" sz="1100" i="1" dirty="0">
                <a:solidFill>
                  <a:srgbClr val="000000"/>
                </a:solidFill>
                <a:effectLst/>
                <a:latin typeface="MinionPro-It"/>
                <a:ea typeface="Calibri" panose="020F0502020204030204" pitchFamily="34" charset="0"/>
                <a:cs typeface="MinionPro-It"/>
              </a:rPr>
              <a:t>A focus on the aspects of primary care most highly </a:t>
            </a:r>
          </a:p>
          <a:p>
            <a:r>
              <a:rPr lang="en-US" sz="1100" i="1" dirty="0">
                <a:solidFill>
                  <a:srgbClr val="000000"/>
                </a:solidFill>
                <a:effectLst/>
                <a:latin typeface="MinionPro-It"/>
                <a:ea typeface="Calibri" panose="020F0502020204030204" pitchFamily="34" charset="0"/>
                <a:cs typeface="MinionPro-It"/>
              </a:rPr>
              <a:t>rated by current patients of primary care practices</a:t>
            </a:r>
            <a:r>
              <a:rPr lang="en-US" sz="1100" i="1" dirty="0">
                <a:solidFill>
                  <a:srgbClr val="000000"/>
                </a:solidFill>
                <a:effectLst/>
                <a:latin typeface="MinionPro-It"/>
                <a:ea typeface="Batang" panose="02030600000101010101" pitchFamily="18" charset="-127"/>
                <a:cs typeface="MinionPro-It"/>
              </a:rPr>
              <a:t> </a:t>
            </a:r>
            <a:r>
              <a:rPr lang="en-US" sz="1100" dirty="0">
                <a:solidFill>
                  <a:srgbClr val="000000"/>
                </a:solidFill>
                <a:effectLst/>
                <a:latin typeface="MinionPro-Regular"/>
                <a:ea typeface="Batang" panose="02030600000101010101" pitchFamily="18" charset="-127"/>
                <a:cs typeface="MinionPro-Regular"/>
              </a:rPr>
              <a:t>© 2014 Canadian Foundation for Healthcare Improvement.</a:t>
            </a:r>
            <a:endParaRPr lang="en-CA" sz="1100" dirty="0">
              <a:effectLst/>
              <a:latin typeface="Calibri" panose="020F0502020204030204" pitchFamily="34" charset="0"/>
              <a:ea typeface="Batang" panose="02030600000101010101" pitchFamily="18" charset="-127"/>
              <a:cs typeface="Times New Roman" panose="02020603050405020304" pitchFamily="18" charset="0"/>
            </a:endParaRPr>
          </a:p>
          <a:p>
            <a:endParaRPr lang="en-US" sz="1100" dirty="0"/>
          </a:p>
        </p:txBody>
      </p:sp>
      <p:sp>
        <p:nvSpPr>
          <p:cNvPr id="8" name="Left Brace 7">
            <a:extLst>
              <a:ext uri="{FF2B5EF4-FFF2-40B4-BE49-F238E27FC236}">
                <a16:creationId xmlns:a16="http://schemas.microsoft.com/office/drawing/2014/main" id="{1A6A466D-68A3-B82D-50BF-020DADE3A60C}"/>
              </a:ext>
            </a:extLst>
          </p:cNvPr>
          <p:cNvSpPr/>
          <p:nvPr/>
        </p:nvSpPr>
        <p:spPr>
          <a:xfrm rot="5400000">
            <a:off x="1720086" y="2330526"/>
            <a:ext cx="203200" cy="694690"/>
          </a:xfrm>
          <a:prstGeom prst="leftBrace">
            <a:avLst/>
          </a:prstGeom>
          <a:ln/>
          <a:effectLst/>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9" name="Left Brace 8">
            <a:extLst>
              <a:ext uri="{FF2B5EF4-FFF2-40B4-BE49-F238E27FC236}">
                <a16:creationId xmlns:a16="http://schemas.microsoft.com/office/drawing/2014/main" id="{0ECDA7DC-7DF7-C7F5-EADB-65AA8FD452DB}"/>
              </a:ext>
            </a:extLst>
          </p:cNvPr>
          <p:cNvSpPr/>
          <p:nvPr/>
        </p:nvSpPr>
        <p:spPr>
          <a:xfrm rot="5400000">
            <a:off x="2765729" y="2458972"/>
            <a:ext cx="190500" cy="694690"/>
          </a:xfrm>
          <a:prstGeom prst="leftBrace">
            <a:avLst/>
          </a:prstGeom>
          <a:ln/>
          <a:effectLst/>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 name="Left Brace 9">
            <a:extLst>
              <a:ext uri="{FF2B5EF4-FFF2-40B4-BE49-F238E27FC236}">
                <a16:creationId xmlns:a16="http://schemas.microsoft.com/office/drawing/2014/main" id="{1D9FE206-85C9-D9D5-AF63-9FDF1449E17D}"/>
              </a:ext>
            </a:extLst>
          </p:cNvPr>
          <p:cNvSpPr/>
          <p:nvPr/>
        </p:nvSpPr>
        <p:spPr>
          <a:xfrm rot="5400000">
            <a:off x="4484379" y="1807280"/>
            <a:ext cx="272201" cy="2260650"/>
          </a:xfrm>
          <a:prstGeom prst="leftBrace">
            <a:avLst/>
          </a:prstGeom>
          <a:ln/>
          <a:effectLst/>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1947638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F86D1-753B-DE43-9249-A1DECE316274}"/>
              </a:ext>
            </a:extLst>
          </p:cNvPr>
          <p:cNvSpPr>
            <a:spLocks noGrp="1"/>
          </p:cNvSpPr>
          <p:nvPr>
            <p:ph type="title"/>
          </p:nvPr>
        </p:nvSpPr>
        <p:spPr>
          <a:xfrm>
            <a:off x="636644" y="272142"/>
            <a:ext cx="10515600" cy="730430"/>
          </a:xfrm>
        </p:spPr>
        <p:txBody>
          <a:bodyPr>
            <a:normAutofit/>
          </a:bodyPr>
          <a:lstStyle/>
          <a:p>
            <a:r>
              <a:rPr lang="en-US" sz="4400" dirty="0"/>
              <a:t>Poll 3</a:t>
            </a:r>
          </a:p>
        </p:txBody>
      </p:sp>
      <p:sp>
        <p:nvSpPr>
          <p:cNvPr id="3" name="Slide Number Placeholder 2">
            <a:extLst>
              <a:ext uri="{FF2B5EF4-FFF2-40B4-BE49-F238E27FC236}">
                <a16:creationId xmlns:a16="http://schemas.microsoft.com/office/drawing/2014/main" id="{8938DE2F-47DD-4941-8C41-53C2DA7B6D9F}"/>
              </a:ext>
            </a:extLst>
          </p:cNvPr>
          <p:cNvSpPr>
            <a:spLocks noGrp="1"/>
          </p:cNvSpPr>
          <p:nvPr>
            <p:ph type="sldNum" sz="quarter" idx="1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4F81F6-E686-4BCF-BA3C-EFC8F861DBA0}" type="slidenum">
              <a:rPr lang="fr-CA" smtClean="0"/>
              <a:pPr/>
              <a:t>12</a:t>
            </a:fld>
            <a:endParaRPr lang="fr-CA"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28" t="26299" r="4313" b="28395"/>
          <a:stretch/>
        </p:blipFill>
        <p:spPr>
          <a:xfrm>
            <a:off x="2835964" y="1002572"/>
            <a:ext cx="6920029" cy="5002696"/>
          </a:xfrm>
          <a:prstGeom prst="rect">
            <a:avLst/>
          </a:prstGeom>
        </p:spPr>
      </p:pic>
    </p:spTree>
    <p:extLst>
      <p:ext uri="{BB962C8B-B14F-4D97-AF65-F5344CB8AC3E}">
        <p14:creationId xmlns:p14="http://schemas.microsoft.com/office/powerpoint/2010/main" val="3785564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755A5B-30CB-264A-94EB-6D65D7CF7025}"/>
              </a:ext>
            </a:extLst>
          </p:cNvPr>
          <p:cNvSpPr>
            <a:spLocks noGrp="1"/>
          </p:cNvSpPr>
          <p:nvPr>
            <p:ph type="sldNum" sz="quarter" idx="4"/>
          </p:nvPr>
        </p:nvSpPr>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13</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Title 1">
            <a:extLst>
              <a:ext uri="{FF2B5EF4-FFF2-40B4-BE49-F238E27FC236}">
                <a16:creationId xmlns:a16="http://schemas.microsoft.com/office/drawing/2014/main" id="{20554C8C-BC8B-8049-A7C9-260747FEA2CD}"/>
              </a:ext>
            </a:extLst>
          </p:cNvPr>
          <p:cNvSpPr>
            <a:spLocks noGrp="1"/>
          </p:cNvSpPr>
          <p:nvPr>
            <p:ph type="title"/>
          </p:nvPr>
        </p:nvSpPr>
        <p:spPr>
          <a:xfrm>
            <a:off x="788894" y="169625"/>
            <a:ext cx="10786533" cy="1378839"/>
          </a:xfrm>
        </p:spPr>
        <p:txBody>
          <a:bodyPr/>
          <a:lstStyle/>
          <a:p>
            <a:pPr algn="ctr"/>
            <a:r>
              <a:rPr lang="en-US" b="1" dirty="0">
                <a:cs typeface="Calibri" panose="020F0502020204030204" pitchFamily="34" charset="0"/>
              </a:rPr>
              <a:t>What is important </a:t>
            </a:r>
            <a:br>
              <a:rPr lang="en-US" b="1" dirty="0">
                <a:cs typeface="Calibri" panose="020F0502020204030204" pitchFamily="34" charset="0"/>
              </a:rPr>
            </a:br>
            <a:r>
              <a:rPr lang="en-US" b="1" dirty="0">
                <a:cs typeface="Calibri" panose="020F0502020204030204" pitchFamily="34" charset="0"/>
              </a:rPr>
              <a:t>to patients &amp; caregivers ?</a:t>
            </a:r>
            <a:endParaRPr lang="en-US" dirty="0">
              <a:cs typeface="Calibri" panose="020F0502020204030204" pitchFamily="34" charset="0"/>
            </a:endParaRPr>
          </a:p>
        </p:txBody>
      </p:sp>
      <p:pic>
        <p:nvPicPr>
          <p:cNvPr id="8" name="Picture 7">
            <a:extLst>
              <a:ext uri="{FF2B5EF4-FFF2-40B4-BE49-F238E27FC236}">
                <a16:creationId xmlns:a16="http://schemas.microsoft.com/office/drawing/2014/main" id="{BA0AE0CD-F2B1-BC4A-A23A-4328309163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0670" y="1741685"/>
            <a:ext cx="3252795" cy="4209499"/>
          </a:xfrm>
          <a:prstGeom prst="rect">
            <a:avLst/>
          </a:prstGeom>
        </p:spPr>
      </p:pic>
      <p:pic>
        <p:nvPicPr>
          <p:cNvPr id="9" name="Content Placeholder 16" descr="Diagram&#10;&#10;Description automatically generated">
            <a:extLst>
              <a:ext uri="{FF2B5EF4-FFF2-40B4-BE49-F238E27FC236}">
                <a16:creationId xmlns:a16="http://schemas.microsoft.com/office/drawing/2014/main" id="{8332660A-1B42-9742-ACBD-61F19B17482E}"/>
              </a:ext>
            </a:extLst>
          </p:cNvPr>
          <p:cNvPicPr>
            <a:picLocks noChangeAspect="1"/>
          </p:cNvPicPr>
          <p:nvPr/>
        </p:nvPicPr>
        <p:blipFill>
          <a:blip r:embed="rId4"/>
          <a:stretch>
            <a:fillRect/>
          </a:stretch>
        </p:blipFill>
        <p:spPr>
          <a:xfrm>
            <a:off x="6448322" y="1741686"/>
            <a:ext cx="4142303" cy="4142303"/>
          </a:xfrm>
          <a:prstGeom prst="rect">
            <a:avLst/>
          </a:prstGeom>
        </p:spPr>
      </p:pic>
      <p:sp>
        <p:nvSpPr>
          <p:cNvPr id="2" name="TextBox 1">
            <a:extLst>
              <a:ext uri="{FF2B5EF4-FFF2-40B4-BE49-F238E27FC236}">
                <a16:creationId xmlns:a16="http://schemas.microsoft.com/office/drawing/2014/main" id="{F79F3A39-EC6C-0444-8B54-A87658AD3AAF}"/>
              </a:ext>
            </a:extLst>
          </p:cNvPr>
          <p:cNvSpPr txBox="1"/>
          <p:nvPr/>
        </p:nvSpPr>
        <p:spPr>
          <a:xfrm>
            <a:off x="911424" y="6135687"/>
            <a:ext cx="10508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panose="020B0604020202020204"/>
                <a:ea typeface="+mn-ea"/>
                <a:cs typeface="+mn-cs"/>
              </a:rPr>
              <a:t>https://</a:t>
            </a:r>
            <a:r>
              <a:rPr kumimoji="0" lang="en-US" sz="2400" b="1" i="0" u="none" strike="noStrike" kern="1200" cap="none" spc="0" normalizeH="0" baseline="0" noProof="0" dirty="0" err="1">
                <a:ln>
                  <a:noFill/>
                </a:ln>
                <a:solidFill>
                  <a:srgbClr val="0070C0"/>
                </a:solidFill>
                <a:effectLst/>
                <a:uLnTx/>
                <a:uFillTx/>
                <a:latin typeface="Arial" panose="020B0604020202020204"/>
                <a:ea typeface="+mn-ea"/>
                <a:cs typeface="+mn-cs"/>
              </a:rPr>
              <a:t>hspn.ca</a:t>
            </a:r>
            <a:r>
              <a:rPr kumimoji="0" lang="en-US" sz="2400" b="1" i="0" u="none" strike="noStrike" kern="1200" cap="none" spc="0" normalizeH="0" baseline="0" noProof="0" dirty="0">
                <a:ln>
                  <a:noFill/>
                </a:ln>
                <a:solidFill>
                  <a:srgbClr val="0070C0"/>
                </a:solidFill>
                <a:effectLst/>
                <a:uLnTx/>
                <a:uFillTx/>
                <a:latin typeface="Arial" panose="020B0604020202020204"/>
                <a:ea typeface="+mn-ea"/>
                <a:cs typeface="+mn-cs"/>
              </a:rPr>
              <a:t>/</a:t>
            </a:r>
            <a:r>
              <a:rPr kumimoji="0" lang="en-US" sz="2400" b="1" i="0" u="none" strike="noStrike" kern="1200" cap="none" spc="0" normalizeH="0" baseline="0" noProof="0" dirty="0" err="1">
                <a:ln>
                  <a:noFill/>
                </a:ln>
                <a:solidFill>
                  <a:srgbClr val="0070C0"/>
                </a:solidFill>
                <a:effectLst/>
                <a:uLnTx/>
                <a:uFillTx/>
                <a:latin typeface="Arial" panose="020B0604020202020204"/>
                <a:ea typeface="+mn-ea"/>
                <a:cs typeface="+mn-cs"/>
              </a:rPr>
              <a:t>hsprn</a:t>
            </a:r>
            <a:r>
              <a:rPr kumimoji="0" lang="en-US" sz="2400" b="1" i="0" u="none" strike="noStrike" kern="1200" cap="none" spc="0" normalizeH="0" baseline="0" noProof="0" dirty="0">
                <a:ln>
                  <a:noFill/>
                </a:ln>
                <a:solidFill>
                  <a:srgbClr val="0070C0"/>
                </a:solidFill>
                <a:effectLst/>
                <a:uLnTx/>
                <a:uFillTx/>
                <a:latin typeface="Arial" panose="020B0604020202020204"/>
                <a:ea typeface="+mn-ea"/>
                <a:cs typeface="+mn-cs"/>
              </a:rPr>
              <a:t>-practice-guide-on-implementing-integrated-care/</a:t>
            </a:r>
          </a:p>
        </p:txBody>
      </p:sp>
    </p:spTree>
    <p:extLst>
      <p:ext uri="{BB962C8B-B14F-4D97-AF65-F5344CB8AC3E}">
        <p14:creationId xmlns:p14="http://schemas.microsoft.com/office/powerpoint/2010/main" val="4280707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rot="5400000">
            <a:off x="-909329" y="909327"/>
            <a:ext cx="6858000" cy="5039345"/>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Helvetica" pitchFamily="2" charset="0"/>
            </a:endParaRPr>
          </a:p>
        </p:txBody>
      </p:sp>
      <p:sp>
        <p:nvSpPr>
          <p:cNvPr id="4" name="Slide Number Placeholder 3"/>
          <p:cNvSpPr>
            <a:spLocks noGrp="1"/>
          </p:cNvSpPr>
          <p:nvPr>
            <p:ph type="sldNum" sz="quarter" idx="12"/>
          </p:nvPr>
        </p:nvSpPr>
        <p:spPr>
          <a:xfrm>
            <a:off x="8576418" y="6356350"/>
            <a:ext cx="2870836" cy="365125"/>
          </a:xfrm>
        </p:spPr>
        <p:txBody>
          <a:bodyPr/>
          <a:lstStyle/>
          <a:p>
            <a:fld id="{D308F048-4A10-47B1-992F-CD666DE9845B}" type="slidenum">
              <a:rPr lang="en-CA" b="1" smtClean="0">
                <a:latin typeface="Helvetica" pitchFamily="2" charset="0"/>
                <a:cs typeface="Arial" panose="020B0604020202020204" pitchFamily="34" charset="0"/>
              </a:rPr>
              <a:t>14</a:t>
            </a:fld>
            <a:endParaRPr lang="en-CA" b="1" dirty="0">
              <a:latin typeface="Helvetica" pitchFamily="2" charset="0"/>
              <a:cs typeface="Arial" panose="020B0604020202020204" pitchFamily="34" charset="0"/>
            </a:endParaRPr>
          </a:p>
        </p:txBody>
      </p:sp>
      <p:pic>
        <p:nvPicPr>
          <p:cNvPr id="5" name="Picture 2" descr="http://hspn.ca/wp-content/uploads/2020/03/HSPNWordmark_dark.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3133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06079" y="476672"/>
            <a:ext cx="4765785" cy="5262979"/>
          </a:xfrm>
          <a:prstGeom prst="rect">
            <a:avLst/>
          </a:prstGeom>
        </p:spPr>
        <p:txBody>
          <a:bodyPr wrap="square" anchor="t">
            <a:spAutoFit/>
          </a:bodyPr>
          <a:lstStyle/>
          <a:p>
            <a:pPr lvl="0" algn="ctr">
              <a:defRPr/>
            </a:pPr>
            <a:r>
              <a:rPr lang="en-US" sz="4800" b="1" dirty="0">
                <a:solidFill>
                  <a:srgbClr val="0B2040"/>
                </a:solidFill>
                <a:latin typeface="Helvetica" pitchFamily="2" charset="0"/>
              </a:rPr>
              <a:t>Measuring Patient Experience</a:t>
            </a:r>
          </a:p>
          <a:p>
            <a:pPr lvl="0" algn="ctr">
              <a:defRPr/>
            </a:pPr>
            <a:r>
              <a:rPr lang="en-US" sz="4800" b="1" dirty="0">
                <a:solidFill>
                  <a:srgbClr val="0B2040"/>
                </a:solidFill>
                <a:latin typeface="Helvetica" pitchFamily="2" charset="0"/>
              </a:rPr>
              <a:t>the HSPN Patient Experience </a:t>
            </a:r>
          </a:p>
          <a:p>
            <a:pPr lvl="0" algn="ctr">
              <a:defRPr/>
            </a:pPr>
            <a:r>
              <a:rPr lang="en-US" sz="4800" b="1" dirty="0">
                <a:solidFill>
                  <a:srgbClr val="0B2040"/>
                </a:solidFill>
                <a:latin typeface="Helvetica" pitchFamily="2" charset="0"/>
              </a:rPr>
              <a:t>Survey</a:t>
            </a:r>
            <a:endParaRPr lang="en-US" sz="4800" dirty="0">
              <a:solidFill>
                <a:srgbClr val="0B2040"/>
              </a:solidFill>
              <a:latin typeface="Helvetica" pitchFamily="2" charset="0"/>
            </a:endParaRPr>
          </a:p>
        </p:txBody>
      </p:sp>
      <p:pic>
        <p:nvPicPr>
          <p:cNvPr id="10" name="Content Placeholder 16" descr="Diagram&#10;&#10;Description automatically generated">
            <a:extLst>
              <a:ext uri="{FF2B5EF4-FFF2-40B4-BE49-F238E27FC236}">
                <a16:creationId xmlns:a16="http://schemas.microsoft.com/office/drawing/2014/main" id="{0E2ABE9C-014B-5D4D-AA96-D13F2102E3C7}"/>
              </a:ext>
            </a:extLst>
          </p:cNvPr>
          <p:cNvPicPr>
            <a:picLocks noGrp="1" noChangeAspect="1"/>
          </p:cNvPicPr>
          <p:nvPr>
            <p:ph idx="1"/>
          </p:nvPr>
        </p:nvPicPr>
        <p:blipFill>
          <a:blip r:embed="rId4"/>
          <a:stretch>
            <a:fillRect/>
          </a:stretch>
        </p:blipFill>
        <p:spPr>
          <a:xfrm>
            <a:off x="5431377" y="514016"/>
            <a:ext cx="5870036" cy="5870036"/>
          </a:xfrm>
        </p:spPr>
      </p:pic>
    </p:spTree>
    <p:extLst>
      <p:ext uri="{BB962C8B-B14F-4D97-AF65-F5344CB8AC3E}">
        <p14:creationId xmlns:p14="http://schemas.microsoft.com/office/powerpoint/2010/main" val="4049039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5301623"/>
            <a:ext cx="12192000" cy="1814849"/>
            <a:chOff x="0" y="0"/>
            <a:chExt cx="6186311" cy="920868"/>
          </a:xfrm>
        </p:grpSpPr>
        <p:sp>
          <p:nvSpPr>
            <p:cNvPr id="3" name="Freeform 3"/>
            <p:cNvSpPr/>
            <p:nvPr/>
          </p:nvSpPr>
          <p:spPr>
            <a:xfrm>
              <a:off x="0" y="0"/>
              <a:ext cx="6186311" cy="920868"/>
            </a:xfrm>
            <a:custGeom>
              <a:avLst/>
              <a:gdLst/>
              <a:ahLst/>
              <a:cxnLst/>
              <a:rect l="l" t="t" r="r" b="b"/>
              <a:pathLst>
                <a:path w="6186311" h="920868">
                  <a:moveTo>
                    <a:pt x="6061851" y="920868"/>
                  </a:moveTo>
                  <a:lnTo>
                    <a:pt x="124460" y="920868"/>
                  </a:lnTo>
                  <a:cubicBezTo>
                    <a:pt x="55880" y="920868"/>
                    <a:pt x="0" y="864988"/>
                    <a:pt x="0" y="796408"/>
                  </a:cubicBezTo>
                  <a:lnTo>
                    <a:pt x="0" y="124460"/>
                  </a:lnTo>
                  <a:cubicBezTo>
                    <a:pt x="0" y="55880"/>
                    <a:pt x="55880" y="0"/>
                    <a:pt x="124460" y="0"/>
                  </a:cubicBezTo>
                  <a:lnTo>
                    <a:pt x="6061851" y="0"/>
                  </a:lnTo>
                  <a:cubicBezTo>
                    <a:pt x="6130431" y="0"/>
                    <a:pt x="6186311" y="55880"/>
                    <a:pt x="6186311" y="124460"/>
                  </a:cubicBezTo>
                  <a:lnTo>
                    <a:pt x="6186311" y="796408"/>
                  </a:lnTo>
                  <a:cubicBezTo>
                    <a:pt x="6186311" y="864988"/>
                    <a:pt x="6130431" y="920868"/>
                    <a:pt x="6061851" y="920868"/>
                  </a:cubicBezTo>
                  <a:close/>
                </a:path>
              </a:pathLst>
            </a:custGeom>
            <a:solidFill>
              <a:srgbClr val="D7E2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712445" y="2336986"/>
            <a:ext cx="11479555" cy="2380322"/>
            <a:chOff x="0" y="95875"/>
            <a:chExt cx="19323986" cy="4760648"/>
          </a:xfrm>
        </p:grpSpPr>
        <p:sp>
          <p:nvSpPr>
            <p:cNvPr id="5" name="TextBox 5"/>
            <p:cNvSpPr txBox="1"/>
            <p:nvPr/>
          </p:nvSpPr>
          <p:spPr>
            <a:xfrm>
              <a:off x="0" y="95875"/>
              <a:ext cx="19323986" cy="1842301"/>
            </a:xfrm>
            <a:prstGeom prst="rect">
              <a:avLst/>
            </a:prstGeom>
          </p:spPr>
          <p:txBody>
            <a:bodyPr wrap="square" lIns="0" tIns="0" rIns="0" bIns="0" rtlCol="0" anchor="t">
              <a:spAutoFit/>
            </a:bodyPr>
            <a:lstStyle/>
            <a:p>
              <a:pPr marL="0" marR="0" lvl="0" indent="0" algn="l" defTabSz="609630" rtl="0" eaLnBrk="1" fontAlgn="auto" latinLnBrk="0" hangingPunct="1">
                <a:lnSpc>
                  <a:spcPts val="77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293D42"/>
                  </a:solidFill>
                  <a:effectLst/>
                  <a:uLnTx/>
                  <a:uFillTx/>
                  <a:latin typeface="Cormorant Garamond Bold Bold"/>
                  <a:ea typeface="+mn-ea"/>
                  <a:cs typeface="+mn-cs"/>
                </a:rPr>
                <a:t>Quadruple Aim- Patient Experience </a:t>
              </a:r>
            </a:p>
          </p:txBody>
        </p:sp>
        <p:sp>
          <p:nvSpPr>
            <p:cNvPr id="6" name="TextBox 6"/>
            <p:cNvSpPr txBox="1"/>
            <p:nvPr/>
          </p:nvSpPr>
          <p:spPr>
            <a:xfrm>
              <a:off x="0" y="2548453"/>
              <a:ext cx="17795211" cy="2308070"/>
            </a:xfrm>
            <a:prstGeom prst="rect">
              <a:avLst/>
            </a:prstGeom>
          </p:spPr>
          <p:txBody>
            <a:bodyPr lIns="0" tIns="0" rIns="0" bIns="0" rtlCol="0" anchor="t">
              <a:spAutoFit/>
            </a:bodyPr>
            <a:lstStyle/>
            <a:p>
              <a:pPr marL="0" marR="0" lvl="0" indent="0" algn="l" defTabSz="609630" rtl="0" eaLnBrk="1" fontAlgn="auto" latinLnBrk="0" hangingPunct="1">
                <a:lnSpc>
                  <a:spcPts val="4667"/>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293D42"/>
                  </a:solidFill>
                  <a:effectLst/>
                  <a:uLnTx/>
                  <a:uFillTx/>
                  <a:latin typeface="Cormorant Garamond Medium" panose="020B0604020202020204" charset="0"/>
                  <a:ea typeface="+mn-ea"/>
                  <a:cs typeface="+mn-cs"/>
                </a:rPr>
                <a:t>HSPN Presentation – April 26, 2022</a:t>
              </a:r>
            </a:p>
            <a:p>
              <a:pPr marL="0" marR="0" lvl="0" indent="0" algn="l" defTabSz="609630" rtl="0" eaLnBrk="1" fontAlgn="auto" latinLnBrk="0" hangingPunct="1">
                <a:lnSpc>
                  <a:spcPts val="4667"/>
                </a:lnSpc>
                <a:spcBef>
                  <a:spcPts val="0"/>
                </a:spcBef>
                <a:spcAft>
                  <a:spcPts val="0"/>
                </a:spcAft>
                <a:buClrTx/>
                <a:buSzTx/>
                <a:buFontTx/>
                <a:buNone/>
                <a:tabLst/>
                <a:defRPr/>
              </a:pPr>
              <a:r>
                <a:rPr lang="en-US" sz="2933" kern="1200" dirty="0">
                  <a:solidFill>
                    <a:srgbClr val="293D42"/>
                  </a:solidFill>
                  <a:latin typeface="Cormorant Garamond Medium" panose="020B0604020202020204" charset="0"/>
                  <a:ea typeface="+mn-ea"/>
                  <a:cs typeface="+mn-cs"/>
                </a:rPr>
                <a:t>Sara Grace </a:t>
              </a:r>
              <a:r>
                <a:rPr lang="en-US" sz="2933" kern="1200" dirty="0" err="1">
                  <a:solidFill>
                    <a:srgbClr val="293D42"/>
                  </a:solidFill>
                  <a:latin typeface="Cormorant Garamond Medium" panose="020B0604020202020204" charset="0"/>
                  <a:ea typeface="+mn-ea"/>
                  <a:cs typeface="+mn-cs"/>
                </a:rPr>
                <a:t>Bebenek</a:t>
              </a:r>
              <a:endParaRPr kumimoji="0" lang="en-US" sz="2933" b="0" i="0" u="none" strike="noStrike" kern="1200" cap="none" spc="0" normalizeH="0" baseline="0" noProof="0" dirty="0">
                <a:ln>
                  <a:noFill/>
                </a:ln>
                <a:solidFill>
                  <a:srgbClr val="293D42"/>
                </a:solidFill>
                <a:effectLst/>
                <a:uLnTx/>
                <a:uFillTx/>
                <a:latin typeface="Cormorant Garamond Medium" panose="020B0604020202020204" charset="0"/>
                <a:ea typeface="+mn-ea"/>
                <a:cs typeface="+mn-cs"/>
              </a:endParaRPr>
            </a:p>
          </p:txBody>
        </p:sp>
      </p:grpSp>
      <p:pic>
        <p:nvPicPr>
          <p:cNvPr id="7"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58333" y="318552"/>
            <a:ext cx="1694828" cy="152412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42" y="0"/>
            <a:ext cx="12192000" cy="1295400"/>
            <a:chOff x="0" y="0"/>
            <a:chExt cx="6186311" cy="1079557"/>
          </a:xfrm>
        </p:grpSpPr>
        <p:sp>
          <p:nvSpPr>
            <p:cNvPr id="3" name="Freeform 3"/>
            <p:cNvSpPr/>
            <p:nvPr/>
          </p:nvSpPr>
          <p:spPr>
            <a:xfrm>
              <a:off x="0" y="0"/>
              <a:ext cx="6186311" cy="1079557"/>
            </a:xfrm>
            <a:custGeom>
              <a:avLst/>
              <a:gdLst/>
              <a:ahLst/>
              <a:cxnLst/>
              <a:rect l="l" t="t" r="r" b="b"/>
              <a:pathLst>
                <a:path w="6186311" h="1079557">
                  <a:moveTo>
                    <a:pt x="6061851" y="1079557"/>
                  </a:moveTo>
                  <a:lnTo>
                    <a:pt x="124460" y="1079557"/>
                  </a:lnTo>
                  <a:cubicBezTo>
                    <a:pt x="55880" y="1079557"/>
                    <a:pt x="0" y="1023677"/>
                    <a:pt x="0" y="955097"/>
                  </a:cubicBezTo>
                  <a:lnTo>
                    <a:pt x="0" y="124460"/>
                  </a:lnTo>
                  <a:cubicBezTo>
                    <a:pt x="0" y="55880"/>
                    <a:pt x="55880" y="0"/>
                    <a:pt x="124460" y="0"/>
                  </a:cubicBezTo>
                  <a:lnTo>
                    <a:pt x="6061851" y="0"/>
                  </a:lnTo>
                  <a:cubicBezTo>
                    <a:pt x="6130431" y="0"/>
                    <a:pt x="6186311" y="55880"/>
                    <a:pt x="6186311" y="124460"/>
                  </a:cubicBezTo>
                  <a:lnTo>
                    <a:pt x="6186311" y="955097"/>
                  </a:lnTo>
                  <a:cubicBezTo>
                    <a:pt x="6186311" y="1023677"/>
                    <a:pt x="6130431" y="1079557"/>
                    <a:pt x="6061851" y="1079557"/>
                  </a:cubicBezTo>
                  <a:close/>
                </a:path>
              </a:pathLst>
            </a:custGeom>
            <a:solidFill>
              <a:srgbClr val="D7E2E6"/>
            </a:solidFill>
          </p:spPr>
          <p:txBody>
            <a:bodyPr/>
            <a:lstStyle/>
            <a:p>
              <a:endParaRPr lang="en-US"/>
            </a:p>
          </p:txBody>
        </p:sp>
      </p:grpSp>
      <p:sp>
        <p:nvSpPr>
          <p:cNvPr id="4" name="TextBox 4"/>
          <p:cNvSpPr txBox="1"/>
          <p:nvPr/>
        </p:nvSpPr>
        <p:spPr>
          <a:xfrm>
            <a:off x="669758" y="394230"/>
            <a:ext cx="10820400" cy="504818"/>
          </a:xfrm>
          <a:prstGeom prst="rect">
            <a:avLst/>
          </a:prstGeom>
        </p:spPr>
        <p:txBody>
          <a:bodyPr lIns="0" tIns="0" rIns="0" bIns="0" rtlCol="0" anchor="t">
            <a:spAutoFit/>
          </a:bodyPr>
          <a:lstStyle/>
          <a:p>
            <a:pPr algn="ctr" defTabSz="609630">
              <a:lnSpc>
                <a:spcPts val="3667"/>
              </a:lnSpc>
            </a:pPr>
            <a:r>
              <a:rPr lang="en-US" sz="4400" dirty="0">
                <a:solidFill>
                  <a:srgbClr val="293D42"/>
                </a:solidFill>
                <a:latin typeface="Cormorant Garamond Bold Bold"/>
              </a:rPr>
              <a:t>South Georgian Bay Survey Response</a:t>
            </a:r>
          </a:p>
        </p:txBody>
      </p:sp>
      <p:pic>
        <p:nvPicPr>
          <p:cNvPr id="7" name="Picture 2">
            <a:extLst>
              <a:ext uri="{FF2B5EF4-FFF2-40B4-BE49-F238E27FC236}">
                <a16:creationId xmlns:a16="http://schemas.microsoft.com/office/drawing/2014/main" id="{26A717FA-0B52-43C6-BDB7-12B52EBB2C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57181" y="5574773"/>
            <a:ext cx="1156319" cy="1039855"/>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03A89B2B-333F-44D9-8D9E-BAE60B7EEC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807" y="855225"/>
            <a:ext cx="11490386" cy="6463342"/>
          </a:xfrm>
          <a:prstGeom prst="rect">
            <a:avLst/>
          </a:prstGeom>
        </p:spPr>
      </p:pic>
    </p:spTree>
    <p:extLst>
      <p:ext uri="{BB962C8B-B14F-4D97-AF65-F5344CB8AC3E}">
        <p14:creationId xmlns:p14="http://schemas.microsoft.com/office/powerpoint/2010/main" val="1486145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42" y="0"/>
            <a:ext cx="12192000" cy="1295400"/>
            <a:chOff x="0" y="0"/>
            <a:chExt cx="6186311" cy="1079557"/>
          </a:xfrm>
        </p:grpSpPr>
        <p:sp>
          <p:nvSpPr>
            <p:cNvPr id="3" name="Freeform 3"/>
            <p:cNvSpPr/>
            <p:nvPr/>
          </p:nvSpPr>
          <p:spPr>
            <a:xfrm>
              <a:off x="0" y="0"/>
              <a:ext cx="6186311" cy="1079557"/>
            </a:xfrm>
            <a:custGeom>
              <a:avLst/>
              <a:gdLst/>
              <a:ahLst/>
              <a:cxnLst/>
              <a:rect l="l" t="t" r="r" b="b"/>
              <a:pathLst>
                <a:path w="6186311" h="1079557">
                  <a:moveTo>
                    <a:pt x="6061851" y="1079557"/>
                  </a:moveTo>
                  <a:lnTo>
                    <a:pt x="124460" y="1079557"/>
                  </a:lnTo>
                  <a:cubicBezTo>
                    <a:pt x="55880" y="1079557"/>
                    <a:pt x="0" y="1023677"/>
                    <a:pt x="0" y="955097"/>
                  </a:cubicBezTo>
                  <a:lnTo>
                    <a:pt x="0" y="124460"/>
                  </a:lnTo>
                  <a:cubicBezTo>
                    <a:pt x="0" y="55880"/>
                    <a:pt x="55880" y="0"/>
                    <a:pt x="124460" y="0"/>
                  </a:cubicBezTo>
                  <a:lnTo>
                    <a:pt x="6061851" y="0"/>
                  </a:lnTo>
                  <a:cubicBezTo>
                    <a:pt x="6130431" y="0"/>
                    <a:pt x="6186311" y="55880"/>
                    <a:pt x="6186311" y="124460"/>
                  </a:cubicBezTo>
                  <a:lnTo>
                    <a:pt x="6186311" y="955097"/>
                  </a:lnTo>
                  <a:cubicBezTo>
                    <a:pt x="6186311" y="1023677"/>
                    <a:pt x="6130431" y="1079557"/>
                    <a:pt x="6061851" y="1079557"/>
                  </a:cubicBezTo>
                  <a:close/>
                </a:path>
              </a:pathLst>
            </a:custGeom>
            <a:solidFill>
              <a:srgbClr val="D7E2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4"/>
          <p:cNvSpPr txBox="1"/>
          <p:nvPr/>
        </p:nvSpPr>
        <p:spPr>
          <a:xfrm>
            <a:off x="669758" y="394230"/>
            <a:ext cx="10820400" cy="504818"/>
          </a:xfrm>
          <a:prstGeom prst="rect">
            <a:avLst/>
          </a:prstGeom>
        </p:spPr>
        <p:txBody>
          <a:bodyPr lIns="0" tIns="0" rIns="0" bIns="0" rtlCol="0" anchor="t">
            <a:spAutoFit/>
          </a:bodyPr>
          <a:lstStyle/>
          <a:p>
            <a:pPr marL="0" marR="0" lvl="0" indent="0" algn="ctr" defTabSz="609630" rtl="0" eaLnBrk="1" fontAlgn="auto" latinLnBrk="0" hangingPunct="1">
              <a:lnSpc>
                <a:spcPts val="3667"/>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3D42"/>
                </a:solidFill>
                <a:effectLst/>
                <a:uLnTx/>
                <a:uFillTx/>
                <a:latin typeface="Cormorant Garamond Bold Bold"/>
                <a:ea typeface="+mn-ea"/>
                <a:cs typeface="+mn-cs"/>
              </a:rPr>
              <a:t>How will the data be used? </a:t>
            </a:r>
          </a:p>
        </p:txBody>
      </p:sp>
      <p:pic>
        <p:nvPicPr>
          <p:cNvPr id="7" name="Picture 2">
            <a:extLst>
              <a:ext uri="{FF2B5EF4-FFF2-40B4-BE49-F238E27FC236}">
                <a16:creationId xmlns:a16="http://schemas.microsoft.com/office/drawing/2014/main" id="{26A717FA-0B52-43C6-BDB7-12B52EBB2C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57181" y="5574773"/>
            <a:ext cx="1156319" cy="1039855"/>
          </a:xfrm>
          <a:prstGeom prst="rect">
            <a:avLst/>
          </a:prstGeom>
        </p:spPr>
      </p:pic>
      <p:pic>
        <p:nvPicPr>
          <p:cNvPr id="6" name="Picture 5" descr="Bar chart&#10;&#10;Description automatically generated with medium confidence">
            <a:extLst>
              <a:ext uri="{FF2B5EF4-FFF2-40B4-BE49-F238E27FC236}">
                <a16:creationId xmlns:a16="http://schemas.microsoft.com/office/drawing/2014/main" id="{6B1956E0-044D-4C2E-8FE4-405C98F517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722" y="1183106"/>
            <a:ext cx="11037097" cy="6208367"/>
          </a:xfrm>
          <a:prstGeom prst="rect">
            <a:avLst/>
          </a:prstGeom>
        </p:spPr>
      </p:pic>
    </p:spTree>
    <p:extLst>
      <p:ext uri="{BB962C8B-B14F-4D97-AF65-F5344CB8AC3E}">
        <p14:creationId xmlns:p14="http://schemas.microsoft.com/office/powerpoint/2010/main" val="1603306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76418" y="6356350"/>
            <a:ext cx="2870836" cy="365125"/>
          </a:xfrm>
        </p:spPr>
        <p:txBody>
          <a:bodyPr/>
          <a:lstStyle/>
          <a:p>
            <a:fld id="{D308F048-4A10-47B1-992F-CD666DE9845B}" type="slidenum">
              <a:rPr lang="en-CA" b="1" smtClean="0">
                <a:latin typeface="Helvetica" pitchFamily="2" charset="0"/>
                <a:cs typeface="Arial" panose="020B0604020202020204" pitchFamily="34" charset="0"/>
              </a:rPr>
              <a:t>18</a:t>
            </a:fld>
            <a:endParaRPr lang="en-CA" b="1" dirty="0">
              <a:latin typeface="Helvetica" pitchFamily="2" charset="0"/>
              <a:cs typeface="Arial" panose="020B0604020202020204" pitchFamily="34" charset="0"/>
            </a:endParaRPr>
          </a:p>
        </p:txBody>
      </p:sp>
      <p:sp>
        <p:nvSpPr>
          <p:cNvPr id="8" name="Rectangle 7">
            <a:extLst>
              <a:ext uri="{FF2B5EF4-FFF2-40B4-BE49-F238E27FC236}">
                <a16:creationId xmlns:a16="http://schemas.microsoft.com/office/drawing/2014/main" id="{4EF60B38-6F33-4145-B130-35E42ECE5D7D}"/>
              </a:ext>
            </a:extLst>
          </p:cNvPr>
          <p:cNvSpPr/>
          <p:nvPr/>
        </p:nvSpPr>
        <p:spPr>
          <a:xfrm rot="5400000">
            <a:off x="-909328" y="909327"/>
            <a:ext cx="6858000" cy="5039345"/>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Helvetica" pitchFamily="2" charset="0"/>
            </a:endParaRPr>
          </a:p>
        </p:txBody>
      </p:sp>
      <p:pic>
        <p:nvPicPr>
          <p:cNvPr id="11" name="Picture 2" descr="http://hspn.ca/wp-content/uploads/2020/03/HSPNWordmark_dark.png">
            <a:extLst>
              <a:ext uri="{FF2B5EF4-FFF2-40B4-BE49-F238E27FC236}">
                <a16:creationId xmlns:a16="http://schemas.microsoft.com/office/drawing/2014/main" id="{2F995371-3903-422A-BD34-98D375CA19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89" y="6356349"/>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CFC8AA1-9B4A-4F06-9050-4DAECA27AF8E}"/>
              </a:ext>
            </a:extLst>
          </p:cNvPr>
          <p:cNvSpPr/>
          <p:nvPr/>
        </p:nvSpPr>
        <p:spPr>
          <a:xfrm>
            <a:off x="-1" y="908720"/>
            <a:ext cx="4698610" cy="4832092"/>
          </a:xfrm>
          <a:prstGeom prst="rect">
            <a:avLst/>
          </a:prstGeom>
        </p:spPr>
        <p:txBody>
          <a:bodyPr wrap="square" anchor="t">
            <a:spAutoFit/>
          </a:bodyPr>
          <a:lstStyle/>
          <a:p>
            <a:pPr lvl="0" algn="ctr">
              <a:defRPr/>
            </a:pPr>
            <a:r>
              <a:rPr lang="en-US" sz="4400" b="1" dirty="0">
                <a:solidFill>
                  <a:srgbClr val="0B2040"/>
                </a:solidFill>
                <a:latin typeface="Helvetica" pitchFamily="2" charset="0"/>
              </a:rPr>
              <a:t>Equity assess</a:t>
            </a:r>
          </a:p>
          <a:p>
            <a:pPr lvl="0" algn="ctr">
              <a:defRPr/>
            </a:pPr>
            <a:r>
              <a:rPr lang="en-US" sz="4400" b="1" dirty="0">
                <a:solidFill>
                  <a:srgbClr val="0B2040"/>
                </a:solidFill>
                <a:latin typeface="Helvetica" pitchFamily="2" charset="0"/>
              </a:rPr>
              <a:t>all measures</a:t>
            </a:r>
          </a:p>
          <a:p>
            <a:pPr lvl="0" algn="ctr">
              <a:defRPr/>
            </a:pPr>
            <a:endParaRPr lang="en-US" sz="4400" b="1" dirty="0">
              <a:solidFill>
                <a:srgbClr val="0B2040"/>
              </a:solidFill>
              <a:latin typeface="Helvetica" pitchFamily="2" charset="0"/>
            </a:endParaRPr>
          </a:p>
          <a:p>
            <a:pPr lvl="0" algn="ctr">
              <a:defRPr/>
            </a:pPr>
            <a:r>
              <a:rPr lang="en-US" sz="4400" b="1" dirty="0">
                <a:solidFill>
                  <a:srgbClr val="0B2040"/>
                </a:solidFill>
                <a:latin typeface="Helvetica" pitchFamily="2" charset="0"/>
              </a:rPr>
              <a:t>e.g.</a:t>
            </a:r>
          </a:p>
          <a:p>
            <a:pPr lvl="0" algn="ctr">
              <a:defRPr/>
            </a:pPr>
            <a:r>
              <a:rPr lang="en-US" sz="4400" b="1" dirty="0">
                <a:solidFill>
                  <a:srgbClr val="0B2040"/>
                </a:solidFill>
                <a:latin typeface="Helvetica" pitchFamily="2" charset="0"/>
              </a:rPr>
              <a:t>Income </a:t>
            </a:r>
          </a:p>
          <a:p>
            <a:pPr lvl="0" algn="ctr">
              <a:defRPr/>
            </a:pPr>
            <a:r>
              <a:rPr lang="en-US" sz="4400" b="1" dirty="0">
                <a:solidFill>
                  <a:srgbClr val="0B2040"/>
                </a:solidFill>
                <a:latin typeface="Helvetica" pitchFamily="2" charset="0"/>
              </a:rPr>
              <a:t>&amp; </a:t>
            </a:r>
          </a:p>
          <a:p>
            <a:pPr lvl="0" algn="ctr">
              <a:defRPr/>
            </a:pPr>
            <a:r>
              <a:rPr lang="en-US" sz="4400" b="1" dirty="0">
                <a:solidFill>
                  <a:srgbClr val="0B2040"/>
                </a:solidFill>
                <a:latin typeface="Helvetica" pitchFamily="2" charset="0"/>
              </a:rPr>
              <a:t>Access</a:t>
            </a:r>
          </a:p>
        </p:txBody>
      </p:sp>
      <p:graphicFrame>
        <p:nvGraphicFramePr>
          <p:cNvPr id="9" name="Chart 8">
            <a:extLst>
              <a:ext uri="{FF2B5EF4-FFF2-40B4-BE49-F238E27FC236}">
                <a16:creationId xmlns:a16="http://schemas.microsoft.com/office/drawing/2014/main" id="{547989F7-1429-B649-AF69-2C53D0E93197}"/>
              </a:ext>
            </a:extLst>
          </p:cNvPr>
          <p:cNvGraphicFramePr>
            <a:graphicFrameLocks/>
          </p:cNvGraphicFramePr>
          <p:nvPr/>
        </p:nvGraphicFramePr>
        <p:xfrm>
          <a:off x="5700662" y="1124744"/>
          <a:ext cx="5746592" cy="50405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2720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endParaRPr lang="en-US" sz="3200" b="1" dirty="0">
              <a:solidFill>
                <a:srgbClr val="0B2040"/>
              </a:solidFill>
              <a:latin typeface="Arial" panose="020B0604020202020204" pitchFamily="34" charset="0"/>
              <a:cs typeface="Arial" panose="020B0604020202020204" pitchFamily="34" charset="0"/>
            </a:endParaRPr>
          </a:p>
        </p:txBody>
      </p:sp>
      <p:sp>
        <p:nvSpPr>
          <p:cNvPr id="5" name="Rectangle 4"/>
          <p:cNvSpPr/>
          <p:nvPr/>
        </p:nvSpPr>
        <p:spPr>
          <a:xfrm>
            <a:off x="703035" y="2005315"/>
            <a:ext cx="10129088" cy="32932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rPr>
              <a:t>Applying an equity lens to patient reported experience and outcomes in an integrated care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b="1" kern="1200" dirty="0">
              <a:solidFill>
                <a:srgbClr val="0B2040"/>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B2040"/>
                </a:solidFill>
                <a:latin typeface="Arial" panose="020B0604020202020204" pitchFamily="34" charset="0"/>
                <a:cs typeface="Arial" panose="020B0604020202020204" pitchFamily="34" charset="0"/>
              </a:rPr>
              <a:t>Grace M. Spiro, PhD</a:t>
            </a:r>
            <a:endParaRPr kumimoji="0" lang="en-US" sz="3200" i="0" u="none" strike="noStrike" kern="1200" cap="all" spc="0" normalizeH="0" baseline="0" noProof="0" dirty="0">
              <a:ln>
                <a:noFill/>
              </a:ln>
              <a:solidFill>
                <a:srgbClr val="0B2040"/>
              </a:solidFill>
              <a:effectLst/>
              <a:uLnTx/>
              <a:uFillTx/>
              <a:latin typeface="Arial Black" panose="020B0A04020102020204" pitchFamily="34" charset="0"/>
              <a:ea typeface="+mn-ea"/>
              <a:cs typeface="Arial" panose="020B0604020202020204" pitchFamily="34" charset="0"/>
            </a:endParaRPr>
          </a:p>
        </p:txBody>
      </p:sp>
      <p:cxnSp>
        <p:nvCxnSpPr>
          <p:cNvPr id="10" name="Straight Connector 9"/>
          <p:cNvCxnSpPr/>
          <p:nvPr/>
        </p:nvCxnSpPr>
        <p:spPr>
          <a:xfrm flipV="1">
            <a:off x="703035" y="5726361"/>
            <a:ext cx="11488965" cy="1"/>
          </a:xfrm>
          <a:prstGeom prst="line">
            <a:avLst/>
          </a:prstGeom>
          <a:ln w="57150">
            <a:solidFill>
              <a:srgbClr val="C7EA95"/>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03035" y="5936576"/>
            <a:ext cx="16850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B2040"/>
                </a:solidFill>
                <a:latin typeface="Arial" panose="020B0604020202020204" pitchFamily="34" charset="0"/>
                <a:cs typeface="Arial" panose="020B0604020202020204" pitchFamily="34" charset="0"/>
              </a:rPr>
              <a:t>February 2025</a:t>
            </a:r>
            <a:endParaRPr kumimoji="0" lang="en-US"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8867955" y="376278"/>
            <a:ext cx="3324045"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9423277"/>
      </p:ext>
    </p:extLst>
  </p:cSld>
  <p:clrMapOvr>
    <a:masterClrMapping/>
  </p:clrMapOvr>
  <mc:AlternateContent xmlns:mc="http://schemas.openxmlformats.org/markup-compatibility/2006" xmlns:p14="http://schemas.microsoft.com/office/powerpoint/2010/main">
    <mc:Choice Requires="p14">
      <p:transition p14:dur="0" advClick="0" advTm="9000"/>
    </mc:Choice>
    <mc:Fallback xmlns="">
      <p:transition advClick="0" advTm="9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4813" y="3244334"/>
            <a:ext cx="306494" cy="369332"/>
          </a:xfrm>
          <a:prstGeom prst="rect">
            <a:avLst/>
          </a:prstGeom>
        </p:spPr>
        <p:txBody>
          <a:bodyPr wrap="none">
            <a:spAutoFit/>
          </a:bodyPr>
          <a:lstStyle/>
          <a:p>
            <a:r>
              <a:rPr lang="en-CA" dirty="0">
                <a:solidFill>
                  <a:srgbClr val="000000"/>
                </a:solidFill>
                <a:latin typeface="Times New Roman" panose="02020603050405020304" pitchFamily="18" charset="0"/>
              </a:rPr>
              <a:t> </a:t>
            </a:r>
            <a:r>
              <a:rPr lang="en-CA" dirty="0"/>
              <a:t> </a:t>
            </a:r>
          </a:p>
        </p:txBody>
      </p:sp>
      <p:sp>
        <p:nvSpPr>
          <p:cNvPr id="3" name="AutoShape 2" descr="https://cac-powerpoint.officeapps.live.com/pods/GetClipboardImage.ashx?Id=e5cfc9fd-5a86-4d1c-8e34-17e524d9844d&amp;DC=CA3&amp;pkey=827a7b88-4da0-4f03-9051-b8ec28df06c8&amp;wdwaccluster=CA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5" descr="data:image/png;base64,%20iVBORw0KGgoAAAANSUhEUgAAATIAAAEeCAYAAAAJqJmIAAAAAXNSR0IArs4c6QAAAARnQU1BAACxjwv8YQUAAAAJcEhZcwAADsMAAA7DAcdvqGQAAEcPSURBVHhe7b0HdBzXled9uxs5Z4AIBAlGgARzksQokqIoSiIlWcmWvZY9a8/YGo89u+uZ2dHn49md3TNzzuzZXdsjr8e7DpJsyRIpBknMOYkEM5gRSBCJSETOQHd/93+7H1hsAhQpkRJLuj+eYjeqq169evXe/917q+o9BxGF8eLlBeBv4ORlYF1cXFzy4sWLkzMyMmLj4+PDeV2Qy+Xy4Ee32+30eDyOoKAgT39PjzM4LIxXuZ38A3kcDofX6zVp3gT2czqd5jgDfweu9yXjdQz83tfncIWEeCRtPg65XEPuCwZbB5BPcx5gqOPgN29/v+N2joPPwPVDHcf/J+/XJ2k5HEG8mo9DLv8vQ6cZePzBtgs8jg83r/cfh4sO5wQC9zfpD3UcYH7HuZnjDGzP14Urhe/4lmskOzLWNEFgGQ12nMB8yPr7uC58FscBt3P8j60Lt6hzQx3fbAfM79a6AOS4fB44J9mer5HX6bwhH9jGmq4pI1NO+Jv/67/W3NxZVVXVvHbt2npe3cAL9kFaDvwXyosRLnxiZ/kxNDQ05V/+5V8WTJ06+ZGkhKT82Pi4jNiY2ITgkGDy8tbY2+vBF3x3DHwX5BC+P5z8yWcnK2U7/op1XtnImoaTv3uIS4u38V9r/IS/eT22cfI2Hg9XWH/avoxwtvmTC2PgOADHkp3kb+TPl4bJq+84/Jvsw+vNceT7EOfD22I7WWVND5v6t72hTGQ9fuCzxXpm0OMEwvv49rt+HDl3TtCUnS/b+M9/YAa7BB7fl2d85z9kHwv+Y8g1Cjifm48DfNvLNv7t8R+SueG4/u8CdsUGzK2OA66ngTIy+faVFbCmfT0P/gMhMdQFRo4jGffVOcC59B/H7IddfekN1AX8Lslcv0ZSrwbOlZEk+A/eftA6J7/LnzfmFV/lk7/IPvz3x9YF7OzbD1zPty+/16+R2c+3HZCs+NOzXv87qXMm37euC/7jyJ++df6dyMEf1/Pmx3+M260LTqeLuru6qLm5uaG5paWqsaHh5MnCwi0/+MEP9vJmTdgWKcIiA/g+sDz11FO5P/rRj36Yl5v7ZGxsbFRfXx/19/dDHbGtoijKZwaEDp0Ge34UHBwMUWs6c/bsuz/96U9/vmfPnsuwJ4N4QTfm68p4n6VLl475yU9+8o9Tp0x5mncM6WI1hIDdpKyKoiifEdAf6FBvby+FM2lpadMmTpyYVFhYeAxCFswLRAwqhc/Yn/3sZ381Z86crxorTFEU5X4CguZyOh2pqSl5iQmJnRAyq2vpevnll6e89NJL/zXI5QoT/1VRFOU+BPqEqF5GZuZ4WGBQK4gYvocsWbJkaWxsbNytRMwRHEKOiAhyREb6PkNC/L/cHvB3XS6X+Lv4hO+LDNwuCNqGOEMpPCiSIoKiKMwVQUEOeMjK5wWuoRX8jVhG4HpFuZu4Waeio6OToB9RvJjaFnvo0KH/l5ubu9QzVFDfFUS9h/aR+8hh8nZ0kCM8nJxTplHo/Id9dyo+Jo6Git3Z2Un19fXUwfvj76ioKEpJSZGK/3FxONy563b30N6rm6is+Rz1u3spOjyBZqQsoglxU6jf2+ffUvksQGeE8ENbWxvFxMTI9cQ1bGhooKKiIho1ejSlJCd/7HUFJqCLbdUbUG4X1CwIWYzle3JJSckGrnh5N92dRAXr6abuX/8rBR8tIFYQsYy4yvnELW8Chb/y12ylsS4OUQlRUVHBq6qqKDQ0VBoBQPAOxxs5cqSI2lCV3sn/Gnpr6bVzP6Xq/lLqC/GQlyXY0e+lsN4wWpb2Aj2e/ZLvlq+cknKv2bJlC+3Zu5daW1spii30J554ghYvXkwHDhygX/7yl/Tyt75FCxcsEGHCYq4tBAv1AZh1SOPYsWM0bNgwGjdu3G2Jn6LgERZYYqgtiJWhVjm5Vx02WPXx8sY9b71OQXt2UlA4u3JxceSKj+PPeAriChzK4tbDIiep+CuoFVTadrbAysvLYQpK7x3BbimWOE4LwlZcXEy9fb3+PW4Eotnr7RERu+Q+y8dltzIihiLDYykiOpbc0V5aU/kr2n91C7nUzbznoBPavn07/f7119ki66Pp06Zx39ZPv/jFL2jPnj1yvTvY8u7p6aGrNTV09epV6bAgYFhgwVVWVlJVddWAZV5aWkp/eOst2rFzp3R4RugU5VbgmTcIGJ7UB6g1MT/+8Y+/HeRyhd/QG7LL5z5/lmjNOxQSGkYUGBPjCucMCyNvbS15MrLINTwbtxX8P/pAehCxEN43koUvsLeFkMmt1Z5eEbZAEBPbXr2eClq2Ulh8rAibJOFfgoKC5UGShrYamhT/AEUE8THUKrsnQGBgXUG0XCxo/9/fvypW2IQJE6iCxSkSnVN8PB0+fJjw6M7GjRtp7dq1In5jx47lbSrof//sZ/Thxg9p9+49dLmsjDIyM2n1u+9KHUHY4RoL2Zw5c9QqU24LExvDJxa8xyArrDjYdfTUVJOnvpYcIaFQJf8v13EgvtXSQu4rl/Fqin/tdVDxW/h3iNhg8Q8cF9ZZU1PToD2xyxlEJY2F1Bfq4UwijuL/wY/H46WQsAgq67hIHb0t8oSwcm+A9VRdXS0WV1ZWFotQBnV3d4tL+B/++q/FvcSjO+jg0Ft+5ZlnKIO3g6VVV1fH4tZNEydOpO9857s0a9YsKigooOKiIpo/f77Uj7y8PFq2bJmKmHLbiHhZFtS9wcHzZLCynENsgB0hUP1DP/mPoDDuUg4FGsitnlvr7++R4wxVvfHahtvdxw1g6Dwonx4IDCxrdDgiWIzpfPCJTgR/4YbRvHnzaMmSJTR1yhRqb2+X7eNiY6mluZk2b95MZ86ckX3gdubk5LDFH0ppaWk0fvx4SU9RbgcImTGfUPf470GEiiuuIyKSHOHsPg4hVF6IHFtljqiowS02rqzh4eESMzGV3grWoZLDKhsMNJ7oiCRyuNkiQzQ/EE7S099HkaGxFOQKHSwLyl0CFnVqWirFs/tYxm5hYWGhXB/cpfwRW2Svv/EGBfvDD+i4cF1d3EkBXOe3//QnOnL0KM196CGaz0IHUcT+6MRgweGuNlxSRbldULvQ5AcsM7fbfZPKeFkgnGPGEo0YRd62VphO/l/8cOX0dnaQlyu3a9IU4prr/+E6sLYSkxLlzhSwihm+o3Hgt+QhbtXjsQo8YhHSEyqWGV58HYD3hxXQ0dZEk2MfoLiwJD4pvX1/T+FL9MLzz8sjM//8z/9EP/2Hf6B//G//Ta4lYlu93GFBjIyF3ct1Au4nri06q86ODrlDeeTIEWptaZHtEBsdxtbYTnZB33777RvqiKLcCvh55jky1JqIv/mbv3n5pmA/f3fGxZOXLbK+I4fIxRUSsTIH3ES4k21t1NPdRY4Xv04h0+cMKmSolLDIEAPDXSoE942biR4b6xEfyczMlHWBeLweGhaRSZ29XXS2/hAfGwF+dm9ciMP0UVvrNUrxZNLXRv0VpYYNI7e6l/cU1I+M9HQaMWKE3ACCJTWO3UHEwyZPniwiFhoWRvkTJ1JiYiL18zWGBZefny/bobbhtvmkSZPksRu4kkgL20DoEhMS5BEMRbkdIF7J/k8sabW1tbvDw8LibnqODMBNOHGUPBveI/e5QqLOHqKwEHKOG0+uFasoeM5cn7ANAcSsp7eXaq5eFesLcRGsg6ihN0ZsBOI2mEU2AOdyV/UHtKt2HVV0llK/p58iQ6JpcswD9Hjm12hEzFhy8zrlswEWGa4hriWuIyxrfMcdSvyN77C2sB0WWGUA7qQZkgj7Yxt0aGY7pGO2VZSPA+KV4v/EklpbW8NCFj64kAFUwGsN5MXClc8R5CJHfAI5k1PhP/AGtxAhBr0wgsCopMbtQMUNY2sNGbiliDF4st/BhmR9dzW197SIpRbMllliWBpFB8dQn2fw59CUewvE6OOunaLcK4yQmVuJafX1dTtDQ0KHFjKAGJmTdxHlwcJW2K22HwRUfCwADeBOG4GLfUvcpRR4Xw/+WQbgUxTlywOUwIiYqMpgz3jdBLbpZ+sLsTB83qGIAQgXjoXlk/TkiIH1e/p8i7dfRUxRvsSY248QMwiZc8DKURRFsQlQLSwwifxipnEORVHsBawwPO8AvwwPxqbW1dVtHfKupaIoyn2IETLjWiZXlJdvDYOQ3U6sTFEU5T4A4jXc91VczOSKioqtISEhtxwhVlEU5X4CQpbFi7HIUnt6ejazkMXyd0VRFFtggv0QMVnUElMUxW5YRUxRFMWWQMgMxjpTFEWxFTe4lbx4HYMO9qUoinL/YiwwfELAnF6vV91MRVFsBQTMvGupbqWiKLbEWGJijfGi1piiKLbDWGHGKlMURbEdEDJjlQEjbIqiKLbBCBc+1a1UFMWWWC0wFTJFUWxJoCWmrqWiKLYDwoX4GMQM3/VFS0VRbAfECwMqmmC/upeKotgOY4VBwORZsk8yEYiiKMrnCYQMImYsMbeZok1RFMUuQMiAETO4mYqiKLbCWGQAPqX6lYqi2A4TIwNWUVMURbENEC8sao0pimJbIGLATD6iFpmiKLbDuJMDj2DowIqKotgNq5CJa6lDXSuKYjcgZBAx41oqiqLYDmORGdQaUxTFdhiLDAIGQcPfiqIotsJYZEbQEO1XF1NRFFsBAVMrTFEUWzNgiTEqaoqi2BIIF1xJxMiwePTxC0VR7AaEDMJlBE1RFMV2GHdSrDGs0GC/oih2w4iYscr0yX5FUWyHETJrnExRFMVWQMiMK4lPscoURVHshBEuY42pRaYoiu0wQgZrTIP8iqLYEiNkuGOJxaF3LRVFsRsQMriTGMYHi1fvWiqKYjcgZBAwWGMaI1MUxZYYiwyIZebxeNS1VBTFVgQKWb/T6VSrTFEUW2GEDJ9mURRFsRVGvPSupaIotsWIGD4hYHrXUlEU22EEDGIG1CJTFMV2QMhMjExRFMWWQMCMmAF1KxVFsR3GtXT7Px0aI1MUxW5YXUt8mliZoiiKbYCAAQ3wK4piW4wlhkVcS14URVFsRaBrqZOPKIpiOyBgVqtMURTFdkDEBh6G9S+Koii2AkIG8TJipq8oKYpiO4xbicEV1RpTFMWWGIsMYiZWmQb7FUWxG1Yhw3edaVxRFNsB8YIlZsRMRUxRFNthLDKAT7HKFEVR7IQRLrXGFEWxLRAyCBisMeNeKoqi2ArjWhqLTEeIVRTFdtxkkeldS0VR7AaEzIgZUBFTFMV2QMSsBP6tKIpy32O1xvA8mXnnUlEUxTYYCwyfao0pimJLIF4I8htrzKl3LRVFsRvGtTSCpnctFUWxHcadNLExtcYURbEdRsgGBExdS0VR7IZxKQFcSnUrFUWxHVbXUkRNY2SKotgNI2RALTJFUWyJETKM2Q9UyBRFsR0QMoiXmxfEyjTQryiK7YCQIT4Gi0ysMb1rqSiK3YCQDYgYoyKmKIrtMBaZoiiKbYGQwQobCPLr4xeKotgNE+w3gX4VMUVRbIexyIC4mBrsVxTFbliFTAVMURRbYoL9xqXUYXwURbEdxiKzLoqiKLbCCBmsMBP0VxRFsRXGtTQCpm6loii2w2qRAZ1pXFEU2wEhMy6lCJoG+xVFsRuBFpmKmKIotgNChsWgbqWiKLYDImZeGpdPj8ejYqYoiq0w1pixzDxOp1PdS0VRbIURMvN0v0vvWiqKYjesFhnQu5aKotiOAQHzf6o1piiK7QgUMh3GR1EU22F1LSFm6lYqimI7IGCwwDAdnHzXGJmiKHbDCBlQi0xRFFsCIcOjF5gSDoKmQqYoiu0wFpl5ul8D/Yqi2A4IGeJjA9aY3rVUFMVuQMjgVhpUxBRFsR0QMo2LKYpia4yQqZgpimJbTLDfLPqupaIotsPqWsqnBvsVRbEbgcF+RVEU2wEhM2ORiSWmrqWiKHbDuJbqTiqKYlsgZEbMVNAURbElxrU0AqZupaIotgNCBhFTAVMUxbZAyKw49PELRVHshomPQbzEzdS7loqi2A2IF54jg3gZQVMURbEVYoX5vvqETGcaVxTFbpgYmREvt840riiK3TBCBiBmOtO4oii2wypkEifTYL+iKHYDQmYN8qs1piiK7YCQQbxMwF+H8VEUxXYY19JYZoqiKLbDapGJqGmMTFEUu2EVMgn286IoimIrIGQQsSBeIGgqZIqi2I5Ai0xRFMV2GIsMQNCwKIqi2ApjkRm3UofxURTFdhghAxrsVxTFlhjXUqwx/9+Koii2wmqRAR1YUVEU2wEhg3ANWGIaI1MUxW5AwIyYKYqi2BIjYiZGpq8oKYpiO4yQQcRUwBRFsSVW1xJipvExRVFsR6BFplaZoii2A0JmUGtMURRbYoTMWGP6ipKiKLbD6lrKd71rqSiK3YB4WWcaVxFTFMV2QMjMMD4QMZfONK4oit0wMTIAIevXmcYVRbEbRsjwaRZFURRbAeGCKwn3EovetVQUxXZAyCBgRtD0XUtFUWyHcSdNwF+H8VEUxXZYLTJFURRbEmiRqVupKIrtgIiZYD9waIxMURS7ASGDcOHpfjAQK1MURbELGhtTFMX2mPgYrDK4mHrHUlEU22EsMuNi6uMXiqLYDgiYETEN8iuKYkuMawlgiRkLTVEUxTZYLTKgM40rimI7jEWGT42NKYpiS6wWmbiYGuxXFMVuQMQAhEy+q2upKIrdgHjBEoMVBgFTEVMUxXZAyIwrqXctFUWxJVbXUq0xRVFsCYQMAgZrzLiXiqIotsK4loiTSaxM71oqimI3jEWGYXxkol69a6koit2AkGGBNQYBUxFTFMV2QMSsOHWmcUVR7IZxLYHEyXSmcUVR7IYRMuNiqjWmKIrtgHBN8H9iSWtsal0dFRUd43a7+U9FUZT7H1hhcCmNNeZV11JRFLthBAxiBhxer/ytKIpiGyBkwCJe9jXIHA4HsUUpn4qifHkIDPDDtfR/tRcOh5N6enro2rVGQnzvbokZ0lFhVD5PTP3Tujg0RrUQ2UcJOTwedi5tBsS3ubmZduzYQ+vWfkD79n2EASL9vw6Oy+Wi4GAzLzHJ96Cg63+HhLgk3f7+fll8xaN8UYE+oA6EhroohJdAwUB9CeP1WLCNte7cSzweD/X29sn3vr5+Xvo+tZihXuMcUN9Rz3FudgdnkMKLscwi/u5v//PzwSEhYR8nBPcTuNiHDx8lj9tLKx5fSkePHKeo6ChKSEgYVNBQESrKK6msrJzS0lL5QjroxInT1NraRomJCZLe0SMnKDQsVLapra2ljIxhvN6+brcyNKgPbreHzl8ookMHj/D1rqeUlOQbGnhNTS3t33eIzp69SJcuXWHrv5eSU5K4fvk3uAdAcGpr67hunqTs7OF06lQhlXO9HT48y7/FnYM0Gxub6OCBw3T82Amqqq6hiIgIiomJ/tjO/37GWGQD/qTdTgaVEBZTV1cnZQ1Pp/i4aEpKTpKKdyvaOzrYgtvJ+5NUyu3bdtLOnbu5l4J110KHDh2hzs4uTqeOqquvEow1VGzTG+LT6XLKOlSOwcB6/H7Dfk7HwDqzHz4H29bKoGkNkQesHyot2ceyLb5jnW+fm9O6k20B/sZifjPfsT32A779TRkMtu7GY5r9DdfX3VgW1v1NGoMdC1jTwPfS0su0d/c+io2NpaKiYtq7d/8NaUBAThWelrqFJrJ5yzY6f/6C/IZ0TVomP8B6DLP+xvwE5tFavrCYHNTB9bSkuFTCJRkZ6ZTNIoY2in1N+iZtYNaZTyvYDp7LunUbqK6ujttLFrW2tLIX4/sbFpo1XWt53e/gTJN5gXrhe+Tf/edXnwsODraVRcb5pe6uHu4tz7MVFUYn2bqaNXsGxcZEDnnrIjoqio5yjzR2zFhqamymysoqaqivpwcfnE1XrlRQC1/gSZPy+QLXcyUup5Mnz9JHHx2mjPRhFBcfKz3lpg83sxjupqamRu4xs6UCAFQYVLyjR49LJSk8fZYSE+IpPj6eCk+eprW8ruDwERG1EdkZ0jsWnj5De/fsp5Pc6yYlJbE1GTdgASK9I0eO0XqugKdOnqGoyEi2JJOpvv4avb9howhwP7sdyJsrKIgthsu0Zs16OlJwlBtmDFuZiZIOKufFi0VsvRbQ6NGjxATfvHk7l5GXe+VwWvveetq9ax/V8bkNZwugvb2NdmzfTencgMLDw2jbth3kdDipvqGBrZODXB6HqKm5iUaNypHGhXxu2riZj1FMWzZv43JppqtXa6ThVFZUU2ZWBqcTLtbwe3ysjw4ekr9TUlLESsC63bv38n5NNGJENnV3d3M622nT5q1iGefkjJTz2LdvP5fFB3y9z1ESn1tiUjyLSpGUayGXX0VFpcRKR4wYLt/f47KQY4XxsVJT2FVDx7WLNvL1KykpoaysTMl7VlYWzZ41hdrbuqi4pJRmzpwm1wC/4Tzg1q18chmNHpPD9aWaGvkY+fnj+Zjn+Bjr6Axfw5gYlLfPqt+9aw99+MEmunihmBIS4+WalpdXyLYHOT+4vOnpaZzHKtqw4X06ffocl3knpxFFq1evZTE9yH93SH6nTpsilmBLa4v8vZtFFxYV6mRUVCQlJydTZ1cXbd60lbayyEKgDvAxxo0bO+AG4zxg3TU0XKMXXniWRo7M4no7QtLFccK47eziPJ84fpL27z/A+4XKtbGDoKHlGRGTVmPHdy3RiCbm51EON6iDBwpo6dKFlJWRSrUtHup3s9Dx2QWeVHBIMFeiYVR99SpVVFaK6Z6ekcEVrYoFokF65sjICOrp7hFRg8Alc2+8fftOttS6affOPZLG4088Jo0UPTjiDQCCVlRUImL18OKFLBo5XPH2cDot0rDmzX+IFiycJ2JwrbGVXdpWOnvmPC1atIDi4uLYGiwQKxEVD+JTxY3mSMERWrJkMc3gxlVUXMKVuV8aIhrN40+soLPnznFjvsiWaRd9wI1n1qzp9ADneRNXbFRqpIVySk5O4YZVJNvVc4WG2xzJwogGgL7riScfk/NHQ0Me8Hu/GzFCYqFvEAsB+55mcc7Ly6OpU6ZIozXAcmnm4z322DKxWC6XXqIVK5ZTI4vTBc4fBH79+g/kei1cNJ8b+14RCQhNCHdIL774PDWzAELY0DFVVVXRSy+9IOJ95coVqueOBRbzylWPs0WRyR3JLt62RcQ8d/xYmvPAHDp95qx0Tsj/Dcdikayra+CGWyZl9eJXn+NOI5mKi0qlLowdO5ouXLxMx1ggpk6dPNCRGHDeddx5VFfXcT4aKCMzgy5frhQxmTvvIRa1fBaR7SLABYePimW3/LFHWWgTpFNDvtete1+EcPGSRXSI90Ong+1Lii9xhzCK08jja7aFRSSIy22ZlEV7e7vUqWvXrvmuAYvOGS7/fO5oR/M+8B7a2troCB+ztqaGnlz5uHgcsOQ8HhP+9oVg0DGjk4iICOE65KYw7qBGjRrJ17xeQiuFp87QmLFj5FzQeaKTtouQGTEDDsSL7AZMclyEeLaUnn76CUrLGEHvHu2lb7/ZSb/e300tndcbmsHpdFEmC1dZ2RWpIKncU4/nhoBeHmmlpiazMAWhG6MxY0bThLwxNI17RbibsBh6uXeeNWsmjRs7gh58aI6k08+qCcGAqwvBQsOYPCmX5s+fS48uXyaCMXvOLBaDTvkdjbq9rYNz46BJk/Np7LgctgInSANsa2uXtHBpwsJD2XKJENcmiIVt2bIl0ihQKXFMuL6wSJEmLBekD/FqaW7jc2uiq+xmIylU5OTkeIkLwpWC+x3FliksRVihaOyjRg2nOSyAlSzubv/5GPAdC9aPHz+OJk/JZ+s0TgTSEBoayuI2iXJzR1MCp5vP5wXrD0LR2dUtooWOAXm81tDI59HK+a+RdGApXLhwUcQ/PT2VIiMiubH10alTp7nRTqQJE/JoGFswuA5VVdVSRl0sAij7BLZ4p02fytuMY0tqhuQJ6QYeC8II6xKndeLEKb62o6RzwHm1cYeyaeMWmjJ1Eqcx/QaBhpDUcN43b9pBv/rl/5UOZhLnCWWL+gKBQb1oZ0GpZAsLojtjxnROP4c7oEW0cOF83r+Wgtlinj9/HuVPHMf1YxRvVy6WHqzBBx+cJRZqVVUNb7+Ay20E17EZss5YvOZ6DGcRnzp1otSbft4feai+Wi11cvTobHr44YViZVuvDb7DcodImtVIDh0y6qybOyxYiCjf/PwJkleka455PwMRu6GV221cRVSogoLj4pacO3uW9p65Rj9Y3UU/fK+bdpW66Z+399LLb3bRh6d72S3y78RA/ODqFHOv2ckVPTklWVyXs2cusJD0yN/okFGBQ/hCg5CQUJYV70AFd/FvqA/BQcHk5Y1ROXDRUWG8vA3cPIB1qampbDk0iuuFyutLN1R+ByEhIZyuT2ARqzAVEEFouA0rVjxKcbFx0vujsXV2dkqFhND19HRL45s0eaK4HaiAbk6sr7+XBXQpJbOrak1v8uRJ7KIWSi88bBgLRmSYVGKkhzwEubii4wuXl8frkXPj7N7QsF1s5iJJa0MReB8nXxMDzhPb+BqhV8RbjsP5QF4XPTxfGuUcFniI/FVuxO/8aQ2LUwVNmJhLj7BoQ5Q3sGUF162ULTyUYXNTC1deX8OGuwsxMFlBugDnFBJwLHResEgef2K5WNuwasXN53yjzOBOzpgxzXf+FnDucEuXLFlAY8ePEZc2KoqFgtfjHHGzH9dtIVvVKSkJcocR1x95Qv2JZ6FGZcH1BchqEP+OdFE+qI8oYylPXuAO4iu2QfqBoMPgopTrYH7n0pAOFtUc54u0rO0Z26HTQtwXx0fZoT6gU0D+kGZoKOqh75ykfgdYpfcrKAGcqeWqofjsAQr7zJlz7CpdFKvnseVLqDs4kd4/ze5gr5fCWX86+og+PO+m4xW+C2zARYYb57ul3S8XEvEkrxdWUru4kWgA2M40YHx393skDuLlBg4Xr62tS+IOqWkpUvmwLWJ2+BumfW1do8SM3n7rXbEKkPYC7pERu4BgmnTNMYD1Oyo44newVObNf1CsP1hesKRwt2nYsDTpfUNZFLvY4kG8Bw0qLy+XHnroATkexN53mZG2l0axqwuLq+hiibjjKMekpEQ6dvQEuzk94l4grhYWFkp93CCqq6up4VqjxIV8jQNCPXg1Mb8P9h2NBoKOxgkrd/6CedTL1qeHWyTiedHRkfT0V1aKeMJ1w7VFJ7Ny1ZMiHIglITaJDmDZssUUn8CCwRbb8Ows+URcDo/gHGc3DuUGyzOIOxnrsThH4vLBgnpy5QrKYvcQcSuRAW7Y5hEHUTYLyD8sI1iKi9liRAyt7HIVW51xFB0TKZb0rNmzxKVzOIMoMzOdy/E0u4HtdPzYSXb3N1JcQpy4iYhTNjQ0UzHXjzQuDwgGhBAlhbKBdXmM90EIA7FTuPPImylPLAN1hHdCXcQ1Hjt2rLjou3YfYLHfKteSkx4A13k0l0Ul158jBSfkPOG+F3H9RH1B3bbWPRzHLqCGJ/GCrh1XLuJv/+7vbRPsxx3G48dPUjwLEnpZuGShIS4WLqJ21ghYYKiP+Pzug6E0Po17Of++ABe2gd3KFHYjx3Mvi0aOnj42LoZNa76w3PDgTri4F83JGcGi1UnlbE3NeWAmxcTGsiV4RGJjELZly5ZyZfJZbgCVsYVdFTQuWBEz2UWAaKAhIggMdxBxOLg2cBNDuCfM5gYJUx7u4MiR2RJ8xXVA5T7LjXrr1h1UxQI0a/ZMrrQ5fIwEPv4B2rljF/fAfTQpf6IIEoR0I1stqNT4e9y4MX4x84Fet4LFET34goVzpfIi3oPY3N59B8SCWPrIEhF6lCnSLykqlUdaTGAfogkL1pouGlsxi3smp5WclEAXi0oonYUWFiWEEz3+2DEj2QKMos2bt0rQHu72hInsTvf20NbN2+UxGjTuufMekEaK2OL+/QfZ8ggSAUGeIER79uzjI7KlyMeHFQULuqOjncvKJWniwk9mCzWSBd96rIkT82QblNteTgOuOVxZdGK4ebJnz34aydfa16n5agvOCzcPcPMjlxt8BLu8rexC4ibQ3LkPUFdnFwvHNoljwmpDJ4U7jFf4923bdoo7PW36NLmmqCu4Q15QcIzG544XF9Z3zXHjYIJ0EOic9u8/RAcPHKJw7qyiudzhVtfU1MgNIpQBXObxueOkM4SFj7oF8YRljzuTOSNHiss9e85MqQ8A5xMXF8vXMVpuLB04cJCq2Rp7iM9h8uRcFtdGcY8RNoDljLqOeoFOPjBeeL8B8crjxdTG1KbmtjVc0Wwx+gUqGMzkPbv3URNfPMQKFi9eRP/zxHB663ivWGRd3LlOy3DQh9+Lougwh7iLViBmuMCm0uJvNBBz4XAMYP0dDd+sRzlBaKxpGLAtYg/4xPb4Hd97udEGB4fIOmta+B3f8WdgxUEFhtWBY5m0zH7oWVGBTR6w3o0gLyeBRmtNC79dvlQmQXLc2UVQ28T2AM7HiJPJL9LHJ9ZjncH63YDtTD6s30365jvOGwsamSkDfMK6gBVlLRe4iC52dw1Iw5S7Lz7aTrt27hYrGg0fQXTEvWbPns559x0n8FgA6cLVw99IE1jzagXrsGB/EHhuCKojiYEy4nVOXgKvv/lEOsi/yY817cBtgNnOYN3e5AU3jIqLi1n0xrPVVyIx1G99+9/58mPBpI/YIW5omb/xOVi6gfvfj6BkzDA+qL3JjU1ta9htsc0wPihsPG/D5S8ngWxfruulv93QTdsv9tOkdBf9ZHkozRsdfIM19mUF5bWNLTs0kLnzHhwQLTuDxoc7sbiTCnEaPnw4W0BTxAK0QyO8G6AMcPMDVjjuEEewGwzLHe71UGVgBOyLANp+Li/GtUxuam5niywy1i5CNhh43KK21UOnKt00OtlJI5NcbKFwb+v//csOely4j3CdvygVGfFJt9tnxeAxGFhiXxYRM6CTwlMHeDQHd9xhWNm5Hd8JEC/jWsKnSmlp7Xg3PDzC1kIGgvhsgviiutmt6vtyXMvb5ovUE1vBeYEvm4AF8kW9vrcCV964lhCy1JbWzncjI8NZyL7clUFRFPsAAbO6likVFVWrw8IgZGrGKIpiDyBecC1hjYlFVlVZuTo0NDTmy26eK4piH6wWGYQsuaenZ3VISEgsf1cURbEFEC+ImTG/vOYZEkVRFLtgXEqD9buiKIotgHAZEwyfsMhgoSmKotgGY4EZy0zntVQUxXZAvGCBiTWGv712G8dHUZQvPWKF+T+B14FBoxRFUWzEgID5P9UaUxTFdhghG0BdS0VR7IZVyGCVqVupKIrtgJCZYL981xiZoih2AyKG0S8AhvJJ6erqWh0WFnbfvaLU0uml7v4vh8aGBTkoNkI9fOWLydWrdTLDF+YpiIgIo8TEeJmv4dOA1oKXxs3oF0ksZGvuJyErqXPTmhM9dKbaTc2DTOv2RSQuwkkT0130zNRQGp1i/xFcFQXU1zdSYeF5ampqkyHAMekKVKenu5cmTRkvU+SZMeXuFCNkcCvRYpLvJ4vs/NV+euVPHbS3BOOecyYHOclAG+2TFcP9BXoqvPI6f3QQ/eL5SMod5hu3XVHsSmVlLW3btp8mTBxDY0aPoPj4GFmPyW0ulZZTwdHTlJc7mmbOmMiN+M5bMfYYzwumWcH3lM7OzjXh4eG+o3wCMPwPJrOAxDgc1ycvwBjxdzpj8b/7XRu9dayXwkMcgwqUi8UtiNM0543j9PKh+cP24BS6er304vQQ+v03o30rFcWG9Lvd9Prv19IMFqlJkyA3N9PU3Epr39tGK1ctpsSEOP/a2wcSgBiZBPp5SWUhW/1phKysrJI2fribWtvaqbOjm33gUBG0555fQSNHZvq3+ngu1bvp2f/bTudr3RQS4F1BqPrdXvpfz0bQs9PCqLXbI5k/U9VHP1rTRSUNHooKdYgY9Pb7BA8TqPf0s6XDKyF+mEQc4/j3+kfCdbEaujnhEN4Qw2T38W/Q41CWeHz28XYQzGD/7xBMzE6E9LA+JMghx8DfveY4vCIw73cCjpGb6qJ3/yyKcpLVxVTsyYkT5+jC+VJ65iuPijED1zI2Nkrmjbh2rVmmJ4yKiqCjbJU1NjbTI4/M8+95+4g7yYsRsqi//3uZ1/L6FNh3SExMJOVPzqW8vDF0+VIlPf7Ew/TIo/Nkqv7y8qu8roJ6env5RKJZABwyPyKGDsK0ZVbOVbtp9YkeavPPTzkYz04LpTIWvB+/10FrTvTSxrN9LGBOGsuNv6rFI8IyY7iLIoMd1MJit2BMMM0ZGSziUtvmpfRYBz04MogmsOuWFOWgicNc1NXn5W2JMuMcvG8QVTZ5aHi8g5bmBdMYFpOWLi91cJ7y0128n4u3CaaseCc1d3pl6rkIFj7M2PRADqYe89K1Diidr3ANEKgOtrZ6WGTNAuGDSFrhVRTOgvvw2GAanqhCptiTkyfP0Qg2YjIz09jQqaZ/+qd/o+zsdEpNTaL/8l9+Qa2tHTSRXc7w8DDateswzZ492b/n7WOEDC0IS9Srr776LLuBYfz9EwHrC1P2wxksLLzIGRwrdyXOnSulDz/YRe3tnXTq1HmZhzEpKZ7Wr99OnZ1dlJU1zJ+CjyvX3LThdN+QQgar7MlJIdTNgrCjqI+6WQzq2720YHQQ/dOqSPrjkR5KYXH6t69FcloeemBEEP308XCanOGkVbzfuatumpDmojdfjqbpLHa1zR760ZIwCmZJ33quj/7T0nB6aWYIHb3ST//6fCQtzQ2mpeODeX8X7Svpox8+HE7/+GQ4jUx00ldnsu5zfnYX99HfPhJO/5HTgYCumBhCZ6o9VN7kZqvQdxL9bOkt5Dy+sjCMHskNoWV5IfQYb5cW7WDr88abGRA3zMX5RH4wZauQKTblxInzlJGRwsZMAgUHs9GQlCDeWUREuMyrOX78SImZQcj27jlCDz00zb/n7QNLDBghgxFwV0C8yvq5d28BTZmaxy7mYzR1Sq6Ym5j4NS9vFKVnpMo2dwrcwlVTQ2ndn8fQel7+YUU4HbrkuzEA4cpND6IwtsYusHv6/UXhtPtiH/3l2x3sQjro5TlhFMnu5xW2uP7ynQ76t496aQtbdIvG+0QFFtX2C330CItXbISLXvpNO33nD+00d3QIzctxsdtIdOCSm/7sDx30VkGvCN3MLBe9MCOUXv+oh/6GrUTcnHiSRSiYRcxfDCLKVSyaC0YFsRiGyQLBbGTLDSKnKF80IiPDqLm5Tb5XVdewNxYpRgzI5fZ/uaxS4mjt7R0UGxcl6+8UCJkRL2lGLDyD2D+fHCQG1xGzQY8bN1L84pyc4dTZ0SXzKk6cOI6yh6f7Nr5DEM96v7CHvvabNnqRl/+5q5uKr3lpP1tMz00PoYfYbTxa5qauXqLEKCctYevnV1+PoQT+nsxiBRcTruNHl/upk93C1eyepvD6bz4QSgnhbJld6Kcx7KaeudpPx8vdtP+ymyrYuhqXFixxsYLLfXSuhteX9kncbTK7mxEsjl9jkfyXZ6PlOKHsGmLGc1PIELLiBg994/UOusDptnR56Ptvt9OHLKJ+o01RvlCMHp0tj16gvcMaO3nyAr377ibavGkPvfH7tRQfF8OGgYuOFJymlORE/153BoTM+Cz3pBmhAWPiUAT0qqprZV1d3TUKCQ2WWa47WNC6u9l//ARATNq6vHSl0UNlvDSwawlL6Z1jPbSc3bUFY4JoF4taWSPEzEu/3ttNT77WQn/OltV/38RCytKNk0bwHjcELjd56Xx1v1hvcD3L2L2tYqEbleSk7GQnjeNlWKyLKjg9hLNwfOyLT4hQdYtHrMT/vqmTVv2yhf7qnXZxceH2WkUKEwjjhsT32Dr8j2s6xIUOZcvRsomifGEYNy6Henr6JKSEO5IvvfQkTZmSR6lpyfT8CytoKntq9Q2NdKHoEs15YKp/rzsDQubmBXqDdnTXhvGBSwnX0cwBMGfOFNq37yh98MFO2r//GOXljpLZoTdt3C1u5p0CVw3i8Mz0UPrNS5H0O15+8mgYu4VEB9lyQkA+KsxJB0t7qYvP8J2j3fSdeWwpPR0pcbO57NphfzzagbRw8m1sHW274KbMeBcVXHFTHQsjbiBEskX1zrei6Q/fiqKSun7aW9pPkSFOseiwL0QwNtxBRfVu2nSml36yIoL+Bx/ntecjadrwYN8s5wGlCjE7wlbeH4+yNceqqCKmfJFZtGi2WGI7d34k1tmYMdkiYFHREXTuXAlt3ryPZs6cRGlpn8wiQ/uxzjR+1x6IxZO7paUVlJmZKgE9cO5csZwEgv+5LGSw1C5euETRMVGUERAnO8eW0Vd/207F9R5p9IFAH2ez6zg+zSUuJmhod9Oui33U3O17mBSrdxexz8gmE9w7BNYz45xU3eyhTed6aViMk0YmuWgXbwO57enz0rfmhNKrj0WIq3qI3dIwdg0npjvpwZxgsaz28baXrnn47yBq7/HSqSo3ZcSyW5kZRDv42JEsjIvHB1M6p13CwoYbAB2cBX8W7wjMkD6GrcA/vhxFeen6UKxib9D2Dx8+RU1NreyNOam/r58crDrJKYk0dsxIysnJ8m9556B53TDTOAvZu/fDk/14duupX7WyhdQnAfvBwGMLeL7LAMsoNMghllY3ixJ+CffvizuAWCd/8X/YDuuwP7aB1fTitBD6rysj6I3DPfQPH3aS028p4ThubMzgEQkIK55Jw+MjsMqwL1xK5BMCK79hY/9xrG7lnYD84k7p2u8ihuBfqSg2Bh4anh3r7MRjV2wohIZSQmKchJ4+DWhiN8w0fj+9orT7Yi99560OeXwCjy8gFnUvyYwhCmOXEfE2WEP3+nhDATcUwpmd6KR/ezGSFo77dBdZUb7ooKlaZxq/70a/gJi9treHyps81Nnrs4ruFb44FqwpLpbPScRABLunw+Od9L35oSpiinIboLlaLbJP/YrSvQBPyJfWe+RRhS8DseFOGpXsvON3UxXlywpaijXYf98N46MoivJxGJfS+GxqAiiKYjsgYsZfg5g5dKZxRVHsBoQMGPFy60zjiqLYDSNkBtfdftdSURTlXhMoZDrTuKIotsME+o0VptaYoii2A0IG8Rp4QEtdS0VR7IZxLY1lpm6loii2w2qRyXeNkSmKYjesQnZXLbIrV6qpqOiy/y8f5eXVVFxUxge5e1qJ4YLMmGd3Cqatw6iVnwWYv2DP7gL/X/cvGPzuwIHj8lrY/UZDQxNt2LBDrvm+vUdo+7b9/l9uxjceXr98fhZg4tkD+4/6/1I+ayBkaMnmXcu7dtW7u7tpzerNLGhV8jcmHfnjH9+n2tp6PtDdC8OtXr1FROKTgGnrTp446//r3oLzrqi46v/r/qW2poGqq2rvy/c8MeNWSckV6u3to5jYaIqNG/qVYNS33/1ujQyp/llQX9cks4Qpnw94xzLF91XUJfLVV199/tPMomSIj4+l2roGKikup7wJY2SW4T6ugE+uXCoV8vy5Erp8uVIOikqJMf1REbAfxvmq4saEYbAxswrEEL0x5sbD72bsIqzft7dAZivG4I0JCbGcThudOVNClSwaYeGhMlPLed4PGo1tMBZSZeVVutbQTIcLTlFLSzslJsbJ9HRWkM7ZsyVUVlZFriAXRUdHyvrq6lpOv5iuXq3n9MIpLCyUReoaXa2u46WWyvm4oaE47o1FiPk+G6+1yPoitkqBOSYa5kVeB2sVBOYFNDW18HGLxKrFTDRRUSY/dZzPYimfOIx9HuQbgLG2tkG2v2ZZX1NTT3WcV6QBUQ3n8kH5WsE1aWtrF6u5tLRcBr+MiYmiS5jGj8vZHBd/I9+Yj9CAMmhsbJHrUna5goKCgwd+x/U9fbqIrnA5YJgRnGNzcyvVcDlW8X6lpVdEPFHOuP7IA86rgutEOF9D5BNp4FpOmzaByz1E8oX8YBYubIv8wgLDdcbfRwoKpawwcCdm9zp7tki2gbWJMgmksrJGygxDsSPfqGcop6bGZrrE5YKyNtccoMyxfX1do3x3u90ya5jy2QMhS/J/QlMwr+Xzn2ZeSwMqJaZ/OnLkNNWwoF28eImeeeZRqVjvv7+DK0YFdXV209Fjp6VSdXR20uaNe2U2YqfLSTt2HJRGl52dQX/4wwYq4v172VUYPXr4QONDwzx18jw3GBcNG5YsFW/9+h2yvpEFC5UMc+lhKrojR07Jvh9+sJu62FoM5cp48eJlcUtxDDOrC4BorFu3TSouGtvRo2coNSVRXJW33nqfP90icJcuVcqQvZhYFEP1QizRwC+cv0RTpuSKCBggHhjSG40fDaOAG1laWrKc+9at+9iqvCACf5LPJ4IbSwofz9DW1kHvs0sFkcDomtgme3gGNXI+167dKq5WSXGZiGzOqOEssnWc/+0yQfJlLme4+bkTRtFHB09w2e+SuRKQT4jW6NEjZEIYwxXO56GPTki5NFxromNHz9Kw9GQZyffUqQtyXq2cn3f+9KGUebJlsohdOw/Rju0H+Tx6ZDRQnG9mVppMD/jee1uko8JvBdyBjByZJdfpnXc2itXUUN/EQndR0kR+MDkFrEOkc/rMRRqVkyXneY47l1mzJ7P7e0zOa1TOcHYxD1BxSZlcF5Qr5laFEKLDiE+IkQ4O9bC4+LJsg1FK0SFarznK4r01m+X6YO7Vy5eraNLkcdwBH+C6+JF0BBe4DJBnTKYBUX2b6wImlG3i6wJLEeKcnz/On6LyWWJiZIa76k9gRpQZM/Lp4P7jMlU65q5Eb40e74knHqavPLucxo8bxZWskHq6e6UntoIwjdfri2FhsoLnn18hFdAwfvwoSk1LksqD9NFb13PaDy9+gJY+MlcmNUHPvJj/dru99Nvfvkc9vT00f/4sSW8YC0k+96Djx+f4U/RRdLGMOtq76KlVS+WYc+dOhxEhFsBXvrKcVq5cTA88MIVKufKiQnu4J05OTZDJiDHdHSp7oBuJWBzyvnzFAnruhRWUxQKL80ZvDhHDnAZPPLlYhvw+yo0ODcqARlnB1sLw4em0atUSWrVyCVuxUbR792GxYB5ZNo/mLZglgl1ff03SRYex4olFtOzR+TIm+tXqei5PL6Wnp9CKxxeyZbxExB7WqRUvFzoa/2MrFtILLz4h8xEeY6HO50YNgWzv6BSrCulnZt44F6mHr1U4W5zPPPMI7/u4lNeJ42dl28WLH6Rnn32Ur8tDYmmj7HC9Q9mywjqUG+Y6ReeADgYW+bLl87lMHhZBhnUcGO5CiKKHy6nsSiWLVRwt5+2fe+4xGjEiQyaIxmzWCxfOlk4Bgm62wTVFOVhJSUmgZ3nfJ/l48xfO4o6qQqx1HDSb03uSr83y5QvY7a4T0UW9Ai9yGT319DIRxU8aq1U+PVYhQzUJqCqfEk4ZFktqWiJNnoxhz0jmt4uJjpbKhQqeMyqL2lo7uHJ3koOtOGPFoJJD11B5YcpDsLB9INguyOVb38lp1LEwrGdrCj16O1sO0ljYUnto7jQqh2UyfrTf3fHIbxg7PJCm5hZKSo4fGIIXYjwyJ1NEa9vWg/Sr//MWWwEHxaUBDs5zQmKsWIrxcbHi7qCxWkElhwubwGIWwi5X9ghfepjnr7mxlUWpgH73u/fEMsD5wvozpKen0tKlc+n48TP0r794g06wRYaby228/5WyanrzjfVilcAFhsVTUnxFrJk331gnwXE0aJQFynIYN2C42xAZiGE3dyBW3B43ZWYMY9Hlc2fLCDNEwx1PTkyQsdVhlcEaReNGGjfiEIGGa4dzyODvTXxuEGWI4W/+32qJk8JFxTrkB/M3xMVFi8udlBTHVnefWFKw0tas3sIW8AdsifVJeQQG7iGcuJaPsljDlf75z16XmwD9/Z6B64prjOvx6KPzAra53lEAWOEbN+6mX//6Hdq6ZT9hTlKMKY9j4jxgJcbHI5/hnMdesRQzuJzwN/IOy99qgSufLSh5zKKEruSuWmMDcKouvsBcLwRU2pbWNqkImJSzpKScrYoIXh9LrS2tYn2gosNcRyU03OruE6wEEMkVFjMYf/Obz9APfvAN+tpLK8UVQqM5dPAki2YmnTldJMdAzARpdrA7Fwh6bliNcBvQgI6xVQFrBG4LXOBXOO2nnn6EYvlcBGQtIHvWvANUcrhqjSySuFsKCwEuUAaLVDpbPbDy/vIvv05f/8Yqmr9gpjQOA0Qejfx73/saPf2VR1nQzrKbUyaue/6kcfTKKy/Rn//5i2KNwOodM2YEjR03kv7iL77K678q1heE08tiaspxqPJEPiUuxA1b3CwW1jiIb2gQTZ82gfawFQhBGDt2pH+PG6msRGyzU64h4pRJyXGyPfL87HPL6bvffYFS2HoNDkHn48uD9Q6phy1ndH5wu7/97a/wuX2drbUVNJmvI7DmGhYZ8hgUFExf//oq+rN//zyVV1TTRx8dF+tOri/nZbBtDrKbbYCleujQKblmP/zhN+VayPXzX0JrmWE1/oQFV1VVI+EALIivqUX2+QEhMy0On3f9XUtcfF/v60sWk/GiEry3Ziv94c0N3CBLacbMfMrOTpe7UK+/vo7Wrd0mDR01BvtBTIaqJCNGZNHhwyep4PApmT8Prsrbb39Ab3A66NERiEcMCnzjG09TEFt1mzftkzThqmG/EyfODuQPjB07Qnrxd/60kd5ga2f3rkPcMPskj5gNee2aLWIBtbDwAgR50XsbcL4359fLLkkjvb9+J7355joJYs+ePZkbegLl5GTTB+/vorf+uIF/W++P3V3PDyy/jRv3yDkVHC5kAYuXMsQcgHDzsM/vf7+WrcUDcuzpMyaKe+tb/x5t2bKX1/dKjAkiCnzXpf+mx0/gWiJwjRghLL3KihqaNg1jbzpoDJcLXG6cS1ZWmmxvBXFR3C2UcuO8Ir44eXKexI5wQwfxpnff3czl0CznhzLClIGm7JE35BMiCUsHFuUbvKxm67qZOwBUUJyf2VbKnc9p//6j9Hu2ZuFqw4JG/A03MhLZ3Vu/bofEZw8ePH7DNpgk2oB0YVE1XWuRvO/c8ZFvrlXOVh+n77aWGecXx0ZQ3+N183mulThfDYu1CtnnB67heF7M4xeYRemujtlvemaY5+ZuDyo7hAo9GdwmVCIAKwgNE4F4uGmxMdFcGePYQqhhFySWLbebp1OXeEtpuVR8BPMhLnB94GIhXcRC8DtcOlRsuEmwtDD1FBpFEYtGbHwMjcjO8Kfoo6WlTdLp4QqdyVYO0kGjx901xJbgdqLXhgUEFxFClu6f0q6UrcyU1MSBO50A4oA0sV0z5xGWGNIFKKOyy1XU0NhEyZxHWJXB7H5aqeWyKb9SJY0FNydgsQAE+LHg8o0aNXwghgghQ3Ad4oKGDbcW7iasDwTU0RgRh4KFbL1LCku5g68PxLONRTsrK30gnoTyeu1f36Tp0yfQvPmzZJ0V3GDoYyHKzRvD5d8lZYN8QqeuXq0V1z6KywSuJ9xdBNAhdogL4gYErF5YhKmpSWydt8mdQjzGg+uIeBzEBXkewdZlQ0OjlMWwYSlcnm10ma9xd08PpQ9LpeHc4eDaoD5he+QDriHicoHbGCBQpeyS49ogTZwrjoPywL6wfrEON4DQkeAc8BtuOGB+1tjYGAl9BE5rqHw24Eqa6eCwpHR2dr53v43Zr3z+XGNXf+17m+URmpe+8RRFs8UayIYNO0U4H398kX+Nonw2QLwQfICLiUcwMEGvjtmv3EQHW2hwM9PTkwe1jAGsXQDrT1E+SyBkVtcS08GpkCmKYitMsB/RVnxiURRFsRUQMnOrBZ9620VRFNsR+PjFPQe3sHH3yTwGgCf98dAmHm+4l+B1KNyuB7jb1cl/Wx+5+KQgrR3bD9CZ05/sxXVFUT49EDKAFi3uJTfueypoELDVAaNi4Bb5YE/Y300wEkJlVY18x/uKv/nN6rvy3A8eF8AL5HgPUlGUzwfcqcRbv/iEkoTfrdEvAETq2NEzVFxcRu5+jzx7df5CqbyUDAsJz1l53B554RbPEWFEDLwYbl7mxTNieCUGo15A6PCCNR5QxIviGL0CDzriDhme4jbg2a9jx84MjH6BV1hOnjxHhw+dkufA8HwWnmE7eeKcvBKF12ywP96dK+Rj4QFNPNmPZ4xwbIyCgfUQqoQE3ygSeJgTecZ7hHgCHg/d4sVkPN81WJ4BrNBjx876x2hzUHy8bz2e9zpScJrKLlfKg5rWZ88URbk9IGB42tEE+zGMzwt3Q8gwwsQ7b/ueeA4OctFHh07IQ6t4BhEvd+MhTLxnCasIoybgIVi4e4cPn5AHNmNiomnduq3yGgieNj965Iw0fgjTL1/7gzxIiafF8aAkBADgdRqMrAGxwYu9eFkaozvgAVi8UA2BTJcHKFtlhIMsFp7UlAR5M+DkyQvy4OPJE+flVR48RPm7364RyxEPPx47fkYe7IRYYZQGvJeH41ZV1dGV8ip5GBUPQ65de2Oe4+Kj5WFejJuGB3uDWLAPHzop7y1CLNev2y7vN0Lojh4plFeLzIPDiqLcHtZgP8TMebdcy7Kyann6+rnnlsuoDhihAsO3jOOGCkHBO5BZLEKIW8GqwggVzz67XKwhPC1dUVEtltyDD06jRfwbrKHjbEXhKXgI4uLFD9HSpQ/dYMFAADGywdIlD9LkqbkyUgFGg8D4VTExETR1Wp4IBUbNgDgtWDBTxATDzeTnj6WFD8+R15xg0eF9zCAW4Jkz82nF44vkxXEMZYNXlDCKal7uaHr6mWW06qlHKCQ4RARKRsANyDOG3LlSXiNvBMyfP5Pm8TGRZ7waBesN7yHiyXm81IzRF8x4X4qi3D4QMggYwGcvC9n1lwY/BdfqG6XBwvJCHAkWDsbVwrtxUEqsA3DTzLt4EA6IGl6jqa6ulxEQMBbUn97+kJpggXF6eEcyhC0hDJtjfcUE4DWg9eu3029+s0ZebobriOMZnE4YoNfBOFmNja3U3NQq4vXWH98X1w/WElxMPKWexiKDz6REn7uL11QwrAxGkYA7jFdt8MoKtoF1dnOeo2RoIVhcO3f61uP1KRQ2LLjHViwQsXuNrcyP2OXu5+MqinJnmAg7FEFUoba29q6M14uGjvhRTU2DiMnFC5cpPi6G3TF2m1iAEHsyoFFb7yAibjYiO51SUpPo6acfkVEfVq1cSpMmjxf3zzqKg5XTp8/Lu5F/8crXaOXKJRTOLhrEBrBeipUFELuCS4v84R06vMu3aNEcOc7zL6ygmWx9wTKCoJrjyCeXEN6ng3hdKi2nXrYOEeO6ygvib4PlGaNTYEyv8LAwXr9M1q9ctUSss3bOT1homIwI8QxbdxBTDHioKMqdYYL9huCnn356anZ29mj/358YxLIwzPKB/cckJoYx65c9ukAsLrh7GEYlNiZKRAVD+UyfPlEspDNnLpLT4RI3EHEujASKQPyx46dlDDPsj33h8sHFtIKxtc6fL5GXts+fvyTWUV7eaN4nXtzMI0cLxXXNyEijc7wdhvTBIHwYvnj//uOyrqDgJAWHYASFTNq/7xhNmDBGAvkQLLzEjONGRUfIKBTIF46H48DixJDeN+c5gUaNyhZrFGOO4YYGRiuFGxwZEUHvv7+dCk9dpMqqWrHeZs+ZojEyRblDYIVBtDDUAr6H/fznP3/+lVde+TF//9QgnoW4EdwxWD5m+GbEhqoqa2SkhkgWPIxYgREP4G5C/GSgQhaP3p4+CZy3tLaL+zZsGEYW8PK6WhECBPWtYHwzGTf+WhPF+QcGxJhhGEmjzf+YRyKni7xc423gimL0DQgZRjXA33BzYaHB8sIYU4jnQViQZ4xy4cunQ2JbdbxgPHj8LqN18L435xmuqVNc4oryKrmTG89iCuEDeD+xurqGXOz2YvSMwcaSVxTl1kC8xvg/4WYGzZgxY+zGjRt/npycnM5/K4qi3NfU1tZegWuZwIuJgjuqq6s7R44c6czPz5/BFs+N0XFFUZT7iK6uru7XXnvtlyZGhog2LDIs/SdPnqzOzc0NY0HLdd3rR+4VRVE+AZ2dnd0bNmx448c//vFaY5HhWbKBO5htbW1dO3bsKGL3siMjIyMrKirq+hCiiqIonzNVVVVX3nrrrd9+//vfX82C1oTYGOZCg6BByPC3cSdxAyBi6dKlOc8888zcqVOnTsxmEhMT09jllCg7HkmwPstlHlUIfL7LELg9sO5j/X2wtAN/C9zGMNR6PHKBwPvtpG39PlR6Q63/rI8DPi5t6/eh0gOD/YZ1IHDfob4D6z6DEbg9sO7zcWkP9VsgQ/1u1t8qrcF+C9zGMNT6L2JduFV6gd8Ng60zDLU9MOv7+/p66+rrr166dKm8sLDwxDvvvHNoz549eN+vi4jc/z+67bBrV7/kRwAAAABJRU5ErkJgg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BtAU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yorU/sW4/wCekf50f2Lcf89I/wA6AMuitT+xbj/npH+dH9i3H/PSP86AMuitT+xbj/npH+dH9i3H/PSP86AMuitT+xbj/npH+dH9i3H/AD0j/OgDLorU/sW4/wCekf50f2Lcf89I/wA6AMuitT+xbj/npH+dH9i3H/PSP86AMuitT+xbj/npH+dH9i3H/PSP86AMuitT+xbj/npH+dH9i3H/AD0j/OgDLorU/sW4/wCekf50f2Lcf89I/wA6AMuitT+xbj/npH+dH9i3H/PSP86AMuitT+xbj/npH+dH9i3H/PSP86AMuitT+xbj/npH+dH9i3H/AD0j/OgDLorU/sW4/wCekf50f2Lcf89I/wA6AMuitT+xbj/npH+dH9i3H/PSP86AMuitT+xbj/npH+dH9i3H/PSP86AMuitT+xbj/npH+dH9i3H/AD0j/OgDLorU/sW4/wCekf50f2Lcf89I/wA6AMuitT+xbj/npH+dH9i3H/PSP86AMuitT+xbj/npH+dH9i3H/PSP86AMuitT+xbj/npH+dH9i3H/AD0j/OgDLorU/sW4/wCekf50UAb1FFFUSFFFFABRRRQAUUUUAFFFFABRRRQAUV33gr4Xa14k08X277NE4yhb+IfjXQf8KL1f/n+X9KAPIaK9e/4UXq//AD/L+lZviH4O65pemyXkUouCgJKDHQUAeZ0UrKysVYEMDgg9qSgAooooAKKKKACiiigAooooAKKKKACiiljVpJFjXlmOAKAEor0nwr8NppdRurfWgYwtk08XuRjH865PxD4Y1DRrGG+uUxDO7Kn0BxQBhUUUUAFFFFABRRRQAUUUUAFFFFABRRRQAUUUUAFFFFABRRRQAUUUUAFKn+sQf7a/zFJSp/rY/wDfX+YoA+1dLt4rXTLW3gUJEkK7VA6ZAqxTLb/j1g/65J/6CKfQAUoUP8jDKt8pHqDSU6P76/UUAfHfxBhjtvHeuW8KhY4711UDsKw66D4lf8lD8Qf9f8lc/QAUUUUAFFFFABRRRQAUUUUAFFFFABXpvwv8LadqvgHWtduFJu7G4CxH04BrzKvbfghG8vwj8TRxqWdrrAA7/KKQHfan/wAjIv8A2BX/APZa8++Nn/JPdJ/66t/6FXpV5Y3E3iBJFjOw6U0Wf9o44rz745WNzH4I0q18tnlExGAO5amM8MorqNY8D6xpPhka9eqI4CQNh681y9AgooooAKKKKACiiigAooooAKKKKACiiigAooooAKKKKACiiigAoHBB9CDRRQB9LfCz4j6frWnWWm30nl6jxEAf427V3+qahZ6XatdX0ywxL1JNfIngO8t9O8baNqF022C3ulkkPoBXT/Fzx9ceKNSe1s5GTT42+UA/eoA91/4WB4T/AOgkv6Vm+I/if4c0/S5Z7S6FxNtIRR69q+WtooAFAFrVr2XUtUutQn/1tzKZH+pqtRRQAUUUUAFFFFABRRRQAUUUUAFFFFABX0H+y/tbwdqyNg5v+n/ABXz5Xo/wQ8aweF9Rms784srk5J9G9aAPpf8AAVT1eDT3tTcalGjQ248zLfw45zVVPEmhtaC6GowbCMgbua8k+MvxKtrzTJdD0WQnzDiSQHt3FAHFfFfxrceJtWktoH26dC22NB0bHeuHoHSigAooooAKKKKACiiigAooooAKKKKACiiigAooooAKKKKACiiigAooq5pOmX2q3P2exgaWTGcAdKAKdFbeteFda0i2+03dqRD0LLyB9aqahpN1Y6ZZahMuIbwMYj64OKAM+iikyPUUALRU1zaz2wjM0ZQSKHTPcHvUNABRRRQAUUUUAFFFFABRWtonhvWNat5LjT7bzIo2CuxOADTNa0HVdHCtqFsY1bo3b86AMyikyPUVpjRro+Hv7byv2fzDHjPOR7UAZtFJkeooJFAE32q627RdTBfTecVEeTk8n1oq3baZe3Gnz6hDCWtrdgsj+hPSgCpRVzS9MvdTeRLKEymNDI/soGSapbhjrQAtFJmgEUALRT7eNp7mOBPvyMFUe9Wtb0240jUXsbpdsqKrEexGRQBSooooAKKKKACiiigAooooAKKKKACiiigAooooAK9M8AT/ANh/C7WvEFui/bWuDbxv3UYBrzOvQ/hjqOm3XhzVPCWqzCGO7JlikPRX4H9KAM3TvHt8NI1DTdWH2yK7iKrv5KMe4rt2Hhxfhn4Ym17LKBIsa8dC/JrBn8NeHfDmgajdX17Hd3TxlLVF7Hsay/HV5a3Hw78L28MyvLFHN5iDquX4oGW9c8J6Xp3xCtrGR2/s24gWeMr1IK5x+tbfiDwnoUnhe51iys5bb7FKm9XUDepbFaKatoUnjvRJLqaKSJdKWPc3IV/LAGfxqx4nvraDwFr9vcanbzTzMhijjGPl3UCMP4ztoS6HowtbfZO9jG0JA/g7V5NXo3xCWx1XwXoOqW12hmtLJIJYe+R/+uvOaACiiigAooooAKKKKAPWPhrHqcvwp1lNIcpc/bk5HpsNXPGcV5B8K7az8TOp1Ka7j8o/xBMnJrnfCmtDTfhPq8VvdCK8e+QovcrtNa2paxYeJ/B+gapqV0PtunXSJPET9+MtyfyFAy7pPg/w3qVubC3tZ/N+ymQXDKMFguetcwNHEfw1y8zhhqrW7LnjG5Rn9a9TttQ0yLXft0Op2sWm/ZCscQXByVrzi9vrCT4e3Fo1yokbWZHwOu0svNAGz4i8HeG9KtTZTQy7xBvW6UDaT9ay/Bfg/TV8JR69qttLdC5l2xIgzhfWuv02402xtbg6hqtvf6WbciMMMuDjgZNY3hHWo9T8BW2k2l/DZ3VlMQBIM7l5/wAaBHF/FbwxF4a1m2FtkW15F5sQPUAcYrofhbpr6t8NfElikiRs9xCdzHjoawfi1drcataW66gL37PEVZxnAJOcCrPg7UobT4YeIrf7V5NzJcQmMA4JABzQB1nw18Iz6D/bF1JdQyg6dMMIcn/VmsDwHoPh240S0a6tZ7q4nfa5VQQmaq/CLWPJudXGoX8gV9PmVBI5ILGM4rsvDN1pkvg/Ql06+trN4dv2zeuWJGM0AY2keBNJTx7rul37H7JaWvnxn0G7FZ3iPQfD+peDZta8OqVe0uPKlU45966fUtY0xvHHie4W8QxS6WEjb+82/pXFeEdQtrX4b6/btMqzvcbkQ/xcUAdVZ+H/AAl4f1HSdK1IltTmKPv4+UnkfzrkPjeoX4k3yqchYoQD7ba7bULPQfE2u6R4p/tOOFYlQzRk8gqAP6Vwfxjura8+IV9cWcolgMcQVh3wtAzkKKKKBBRRRQAUUUUAFFFFABRRRQAUUUUAFFFFABQCQcgkH1BoooAc8kj/AH5Hb6sTTcnuSR6ZoooAXc2c7mz2OaC7t96Rz9WNJRQAu5sbdzY9M8UlFFABRRRQAUUUUAFFFFABk4xk49M8UZbGNxA9M8UUUALvkwB5kmP940mTjG449M0UUALvk27fMfb6bjQrMpyrsv0OKSigAJJOSST6k0ZOMZOPTNFFAACR0JH0NKHdRhZHA9AxFJRQAu5v7zZ+tJk+px6ZoooAUO4GBI4HoGNIST1JJ9SaKKACiiigAooooA//2Q=="/>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3086" y="457200"/>
            <a:ext cx="10058400" cy="5262229"/>
          </a:xfrm>
          <a:prstGeom prst="rect">
            <a:avLst/>
          </a:prstGeom>
        </p:spPr>
      </p:pic>
    </p:spTree>
    <p:extLst>
      <p:ext uri="{BB962C8B-B14F-4D97-AF65-F5344CB8AC3E}">
        <p14:creationId xmlns:p14="http://schemas.microsoft.com/office/powerpoint/2010/main" val="2310423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9713C-E3CD-6FFF-C7A5-38462C5DCCD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418595E-3C3D-75EE-E714-DFFC00563693}"/>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C9A58D0-36AE-1D4D-05A5-BAB8C944AE8C}"/>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Background</a:t>
            </a:r>
          </a:p>
        </p:txBody>
      </p:sp>
      <p:sp>
        <p:nvSpPr>
          <p:cNvPr id="3" name="TextBox 2">
            <a:extLst>
              <a:ext uri="{FF2B5EF4-FFF2-40B4-BE49-F238E27FC236}">
                <a16:creationId xmlns:a16="http://schemas.microsoft.com/office/drawing/2014/main" id="{ED46817D-40BF-FF25-C1FB-FAA2B16BB3FB}"/>
              </a:ext>
            </a:extLst>
          </p:cNvPr>
          <p:cNvSpPr txBox="1"/>
          <p:nvPr/>
        </p:nvSpPr>
        <p:spPr bwMode="auto">
          <a:xfrm>
            <a:off x="877831" y="1634938"/>
            <a:ext cx="10328788" cy="3323987"/>
          </a:xfrm>
          <a:prstGeom prst="rect">
            <a:avLst/>
          </a:prstGeom>
          <a:noFill/>
          <a:ln w="19050" algn="ctr">
            <a:noFill/>
            <a:miter lim="800000"/>
            <a:headEnd/>
            <a:tailEnd/>
          </a:ln>
        </p:spPr>
        <p:txBody>
          <a:bodyPr wrap="square" lIns="0" tIns="0" rIns="0" bIns="0" rtlCol="0">
            <a:spAutoFit/>
          </a:bodyPr>
          <a:lstStyle/>
          <a:p>
            <a:pPr marL="457200" indent="-457200" defTabSz="1219140">
              <a:buFont typeface="Arial" panose="020B0604020202020204" pitchFamily="34" charset="0"/>
              <a:buChar char="•"/>
              <a:defRPr/>
            </a:pPr>
            <a:r>
              <a:rPr kumimoji="0" lang="en-US" sz="2400" b="0" i="0" u="none" strike="noStrike" kern="1200" cap="none" spc="0" normalizeH="0" baseline="0" noProof="0" dirty="0">
                <a:ln>
                  <a:noFill/>
                </a:ln>
                <a:solidFill>
                  <a:srgbClr val="0A2041"/>
                </a:solidFill>
                <a:effectLst/>
                <a:uLnTx/>
                <a:uFillTx/>
                <a:latin typeface="Helvetica" pitchFamily="2" charset="0"/>
                <a:ea typeface="+mn-ea"/>
                <a:cs typeface="+mn-cs"/>
              </a:rPr>
              <a:t>Measuring patients’ experiences of care is one of the aims of the Quadruple Aim Framework. </a:t>
            </a:r>
          </a:p>
          <a:p>
            <a:pPr marL="457200" indent="-457200" defTabSz="1219140">
              <a:buFont typeface="Arial" panose="020B0604020202020204" pitchFamily="34" charset="0"/>
              <a:buChar char="•"/>
              <a:defRPr/>
            </a:pPr>
            <a:endParaRPr kumimoji="0" lang="en-US" sz="2400" b="0" i="0" u="none" strike="noStrike" kern="1200" cap="none" spc="0" normalizeH="0" baseline="0" noProof="0" dirty="0">
              <a:ln>
                <a:noFill/>
              </a:ln>
              <a:solidFill>
                <a:srgbClr val="0A2041"/>
              </a:solidFill>
              <a:effectLst/>
              <a:uLnTx/>
              <a:uFillTx/>
              <a:latin typeface="Helvetica" pitchFamily="2" charset="0"/>
              <a:ea typeface="+mn-ea"/>
              <a:cs typeface="+mn-cs"/>
            </a:endParaRPr>
          </a:p>
          <a:p>
            <a:pPr marL="457200" indent="-457200" defTabSz="1219140">
              <a:buFont typeface="Arial" panose="020B0604020202020204" pitchFamily="34" charset="0"/>
              <a:buChar char="•"/>
              <a:defRPr/>
            </a:pPr>
            <a:r>
              <a:rPr kumimoji="0" lang="en-US" sz="2400" b="0" i="0" u="none" strike="noStrike" kern="1200" cap="none" spc="0" normalizeH="0" baseline="0" noProof="0" dirty="0">
                <a:ln>
                  <a:noFill/>
                </a:ln>
                <a:solidFill>
                  <a:srgbClr val="0A2041"/>
                </a:solidFill>
                <a:effectLst/>
                <a:uLnTx/>
                <a:uFillTx/>
                <a:latin typeface="Helvetica" pitchFamily="2" charset="0"/>
                <a:ea typeface="+mn-ea"/>
                <a:cs typeface="+mn-cs"/>
              </a:rPr>
              <a:t>By collecting Patient Reported Experience Measures (PREMs) and Patient Reported Outcome Measures (PROMs), OHTs can identify and address patient experiences and fill the gaps in care. </a:t>
            </a:r>
          </a:p>
          <a:p>
            <a:pPr marL="457200" indent="-457200" defTabSz="1219140">
              <a:buFont typeface="Arial" panose="020B0604020202020204" pitchFamily="34" charset="0"/>
              <a:buChar char="•"/>
              <a:defRPr/>
            </a:pPr>
            <a:endParaRPr kumimoji="0" lang="en-US" sz="2400" b="0" i="0" u="none" strike="noStrike" kern="1200" cap="none" spc="0" normalizeH="0" baseline="0" noProof="0" dirty="0">
              <a:ln>
                <a:noFill/>
              </a:ln>
              <a:solidFill>
                <a:srgbClr val="0A2041"/>
              </a:solidFill>
              <a:effectLst/>
              <a:uLnTx/>
              <a:uFillTx/>
              <a:latin typeface="Helvetica" pitchFamily="2" charset="0"/>
              <a:ea typeface="+mn-ea"/>
              <a:cs typeface="+mn-cs"/>
            </a:endParaRPr>
          </a:p>
          <a:p>
            <a:pPr marL="457200" indent="-457200" defTabSz="1219140">
              <a:buFont typeface="Arial" panose="020B0604020202020204" pitchFamily="34" charset="0"/>
              <a:buChar char="•"/>
              <a:defRPr/>
            </a:pPr>
            <a:r>
              <a:rPr lang="en-US" sz="2400" dirty="0">
                <a:solidFill>
                  <a:srgbClr val="0A2041"/>
                </a:solidFill>
                <a:latin typeface="Helvetica" pitchFamily="2" charset="0"/>
              </a:rPr>
              <a:t>M</a:t>
            </a:r>
            <a:r>
              <a:rPr kumimoji="0" lang="en-US" sz="2400" b="0" i="0" u="none" strike="noStrike" kern="1200" cap="none" spc="0" normalizeH="0" baseline="0" noProof="0" dirty="0" err="1">
                <a:ln>
                  <a:noFill/>
                </a:ln>
                <a:solidFill>
                  <a:srgbClr val="0A2041"/>
                </a:solidFill>
                <a:effectLst/>
                <a:uLnTx/>
                <a:uFillTx/>
                <a:latin typeface="Helvetica" pitchFamily="2" charset="0"/>
                <a:ea typeface="+mn-ea"/>
                <a:cs typeface="+mn-cs"/>
              </a:rPr>
              <a:t>easuring</a:t>
            </a:r>
            <a:r>
              <a:rPr kumimoji="0" lang="en-US" sz="2400" b="0" i="0" u="none" strike="noStrike" kern="1200" cap="none" spc="0" normalizeH="0" baseline="0" noProof="0" dirty="0">
                <a:ln>
                  <a:noFill/>
                </a:ln>
                <a:solidFill>
                  <a:srgbClr val="0A2041"/>
                </a:solidFill>
                <a:effectLst/>
                <a:uLnTx/>
                <a:uFillTx/>
                <a:latin typeface="Helvetica" pitchFamily="2" charset="0"/>
                <a:ea typeface="+mn-ea"/>
                <a:cs typeface="+mn-cs"/>
              </a:rPr>
              <a:t> social determinants of health (SDOH) will allow OHTs to better address health inequities. </a:t>
            </a:r>
          </a:p>
        </p:txBody>
      </p:sp>
      <p:sp>
        <p:nvSpPr>
          <p:cNvPr id="4" name="Slide Number Placeholder 3">
            <a:extLst>
              <a:ext uri="{FF2B5EF4-FFF2-40B4-BE49-F238E27FC236}">
                <a16:creationId xmlns:a16="http://schemas.microsoft.com/office/drawing/2014/main" id="{CD6B6BA0-8B6C-8AAE-790A-903AF0171D6F}"/>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20</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AC9A31A7-913F-2951-0E7D-16AB4F0289FE}"/>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3504F0CF-C94A-3F34-3703-2A11440F1A2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548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6AC34-EB64-DA84-B698-36627C5608ED}"/>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98A8DB7C-1D72-9507-9643-C533FB9F668B}"/>
              </a:ext>
            </a:extLst>
          </p:cNvPr>
          <p:cNvSpPr/>
          <p:nvPr/>
        </p:nvSpPr>
        <p:spPr>
          <a:xfrm>
            <a:off x="6994074" y="2154111"/>
            <a:ext cx="4215360" cy="288891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3B7B03-084F-EAA9-3254-D477BFA3F088}"/>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C0B7F17-A128-8278-D453-F844AB0537F9}"/>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Background</a:t>
            </a:r>
          </a:p>
        </p:txBody>
      </p:sp>
      <p:sp>
        <p:nvSpPr>
          <p:cNvPr id="4" name="Slide Number Placeholder 3">
            <a:extLst>
              <a:ext uri="{FF2B5EF4-FFF2-40B4-BE49-F238E27FC236}">
                <a16:creationId xmlns:a16="http://schemas.microsoft.com/office/drawing/2014/main" id="{5D582EF7-7D6D-E637-F56F-76C53C2B1CD3}"/>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21</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C0CE028E-BF84-9B86-961F-13ADF01909A8}"/>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4667E8C0-FF45-A631-ED78-A8634E2B8E8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iscover Together – Ontario, Canada | Destination Ontario">
            <a:extLst>
              <a:ext uri="{FF2B5EF4-FFF2-40B4-BE49-F238E27FC236}">
                <a16:creationId xmlns:a16="http://schemas.microsoft.com/office/drawing/2014/main" id="{9B42F0F5-117A-247B-5757-330DF3BC4FC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0168" y="1496281"/>
            <a:ext cx="5565832" cy="420457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4099A9-E674-A320-2F14-726106E6CC83}"/>
              </a:ext>
            </a:extLst>
          </p:cNvPr>
          <p:cNvSpPr txBox="1"/>
          <p:nvPr/>
        </p:nvSpPr>
        <p:spPr>
          <a:xfrm>
            <a:off x="7244306" y="2579906"/>
            <a:ext cx="4202948" cy="4278094"/>
          </a:xfrm>
          <a:prstGeom prst="rect">
            <a:avLst/>
          </a:prstGeom>
          <a:noFill/>
        </p:spPr>
        <p:txBody>
          <a:bodyPr wrap="square" rtlCol="0">
            <a:spAutoFit/>
          </a:bodyPr>
          <a:lstStyle/>
          <a:p>
            <a:r>
              <a:rPr lang="en-US" sz="2400" b="1" dirty="0"/>
              <a:t>OHT Case Example:</a:t>
            </a:r>
          </a:p>
          <a:p>
            <a:r>
              <a:rPr lang="en-US" sz="2000" dirty="0"/>
              <a:t>Attributed Population = 50-100k</a:t>
            </a:r>
          </a:p>
          <a:p>
            <a:r>
              <a:rPr lang="en-US" sz="2000" dirty="0"/>
              <a:t>Racialized Population = 3%</a:t>
            </a:r>
          </a:p>
          <a:p>
            <a:r>
              <a:rPr lang="en-US" sz="2000" dirty="0"/>
              <a:t>Low Income Population = &lt;5%</a:t>
            </a:r>
          </a:p>
          <a:p>
            <a:r>
              <a:rPr lang="en-US" sz="2000" dirty="0"/>
              <a:t>Unemployment Rate = 11%</a:t>
            </a:r>
          </a:p>
          <a:p>
            <a:r>
              <a:rPr lang="en-US" sz="2000" dirty="0"/>
              <a:t>Population Density = 51/km</a:t>
            </a:r>
            <a:r>
              <a:rPr lang="en-US" sz="2000" baseline="30000" dirty="0"/>
              <a:t>2</a:t>
            </a:r>
          </a:p>
          <a:p>
            <a:endParaRPr lang="en-US" sz="2000" dirty="0"/>
          </a:p>
          <a:p>
            <a:endParaRPr lang="en-US" sz="2000" dirty="0"/>
          </a:p>
          <a:p>
            <a:endParaRPr lang="en-US" sz="2000" dirty="0"/>
          </a:p>
          <a:p>
            <a:endParaRPr lang="en-US" sz="2800" dirty="0"/>
          </a:p>
          <a:p>
            <a:endParaRPr lang="en-US" sz="2800" dirty="0"/>
          </a:p>
          <a:p>
            <a:endParaRPr lang="en-US" sz="2800" dirty="0"/>
          </a:p>
        </p:txBody>
      </p:sp>
    </p:spTree>
    <p:extLst>
      <p:ext uri="{BB962C8B-B14F-4D97-AF65-F5344CB8AC3E}">
        <p14:creationId xmlns:p14="http://schemas.microsoft.com/office/powerpoint/2010/main" val="1090822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BAF4A-DDC5-7100-1070-D677EF5467B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963E834-A5FC-CBCC-5941-430459A6202B}"/>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FC9A322-8F50-FC77-ECFB-2F2AF6192ED8}"/>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Background</a:t>
            </a:r>
          </a:p>
        </p:txBody>
      </p:sp>
      <p:sp>
        <p:nvSpPr>
          <p:cNvPr id="3" name="TextBox 2">
            <a:extLst>
              <a:ext uri="{FF2B5EF4-FFF2-40B4-BE49-F238E27FC236}">
                <a16:creationId xmlns:a16="http://schemas.microsoft.com/office/drawing/2014/main" id="{51882EC9-6338-4A23-247F-327F0CFE7AFA}"/>
              </a:ext>
            </a:extLst>
          </p:cNvPr>
          <p:cNvSpPr txBox="1"/>
          <p:nvPr/>
        </p:nvSpPr>
        <p:spPr bwMode="auto">
          <a:xfrm>
            <a:off x="-196990" y="1589835"/>
            <a:ext cx="7107948" cy="923330"/>
          </a:xfrm>
          <a:prstGeom prst="rect">
            <a:avLst/>
          </a:prstGeom>
          <a:noFill/>
          <a:ln w="19050" algn="ctr">
            <a:noFill/>
            <a:miter lim="800000"/>
            <a:headEnd/>
            <a:tailEnd/>
          </a:ln>
        </p:spPr>
        <p:txBody>
          <a:bodyPr wrap="square" lIns="0" tIns="0" rIns="0" bIns="0" rtlCol="0">
            <a:spAutoFit/>
          </a:bodyPr>
          <a:lstStyle/>
          <a:p>
            <a:pPr marL="609584" lvl="1" defTabSz="1219170">
              <a:defRPr/>
            </a:pPr>
            <a:r>
              <a:rPr lang="en-US" sz="2000" dirty="0">
                <a:solidFill>
                  <a:srgbClr val="0A2041"/>
                </a:solidFill>
              </a:rPr>
              <a:t>We use the Material Deprivation Score from the Ontario Marginalization Index to assess equity in OHT indicators across socioeconomic status.</a:t>
            </a:r>
          </a:p>
        </p:txBody>
      </p:sp>
      <p:sp>
        <p:nvSpPr>
          <p:cNvPr id="4" name="Slide Number Placeholder 3">
            <a:extLst>
              <a:ext uri="{FF2B5EF4-FFF2-40B4-BE49-F238E27FC236}">
                <a16:creationId xmlns:a16="http://schemas.microsoft.com/office/drawing/2014/main" id="{53E23F4E-BD11-B375-0791-1689241C9C54}"/>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22</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6C20D747-D943-9199-81BE-724BEA45616E}"/>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74F1268F-569D-57B1-7E64-D511E625B7C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aph of different colored lines&#10;&#10;Description automatically generated">
            <a:extLst>
              <a:ext uri="{FF2B5EF4-FFF2-40B4-BE49-F238E27FC236}">
                <a16:creationId xmlns:a16="http://schemas.microsoft.com/office/drawing/2014/main" id="{DBC221FD-104C-B9A0-F2AA-806BDED509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10958" y="1377017"/>
            <a:ext cx="5045444" cy="5324877"/>
          </a:xfrm>
          <a:prstGeom prst="rect">
            <a:avLst/>
          </a:prstGeom>
        </p:spPr>
      </p:pic>
      <p:sp>
        <p:nvSpPr>
          <p:cNvPr id="9" name="Rectangle 8">
            <a:extLst>
              <a:ext uri="{FF2B5EF4-FFF2-40B4-BE49-F238E27FC236}">
                <a16:creationId xmlns:a16="http://schemas.microsoft.com/office/drawing/2014/main" id="{3E74E6CF-761D-2E92-2D0C-5BA86677D08C}"/>
              </a:ext>
            </a:extLst>
          </p:cNvPr>
          <p:cNvSpPr/>
          <p:nvPr/>
        </p:nvSpPr>
        <p:spPr>
          <a:xfrm>
            <a:off x="7370618" y="4887104"/>
            <a:ext cx="4361411" cy="9421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B58CF8-4603-0FD7-0360-74D7A83C6724}"/>
              </a:ext>
            </a:extLst>
          </p:cNvPr>
          <p:cNvSpPr/>
          <p:nvPr/>
        </p:nvSpPr>
        <p:spPr>
          <a:xfrm>
            <a:off x="335360" y="2726737"/>
            <a:ext cx="6575598" cy="30586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tx1"/>
                </a:solidFill>
              </a:rPr>
              <a:t>Indicators</a:t>
            </a:r>
            <a:endParaRPr lang="en-US" b="1" dirty="0">
              <a:solidFill>
                <a:schemeClr val="tx1"/>
              </a:solidFill>
            </a:endParaRPr>
          </a:p>
          <a:p>
            <a:pPr marL="285750" indent="-285750">
              <a:buFont typeface="Arial" panose="020B0604020202020204" pitchFamily="34" charset="0"/>
              <a:buChar char="•"/>
            </a:pPr>
            <a:r>
              <a:rPr lang="en-US" dirty="0">
                <a:solidFill>
                  <a:schemeClr val="tx1"/>
                </a:solidFill>
              </a:rPr>
              <a:t>Proportion of the population aged 25 to 64 without a high-school diploma</a:t>
            </a:r>
          </a:p>
          <a:p>
            <a:pPr marL="285750" indent="-285750">
              <a:buFont typeface="Arial" panose="020B0604020202020204" pitchFamily="34" charset="0"/>
              <a:buChar char="•"/>
            </a:pPr>
            <a:r>
              <a:rPr lang="en-US" dirty="0">
                <a:solidFill>
                  <a:schemeClr val="tx1"/>
                </a:solidFill>
              </a:rPr>
              <a:t>Proportion of families who are lone parent families </a:t>
            </a:r>
          </a:p>
          <a:p>
            <a:pPr marL="285750" indent="-285750">
              <a:buFont typeface="Arial" panose="020B0604020202020204" pitchFamily="34" charset="0"/>
              <a:buChar char="•"/>
            </a:pPr>
            <a:r>
              <a:rPr lang="en-US" dirty="0">
                <a:solidFill>
                  <a:schemeClr val="tx1"/>
                </a:solidFill>
              </a:rPr>
              <a:t>Proportion of total income from government transfer payments for population aged 15+</a:t>
            </a:r>
          </a:p>
          <a:p>
            <a:pPr marL="285750" indent="-285750">
              <a:buFont typeface="Arial" panose="020B0604020202020204" pitchFamily="34" charset="0"/>
              <a:buChar char="•"/>
            </a:pPr>
            <a:r>
              <a:rPr lang="en-US" dirty="0">
                <a:solidFill>
                  <a:schemeClr val="tx1"/>
                </a:solidFill>
              </a:rPr>
              <a:t>Proportion of the population aged 15+ who are unemployed </a:t>
            </a:r>
          </a:p>
          <a:p>
            <a:pPr marL="285750" indent="-285750">
              <a:buFont typeface="Arial" panose="020B0604020202020204" pitchFamily="34" charset="0"/>
              <a:buChar char="•"/>
            </a:pPr>
            <a:r>
              <a:rPr lang="en-US" dirty="0">
                <a:solidFill>
                  <a:schemeClr val="tx1"/>
                </a:solidFill>
              </a:rPr>
              <a:t>Proportion of the population considered low-income</a:t>
            </a:r>
          </a:p>
          <a:p>
            <a:pPr marL="285750" indent="-285750">
              <a:buFont typeface="Arial" panose="020B0604020202020204" pitchFamily="34" charset="0"/>
              <a:buChar char="•"/>
            </a:pPr>
            <a:r>
              <a:rPr lang="en-US" dirty="0">
                <a:solidFill>
                  <a:schemeClr val="tx1"/>
                </a:solidFill>
              </a:rPr>
              <a:t>Proportion of households living in dwellings that are in need of major repair</a:t>
            </a:r>
          </a:p>
          <a:p>
            <a:pPr marL="285750" indent="-285750">
              <a:buFont typeface="Arial" panose="020B0604020202020204" pitchFamily="34" charset="0"/>
              <a:buChar char="•"/>
            </a:pPr>
            <a:endParaRPr lang="en-CA" dirty="0">
              <a:solidFill>
                <a:schemeClr val="tx1"/>
              </a:solidFill>
            </a:endParaRPr>
          </a:p>
        </p:txBody>
      </p:sp>
      <p:sp>
        <p:nvSpPr>
          <p:cNvPr id="11" name="Rectangle 10">
            <a:extLst>
              <a:ext uri="{FF2B5EF4-FFF2-40B4-BE49-F238E27FC236}">
                <a16:creationId xmlns:a16="http://schemas.microsoft.com/office/drawing/2014/main" id="{F7EEC6C4-4D6F-4218-52B0-FC2FD47CB52B}"/>
              </a:ext>
            </a:extLst>
          </p:cNvPr>
          <p:cNvSpPr/>
          <p:nvPr/>
        </p:nvSpPr>
        <p:spPr>
          <a:xfrm>
            <a:off x="7226710" y="1720645"/>
            <a:ext cx="124244" cy="4218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068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EA5D1-2F6C-77E2-F303-1A7B3C433BC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2A9CF7B-9338-2141-1AB5-3D9031D9A186}"/>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E9EE860-C81A-BCA9-D70D-38E6910E755B}"/>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Survey Development</a:t>
            </a:r>
          </a:p>
        </p:txBody>
      </p:sp>
      <p:sp>
        <p:nvSpPr>
          <p:cNvPr id="4" name="Slide Number Placeholder 3">
            <a:extLst>
              <a:ext uri="{FF2B5EF4-FFF2-40B4-BE49-F238E27FC236}">
                <a16:creationId xmlns:a16="http://schemas.microsoft.com/office/drawing/2014/main" id="{5744D6EC-AC0B-A4A5-97F2-666A561E3F6A}"/>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23</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608E318D-E943-244D-E9EB-7C905AF39C10}"/>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B6A3E775-5852-FC16-CE9A-8F376B3AE8E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Kuluski framework">
            <a:extLst>
              <a:ext uri="{FF2B5EF4-FFF2-40B4-BE49-F238E27FC236}">
                <a16:creationId xmlns:a16="http://schemas.microsoft.com/office/drawing/2014/main" id="{DE3B222D-57E2-B9F9-0E3F-D453F80DE8E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04228" y="1496280"/>
            <a:ext cx="4509786" cy="4504093"/>
          </a:xfrm>
          <a:prstGeom prst="rect">
            <a:avLst/>
          </a:prstGeom>
          <a:noFill/>
          <a:ln>
            <a:noFill/>
          </a:ln>
        </p:spPr>
      </p:pic>
      <p:sp>
        <p:nvSpPr>
          <p:cNvPr id="10" name="Text Box 31">
            <a:extLst>
              <a:ext uri="{FF2B5EF4-FFF2-40B4-BE49-F238E27FC236}">
                <a16:creationId xmlns:a16="http://schemas.microsoft.com/office/drawing/2014/main" id="{D2B14F51-4CEF-A181-3B69-FE18818D13E7}"/>
              </a:ext>
            </a:extLst>
          </p:cNvPr>
          <p:cNvSpPr txBox="1"/>
          <p:nvPr/>
        </p:nvSpPr>
        <p:spPr>
          <a:xfrm>
            <a:off x="2558410" y="6210251"/>
            <a:ext cx="3366135" cy="55181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n-CA"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r>
            <a:br>
              <a:rPr lang="en-CA"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CA" sz="7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Retrieved from </a:t>
            </a:r>
            <a:r>
              <a:rPr lang="en-CA" sz="700" b="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Kuluski</a:t>
            </a:r>
            <a:r>
              <a:rPr lang="en-CA" sz="7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 Steele Gray C, </a:t>
            </a:r>
            <a:r>
              <a:rPr lang="en-CA" sz="700" b="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Wodchis</a:t>
            </a:r>
            <a:r>
              <a:rPr lang="en-CA" sz="7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WP, Shaw J, Baker GR. How can we better understand and meet the needs of patients and caregivers? A practice guide. Toronto: Health System Performance Research Network; 2019</a:t>
            </a:r>
            <a:r>
              <a:rPr lang="en-CA" sz="900" b="1"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CA" sz="7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CA"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73F69F2-B0EA-2A18-058B-C829516F1BB2}"/>
              </a:ext>
            </a:extLst>
          </p:cNvPr>
          <p:cNvSpPr txBox="1"/>
          <p:nvPr/>
        </p:nvSpPr>
        <p:spPr>
          <a:xfrm>
            <a:off x="6095999" y="1496280"/>
            <a:ext cx="5776005" cy="4616648"/>
          </a:xfrm>
          <a:prstGeom prst="rect">
            <a:avLst/>
          </a:prstGeom>
          <a:noFill/>
        </p:spPr>
        <p:txBody>
          <a:bodyPr wrap="none" rtlCol="0">
            <a:spAutoFit/>
          </a:bodyPr>
          <a:lstStyle/>
          <a:p>
            <a:pPr lvl="0" algn="just">
              <a:spcAft>
                <a:spcPts val="600"/>
              </a:spcAft>
            </a:pPr>
            <a:r>
              <a:rPr lang="en-CA" sz="1800" b="1" dirty="0">
                <a:solidFill>
                  <a:srgbClr val="000000"/>
                </a:solidFill>
                <a:effectLst/>
                <a:latin typeface="Arial" panose="020B0604020202020204" pitchFamily="34" charset="0"/>
                <a:ea typeface="Calibri" panose="020F0502020204030204" pitchFamily="34" charset="0"/>
              </a:rPr>
              <a:t>Six Attributes of Patient Centredness:</a:t>
            </a:r>
          </a:p>
          <a:p>
            <a:pPr marL="342900" lvl="0" indent="-342900" algn="just">
              <a:spcAft>
                <a:spcPts val="600"/>
              </a:spcAft>
              <a:buFont typeface="+mj-lt"/>
              <a:buAutoNum type="arabicParenR"/>
            </a:pPr>
            <a:r>
              <a:rPr lang="en-CA" sz="1800" dirty="0">
                <a:solidFill>
                  <a:srgbClr val="000000"/>
                </a:solidFill>
                <a:effectLst/>
                <a:latin typeface="Arial" panose="020B0604020202020204" pitchFamily="34" charset="0"/>
                <a:ea typeface="Calibri" panose="020F0502020204030204" pitchFamily="34" charset="0"/>
              </a:rPr>
              <a:t>To be heard, appreciated and comfortable;</a:t>
            </a:r>
          </a:p>
          <a:p>
            <a:pPr marL="342900" lvl="0" indent="-342900" algn="just">
              <a:spcAft>
                <a:spcPts val="600"/>
              </a:spcAft>
              <a:buFont typeface="+mj-lt"/>
              <a:buAutoNum type="arabicParenR"/>
            </a:pPr>
            <a:r>
              <a:rPr lang="en-CA" sz="1800" dirty="0">
                <a:solidFill>
                  <a:srgbClr val="000000"/>
                </a:solidFill>
                <a:effectLst/>
                <a:latin typeface="Arial" panose="020B0604020202020204" pitchFamily="34" charset="0"/>
                <a:ea typeface="Calibri" panose="020F0502020204030204" pitchFamily="34" charset="0"/>
              </a:rPr>
              <a:t>To have someone they can count on; </a:t>
            </a:r>
          </a:p>
          <a:p>
            <a:pPr marL="342900" lvl="0" indent="-342900" algn="just">
              <a:spcAft>
                <a:spcPts val="600"/>
              </a:spcAft>
              <a:buFont typeface="+mj-lt"/>
              <a:buAutoNum type="arabicParenR"/>
            </a:pPr>
            <a:r>
              <a:rPr lang="en-CA" sz="1800" dirty="0">
                <a:solidFill>
                  <a:srgbClr val="000000"/>
                </a:solidFill>
                <a:effectLst/>
                <a:latin typeface="Arial" panose="020B0604020202020204" pitchFamily="34" charset="0"/>
                <a:ea typeface="Calibri" panose="020F0502020204030204" pitchFamily="34" charset="0"/>
              </a:rPr>
              <a:t>To know how to manage health and what to expect;</a:t>
            </a:r>
          </a:p>
          <a:p>
            <a:pPr marL="342900" lvl="0" indent="-342900" algn="just">
              <a:spcAft>
                <a:spcPts val="600"/>
              </a:spcAft>
              <a:buFont typeface="+mj-lt"/>
              <a:buAutoNum type="arabicParenR"/>
            </a:pPr>
            <a:r>
              <a:rPr lang="en-CA" sz="1800" dirty="0">
                <a:solidFill>
                  <a:srgbClr val="000000"/>
                </a:solidFill>
                <a:effectLst/>
                <a:latin typeface="Arial" panose="020B0604020202020204" pitchFamily="34" charset="0"/>
                <a:ea typeface="Calibri" panose="020F0502020204030204" pitchFamily="34" charset="0"/>
              </a:rPr>
              <a:t>To easily access health and social care;</a:t>
            </a:r>
          </a:p>
          <a:p>
            <a:pPr marL="342900" lvl="0" indent="-342900" algn="just">
              <a:spcAft>
                <a:spcPts val="600"/>
              </a:spcAft>
              <a:buFont typeface="+mj-lt"/>
              <a:buAutoNum type="arabicParenR"/>
            </a:pPr>
            <a:r>
              <a:rPr lang="en-CA" sz="1800" dirty="0">
                <a:solidFill>
                  <a:srgbClr val="000000"/>
                </a:solidFill>
                <a:effectLst/>
                <a:latin typeface="Arial" panose="020B0604020202020204" pitchFamily="34" charset="0"/>
                <a:ea typeface="Calibri" panose="020F0502020204030204" pitchFamily="34" charset="0"/>
              </a:rPr>
              <a:t>To be independent; and </a:t>
            </a:r>
          </a:p>
          <a:p>
            <a:pPr marL="342900" lvl="0" indent="-342900" algn="just">
              <a:spcAft>
                <a:spcPts val="600"/>
              </a:spcAft>
              <a:buFont typeface="+mj-lt"/>
              <a:buAutoNum type="arabicParenR"/>
            </a:pPr>
            <a:r>
              <a:rPr lang="en-CA" sz="1800" dirty="0">
                <a:solidFill>
                  <a:srgbClr val="000000"/>
                </a:solidFill>
                <a:effectLst/>
                <a:latin typeface="Arial" panose="020B0604020202020204" pitchFamily="34" charset="0"/>
                <a:ea typeface="Calibri" panose="020F0502020204030204" pitchFamily="34" charset="0"/>
              </a:rPr>
              <a:t>To feel safe. </a:t>
            </a:r>
          </a:p>
          <a:p>
            <a:pPr lvl="0" algn="just">
              <a:spcAft>
                <a:spcPts val="600"/>
              </a:spcAft>
            </a:pPr>
            <a:r>
              <a:rPr lang="en-CA" b="1" dirty="0">
                <a:solidFill>
                  <a:srgbClr val="000000"/>
                </a:solidFill>
                <a:latin typeface="Arial" panose="020B0604020202020204" pitchFamily="34" charset="0"/>
                <a:ea typeface="Calibri" panose="020F0502020204030204" pitchFamily="34" charset="0"/>
              </a:rPr>
              <a:t>Other Measures:</a:t>
            </a:r>
          </a:p>
          <a:p>
            <a:pPr marL="342900" lvl="0" indent="-342900" algn="just">
              <a:spcAft>
                <a:spcPts val="600"/>
              </a:spcAft>
              <a:buAutoNum type="arabicParenR"/>
            </a:pPr>
            <a:r>
              <a:rPr lang="en-CA" dirty="0">
                <a:solidFill>
                  <a:srgbClr val="000000"/>
                </a:solidFill>
                <a:latin typeface="Arial" panose="020B0604020202020204" pitchFamily="34" charset="0"/>
                <a:ea typeface="Calibri" panose="020F0502020204030204" pitchFamily="34" charset="0"/>
              </a:rPr>
              <a:t>Health services and digital use</a:t>
            </a:r>
          </a:p>
          <a:p>
            <a:pPr marL="342900" lvl="0" indent="-342900" algn="just">
              <a:spcAft>
                <a:spcPts val="600"/>
              </a:spcAft>
              <a:buAutoNum type="arabicParenR"/>
            </a:pPr>
            <a:r>
              <a:rPr lang="en-CA" sz="1800" dirty="0">
                <a:solidFill>
                  <a:srgbClr val="000000"/>
                </a:solidFill>
                <a:effectLst/>
                <a:latin typeface="Arial" panose="020B0604020202020204" pitchFamily="34" charset="0"/>
                <a:ea typeface="Calibri" panose="020F0502020204030204" pitchFamily="34" charset="0"/>
              </a:rPr>
              <a:t>Transitions in care</a:t>
            </a:r>
          </a:p>
          <a:p>
            <a:pPr marL="342900" lvl="0" indent="-342900" algn="just">
              <a:spcAft>
                <a:spcPts val="600"/>
              </a:spcAft>
              <a:buAutoNum type="arabicParenR"/>
            </a:pPr>
            <a:r>
              <a:rPr lang="en-CA" dirty="0">
                <a:solidFill>
                  <a:srgbClr val="000000"/>
                </a:solidFill>
                <a:latin typeface="Arial" panose="020B0604020202020204" pitchFamily="34" charset="0"/>
                <a:ea typeface="Calibri" panose="020F0502020204030204" pitchFamily="34" charset="0"/>
              </a:rPr>
              <a:t>Age, gender, race/ethnicity, sexual orientation</a:t>
            </a:r>
          </a:p>
          <a:p>
            <a:pPr marL="342900" lvl="0" indent="-342900" algn="just">
              <a:spcAft>
                <a:spcPts val="600"/>
              </a:spcAft>
              <a:buAutoNum type="arabicParenR"/>
            </a:pPr>
            <a:r>
              <a:rPr lang="en-CA" sz="1800" dirty="0">
                <a:solidFill>
                  <a:srgbClr val="000000"/>
                </a:solidFill>
                <a:effectLst/>
                <a:latin typeface="Arial" panose="020B0604020202020204" pitchFamily="34" charset="0"/>
                <a:ea typeface="Calibri" panose="020F0502020204030204" pitchFamily="34" charset="0"/>
              </a:rPr>
              <a:t>Income, food and housing security</a:t>
            </a:r>
          </a:p>
          <a:p>
            <a:endParaRPr lang="en-US" dirty="0"/>
          </a:p>
        </p:txBody>
      </p:sp>
    </p:spTree>
    <p:extLst>
      <p:ext uri="{BB962C8B-B14F-4D97-AF65-F5344CB8AC3E}">
        <p14:creationId xmlns:p14="http://schemas.microsoft.com/office/powerpoint/2010/main" val="4152725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5CF6A-D0DE-1EF2-ABF8-E8462399980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2F64596-32FB-0B43-6909-39AD11F825E5}"/>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07B22BC-A61A-328F-F774-8980FD902EEB}"/>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Variable of Interest</a:t>
            </a:r>
          </a:p>
        </p:txBody>
      </p:sp>
      <p:sp>
        <p:nvSpPr>
          <p:cNvPr id="4" name="Slide Number Placeholder 3">
            <a:extLst>
              <a:ext uri="{FF2B5EF4-FFF2-40B4-BE49-F238E27FC236}">
                <a16:creationId xmlns:a16="http://schemas.microsoft.com/office/drawing/2014/main" id="{2E3C2A09-7B15-D41C-C62E-AF4D4474CA1B}"/>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24</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4DDDCE26-FC88-AC59-F1B0-6FB807A07D3B}"/>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55065985-F60B-7781-7EA3-09ED7D4E478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9548F9BE-6ACB-5572-898B-DA3DF7332297}"/>
              </a:ext>
            </a:extLst>
          </p:cNvPr>
          <p:cNvGraphicFramePr>
            <a:graphicFrameLocks noGrp="1"/>
          </p:cNvGraphicFramePr>
          <p:nvPr/>
        </p:nvGraphicFramePr>
        <p:xfrm>
          <a:off x="877831" y="1758207"/>
          <a:ext cx="10802562" cy="5217160"/>
        </p:xfrm>
        <a:graphic>
          <a:graphicData uri="http://schemas.openxmlformats.org/drawingml/2006/table">
            <a:tbl>
              <a:tblPr firstRow="1" bandRow="1">
                <a:tableStyleId>{2D5ABB26-0587-4C30-8999-92F81FD0307C}</a:tableStyleId>
              </a:tblPr>
              <a:tblGrid>
                <a:gridCol w="3600854">
                  <a:extLst>
                    <a:ext uri="{9D8B030D-6E8A-4147-A177-3AD203B41FA5}">
                      <a16:colId xmlns:a16="http://schemas.microsoft.com/office/drawing/2014/main" val="1984037171"/>
                    </a:ext>
                  </a:extLst>
                </a:gridCol>
                <a:gridCol w="3600854">
                  <a:extLst>
                    <a:ext uri="{9D8B030D-6E8A-4147-A177-3AD203B41FA5}">
                      <a16:colId xmlns:a16="http://schemas.microsoft.com/office/drawing/2014/main" val="2652354094"/>
                    </a:ext>
                  </a:extLst>
                </a:gridCol>
                <a:gridCol w="3600854">
                  <a:extLst>
                    <a:ext uri="{9D8B030D-6E8A-4147-A177-3AD203B41FA5}">
                      <a16:colId xmlns:a16="http://schemas.microsoft.com/office/drawing/2014/main" val="536098029"/>
                    </a:ext>
                  </a:extLst>
                </a:gridCol>
              </a:tblGrid>
              <a:tr h="370840">
                <a:tc>
                  <a:txBody>
                    <a:bodyPr/>
                    <a:lstStyle/>
                    <a:p>
                      <a:pPr algn="l"/>
                      <a:r>
                        <a:rPr lang="en-US" sz="1800" b="1" dirty="0">
                          <a:latin typeface="Open Sans" panose="020B0606030504020204" pitchFamily="34" charset="0"/>
                          <a:ea typeface="Open Sans" panose="020B0606030504020204" pitchFamily="34" charset="0"/>
                          <a:cs typeface="Open Sans" panose="020B0606030504020204" pitchFamily="34" charset="0"/>
                        </a:rPr>
                        <a:t>Equity</a:t>
                      </a:r>
                    </a:p>
                  </a:txBody>
                  <a:tcPr/>
                </a:tc>
                <a:tc>
                  <a:txBody>
                    <a:bodyPr/>
                    <a:lstStyle/>
                    <a:p>
                      <a:pPr algn="l"/>
                      <a:r>
                        <a:rPr lang="en-US" sz="1800" b="1" dirty="0">
                          <a:latin typeface="Open Sans" panose="020B0606030504020204" pitchFamily="34" charset="0"/>
                          <a:ea typeface="Open Sans" panose="020B0606030504020204" pitchFamily="34" charset="0"/>
                          <a:cs typeface="Open Sans" panose="020B0606030504020204" pitchFamily="34" charset="0"/>
                        </a:rPr>
                        <a:t>Patient Reported </a:t>
                      </a:r>
                      <a:br>
                        <a:rPr lang="en-US" sz="1800" b="1" dirty="0">
                          <a:latin typeface="Open Sans" panose="020B0606030504020204" pitchFamily="34" charset="0"/>
                          <a:ea typeface="Open Sans" panose="020B0606030504020204" pitchFamily="34" charset="0"/>
                          <a:cs typeface="Open Sans" panose="020B0606030504020204" pitchFamily="34" charset="0"/>
                        </a:rPr>
                      </a:br>
                      <a:r>
                        <a:rPr lang="en-US" sz="1800" b="1" dirty="0">
                          <a:latin typeface="Open Sans" panose="020B0606030504020204" pitchFamily="34" charset="0"/>
                          <a:ea typeface="Open Sans" panose="020B0606030504020204" pitchFamily="34" charset="0"/>
                          <a:cs typeface="Open Sans" panose="020B0606030504020204" pitchFamily="34" charset="0"/>
                        </a:rPr>
                        <a:t>Experience Measures</a:t>
                      </a:r>
                    </a:p>
                  </a:txBody>
                  <a:tcPr/>
                </a:tc>
                <a:tc>
                  <a:txBody>
                    <a:bodyPr/>
                    <a:lstStyle/>
                    <a:p>
                      <a:pPr algn="l"/>
                      <a:r>
                        <a:rPr lang="en-US" sz="1800" b="1" dirty="0">
                          <a:latin typeface="Open Sans" panose="020B0606030504020204" pitchFamily="34" charset="0"/>
                          <a:ea typeface="Open Sans" panose="020B0606030504020204" pitchFamily="34" charset="0"/>
                          <a:cs typeface="Open Sans" panose="020B0606030504020204" pitchFamily="34" charset="0"/>
                        </a:rPr>
                        <a:t>Patient Reported </a:t>
                      </a:r>
                    </a:p>
                    <a:p>
                      <a:pPr algn="l"/>
                      <a:r>
                        <a:rPr lang="en-US" sz="1800" b="1" dirty="0">
                          <a:latin typeface="Open Sans" panose="020B0606030504020204" pitchFamily="34" charset="0"/>
                          <a:ea typeface="Open Sans" panose="020B0606030504020204" pitchFamily="34" charset="0"/>
                          <a:cs typeface="Open Sans" panose="020B0606030504020204" pitchFamily="34" charset="0"/>
                        </a:rPr>
                        <a:t>Outcome Measures</a:t>
                      </a:r>
                    </a:p>
                  </a:txBody>
                  <a:tcPr/>
                </a:tc>
                <a:extLst>
                  <a:ext uri="{0D108BD9-81ED-4DB2-BD59-A6C34878D82A}">
                    <a16:rowId xmlns:a16="http://schemas.microsoft.com/office/drawing/2014/main" val="3036010779"/>
                  </a:ext>
                </a:extLst>
              </a:tr>
              <a:tr h="370840">
                <a:tc>
                  <a:txBody>
                    <a:bodyPr/>
                    <a:lstStyle/>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Age</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Race</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Gender</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Sexual Orientation</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Income Security</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Food Security</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Housing Security</a:t>
                      </a:r>
                    </a:p>
                    <a:p>
                      <a:endParaRPr lang="en-US" sz="18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Overall Experience        (Health Services)</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Length of Time      (Healthcare Provider)</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Coordination of Care</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Confidence               (Healthcare Provider)</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Confidence                (Managing Health)</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Needs Understood (Healthcare Provider)</a:t>
                      </a:r>
                    </a:p>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Listens Carefully     (Healthcare Provider)</a:t>
                      </a:r>
                    </a:p>
                    <a:p>
                      <a:pPr marL="342900" indent="-342900">
                        <a:buFont typeface="Arial" panose="020B0604020202020204" pitchFamily="34" charset="0"/>
                        <a:buChar char="•"/>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US" sz="18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342900" indent="-342900">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Self-Reported Health</a:t>
                      </a:r>
                    </a:p>
                  </a:txBody>
                  <a:tcPr/>
                </a:tc>
                <a:extLst>
                  <a:ext uri="{0D108BD9-81ED-4DB2-BD59-A6C34878D82A}">
                    <a16:rowId xmlns:a16="http://schemas.microsoft.com/office/drawing/2014/main" val="2883323469"/>
                  </a:ext>
                </a:extLst>
              </a:tr>
              <a:tr h="370840">
                <a:tc>
                  <a:txBody>
                    <a:bodyPr/>
                    <a:lstStyle/>
                    <a:p>
                      <a:endParaRPr lang="en-US" sz="18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8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18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538417016"/>
                  </a:ext>
                </a:extLst>
              </a:tr>
            </a:tbl>
          </a:graphicData>
        </a:graphic>
      </p:graphicFrame>
    </p:spTree>
    <p:extLst>
      <p:ext uri="{BB962C8B-B14F-4D97-AF65-F5344CB8AC3E}">
        <p14:creationId xmlns:p14="http://schemas.microsoft.com/office/powerpoint/2010/main" val="1414526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415CA-6E15-BB4B-30A9-78AE51142E6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E97FCCC-7DD0-3C75-FE9C-1619C1335ECC}"/>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47B2B6C-C6C4-84E0-45F7-C02A8817AEE3}"/>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Methods</a:t>
            </a:r>
          </a:p>
        </p:txBody>
      </p:sp>
      <p:sp>
        <p:nvSpPr>
          <p:cNvPr id="3" name="TextBox 2">
            <a:extLst>
              <a:ext uri="{FF2B5EF4-FFF2-40B4-BE49-F238E27FC236}">
                <a16:creationId xmlns:a16="http://schemas.microsoft.com/office/drawing/2014/main" id="{1BBA967A-4301-9C54-71E0-665270F7CDD4}"/>
              </a:ext>
            </a:extLst>
          </p:cNvPr>
          <p:cNvSpPr txBox="1"/>
          <p:nvPr/>
        </p:nvSpPr>
        <p:spPr bwMode="auto">
          <a:xfrm>
            <a:off x="877831" y="1634938"/>
            <a:ext cx="10328788" cy="3283463"/>
          </a:xfrm>
          <a:prstGeom prst="rect">
            <a:avLst/>
          </a:prstGeom>
          <a:noFill/>
          <a:ln w="19050" algn="ctr">
            <a:noFill/>
            <a:miter lim="800000"/>
            <a:headEnd/>
            <a:tailEnd/>
          </a:ln>
        </p:spPr>
        <p:txBody>
          <a:bodyPr wrap="square" lIns="0" tIns="0" rIns="0" bIns="0" rtlCol="0">
            <a:spAutoFit/>
          </a:bodyPr>
          <a:lstStyle/>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67" b="0" i="0" u="none" strike="noStrike" kern="1200" cap="none" spc="0" normalizeH="0" baseline="0" noProof="0" dirty="0">
              <a:ln>
                <a:noFill/>
              </a:ln>
              <a:solidFill>
                <a:srgbClr val="0A2041"/>
              </a:solidFill>
              <a:effectLst/>
              <a:uLnTx/>
              <a:uFillTx/>
              <a:latin typeface="Helvetica" pitchFamily="2" charset="0"/>
              <a:ea typeface="+mn-ea"/>
              <a:cs typeface="+mn-cs"/>
            </a:endParaRPr>
          </a:p>
          <a:p>
            <a:pPr marR="0" lvl="0" algn="l" defTabSz="1219140" rtl="0" eaLnBrk="1" fontAlgn="auto" latinLnBrk="0" hangingPunct="1">
              <a:lnSpc>
                <a:spcPct val="100000"/>
              </a:lnSpc>
              <a:spcBef>
                <a:spcPts val="0"/>
              </a:spcBef>
              <a:spcAft>
                <a:spcPts val="0"/>
              </a:spcAft>
              <a:buClrTx/>
              <a:buSzTx/>
              <a:tabLst/>
              <a:defRPr/>
            </a:pPr>
            <a:r>
              <a:rPr kumimoji="0" lang="en-US" sz="2667" b="0" i="0" u="sng" strike="noStrike" kern="1200" cap="none" spc="0" normalizeH="0" baseline="0" noProof="0" dirty="0">
                <a:ln>
                  <a:noFill/>
                </a:ln>
                <a:solidFill>
                  <a:srgbClr val="0A2041"/>
                </a:solidFill>
                <a:effectLst/>
                <a:uLnTx/>
                <a:uFillTx/>
                <a:latin typeface="Helvetica" pitchFamily="2" charset="0"/>
                <a:ea typeface="+mn-ea"/>
                <a:cs typeface="+mn-cs"/>
              </a:rPr>
              <a:t>Data Collection</a:t>
            </a: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0A2041"/>
                </a:solidFill>
                <a:effectLst/>
                <a:uLnTx/>
                <a:uFillTx/>
                <a:latin typeface="Helvetica" pitchFamily="2" charset="0"/>
                <a:ea typeface="+mn-ea"/>
                <a:cs typeface="+mn-cs"/>
              </a:rPr>
              <a:t>Surveys were distributed</a:t>
            </a:r>
            <a:r>
              <a:rPr lang="en-US" sz="2667" dirty="0">
                <a:solidFill>
                  <a:srgbClr val="0A2041"/>
                </a:solidFill>
                <a:latin typeface="Helvetica" pitchFamily="2" charset="0"/>
              </a:rPr>
              <a:t> electronically via Family Health Team registry</a:t>
            </a: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667" dirty="0">
              <a:solidFill>
                <a:srgbClr val="0A2041"/>
              </a:solidFill>
              <a:latin typeface="Helvetica" pitchFamily="2" charset="0"/>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0A2041"/>
                </a:solidFill>
                <a:effectLst/>
                <a:uLnTx/>
                <a:uFillTx/>
                <a:latin typeface="Helvetica" pitchFamily="2" charset="0"/>
                <a:ea typeface="+mn-ea"/>
                <a:cs typeface="+mn-cs"/>
              </a:rPr>
              <a:t>Paper surveys were</a:t>
            </a:r>
            <a:r>
              <a:rPr lang="en-US" sz="2667" dirty="0">
                <a:solidFill>
                  <a:srgbClr val="0A2041"/>
                </a:solidFill>
                <a:latin typeface="Helvetica" pitchFamily="2" charset="0"/>
              </a:rPr>
              <a:t> sent to patients without email on file</a:t>
            </a: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667" dirty="0">
              <a:solidFill>
                <a:srgbClr val="0A2041"/>
              </a:solidFill>
              <a:latin typeface="Helvetica" pitchFamily="2" charset="0"/>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67" dirty="0">
                <a:solidFill>
                  <a:srgbClr val="0A2041"/>
                </a:solidFill>
                <a:latin typeface="Helvetica" pitchFamily="2" charset="0"/>
              </a:rPr>
              <a:t>Timeframe: December 2023 – March 2024</a:t>
            </a:r>
          </a:p>
        </p:txBody>
      </p:sp>
      <p:sp>
        <p:nvSpPr>
          <p:cNvPr id="4" name="Slide Number Placeholder 3">
            <a:extLst>
              <a:ext uri="{FF2B5EF4-FFF2-40B4-BE49-F238E27FC236}">
                <a16:creationId xmlns:a16="http://schemas.microsoft.com/office/drawing/2014/main" id="{BAF59496-9935-4A56-B686-6939ADA5B02E}"/>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25</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94EAEFD1-D1E7-BABD-2273-1ED3FC01330F}"/>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3E7DADF1-1958-BB7B-2ACF-628F3B0A3B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8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8E086-468B-EF8C-D9C0-B85C16DD943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8976DF4-7247-FB01-3218-C1ACD794C29B}"/>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9C1B8F3-1E15-C630-E33F-AA9AEEB6F413}"/>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Methods</a:t>
            </a:r>
          </a:p>
        </p:txBody>
      </p:sp>
      <p:sp>
        <p:nvSpPr>
          <p:cNvPr id="3" name="TextBox 2">
            <a:extLst>
              <a:ext uri="{FF2B5EF4-FFF2-40B4-BE49-F238E27FC236}">
                <a16:creationId xmlns:a16="http://schemas.microsoft.com/office/drawing/2014/main" id="{4E17E583-3070-B471-6D76-8FC9177FCD63}"/>
              </a:ext>
            </a:extLst>
          </p:cNvPr>
          <p:cNvSpPr txBox="1"/>
          <p:nvPr/>
        </p:nvSpPr>
        <p:spPr bwMode="auto">
          <a:xfrm>
            <a:off x="877831" y="1634938"/>
            <a:ext cx="10328788" cy="2462597"/>
          </a:xfrm>
          <a:prstGeom prst="rect">
            <a:avLst/>
          </a:prstGeom>
          <a:noFill/>
          <a:ln w="19050" algn="ctr">
            <a:noFill/>
            <a:miter lim="800000"/>
            <a:headEnd/>
            <a:tailEnd/>
          </a:ln>
        </p:spPr>
        <p:txBody>
          <a:bodyPr wrap="square" lIns="0" tIns="0" rIns="0" bIns="0" rtlCol="0">
            <a:spAutoFit/>
          </a:bodyPr>
          <a:lstStyle/>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67" b="0" i="0" u="none" strike="noStrike" kern="1200" cap="none" spc="0" normalizeH="0" baseline="0" noProof="0" dirty="0">
              <a:ln>
                <a:noFill/>
              </a:ln>
              <a:solidFill>
                <a:srgbClr val="0A2041"/>
              </a:solidFill>
              <a:effectLst/>
              <a:uLnTx/>
              <a:uFillTx/>
              <a:latin typeface="Helvetica" pitchFamily="2" charset="0"/>
              <a:ea typeface="+mn-ea"/>
              <a:cs typeface="+mn-cs"/>
            </a:endParaRPr>
          </a:p>
          <a:p>
            <a:pPr marR="0" lvl="0" algn="l" defTabSz="1219140" rtl="0" eaLnBrk="1" fontAlgn="auto" latinLnBrk="0" hangingPunct="1">
              <a:lnSpc>
                <a:spcPct val="100000"/>
              </a:lnSpc>
              <a:spcBef>
                <a:spcPts val="0"/>
              </a:spcBef>
              <a:spcAft>
                <a:spcPts val="0"/>
              </a:spcAft>
              <a:buClrTx/>
              <a:buSzTx/>
              <a:tabLst/>
              <a:defRPr/>
            </a:pPr>
            <a:r>
              <a:rPr kumimoji="0" lang="en-US" sz="2667" b="0" i="0" u="sng" strike="noStrike" kern="1200" cap="none" spc="0" normalizeH="0" baseline="0" noProof="0" dirty="0">
                <a:ln>
                  <a:noFill/>
                </a:ln>
                <a:solidFill>
                  <a:srgbClr val="0A2041"/>
                </a:solidFill>
                <a:effectLst/>
                <a:uLnTx/>
                <a:uFillTx/>
                <a:latin typeface="Helvetica" pitchFamily="2" charset="0"/>
                <a:ea typeface="+mn-ea"/>
                <a:cs typeface="+mn-cs"/>
              </a:rPr>
              <a:t>Data Analysis</a:t>
            </a:r>
          </a:p>
          <a:p>
            <a:pPr marR="0" lvl="0" algn="l" defTabSz="1219140" rtl="0" eaLnBrk="1" fontAlgn="auto" latinLnBrk="0" hangingPunct="1">
              <a:lnSpc>
                <a:spcPct val="100000"/>
              </a:lnSpc>
              <a:spcBef>
                <a:spcPts val="0"/>
              </a:spcBef>
              <a:spcAft>
                <a:spcPts val="0"/>
              </a:spcAft>
              <a:buClrTx/>
              <a:buSzTx/>
              <a:tabLst/>
              <a:defRPr/>
            </a:pPr>
            <a:endParaRPr kumimoji="0" lang="en-US" sz="2667" b="0" i="0" u="sng" strike="noStrike" kern="1200" cap="none" spc="0" normalizeH="0" baseline="0" noProof="0" dirty="0">
              <a:ln>
                <a:noFill/>
              </a:ln>
              <a:solidFill>
                <a:srgbClr val="0A2041"/>
              </a:solidFill>
              <a:effectLst/>
              <a:uLnTx/>
              <a:uFillTx/>
              <a:latin typeface="Helvetica" pitchFamily="2" charset="0"/>
              <a:ea typeface="+mn-ea"/>
              <a:cs typeface="+mn-cs"/>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67" b="0" i="0" u="none" strike="noStrike" kern="1200" cap="none" spc="0" normalizeH="0" baseline="0" noProof="0" dirty="0">
                <a:ln>
                  <a:noFill/>
                </a:ln>
                <a:solidFill>
                  <a:srgbClr val="0A2041"/>
                </a:solidFill>
                <a:effectLst/>
                <a:uLnTx/>
                <a:uFillTx/>
                <a:latin typeface="Helvetica" pitchFamily="2" charset="0"/>
                <a:ea typeface="+mn-ea"/>
                <a:cs typeface="+mn-cs"/>
              </a:rPr>
              <a:t>Descriptive statistics</a:t>
            </a: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667" dirty="0">
              <a:solidFill>
                <a:srgbClr val="0A2041"/>
              </a:solidFill>
              <a:latin typeface="Helvetica" pitchFamily="2" charset="0"/>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67" dirty="0">
                <a:solidFill>
                  <a:srgbClr val="0A2041"/>
                </a:solidFill>
                <a:latin typeface="Helvetica" pitchFamily="2" charset="0"/>
              </a:rPr>
              <a:t>Multivariable logistic regression  </a:t>
            </a:r>
          </a:p>
        </p:txBody>
      </p:sp>
      <p:sp>
        <p:nvSpPr>
          <p:cNvPr id="4" name="Slide Number Placeholder 3">
            <a:extLst>
              <a:ext uri="{FF2B5EF4-FFF2-40B4-BE49-F238E27FC236}">
                <a16:creationId xmlns:a16="http://schemas.microsoft.com/office/drawing/2014/main" id="{D34937CB-EAC6-0CAD-1729-D657AED60DD9}"/>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26</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40F76171-A8C5-CF20-B62A-EDE12AD27669}"/>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4768906F-BEC7-B6DB-2E3F-1AC80650DE5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398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AAAF1-FC6A-4EE6-EA57-D76B3481CB8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52C9BE3-C509-E885-BA45-630A34210C79}"/>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AE9C548-5152-F93B-381A-8B91D11186BF}"/>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Results</a:t>
            </a:r>
          </a:p>
        </p:txBody>
      </p:sp>
      <p:sp>
        <p:nvSpPr>
          <p:cNvPr id="4" name="Slide Number Placeholder 3">
            <a:extLst>
              <a:ext uri="{FF2B5EF4-FFF2-40B4-BE49-F238E27FC236}">
                <a16:creationId xmlns:a16="http://schemas.microsoft.com/office/drawing/2014/main" id="{CF9F5E71-77AF-31E3-F14B-C9F3A9CF198E}"/>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27</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B6E34E74-1084-54EE-B5E9-26C12B364933}"/>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D00F89D7-56A2-6B4F-9792-DFBB554C36B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E8890B72-493C-1DA7-2F0C-0258BE7F51E3}"/>
              </a:ext>
            </a:extLst>
          </p:cNvPr>
          <p:cNvGraphicFramePr>
            <a:graphicFrameLocks noGrp="1"/>
          </p:cNvGraphicFramePr>
          <p:nvPr/>
        </p:nvGraphicFramePr>
        <p:xfrm>
          <a:off x="2425717" y="1496280"/>
          <a:ext cx="7340565" cy="3866708"/>
        </p:xfrm>
        <a:graphic>
          <a:graphicData uri="http://schemas.openxmlformats.org/drawingml/2006/table">
            <a:tbl>
              <a:tblPr firstRow="1" firstCol="1" bandRow="1"/>
              <a:tblGrid>
                <a:gridCol w="4781966">
                  <a:extLst>
                    <a:ext uri="{9D8B030D-6E8A-4147-A177-3AD203B41FA5}">
                      <a16:colId xmlns:a16="http://schemas.microsoft.com/office/drawing/2014/main" val="3960940245"/>
                    </a:ext>
                  </a:extLst>
                </a:gridCol>
                <a:gridCol w="1000987">
                  <a:extLst>
                    <a:ext uri="{9D8B030D-6E8A-4147-A177-3AD203B41FA5}">
                      <a16:colId xmlns:a16="http://schemas.microsoft.com/office/drawing/2014/main" val="3537587287"/>
                    </a:ext>
                  </a:extLst>
                </a:gridCol>
                <a:gridCol w="1557612">
                  <a:extLst>
                    <a:ext uri="{9D8B030D-6E8A-4147-A177-3AD203B41FA5}">
                      <a16:colId xmlns:a16="http://schemas.microsoft.com/office/drawing/2014/main" val="175360895"/>
                    </a:ext>
                  </a:extLst>
                </a:gridCol>
              </a:tblGrid>
              <a:tr h="278912">
                <a:tc>
                  <a:txBody>
                    <a:bodyPr/>
                    <a:lstStyle/>
                    <a:p>
                      <a:r>
                        <a:rPr lang="en-CA" sz="10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Characteristic</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2E80BC"/>
                    </a:solidFill>
                  </a:tcPr>
                </a:tc>
                <a:tc>
                  <a:txBody>
                    <a:bodyPr/>
                    <a:lstStyle/>
                    <a:p>
                      <a:pPr algn="ctr"/>
                      <a:r>
                        <a:rPr lang="en-CA" sz="1000" b="1">
                          <a:solidFill>
                            <a:srgbClr val="FFFFFF"/>
                          </a:solidFill>
                          <a:effectLst/>
                          <a:latin typeface="Arial" panose="020B0604020202020204" pitchFamily="34" charset="0"/>
                          <a:ea typeface="Calibri" panose="020F0502020204030204" pitchFamily="34" charset="0"/>
                          <a:cs typeface="Arial" panose="020B0604020202020204" pitchFamily="34" charset="0"/>
                        </a:rPr>
                        <a:t>Frequency</a:t>
                      </a:r>
                      <a:endParaRPr lang="en-CA" sz="1000" b="1">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2E80BC"/>
                    </a:solidFill>
                  </a:tcPr>
                </a:tc>
                <a:tc>
                  <a:txBody>
                    <a:bodyPr/>
                    <a:lstStyle/>
                    <a:p>
                      <a:pPr algn="ctr"/>
                      <a:r>
                        <a:rPr lang="en-CA" sz="1000" b="1">
                          <a:solidFill>
                            <a:srgbClr val="FFFFFF"/>
                          </a:solidFill>
                          <a:effectLst/>
                          <a:latin typeface="Arial" panose="020B0604020202020204" pitchFamily="34" charset="0"/>
                          <a:ea typeface="Calibri" panose="020F0502020204030204" pitchFamily="34" charset="0"/>
                          <a:cs typeface="Arial" panose="020B0604020202020204" pitchFamily="34" charset="0"/>
                        </a:rPr>
                        <a:t>% of Respondents</a:t>
                      </a:r>
                      <a:endParaRPr lang="en-CA" sz="1000" b="1">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2E80BC"/>
                    </a:solidFill>
                  </a:tcPr>
                </a:tc>
                <a:extLst>
                  <a:ext uri="{0D108BD9-81ED-4DB2-BD59-A6C34878D82A}">
                    <a16:rowId xmlns:a16="http://schemas.microsoft.com/office/drawing/2014/main" val="2645765500"/>
                  </a:ext>
                </a:extLst>
              </a:tr>
              <a:tr h="199322">
                <a:tc>
                  <a:txBody>
                    <a:bodyPr/>
                    <a:lstStyle/>
                    <a:p>
                      <a:r>
                        <a:rPr lang="en-CA" sz="1000" b="1">
                          <a:solidFill>
                            <a:srgbClr val="000000"/>
                          </a:solidFill>
                          <a:effectLst/>
                          <a:latin typeface="Arial" panose="020B0604020202020204" pitchFamily="34" charset="0"/>
                          <a:ea typeface="Calibri" panose="020F0502020204030204" pitchFamily="34" charset="0"/>
                          <a:cs typeface="Arial" panose="020B0604020202020204" pitchFamily="34" charset="0"/>
                        </a:rPr>
                        <a:t>Age (N=2,673)</a:t>
                      </a:r>
                      <a:endParaRPr lang="en-CA" sz="1000" b="1">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7BB4A9"/>
                    </a:solidFill>
                  </a:tcPr>
                </a:tc>
                <a:tc>
                  <a:txBody>
                    <a:bodyPr/>
                    <a:lstStyle/>
                    <a:p>
                      <a:pPr algn="ctr"/>
                      <a:r>
                        <a:rPr lang="en-CA" sz="1000" b="1">
                          <a:effectLst/>
                          <a:latin typeface="Arial" panose="020B0604020202020204" pitchFamily="34" charset="0"/>
                          <a:ea typeface="Calibri" panose="020F0502020204030204" pitchFamily="34" charset="0"/>
                          <a:cs typeface="Arial" panose="020B0604020202020204" pitchFamily="34" charset="0"/>
                        </a:rPr>
                        <a:t> </a:t>
                      </a:r>
                    </a:p>
                  </a:txBody>
                  <a:tcPr marL="51254" marR="51254" marT="0" marB="0" anchor="ctr">
                    <a:lnL>
                      <a:noFill/>
                    </a:lnL>
                    <a:lnR>
                      <a:noFill/>
                    </a:lnR>
                    <a:lnT>
                      <a:noFill/>
                    </a:lnT>
                    <a:lnB>
                      <a:noFill/>
                    </a:lnB>
                    <a:solidFill>
                      <a:srgbClr val="7BB4A9"/>
                    </a:solidFill>
                  </a:tcPr>
                </a:tc>
                <a:tc>
                  <a:txBody>
                    <a:bodyPr/>
                    <a:lstStyle/>
                    <a:p>
                      <a:pPr algn="ctr"/>
                      <a:r>
                        <a:rPr lang="en-CA" sz="1000" b="1">
                          <a:effectLst/>
                          <a:latin typeface="Arial" panose="020B0604020202020204" pitchFamily="34" charset="0"/>
                          <a:ea typeface="Calibri" panose="020F0502020204030204" pitchFamily="34" charset="0"/>
                          <a:cs typeface="Arial" panose="020B0604020202020204" pitchFamily="34" charset="0"/>
                        </a:rPr>
                        <a:t> </a:t>
                      </a:r>
                    </a:p>
                  </a:txBody>
                  <a:tcPr marL="51254" marR="51254" marT="0" marB="0" anchor="ctr">
                    <a:lnL>
                      <a:noFill/>
                    </a:lnL>
                    <a:lnR>
                      <a:noFill/>
                    </a:lnR>
                    <a:lnT>
                      <a:noFill/>
                    </a:lnT>
                    <a:lnB>
                      <a:noFill/>
                    </a:lnB>
                    <a:solidFill>
                      <a:srgbClr val="7BB4A9"/>
                    </a:solidFill>
                  </a:tcPr>
                </a:tc>
                <a:extLst>
                  <a:ext uri="{0D108BD9-81ED-4DB2-BD59-A6C34878D82A}">
                    <a16:rowId xmlns:a16="http://schemas.microsoft.com/office/drawing/2014/main" val="2888579719"/>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18-44 years old</a:t>
                      </a: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285</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10.7</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extLst>
                  <a:ext uri="{0D108BD9-81ED-4DB2-BD59-A6C34878D82A}">
                    <a16:rowId xmlns:a16="http://schemas.microsoft.com/office/drawing/2014/main" val="2110309829"/>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45-64 years old</a:t>
                      </a:r>
                    </a:p>
                  </a:txBody>
                  <a:tcPr marL="51254" marR="51254" marT="0" marB="0" anchor="ctr">
                    <a:lnL>
                      <a:noFill/>
                    </a:lnL>
                    <a:lnR>
                      <a:noFill/>
                    </a:lnR>
                    <a:lnT>
                      <a:noFill/>
                    </a:lnT>
                    <a:lnB>
                      <a:noFill/>
                    </a:lnB>
                    <a:noFill/>
                  </a:tcPr>
                </a:tc>
                <a:tc>
                  <a:txBody>
                    <a:bodyPr/>
                    <a:lstStyle/>
                    <a:p>
                      <a:pPr algn="ctr"/>
                      <a:r>
                        <a:rPr lang="en-US" sz="1000" b="0" dirty="0">
                          <a:effectLst/>
                          <a:latin typeface="Arial" panose="020B0604020202020204" pitchFamily="34" charset="0"/>
                          <a:ea typeface="Arial" panose="020B0604020202020204" pitchFamily="34" charset="0"/>
                          <a:cs typeface="Arial" panose="020B0604020202020204" pitchFamily="34" charset="0"/>
                        </a:rPr>
                        <a:t>713</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tc>
                  <a:txBody>
                    <a:bodyPr/>
                    <a:lstStyle/>
                    <a:p>
                      <a:pPr algn="ctr"/>
                      <a:r>
                        <a:rPr lang="en-US" sz="1000" b="0" dirty="0">
                          <a:effectLst/>
                          <a:latin typeface="Arial" panose="020B0604020202020204" pitchFamily="34" charset="0"/>
                          <a:ea typeface="Arial" panose="020B0604020202020204" pitchFamily="34" charset="0"/>
                          <a:cs typeface="Arial" panose="020B0604020202020204" pitchFamily="34" charset="0"/>
                        </a:rPr>
                        <a:t>26.7</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extLst>
                  <a:ext uri="{0D108BD9-81ED-4DB2-BD59-A6C34878D82A}">
                    <a16:rowId xmlns:a16="http://schemas.microsoft.com/office/drawing/2014/main" val="1001950935"/>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65+ years old</a:t>
                      </a:r>
                    </a:p>
                  </a:txBody>
                  <a:tcPr marL="51254" marR="51254" marT="0" marB="0" anchor="ctr">
                    <a:lnL>
                      <a:noFill/>
                    </a:lnL>
                    <a:lnR>
                      <a:noFill/>
                    </a:lnR>
                    <a:lnT>
                      <a:noFill/>
                    </a:lnT>
                    <a:lnB>
                      <a:noFill/>
                    </a:lnB>
                    <a:noFill/>
                  </a:tcPr>
                </a:tc>
                <a:tc>
                  <a:txBody>
                    <a:bodyPr/>
                    <a:lstStyle/>
                    <a:p>
                      <a:pPr algn="ctr"/>
                      <a:r>
                        <a:rPr lang="en-US" sz="1000" b="0" dirty="0">
                          <a:effectLst/>
                          <a:latin typeface="Arial" panose="020B0604020202020204" pitchFamily="34" charset="0"/>
                          <a:ea typeface="Arial" panose="020B0604020202020204" pitchFamily="34" charset="0"/>
                          <a:cs typeface="Arial" panose="020B0604020202020204" pitchFamily="34" charset="0"/>
                        </a:rPr>
                        <a:t>1668  </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62.4</a:t>
                      </a:r>
                    </a:p>
                  </a:txBody>
                  <a:tcPr marL="51254" marR="51254" marT="0" marB="0" anchor="ctr">
                    <a:lnL>
                      <a:noFill/>
                    </a:lnL>
                    <a:lnR>
                      <a:noFill/>
                    </a:lnR>
                    <a:lnT>
                      <a:noFill/>
                    </a:lnT>
                    <a:lnB>
                      <a:noFill/>
                    </a:lnB>
                    <a:noFill/>
                  </a:tcPr>
                </a:tc>
                <a:extLst>
                  <a:ext uri="{0D108BD9-81ED-4DB2-BD59-A6C34878D82A}">
                    <a16:rowId xmlns:a16="http://schemas.microsoft.com/office/drawing/2014/main" val="2362193617"/>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N/A or Missing</a:t>
                      </a: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7</a:t>
                      </a: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0.3</a:t>
                      </a:r>
                    </a:p>
                  </a:txBody>
                  <a:tcPr marL="51254" marR="51254" marT="0" marB="0" anchor="ctr">
                    <a:lnL>
                      <a:noFill/>
                    </a:lnL>
                    <a:lnR>
                      <a:noFill/>
                    </a:lnR>
                    <a:lnT>
                      <a:noFill/>
                    </a:lnT>
                    <a:lnB>
                      <a:noFill/>
                    </a:lnB>
                    <a:noFill/>
                  </a:tcPr>
                </a:tc>
                <a:extLst>
                  <a:ext uri="{0D108BD9-81ED-4DB2-BD59-A6C34878D82A}">
                    <a16:rowId xmlns:a16="http://schemas.microsoft.com/office/drawing/2014/main" val="184307582"/>
                  </a:ext>
                </a:extLst>
              </a:tr>
              <a:tr h="199322">
                <a:tc>
                  <a:txBody>
                    <a:bodyPr/>
                    <a:lstStyle/>
                    <a:p>
                      <a:r>
                        <a:rPr lang="en-CA" sz="1000" b="1">
                          <a:solidFill>
                            <a:srgbClr val="000000"/>
                          </a:solidFill>
                          <a:effectLst/>
                          <a:latin typeface="Arial" panose="020B0604020202020204" pitchFamily="34" charset="0"/>
                          <a:ea typeface="Calibri" panose="020F0502020204030204" pitchFamily="34" charset="0"/>
                          <a:cs typeface="Arial" panose="020B0604020202020204" pitchFamily="34" charset="0"/>
                        </a:rPr>
                        <a:t>Gender identity (N=2,638)</a:t>
                      </a:r>
                      <a:endParaRPr lang="en-CA" sz="1000" b="1">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7BB4A9"/>
                    </a:solidFill>
                  </a:tcPr>
                </a:tc>
                <a:tc>
                  <a:txBody>
                    <a:bodyPr/>
                    <a:lstStyle/>
                    <a:p>
                      <a:pPr algn="ctr"/>
                      <a:r>
                        <a:rPr lang="en-CA" sz="1000" b="0">
                          <a:effectLst/>
                          <a:latin typeface="Arial" panose="020B0604020202020204" pitchFamily="34" charset="0"/>
                          <a:ea typeface="Arial" panose="020B0604020202020204" pitchFamily="34" charset="0"/>
                          <a:cs typeface="Arial" panose="020B0604020202020204" pitchFamily="34" charset="0"/>
                        </a:rPr>
                        <a:t> </a:t>
                      </a:r>
                      <a:endParaRPr lang="en-CA" sz="1000" b="1">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7BB4A9"/>
                    </a:solidFill>
                  </a:tcPr>
                </a:tc>
                <a:tc>
                  <a:txBody>
                    <a:bodyPr/>
                    <a:lstStyle/>
                    <a:p>
                      <a:pPr algn="ctr"/>
                      <a:r>
                        <a:rPr lang="en-CA" sz="1000" b="0" dirty="0">
                          <a:effectLst/>
                          <a:latin typeface="Arial" panose="020B0604020202020204" pitchFamily="34" charset="0"/>
                          <a:ea typeface="Arial" panose="020B0604020202020204" pitchFamily="34" charset="0"/>
                          <a:cs typeface="Arial" panose="020B0604020202020204" pitchFamily="34" charset="0"/>
                        </a:rPr>
                        <a:t> </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7BB4A9"/>
                    </a:solidFill>
                  </a:tcPr>
                </a:tc>
                <a:extLst>
                  <a:ext uri="{0D108BD9-81ED-4DB2-BD59-A6C34878D82A}">
                    <a16:rowId xmlns:a16="http://schemas.microsoft.com/office/drawing/2014/main" val="2619177764"/>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Woman</a:t>
                      </a: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Arial" panose="020B0604020202020204" pitchFamily="34" charset="0"/>
                          <a:cs typeface="Arial" panose="020B0604020202020204" pitchFamily="34" charset="0"/>
                        </a:rPr>
                        <a:t>1,613</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Arial" panose="020B0604020202020204" pitchFamily="34" charset="0"/>
                          <a:cs typeface="Arial" panose="020B0604020202020204" pitchFamily="34" charset="0"/>
                        </a:rPr>
                        <a:t>60.3</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extLst>
                  <a:ext uri="{0D108BD9-81ED-4DB2-BD59-A6C34878D82A}">
                    <a16:rowId xmlns:a16="http://schemas.microsoft.com/office/drawing/2014/main" val="877192390"/>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Man</a:t>
                      </a: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1012</a:t>
                      </a: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37.9</a:t>
                      </a:r>
                    </a:p>
                  </a:txBody>
                  <a:tcPr marL="51254" marR="51254" marT="0" marB="0" anchor="ctr">
                    <a:lnL>
                      <a:noFill/>
                    </a:lnL>
                    <a:lnR>
                      <a:noFill/>
                    </a:lnR>
                    <a:lnT>
                      <a:noFill/>
                    </a:lnT>
                    <a:lnB>
                      <a:noFill/>
                    </a:lnB>
                    <a:noFill/>
                  </a:tcPr>
                </a:tc>
                <a:extLst>
                  <a:ext uri="{0D108BD9-81ED-4DB2-BD59-A6C34878D82A}">
                    <a16:rowId xmlns:a16="http://schemas.microsoft.com/office/drawing/2014/main" val="2362904477"/>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N/A or Missing</a:t>
                      </a:r>
                    </a:p>
                  </a:txBody>
                  <a:tcPr marL="51254" marR="51254" marT="0" marB="0" anchor="ctr">
                    <a:lnL>
                      <a:noFill/>
                    </a:lnL>
                    <a:lnR>
                      <a:noFill/>
                    </a:lnR>
                    <a:lnT>
                      <a:noFill/>
                    </a:lnT>
                    <a:lnB>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dirty="0">
                          <a:effectLst/>
                          <a:latin typeface="Arial" panose="020B0604020202020204" pitchFamily="34" charset="0"/>
                          <a:ea typeface="Calibri" panose="020F0502020204030204" pitchFamily="34" charset="0"/>
                          <a:cs typeface="Arial" panose="020B0604020202020204" pitchFamily="34" charset="0"/>
                        </a:rPr>
                        <a:t>48</a:t>
                      </a:r>
                    </a:p>
                  </a:txBody>
                  <a:tcPr marL="51254" marR="51254" marT="0" marB="0" anchor="ctr">
                    <a:lnL>
                      <a:noFill/>
                    </a:lnL>
                    <a:lnR>
                      <a:noFill/>
                    </a:lnR>
                    <a:lnT>
                      <a:noFill/>
                    </a:lnT>
                    <a:lnB>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dirty="0">
                          <a:effectLst/>
                          <a:latin typeface="Arial" panose="020B0604020202020204" pitchFamily="34" charset="0"/>
                          <a:ea typeface="Calibri" panose="020F0502020204030204" pitchFamily="34" charset="0"/>
                          <a:cs typeface="Arial" panose="020B0604020202020204" pitchFamily="34" charset="0"/>
                        </a:rPr>
                        <a:t>1.8</a:t>
                      </a:r>
                    </a:p>
                  </a:txBody>
                  <a:tcPr marL="51254" marR="51254" marT="0" marB="0" anchor="ctr">
                    <a:lnL>
                      <a:noFill/>
                    </a:lnL>
                    <a:lnR>
                      <a:noFill/>
                    </a:lnR>
                    <a:lnT>
                      <a:noFill/>
                    </a:lnT>
                    <a:lnB>
                      <a:noFill/>
                    </a:lnB>
                    <a:noFill/>
                  </a:tcPr>
                </a:tc>
                <a:extLst>
                  <a:ext uri="{0D108BD9-81ED-4DB2-BD59-A6C34878D82A}">
                    <a16:rowId xmlns:a16="http://schemas.microsoft.com/office/drawing/2014/main" val="2043370046"/>
                  </a:ext>
                </a:extLst>
              </a:tr>
              <a:tr h="199322">
                <a:tc>
                  <a:txBody>
                    <a:bodyPr/>
                    <a:lstStyle/>
                    <a:p>
                      <a:r>
                        <a:rPr lang="en-CA" sz="1000" b="1">
                          <a:solidFill>
                            <a:srgbClr val="000000"/>
                          </a:solidFill>
                          <a:effectLst/>
                          <a:latin typeface="Arial" panose="020B0604020202020204" pitchFamily="34" charset="0"/>
                          <a:ea typeface="Calibri" panose="020F0502020204030204" pitchFamily="34" charset="0"/>
                          <a:cs typeface="Arial" panose="020B0604020202020204" pitchFamily="34" charset="0"/>
                        </a:rPr>
                        <a:t>Sexual orientation (N=2,574)</a:t>
                      </a:r>
                      <a:endParaRPr lang="en-CA" sz="1000" b="1">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7BB4A9"/>
                    </a:solid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 </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7BB4A9"/>
                    </a:solid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 </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7BB4A9"/>
                    </a:solidFill>
                  </a:tcPr>
                </a:tc>
                <a:extLst>
                  <a:ext uri="{0D108BD9-81ED-4DB2-BD59-A6C34878D82A}">
                    <a16:rowId xmlns:a16="http://schemas.microsoft.com/office/drawing/2014/main" val="1509578715"/>
                  </a:ext>
                </a:extLst>
              </a:tr>
              <a:tr h="199322">
                <a:tc>
                  <a:txBody>
                    <a:bodyPr/>
                    <a:lstStyle/>
                    <a:p>
                      <a:r>
                        <a:rPr lang="en-CA" sz="1000" b="1">
                          <a:effectLst/>
                          <a:latin typeface="Arial" panose="020B0604020202020204" pitchFamily="34" charset="0"/>
                          <a:ea typeface="Calibri" panose="020F0502020204030204" pitchFamily="34" charset="0"/>
                          <a:cs typeface="Arial" panose="020B0604020202020204" pitchFamily="34" charset="0"/>
                        </a:rPr>
                        <a:t>     Heterosexual (Straight)</a:t>
                      </a: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2,484</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92.9</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extLst>
                  <a:ext uri="{0D108BD9-81ED-4DB2-BD59-A6C34878D82A}">
                    <a16:rowId xmlns:a16="http://schemas.microsoft.com/office/drawing/2014/main" val="563121366"/>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LGBTQA2+</a:t>
                      </a:r>
                    </a:p>
                  </a:txBody>
                  <a:tcPr marL="51254" marR="51254" marT="0" marB="0" anchor="ctr">
                    <a:lnL>
                      <a:noFill/>
                    </a:lnL>
                    <a:lnR>
                      <a:noFill/>
                    </a:lnR>
                    <a:lnT>
                      <a:noFill/>
                    </a:lnT>
                    <a:lnB>
                      <a:noFill/>
                    </a:lnB>
                    <a:noFill/>
                  </a:tcPr>
                </a:tc>
                <a:tc>
                  <a:txBody>
                    <a:bodyPr/>
                    <a:lstStyle/>
                    <a:p>
                      <a:pPr algn="ctr">
                        <a:lnSpc>
                          <a:spcPct val="107000"/>
                        </a:lnSpc>
                      </a:pPr>
                      <a:r>
                        <a:rPr lang="en-CA" sz="1000" b="0" dirty="0">
                          <a:effectLst/>
                          <a:latin typeface="Arial" panose="020B0604020202020204" pitchFamily="34" charset="0"/>
                          <a:ea typeface="Calibri" panose="020F0502020204030204" pitchFamily="34" charset="0"/>
                          <a:cs typeface="Arial" panose="020B0604020202020204" pitchFamily="34" charset="0"/>
                        </a:rPr>
                        <a:t>82</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3.1</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extLst>
                  <a:ext uri="{0D108BD9-81ED-4DB2-BD59-A6C34878D82A}">
                    <a16:rowId xmlns:a16="http://schemas.microsoft.com/office/drawing/2014/main" val="848467345"/>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N/A or Missing</a:t>
                      </a:r>
                    </a:p>
                  </a:txBody>
                  <a:tcPr marL="51254" marR="51254" marT="0" marB="0" anchor="ctr">
                    <a:lnL>
                      <a:noFill/>
                    </a:lnL>
                    <a:lnR>
                      <a:noFill/>
                    </a:lnR>
                    <a:lnT>
                      <a:noFill/>
                    </a:lnT>
                    <a:lnB>
                      <a:noFill/>
                    </a:lnB>
                    <a:noFill/>
                  </a:tcPr>
                </a:tc>
                <a:tc>
                  <a:txBody>
                    <a:bodyPr/>
                    <a:lstStyle/>
                    <a:p>
                      <a:pPr algn="ctr">
                        <a:lnSpc>
                          <a:spcPct val="107000"/>
                        </a:lnSpc>
                      </a:pPr>
                      <a:r>
                        <a:rPr lang="en-CA" sz="1000" b="0" dirty="0">
                          <a:effectLst/>
                          <a:latin typeface="Arial" panose="020B0604020202020204" pitchFamily="34" charset="0"/>
                          <a:ea typeface="Calibri" panose="020F0502020204030204" pitchFamily="34" charset="0"/>
                          <a:cs typeface="Arial" panose="020B0604020202020204" pitchFamily="34" charset="0"/>
                        </a:rPr>
                        <a:t>107</a:t>
                      </a: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4.0</a:t>
                      </a:r>
                    </a:p>
                  </a:txBody>
                  <a:tcPr marL="51254" marR="51254" marT="0" marB="0" anchor="ctr">
                    <a:lnL>
                      <a:noFill/>
                    </a:lnL>
                    <a:lnR>
                      <a:noFill/>
                    </a:lnR>
                    <a:lnT>
                      <a:noFill/>
                    </a:lnT>
                    <a:lnB>
                      <a:noFill/>
                    </a:lnB>
                    <a:noFill/>
                  </a:tcPr>
                </a:tc>
                <a:extLst>
                  <a:ext uri="{0D108BD9-81ED-4DB2-BD59-A6C34878D82A}">
                    <a16:rowId xmlns:a16="http://schemas.microsoft.com/office/drawing/2014/main" val="620559251"/>
                  </a:ext>
                </a:extLst>
              </a:tr>
              <a:tr h="199322">
                <a:tc>
                  <a:txBody>
                    <a:bodyPr/>
                    <a:lstStyle/>
                    <a:p>
                      <a:r>
                        <a:rPr lang="en-CA" sz="1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Race/Ethnicity (N=2,746)</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7BB4A9"/>
                    </a:solidFill>
                  </a:tcPr>
                </a:tc>
                <a:tc>
                  <a:txBody>
                    <a:bodyPr/>
                    <a:lstStyle/>
                    <a:p>
                      <a:pPr algn="ctr"/>
                      <a:r>
                        <a:rPr lang="en-CA" sz="1000" b="0">
                          <a:effectLst/>
                          <a:latin typeface="Arial" panose="020B0604020202020204" pitchFamily="34" charset="0"/>
                          <a:ea typeface="Calibri" panose="020F0502020204030204" pitchFamily="34" charset="0"/>
                          <a:cs typeface="Arial" panose="020B0604020202020204" pitchFamily="34" charset="0"/>
                        </a:rPr>
                        <a:t> </a:t>
                      </a:r>
                      <a:endParaRPr lang="en-CA" sz="1000" b="1">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7BB4A9"/>
                    </a:solid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 </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solidFill>
                      <a:srgbClr val="7BB4A9"/>
                    </a:solidFill>
                  </a:tcPr>
                </a:tc>
                <a:extLst>
                  <a:ext uri="{0D108BD9-81ED-4DB2-BD59-A6C34878D82A}">
                    <a16:rowId xmlns:a16="http://schemas.microsoft.com/office/drawing/2014/main" val="3781814878"/>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White </a:t>
                      </a:r>
                    </a:p>
                  </a:txBody>
                  <a:tcPr marL="51254" marR="51254" marT="0" marB="0" anchor="ctr">
                    <a:lnL>
                      <a:noFill/>
                    </a:lnL>
                    <a:lnR>
                      <a:noFill/>
                    </a:lnR>
                    <a:lnT>
                      <a:noFill/>
                    </a:lnT>
                    <a:lnB>
                      <a:noFill/>
                    </a:lnB>
                    <a:noFill/>
                  </a:tcPr>
                </a:tc>
                <a:tc>
                  <a:txBody>
                    <a:bodyPr/>
                    <a:lstStyle/>
                    <a:p>
                      <a:pPr algn="ctr"/>
                      <a:r>
                        <a:rPr lang="en-US" sz="1000" b="0" dirty="0">
                          <a:solidFill>
                            <a:srgbClr val="000000"/>
                          </a:solidFill>
                          <a:effectLst/>
                          <a:latin typeface="Arial" panose="020B0604020202020204" pitchFamily="34" charset="0"/>
                          <a:ea typeface="Arial" panose="020B0604020202020204" pitchFamily="34" charset="0"/>
                          <a:cs typeface="Arial" panose="020B0604020202020204" pitchFamily="34" charset="0"/>
                        </a:rPr>
                        <a:t>2,466</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tc>
                  <a:txBody>
                    <a:bodyPr/>
                    <a:lstStyle/>
                    <a:p>
                      <a:pPr algn="ctr"/>
                      <a:r>
                        <a:rPr lang="en-US"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92.3</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extLst>
                  <a:ext uri="{0D108BD9-81ED-4DB2-BD59-A6C34878D82A}">
                    <a16:rowId xmlns:a16="http://schemas.microsoft.com/office/drawing/2014/main" val="4193226259"/>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Multi race</a:t>
                      </a:r>
                    </a:p>
                  </a:txBody>
                  <a:tcPr marL="51254" marR="51254" marT="0" marB="0" anchor="ctr">
                    <a:lnL>
                      <a:noFill/>
                    </a:lnL>
                    <a:lnR>
                      <a:noFill/>
                    </a:lnR>
                    <a:lnT>
                      <a:noFill/>
                    </a:lnT>
                    <a:lnB>
                      <a:noFill/>
                    </a:lnB>
                    <a:noFill/>
                  </a:tcPr>
                </a:tc>
                <a:tc>
                  <a:txBody>
                    <a:bodyPr/>
                    <a:lstStyle/>
                    <a:p>
                      <a:pPr algn="ctr"/>
                      <a:r>
                        <a:rPr lang="en-US"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107</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tc>
                  <a:txBody>
                    <a:bodyPr/>
                    <a:lstStyle/>
                    <a:p>
                      <a:pPr algn="ctr"/>
                      <a:r>
                        <a:rPr lang="en-US"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4.0</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extLst>
                  <a:ext uri="{0D108BD9-81ED-4DB2-BD59-A6C34878D82A}">
                    <a16:rowId xmlns:a16="http://schemas.microsoft.com/office/drawing/2014/main" val="3072909640"/>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Non-white</a:t>
                      </a: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50</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1.9</a:t>
                      </a:r>
                      <a:endParaRPr lang="en-CA" sz="1000" b="1" dirty="0">
                        <a:effectLst/>
                        <a:latin typeface="Arial" panose="020B0604020202020204" pitchFamily="34" charset="0"/>
                        <a:ea typeface="Calibri" panose="020F0502020204030204" pitchFamily="34" charset="0"/>
                        <a:cs typeface="Arial" panose="020B0604020202020204" pitchFamily="34" charset="0"/>
                      </a:endParaRPr>
                    </a:p>
                  </a:txBody>
                  <a:tcPr marL="51254" marR="51254" marT="0" marB="0" anchor="ctr">
                    <a:lnL>
                      <a:noFill/>
                    </a:lnL>
                    <a:lnR>
                      <a:noFill/>
                    </a:lnR>
                    <a:lnT>
                      <a:noFill/>
                    </a:lnT>
                    <a:lnB>
                      <a:noFill/>
                    </a:lnB>
                    <a:noFill/>
                  </a:tcPr>
                </a:tc>
                <a:extLst>
                  <a:ext uri="{0D108BD9-81ED-4DB2-BD59-A6C34878D82A}">
                    <a16:rowId xmlns:a16="http://schemas.microsoft.com/office/drawing/2014/main" val="1587274884"/>
                  </a:ext>
                </a:extLst>
              </a:tr>
              <a:tr h="199322">
                <a:tc>
                  <a:txBody>
                    <a:bodyPr/>
                    <a:lstStyle/>
                    <a:p>
                      <a:r>
                        <a:rPr lang="en-CA" sz="1000" b="1" dirty="0">
                          <a:effectLst/>
                          <a:latin typeface="Arial" panose="020B0604020202020204" pitchFamily="34" charset="0"/>
                          <a:ea typeface="Calibri" panose="020F0502020204030204" pitchFamily="34" charset="0"/>
                          <a:cs typeface="Arial" panose="020B0604020202020204" pitchFamily="34" charset="0"/>
                        </a:rPr>
                        <a:t>     N/A or Missing</a:t>
                      </a: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50</a:t>
                      </a:r>
                    </a:p>
                  </a:txBody>
                  <a:tcPr marL="51254" marR="51254" marT="0" marB="0" anchor="ctr">
                    <a:lnL>
                      <a:noFill/>
                    </a:lnL>
                    <a:lnR>
                      <a:noFill/>
                    </a:lnR>
                    <a:lnT>
                      <a:noFill/>
                    </a:lnT>
                    <a:lnB>
                      <a:noFill/>
                    </a:lnB>
                    <a:noFill/>
                  </a:tcPr>
                </a:tc>
                <a:tc>
                  <a:txBody>
                    <a:bodyPr/>
                    <a:lstStyle/>
                    <a:p>
                      <a:pPr algn="ctr"/>
                      <a:r>
                        <a:rPr lang="en-CA" sz="1000" b="0" dirty="0">
                          <a:effectLst/>
                          <a:latin typeface="Arial" panose="020B0604020202020204" pitchFamily="34" charset="0"/>
                          <a:ea typeface="Calibri" panose="020F0502020204030204" pitchFamily="34" charset="0"/>
                          <a:cs typeface="Arial" panose="020B0604020202020204" pitchFamily="34" charset="0"/>
                        </a:rPr>
                        <a:t>1.9</a:t>
                      </a:r>
                    </a:p>
                  </a:txBody>
                  <a:tcPr marL="51254" marR="51254" marT="0" marB="0" anchor="ctr">
                    <a:lnL>
                      <a:noFill/>
                    </a:lnL>
                    <a:lnR>
                      <a:noFill/>
                    </a:lnR>
                    <a:lnT>
                      <a:noFill/>
                    </a:lnT>
                    <a:lnB>
                      <a:noFill/>
                    </a:lnB>
                    <a:noFill/>
                  </a:tcPr>
                </a:tc>
                <a:extLst>
                  <a:ext uri="{0D108BD9-81ED-4DB2-BD59-A6C34878D82A}">
                    <a16:rowId xmlns:a16="http://schemas.microsoft.com/office/drawing/2014/main" val="3697772408"/>
                  </a:ext>
                </a:extLst>
              </a:tr>
            </a:tbl>
          </a:graphicData>
        </a:graphic>
      </p:graphicFrame>
    </p:spTree>
    <p:extLst>
      <p:ext uri="{BB962C8B-B14F-4D97-AF65-F5344CB8AC3E}">
        <p14:creationId xmlns:p14="http://schemas.microsoft.com/office/powerpoint/2010/main" val="1952165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C5396-2D95-FADF-5959-631077F0196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0BBF619-2C63-F082-BD6C-0CEBDAA4AFA5}"/>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060B077-13D1-341F-1FE5-D8CBD60B657F}"/>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Results</a:t>
            </a:r>
          </a:p>
        </p:txBody>
      </p:sp>
      <p:sp>
        <p:nvSpPr>
          <p:cNvPr id="4" name="Slide Number Placeholder 3">
            <a:extLst>
              <a:ext uri="{FF2B5EF4-FFF2-40B4-BE49-F238E27FC236}">
                <a16:creationId xmlns:a16="http://schemas.microsoft.com/office/drawing/2014/main" id="{A46F1316-9838-79AF-E0BC-478BA32C6748}"/>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28</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398CF958-63D5-E5C4-A06F-8F879F0A8F28}"/>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139B4454-8BCD-EB65-AD4F-E76D4478B5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aph of different colored bars&#10;&#10;Description automatically generated">
            <a:extLst>
              <a:ext uri="{FF2B5EF4-FFF2-40B4-BE49-F238E27FC236}">
                <a16:creationId xmlns:a16="http://schemas.microsoft.com/office/drawing/2014/main" id="{3DF64129-CD61-7D58-B83A-D1CC6485D424}"/>
              </a:ext>
            </a:extLst>
          </p:cNvPr>
          <p:cNvPicPr>
            <a:picLocks noChangeAspect="1"/>
          </p:cNvPicPr>
          <p:nvPr/>
        </p:nvPicPr>
        <p:blipFill>
          <a:blip r:embed="rId4" cstate="print">
            <a:extLst>
              <a:ext uri="{28A0092B-C50C-407E-A947-70E740481C1C}">
                <a14:useLocalDpi xmlns:a14="http://schemas.microsoft.com/office/drawing/2010/main"/>
              </a:ext>
            </a:extLst>
          </a:blip>
          <a:srcRect r="54482"/>
          <a:stretch/>
        </p:blipFill>
        <p:spPr>
          <a:xfrm>
            <a:off x="4353425" y="1495925"/>
            <a:ext cx="3485147" cy="4122821"/>
          </a:xfrm>
          <a:prstGeom prst="rect">
            <a:avLst/>
          </a:prstGeom>
        </p:spPr>
      </p:pic>
      <p:pic>
        <p:nvPicPr>
          <p:cNvPr id="3" name="Picture 2" descr="A graph of different colored bars&#10;&#10;Description automatically generated">
            <a:extLst>
              <a:ext uri="{FF2B5EF4-FFF2-40B4-BE49-F238E27FC236}">
                <a16:creationId xmlns:a16="http://schemas.microsoft.com/office/drawing/2014/main" id="{2A9DA449-982C-8AB1-1837-85363C18A09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031250" y="1495925"/>
            <a:ext cx="1090336" cy="4122821"/>
          </a:xfrm>
          <a:prstGeom prst="rect">
            <a:avLst/>
          </a:prstGeom>
        </p:spPr>
      </p:pic>
    </p:spTree>
    <p:extLst>
      <p:ext uri="{BB962C8B-B14F-4D97-AF65-F5344CB8AC3E}">
        <p14:creationId xmlns:p14="http://schemas.microsoft.com/office/powerpoint/2010/main" val="777689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FCB5C-20A9-464B-CFF4-8FE77B84644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7665003-7BC7-4A29-005D-20CED2D80C5F}"/>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4E437AD-EE39-105B-A9C1-D41A9717F147}"/>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Results</a:t>
            </a:r>
          </a:p>
        </p:txBody>
      </p:sp>
      <p:sp>
        <p:nvSpPr>
          <p:cNvPr id="4" name="Slide Number Placeholder 3">
            <a:extLst>
              <a:ext uri="{FF2B5EF4-FFF2-40B4-BE49-F238E27FC236}">
                <a16:creationId xmlns:a16="http://schemas.microsoft.com/office/drawing/2014/main" id="{93A47D63-6D3A-65EC-9043-DB5329BFED62}"/>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29</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7200F53E-C0F2-6E44-58C0-391D86995C06}"/>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FC892A2F-BDEF-00DF-2500-9909B129978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CDCC20-4024-5649-5093-5AAC366359AC}"/>
              </a:ext>
            </a:extLst>
          </p:cNvPr>
          <p:cNvPicPr>
            <a:picLocks noChangeAspect="1"/>
          </p:cNvPicPr>
          <p:nvPr/>
        </p:nvPicPr>
        <p:blipFill>
          <a:blip r:embed="rId4" cstate="print">
            <a:extLst>
              <a:ext uri="{28A0092B-C50C-407E-A947-70E740481C1C}">
                <a14:useLocalDpi xmlns:a14="http://schemas.microsoft.com/office/drawing/2010/main"/>
              </a:ext>
            </a:extLst>
          </a:blip>
          <a:srcRect t="7822"/>
          <a:stretch>
            <a:fillRect/>
          </a:stretch>
        </p:blipFill>
        <p:spPr>
          <a:xfrm>
            <a:off x="267235" y="2714953"/>
            <a:ext cx="3957320" cy="3379470"/>
          </a:xfrm>
          <a:prstGeom prst="rect">
            <a:avLst/>
          </a:prstGeom>
        </p:spPr>
      </p:pic>
      <p:pic>
        <p:nvPicPr>
          <p:cNvPr id="8" name="Picture 7">
            <a:extLst>
              <a:ext uri="{FF2B5EF4-FFF2-40B4-BE49-F238E27FC236}">
                <a16:creationId xmlns:a16="http://schemas.microsoft.com/office/drawing/2014/main" id="{E86E9B29-D0BF-DDA5-7391-D387DD8F8D68}"/>
              </a:ext>
            </a:extLst>
          </p:cNvPr>
          <p:cNvPicPr>
            <a:picLocks noChangeAspect="1"/>
          </p:cNvPicPr>
          <p:nvPr/>
        </p:nvPicPr>
        <p:blipFill>
          <a:blip r:embed="rId5" cstate="print">
            <a:extLst>
              <a:ext uri="{28A0092B-C50C-407E-A947-70E740481C1C}">
                <a14:useLocalDpi xmlns:a14="http://schemas.microsoft.com/office/drawing/2010/main"/>
              </a:ext>
            </a:extLst>
          </a:blip>
          <a:srcRect t="7531"/>
          <a:stretch>
            <a:fillRect/>
          </a:stretch>
        </p:blipFill>
        <p:spPr>
          <a:xfrm>
            <a:off x="4224555" y="2741623"/>
            <a:ext cx="3903980" cy="3352800"/>
          </a:xfrm>
          <a:prstGeom prst="rect">
            <a:avLst/>
          </a:prstGeom>
        </p:spPr>
      </p:pic>
      <p:pic>
        <p:nvPicPr>
          <p:cNvPr id="9" name="Picture 8">
            <a:extLst>
              <a:ext uri="{FF2B5EF4-FFF2-40B4-BE49-F238E27FC236}">
                <a16:creationId xmlns:a16="http://schemas.microsoft.com/office/drawing/2014/main" id="{C5542B31-EE98-6F8E-44FF-86A6FD99578E}"/>
              </a:ext>
            </a:extLst>
          </p:cNvPr>
          <p:cNvPicPr>
            <a:picLocks noChangeAspect="1"/>
          </p:cNvPicPr>
          <p:nvPr/>
        </p:nvPicPr>
        <p:blipFill>
          <a:blip r:embed="rId6" cstate="print">
            <a:extLst>
              <a:ext uri="{28A0092B-C50C-407E-A947-70E740481C1C}">
                <a14:useLocalDpi xmlns:a14="http://schemas.microsoft.com/office/drawing/2010/main"/>
              </a:ext>
            </a:extLst>
          </a:blip>
          <a:srcRect l="746" t="9140" r="1990" b="1523"/>
          <a:stretch>
            <a:fillRect/>
          </a:stretch>
        </p:blipFill>
        <p:spPr>
          <a:xfrm>
            <a:off x="8193505" y="2776311"/>
            <a:ext cx="3731260" cy="3357245"/>
          </a:xfrm>
          <a:prstGeom prst="rect">
            <a:avLst/>
          </a:prstGeom>
        </p:spPr>
      </p:pic>
      <p:sp>
        <p:nvSpPr>
          <p:cNvPr id="10" name="TextBox 9">
            <a:extLst>
              <a:ext uri="{FF2B5EF4-FFF2-40B4-BE49-F238E27FC236}">
                <a16:creationId xmlns:a16="http://schemas.microsoft.com/office/drawing/2014/main" id="{AC6D5FA5-2739-53B5-3488-E66F7E45652C}"/>
              </a:ext>
            </a:extLst>
          </p:cNvPr>
          <p:cNvSpPr txBox="1"/>
          <p:nvPr/>
        </p:nvSpPr>
        <p:spPr>
          <a:xfrm>
            <a:off x="433137" y="1388875"/>
            <a:ext cx="9764211" cy="1200329"/>
          </a:xfrm>
          <a:prstGeom prst="rect">
            <a:avLst/>
          </a:prstGeom>
          <a:noFill/>
        </p:spPr>
        <p:txBody>
          <a:bodyPr wrap="none" rtlCol="0">
            <a:spAutoFit/>
          </a:bodyPr>
          <a:lstStyle/>
          <a:p>
            <a:r>
              <a:rPr lang="en-US" b="1" dirty="0"/>
              <a:t>Self-reported health by:</a:t>
            </a:r>
          </a:p>
          <a:p>
            <a:endParaRPr lang="en-US" dirty="0"/>
          </a:p>
          <a:p>
            <a:endParaRPr lang="en-US" dirty="0"/>
          </a:p>
          <a:p>
            <a:r>
              <a:rPr lang="en-US" dirty="0"/>
              <a:t>Income Security*			  Food Security			       Housing Security </a:t>
            </a:r>
          </a:p>
        </p:txBody>
      </p:sp>
      <p:sp>
        <p:nvSpPr>
          <p:cNvPr id="12" name="TextBox 11">
            <a:extLst>
              <a:ext uri="{FF2B5EF4-FFF2-40B4-BE49-F238E27FC236}">
                <a16:creationId xmlns:a16="http://schemas.microsoft.com/office/drawing/2014/main" id="{52528AFF-BED7-E8A3-7396-DE90F590414E}"/>
              </a:ext>
            </a:extLst>
          </p:cNvPr>
          <p:cNvSpPr txBox="1"/>
          <p:nvPr/>
        </p:nvSpPr>
        <p:spPr>
          <a:xfrm>
            <a:off x="2478178" y="6234419"/>
            <a:ext cx="6098240" cy="276999"/>
          </a:xfrm>
          <a:prstGeom prst="rect">
            <a:avLst/>
          </a:prstGeom>
          <a:noFill/>
        </p:spPr>
        <p:txBody>
          <a:bodyPr wrap="square">
            <a:spAutoFit/>
          </a:bodyPr>
          <a:lstStyle/>
          <a:p>
            <a:r>
              <a:rPr lang="en-CA" sz="1200" kern="100" dirty="0">
                <a:effectLst/>
                <a:latin typeface="Calibri" panose="020F0502020204030204" pitchFamily="34" charset="0"/>
                <a:ea typeface="Calibri" panose="020F0502020204030204" pitchFamily="34" charset="0"/>
                <a:cs typeface="Times New Roman" panose="02020603050405020304" pitchFamily="18" charset="0"/>
              </a:rPr>
              <a:t>* significant at p &lt; 0.05, ** significant at p &lt; 0.01 </a:t>
            </a:r>
          </a:p>
        </p:txBody>
      </p:sp>
    </p:spTree>
    <p:extLst>
      <p:ext uri="{BB962C8B-B14F-4D97-AF65-F5344CB8AC3E}">
        <p14:creationId xmlns:p14="http://schemas.microsoft.com/office/powerpoint/2010/main" val="1736760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50EB68-4E13-3D64-A921-853C8286BBB0}"/>
              </a:ext>
            </a:extLst>
          </p:cNvPr>
          <p:cNvSpPr>
            <a:spLocks noGrp="1"/>
          </p:cNvSpPr>
          <p:nvPr>
            <p:ph type="sldNum" sz="quarter" idx="4294967295"/>
          </p:nvPr>
        </p:nvSpPr>
        <p:spPr/>
        <p:txBody>
          <a:bodyPr/>
          <a:lstStyle/>
          <a:p>
            <a:fld id="{9F4F81F6-E686-4BCF-BA3C-EFC8F861DBA0}" type="slidenum">
              <a:rPr lang="fr-CA" smtClean="0"/>
              <a:pPr/>
              <a:t>3</a:t>
            </a:fld>
            <a:endParaRPr lang="fr-CA" dirty="0"/>
          </a:p>
        </p:txBody>
      </p:sp>
      <p:sp>
        <p:nvSpPr>
          <p:cNvPr id="5" name="TextBox 4"/>
          <p:cNvSpPr txBox="1"/>
          <p:nvPr/>
        </p:nvSpPr>
        <p:spPr>
          <a:xfrm>
            <a:off x="1147865" y="1809345"/>
            <a:ext cx="9873574" cy="3816429"/>
          </a:xfrm>
          <a:prstGeom prst="rect">
            <a:avLst/>
          </a:prstGeom>
          <a:noFill/>
        </p:spPr>
        <p:txBody>
          <a:bodyPr wrap="square" rtlCol="0">
            <a:spAutoFit/>
          </a:bodyPr>
          <a:lstStyle/>
          <a:p>
            <a:pPr algn="ctr" fontAlgn="base"/>
            <a:r>
              <a:rPr lang="en-US" sz="2800" dirty="0">
                <a:latin typeface="Helvetica" panose="020B0604020202020204" pitchFamily="34" charset="0"/>
                <a:cs typeface="Helvetica" panose="020B0604020202020204" pitchFamily="34" charset="0"/>
              </a:rPr>
              <a:t>​</a:t>
            </a:r>
          </a:p>
          <a:p>
            <a:pPr algn="ctr" fontAlgn="base"/>
            <a:r>
              <a:rPr lang="en-US" sz="2800" dirty="0">
                <a:latin typeface="Helvetica" panose="020B0604020202020204" pitchFamily="34" charset="0"/>
                <a:cs typeface="Helvetica" panose="020B0604020202020204" pitchFamily="34" charset="0"/>
              </a:rPr>
              <a:t>We wish to acknowledge this land on which the University of Toronto operates. For thousands of years it has been the traditional land of the Huron-</a:t>
            </a:r>
            <a:r>
              <a:rPr lang="en-US" sz="2800" dirty="0" err="1">
                <a:latin typeface="Helvetica" panose="020B0604020202020204" pitchFamily="34" charset="0"/>
                <a:cs typeface="Helvetica" panose="020B0604020202020204" pitchFamily="34" charset="0"/>
              </a:rPr>
              <a:t>Wendat</a:t>
            </a:r>
            <a:r>
              <a:rPr lang="en-US" sz="2800" dirty="0">
                <a:latin typeface="Helvetica" panose="020B0604020202020204" pitchFamily="34" charset="0"/>
                <a:cs typeface="Helvetica" panose="020B0604020202020204" pitchFamily="34" charset="0"/>
              </a:rPr>
              <a:t>, the Seneca, and the </a:t>
            </a:r>
            <a:r>
              <a:rPr lang="en-US" sz="2800" dirty="0" err="1">
                <a:latin typeface="Helvetica" panose="020B0604020202020204" pitchFamily="34" charset="0"/>
                <a:cs typeface="Helvetica" panose="020B0604020202020204" pitchFamily="34" charset="0"/>
              </a:rPr>
              <a:t>Mississaugas</a:t>
            </a:r>
            <a:r>
              <a:rPr lang="en-US" sz="2800" dirty="0">
                <a:latin typeface="Helvetica" panose="020B0604020202020204" pitchFamily="34" charset="0"/>
                <a:cs typeface="Helvetica" panose="020B0604020202020204" pitchFamily="34" charset="0"/>
              </a:rPr>
              <a:t> of the Credit. Today, this meeting place is still the home to many Indigenous people from across Turtle Island and we are grateful to have the opportunity to work on this land.</a:t>
            </a:r>
          </a:p>
          <a:p>
            <a:endParaRPr lang="en-CA" dirty="0"/>
          </a:p>
        </p:txBody>
      </p:sp>
      <p:sp>
        <p:nvSpPr>
          <p:cNvPr id="6" name="TextBox 5"/>
          <p:cNvSpPr txBox="1"/>
          <p:nvPr/>
        </p:nvSpPr>
        <p:spPr>
          <a:xfrm>
            <a:off x="3357663" y="690663"/>
            <a:ext cx="9902758" cy="646331"/>
          </a:xfrm>
          <a:prstGeom prst="rect">
            <a:avLst/>
          </a:prstGeom>
          <a:noFill/>
        </p:spPr>
        <p:txBody>
          <a:bodyPr wrap="square" rtlCol="0">
            <a:spAutoFit/>
          </a:bodyPr>
          <a:lstStyle/>
          <a:p>
            <a:r>
              <a:rPr lang="en-US" sz="3600" b="1" dirty="0">
                <a:solidFill>
                  <a:srgbClr val="0A1A31"/>
                </a:solidFill>
                <a:latin typeface="Arial" panose="020B0604020202020204" pitchFamily="34" charset="0"/>
              </a:rPr>
              <a:t>Land Acknowledgement</a:t>
            </a:r>
            <a:endParaRPr lang="en-CA" sz="3600" dirty="0"/>
          </a:p>
        </p:txBody>
      </p:sp>
    </p:spTree>
    <p:extLst>
      <p:ext uri="{BB962C8B-B14F-4D97-AF65-F5344CB8AC3E}">
        <p14:creationId xmlns:p14="http://schemas.microsoft.com/office/powerpoint/2010/main" val="3713648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DA83F-EB3A-659B-B9EA-6A708122C1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D5C746E-D329-756D-F23B-942E8D60E4B4}"/>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46BBFE0-67B2-9D1D-0D5F-AB08ECD399A5}"/>
              </a:ext>
            </a:extLst>
          </p:cNvPr>
          <p:cNvSpPr>
            <a:spLocks noGrp="1"/>
          </p:cNvSpPr>
          <p:nvPr>
            <p:ph type="title"/>
          </p:nvPr>
        </p:nvSpPr>
        <p:spPr>
          <a:xfrm>
            <a:off x="887999" y="180937"/>
            <a:ext cx="10773833" cy="978729"/>
          </a:xfrm>
        </p:spPr>
        <p:txBody>
          <a:bodyPr/>
          <a:lstStyle/>
          <a:p>
            <a:pPr algn="ctr"/>
            <a:r>
              <a:rPr lang="en-US" sz="3200" b="1" dirty="0">
                <a:solidFill>
                  <a:srgbClr val="0B2040"/>
                </a:solidFill>
                <a:latin typeface="Arial" panose="020B0604020202020204" pitchFamily="34" charset="0"/>
                <a:cs typeface="Arial" panose="020B0604020202020204" pitchFamily="34" charset="0"/>
              </a:rPr>
              <a:t>What factors are associated with patient experience with 8 aspects of primary care?</a:t>
            </a:r>
          </a:p>
        </p:txBody>
      </p:sp>
      <p:sp>
        <p:nvSpPr>
          <p:cNvPr id="3" name="TextBox 2">
            <a:extLst>
              <a:ext uri="{FF2B5EF4-FFF2-40B4-BE49-F238E27FC236}">
                <a16:creationId xmlns:a16="http://schemas.microsoft.com/office/drawing/2014/main" id="{18870AF7-EB80-E461-2F4B-06AC015C27CF}"/>
              </a:ext>
            </a:extLst>
          </p:cNvPr>
          <p:cNvSpPr txBox="1"/>
          <p:nvPr/>
        </p:nvSpPr>
        <p:spPr bwMode="auto">
          <a:xfrm>
            <a:off x="903968" y="1496280"/>
            <a:ext cx="10757864" cy="5539978"/>
          </a:xfrm>
          <a:prstGeom prst="rect">
            <a:avLst/>
          </a:prstGeom>
          <a:noFill/>
          <a:ln w="19050" algn="ctr">
            <a:noFill/>
            <a:miter lim="800000"/>
            <a:headEnd/>
            <a:tailEnd/>
          </a:ln>
        </p:spPr>
        <p:txBody>
          <a:bodyPr wrap="square" lIns="0" tIns="0" rIns="0" bIns="0" numCol="2" rtlCol="0">
            <a:spAutoFit/>
          </a:bodyPr>
          <a:lstStyle/>
          <a:p>
            <a:pPr marL="342900" marR="0" lvl="0" indent="-342900" algn="l" defTabSz="1219140" rtl="0" eaLnBrk="1" fontAlgn="auto" latinLnBrk="0" hangingPunct="1">
              <a:lnSpc>
                <a:spcPct val="100000"/>
              </a:lnSpc>
              <a:spcBef>
                <a:spcPts val="0"/>
              </a:spcBef>
              <a:spcAft>
                <a:spcPts val="0"/>
              </a:spcAft>
              <a:buClrTx/>
              <a:buSzTx/>
              <a:buFont typeface="+mj-lt"/>
              <a:buAutoNum type="arabicPeriod"/>
              <a:tabLst/>
              <a:defRPr/>
            </a:pPr>
            <a:endParaRPr lang="en-CA" sz="160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r>
              <a:rPr lang="en-US" sz="1600" i="1" dirty="0">
                <a:effectLst/>
                <a:latin typeface="Open Sans" panose="020B0606030504020204" pitchFamily="34" charset="0"/>
                <a:ea typeface="Open Sans" panose="020B0606030504020204" pitchFamily="34" charset="0"/>
                <a:cs typeface="Open Sans" panose="020B0606030504020204" pitchFamily="34" charset="0"/>
              </a:rPr>
              <a:t>In the last 12 months, how would you describe the </a:t>
            </a:r>
            <a:r>
              <a:rPr lang="en-US" sz="1600" b="1" i="1" dirty="0">
                <a:effectLst/>
                <a:latin typeface="Open Sans" panose="020B0606030504020204" pitchFamily="34" charset="0"/>
                <a:ea typeface="Open Sans" panose="020B0606030504020204" pitchFamily="34" charset="0"/>
                <a:cs typeface="Open Sans" panose="020B0606030504020204" pitchFamily="34" charset="0"/>
              </a:rPr>
              <a:t>length of time </a:t>
            </a:r>
            <a:r>
              <a:rPr lang="en-US" sz="1600" i="1" dirty="0">
                <a:effectLst/>
                <a:latin typeface="Open Sans" panose="020B0606030504020204" pitchFamily="34" charset="0"/>
                <a:ea typeface="Open Sans" panose="020B0606030504020204" pitchFamily="34" charset="0"/>
                <a:cs typeface="Open Sans" panose="020B0606030504020204" pitchFamily="34" charset="0"/>
              </a:rPr>
              <a:t>it took to access your regular healthcare provider?</a:t>
            </a: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r>
              <a:rPr lang="en-US" sz="1600" i="1" dirty="0">
                <a:effectLst/>
                <a:latin typeface="Open Sans" panose="020B0606030504020204" pitchFamily="34" charset="0"/>
                <a:ea typeface="Open Sans" panose="020B0606030504020204" pitchFamily="34" charset="0"/>
                <a:cs typeface="Open Sans" panose="020B0606030504020204" pitchFamily="34" charset="0"/>
              </a:rPr>
              <a:t>In general, how well do you feel your healthcare providers </a:t>
            </a:r>
            <a:r>
              <a:rPr lang="en-US" sz="1600" b="1" i="1" dirty="0">
                <a:effectLst/>
                <a:latin typeface="Open Sans" panose="020B0606030504020204" pitchFamily="34" charset="0"/>
                <a:ea typeface="Open Sans" panose="020B0606030504020204" pitchFamily="34" charset="0"/>
                <a:cs typeface="Open Sans" panose="020B0606030504020204" pitchFamily="34" charset="0"/>
              </a:rPr>
              <a:t>understand </a:t>
            </a:r>
            <a:r>
              <a:rPr lang="en-US" sz="1600" i="1" dirty="0">
                <a:effectLst/>
                <a:latin typeface="Open Sans" panose="020B0606030504020204" pitchFamily="34" charset="0"/>
                <a:ea typeface="Open Sans" panose="020B0606030504020204" pitchFamily="34" charset="0"/>
                <a:cs typeface="Open Sans" panose="020B0606030504020204" pitchFamily="34" charset="0"/>
              </a:rPr>
              <a:t>your healthcare needs? </a:t>
            </a: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r>
              <a:rPr lang="en-US" sz="1600" i="1" dirty="0">
                <a:effectLst/>
                <a:latin typeface="Open Sans" panose="020B0606030504020204" pitchFamily="34" charset="0"/>
                <a:ea typeface="Open Sans" panose="020B0606030504020204" pitchFamily="34" charset="0"/>
                <a:cs typeface="Open Sans" panose="020B0606030504020204" pitchFamily="34" charset="0"/>
              </a:rPr>
              <a:t>In general, would you say your regular healthcare provider or other healthcare professionals </a:t>
            </a:r>
            <a:r>
              <a:rPr lang="en-US" sz="1600" b="1" i="1" dirty="0">
                <a:effectLst/>
                <a:latin typeface="Open Sans" panose="020B0606030504020204" pitchFamily="34" charset="0"/>
                <a:ea typeface="Open Sans" panose="020B0606030504020204" pitchFamily="34" charset="0"/>
                <a:cs typeface="Open Sans" panose="020B0606030504020204" pitchFamily="34" charset="0"/>
              </a:rPr>
              <a:t>listen carefully </a:t>
            </a:r>
            <a:r>
              <a:rPr lang="en-US" sz="1600" i="1" dirty="0">
                <a:effectLst/>
                <a:latin typeface="Open Sans" panose="020B0606030504020204" pitchFamily="34" charset="0"/>
                <a:ea typeface="Open Sans" panose="020B0606030504020204" pitchFamily="34" charset="0"/>
                <a:cs typeface="Open Sans" panose="020B0606030504020204" pitchFamily="34" charset="0"/>
              </a:rPr>
              <a:t>to you? </a:t>
            </a: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r>
              <a:rPr lang="en-US" sz="1600" i="1" dirty="0">
                <a:effectLst/>
                <a:latin typeface="Open Sans" panose="020B0606030504020204" pitchFamily="34" charset="0"/>
                <a:ea typeface="Open Sans" panose="020B0606030504020204" pitchFamily="34" charset="0"/>
                <a:cs typeface="Open Sans" panose="020B0606030504020204" pitchFamily="34" charset="0"/>
              </a:rPr>
              <a:t>When you consider how you and all your healthcare providers help you take care of your health, how </a:t>
            </a:r>
            <a:r>
              <a:rPr lang="en-US" sz="1600" b="1" i="1" dirty="0">
                <a:effectLst/>
                <a:latin typeface="Open Sans" panose="020B0606030504020204" pitchFamily="34" charset="0"/>
                <a:ea typeface="Open Sans" panose="020B0606030504020204" pitchFamily="34" charset="0"/>
                <a:cs typeface="Open Sans" panose="020B0606030504020204" pitchFamily="34" charset="0"/>
              </a:rPr>
              <a:t>coordinated</a:t>
            </a:r>
            <a:r>
              <a:rPr lang="en-US" sz="1600" i="1" dirty="0">
                <a:effectLst/>
                <a:latin typeface="Open Sans" panose="020B0606030504020204" pitchFamily="34" charset="0"/>
                <a:ea typeface="Open Sans" panose="020B0606030504020204" pitchFamily="34" charset="0"/>
                <a:cs typeface="Open Sans" panose="020B0606030504020204" pitchFamily="34" charset="0"/>
              </a:rPr>
              <a:t> would you say your overall healthcare is? </a:t>
            </a: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r>
              <a:rPr lang="en-US" sz="1600" i="1" dirty="0">
                <a:effectLst/>
                <a:latin typeface="Open Sans" panose="020B0606030504020204" pitchFamily="34" charset="0"/>
                <a:ea typeface="Open Sans" panose="020B0606030504020204" pitchFamily="34" charset="0"/>
                <a:cs typeface="Open Sans" panose="020B0606030504020204" pitchFamily="34" charset="0"/>
              </a:rPr>
              <a:t>In general, how confident are you that your regular healthcare provider or other healthcare professional </a:t>
            </a:r>
            <a:r>
              <a:rPr lang="en-US" sz="1600" b="1" i="1" dirty="0">
                <a:effectLst/>
                <a:latin typeface="Open Sans" panose="020B0606030504020204" pitchFamily="34" charset="0"/>
                <a:ea typeface="Open Sans" panose="020B0606030504020204" pitchFamily="34" charset="0"/>
                <a:cs typeface="Open Sans" panose="020B0606030504020204" pitchFamily="34" charset="0"/>
              </a:rPr>
              <a:t>checks to make sure </a:t>
            </a:r>
            <a:r>
              <a:rPr lang="en-US" sz="1600" i="1" dirty="0">
                <a:effectLst/>
                <a:latin typeface="Open Sans" panose="020B0606030504020204" pitchFamily="34" charset="0"/>
                <a:ea typeface="Open Sans" panose="020B0606030504020204" pitchFamily="34" charset="0"/>
                <a:cs typeface="Open Sans" panose="020B0606030504020204" pitchFamily="34" charset="0"/>
              </a:rPr>
              <a:t>you receive the healthcare you need? </a:t>
            </a:r>
          </a:p>
          <a:p>
            <a:pPr marL="342900" indent="-342900" defTabSz="1219140">
              <a:buFont typeface="+mj-lt"/>
              <a:buAutoNum type="arabicPeriod"/>
              <a:defRPr/>
            </a:pPr>
            <a:endParaRPr lang="en-US" sz="1600" i="1"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r>
              <a:rPr lang="en-US" sz="1600" i="1" dirty="0">
                <a:effectLst/>
                <a:latin typeface="Open Sans" panose="020B0606030504020204" pitchFamily="34" charset="0"/>
                <a:ea typeface="Open Sans" panose="020B0606030504020204" pitchFamily="34" charset="0"/>
                <a:cs typeface="Open Sans" panose="020B0606030504020204" pitchFamily="34" charset="0"/>
              </a:rPr>
              <a:t>In general, how </a:t>
            </a:r>
            <a:r>
              <a:rPr lang="en-US" sz="1600" b="1" i="1" dirty="0">
                <a:effectLst/>
                <a:latin typeface="Open Sans" panose="020B0606030504020204" pitchFamily="34" charset="0"/>
                <a:ea typeface="Open Sans" panose="020B0606030504020204" pitchFamily="34" charset="0"/>
                <a:cs typeface="Open Sans" panose="020B0606030504020204" pitchFamily="34" charset="0"/>
              </a:rPr>
              <a:t>confident</a:t>
            </a:r>
            <a:r>
              <a:rPr lang="en-US" sz="1600" i="1" dirty="0">
                <a:effectLst/>
                <a:latin typeface="Open Sans" panose="020B0606030504020204" pitchFamily="34" charset="0"/>
                <a:ea typeface="Open Sans" panose="020B0606030504020204" pitchFamily="34" charset="0"/>
                <a:cs typeface="Open Sans" panose="020B0606030504020204" pitchFamily="34" charset="0"/>
              </a:rPr>
              <a:t> are you that you know the things that you need to do to </a:t>
            </a:r>
            <a:r>
              <a:rPr lang="en-US" sz="1600" b="1" i="1" dirty="0">
                <a:effectLst/>
                <a:latin typeface="Open Sans" panose="020B0606030504020204" pitchFamily="34" charset="0"/>
                <a:ea typeface="Open Sans" panose="020B0606030504020204" pitchFamily="34" charset="0"/>
                <a:cs typeface="Open Sans" panose="020B0606030504020204" pitchFamily="34" charset="0"/>
              </a:rPr>
              <a:t>take care of and manage your health</a:t>
            </a:r>
            <a:r>
              <a:rPr lang="en-US" sz="1600" i="1" dirty="0">
                <a:effectLst/>
                <a:latin typeface="Open Sans" panose="020B0606030504020204" pitchFamily="34" charset="0"/>
                <a:ea typeface="Open Sans" panose="020B0606030504020204" pitchFamily="34" charset="0"/>
                <a:cs typeface="Open Sans" panose="020B0606030504020204" pitchFamily="34" charset="0"/>
              </a:rPr>
              <a:t>? </a:t>
            </a:r>
          </a:p>
          <a:p>
            <a:pPr marL="342900" indent="-342900" defTabSz="1219140">
              <a:buFont typeface="+mj-lt"/>
              <a:buAutoNum type="arabicPeriod"/>
              <a:defRPr/>
            </a:pPr>
            <a:endParaRPr lang="en-CA" sz="1600" i="1" dirty="0">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r>
              <a:rPr lang="en-US" sz="1600" i="1" dirty="0">
                <a:effectLst/>
                <a:latin typeface="Open Sans" panose="020B0606030504020204" pitchFamily="34" charset="0"/>
                <a:ea typeface="Open Sans" panose="020B0606030504020204" pitchFamily="34" charset="0"/>
                <a:cs typeface="Open Sans" panose="020B0606030504020204" pitchFamily="34" charset="0"/>
              </a:rPr>
              <a:t>Overall, how was your </a:t>
            </a:r>
            <a:r>
              <a:rPr lang="en-US" sz="1600" b="1" i="1" dirty="0">
                <a:effectLst/>
                <a:latin typeface="Open Sans" panose="020B0606030504020204" pitchFamily="34" charset="0"/>
                <a:ea typeface="Open Sans" panose="020B0606030504020204" pitchFamily="34" charset="0"/>
                <a:cs typeface="Open Sans" panose="020B0606030504020204" pitchFamily="34" charset="0"/>
              </a:rPr>
              <a:t>experience accessing </a:t>
            </a:r>
            <a:r>
              <a:rPr lang="en-US" sz="1600" i="1" dirty="0">
                <a:effectLst/>
                <a:latin typeface="Open Sans" panose="020B0606030504020204" pitchFamily="34" charset="0"/>
                <a:ea typeface="Open Sans" panose="020B0606030504020204" pitchFamily="34" charset="0"/>
                <a:cs typeface="Open Sans" panose="020B0606030504020204" pitchFamily="34" charset="0"/>
              </a:rPr>
              <a:t>those services?</a:t>
            </a:r>
          </a:p>
          <a:p>
            <a:pPr marL="342900" indent="-342900" defTabSz="1219140">
              <a:buFont typeface="+mj-lt"/>
              <a:buAutoNum type="arabicPeriod"/>
              <a:defRPr/>
            </a:pPr>
            <a:endParaRPr lang="en-US" sz="1600" i="1"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defTabSz="1219140">
              <a:buFont typeface="+mj-lt"/>
              <a:buAutoNum type="arabicPeriod"/>
              <a:defRPr/>
            </a:pPr>
            <a:r>
              <a:rPr lang="en-US" sz="1600" i="1" dirty="0">
                <a:effectLst/>
                <a:latin typeface="Open Sans" panose="020B0606030504020204" pitchFamily="34" charset="0"/>
                <a:ea typeface="Open Sans" panose="020B0606030504020204" pitchFamily="34" charset="0"/>
                <a:cs typeface="Open Sans" panose="020B0606030504020204" pitchFamily="34" charset="0"/>
              </a:rPr>
              <a:t>In general, how would you describe </a:t>
            </a:r>
            <a:r>
              <a:rPr lang="en-US" sz="1600" b="1" i="1" dirty="0">
                <a:effectLst/>
                <a:latin typeface="Open Sans" panose="020B0606030504020204" pitchFamily="34" charset="0"/>
                <a:ea typeface="Open Sans" panose="020B0606030504020204" pitchFamily="34" charset="0"/>
                <a:cs typeface="Open Sans" panose="020B0606030504020204" pitchFamily="34" charset="0"/>
              </a:rPr>
              <a:t>your own health</a:t>
            </a:r>
            <a:r>
              <a:rPr lang="en-US" sz="1600" i="1" dirty="0">
                <a:effectLst/>
                <a:latin typeface="Open Sans" panose="020B0606030504020204" pitchFamily="34" charset="0"/>
                <a:ea typeface="Open Sans" panose="020B0606030504020204" pitchFamily="34" charset="0"/>
                <a:cs typeface="Open Sans" panose="020B0606030504020204" pitchFamily="34" charset="0"/>
              </a:rPr>
              <a:t>? </a:t>
            </a:r>
            <a:endParaRPr lang="en-CA" sz="1600" i="1" dirty="0">
              <a:effectLst/>
              <a:latin typeface="Open Sans" panose="020B0606030504020204" pitchFamily="34" charset="0"/>
              <a:ea typeface="Open Sans" panose="020B0606030504020204" pitchFamily="34" charset="0"/>
              <a:cs typeface="Open Sans" panose="020B0606030504020204" pitchFamily="34" charset="0"/>
            </a:endParaRPr>
          </a:p>
          <a:p>
            <a:endParaRPr lang="en-CA" sz="1600" dirty="0">
              <a:effectLst/>
              <a:latin typeface="Open Sans" panose="020B0606030504020204" pitchFamily="34" charset="0"/>
              <a:ea typeface="Open Sans" panose="020B0606030504020204" pitchFamily="34" charset="0"/>
              <a:cs typeface="Open Sans" panose="020B0606030504020204" pitchFamily="34" charset="0"/>
            </a:endParaRPr>
          </a:p>
          <a:p>
            <a:endParaRPr lang="en-CA" sz="1600" i="0" u="none" strike="noStrike" dirty="0">
              <a:effectLst/>
              <a:latin typeface="Open Sans" panose="020B0606030504020204" pitchFamily="34" charset="0"/>
              <a:ea typeface="Open Sans" panose="020B0606030504020204" pitchFamily="34" charset="0"/>
              <a:cs typeface="Open Sans" panose="020B0606030504020204" pitchFamily="34" charset="0"/>
            </a:endParaRPr>
          </a:p>
          <a:p>
            <a:pPr marR="0" lvl="0" algn="l" defTabSz="1219140" rtl="0" eaLnBrk="1" fontAlgn="auto" latinLnBrk="0" hangingPunct="1">
              <a:lnSpc>
                <a:spcPct val="100000"/>
              </a:lnSpc>
              <a:spcBef>
                <a:spcPts val="0"/>
              </a:spcBef>
              <a:spcAft>
                <a:spcPts val="0"/>
              </a:spcAft>
              <a:buClrTx/>
              <a:buSzTx/>
              <a:tabLst/>
              <a:defRPr/>
            </a:pPr>
            <a:endParaRPr kumimoji="0" lang="en-US" sz="24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2C433073-7588-A742-6C0F-C66003D4747E}"/>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30</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E0E7618C-9C69-5506-8780-5F27AC1836C7}"/>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8F2C6814-0866-FD22-A1E8-091E327F732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779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E80F9-8861-EBB3-E1B6-6AC82271D67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B560CBC-7DE0-8E87-DB74-97B50D8A1EE4}"/>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7293A99-A6A2-9E02-6419-415E83D01B82}"/>
              </a:ext>
            </a:extLst>
          </p:cNvPr>
          <p:cNvSpPr>
            <a:spLocks noGrp="1"/>
          </p:cNvSpPr>
          <p:nvPr>
            <p:ph type="title"/>
          </p:nvPr>
        </p:nvSpPr>
        <p:spPr>
          <a:xfrm>
            <a:off x="877831" y="99710"/>
            <a:ext cx="10773833" cy="867930"/>
          </a:xfrm>
        </p:spPr>
        <p:txBody>
          <a:bodyPr/>
          <a:lstStyle/>
          <a:p>
            <a:pPr algn="ctr"/>
            <a:r>
              <a:rPr lang="en-US" sz="2800" b="1" dirty="0">
                <a:solidFill>
                  <a:srgbClr val="0B2040"/>
                </a:solidFill>
                <a:latin typeface="Arial" panose="020B0604020202020204" pitchFamily="34" charset="0"/>
                <a:cs typeface="Arial" panose="020B0604020202020204" pitchFamily="34" charset="0"/>
              </a:rPr>
              <a:t>In the last 12 months, how would you describe the length of time it took to access your regular healthcare provider? </a:t>
            </a:r>
          </a:p>
        </p:txBody>
      </p:sp>
      <p:sp>
        <p:nvSpPr>
          <p:cNvPr id="4" name="Slide Number Placeholder 3">
            <a:extLst>
              <a:ext uri="{FF2B5EF4-FFF2-40B4-BE49-F238E27FC236}">
                <a16:creationId xmlns:a16="http://schemas.microsoft.com/office/drawing/2014/main" id="{6D8A0610-FCF3-4DB2-36C1-2CC757D8DE22}"/>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31</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57B80757-4A20-387B-5196-C882E90E7F80}"/>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3EA6A7C7-E529-E0C8-E6DA-F869860BAFD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Chart 10">
            <a:extLst>
              <a:ext uri="{FF2B5EF4-FFF2-40B4-BE49-F238E27FC236}">
                <a16:creationId xmlns:a16="http://schemas.microsoft.com/office/drawing/2014/main" id="{D95EC317-AA76-AC5C-D56B-3057A7553744}"/>
              </a:ext>
            </a:extLst>
          </p:cNvPr>
          <p:cNvGraphicFramePr>
            <a:graphicFrameLocks/>
          </p:cNvGraphicFramePr>
          <p:nvPr/>
        </p:nvGraphicFramePr>
        <p:xfrm>
          <a:off x="2438399" y="1419001"/>
          <a:ext cx="7028329" cy="46686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84680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13846-3054-D5F4-FBEE-41F31C01B1C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EF0D1A7-0DCE-578F-6994-8B036887C534}"/>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BD05EFE-0B00-40E3-38D1-551A7F15D9EC}"/>
              </a:ext>
            </a:extLst>
          </p:cNvPr>
          <p:cNvSpPr>
            <a:spLocks noGrp="1"/>
          </p:cNvSpPr>
          <p:nvPr>
            <p:ph type="title"/>
          </p:nvPr>
        </p:nvSpPr>
        <p:spPr>
          <a:xfrm>
            <a:off x="877831" y="99710"/>
            <a:ext cx="10773833" cy="867930"/>
          </a:xfrm>
        </p:spPr>
        <p:txBody>
          <a:bodyPr/>
          <a:lstStyle/>
          <a:p>
            <a:pPr algn="ctr"/>
            <a:r>
              <a:rPr lang="en-US" sz="2800" b="1" dirty="0">
                <a:solidFill>
                  <a:srgbClr val="0B2040"/>
                </a:solidFill>
                <a:latin typeface="Arial" panose="020B0604020202020204" pitchFamily="34" charset="0"/>
                <a:cs typeface="Arial" panose="020B0604020202020204" pitchFamily="34" charset="0"/>
              </a:rPr>
              <a:t>In the last 12 months, how would you describe the length of time it took to access your regular healthcare provider? </a:t>
            </a:r>
          </a:p>
        </p:txBody>
      </p:sp>
      <p:sp>
        <p:nvSpPr>
          <p:cNvPr id="4" name="Slide Number Placeholder 3">
            <a:extLst>
              <a:ext uri="{FF2B5EF4-FFF2-40B4-BE49-F238E27FC236}">
                <a16:creationId xmlns:a16="http://schemas.microsoft.com/office/drawing/2014/main" id="{450C8E12-5B30-9565-A752-1A9FD77A8845}"/>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32</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1DA6AAE5-9525-1C73-07BE-3F6ECF0A52EB}"/>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586D8F4D-2488-FB61-862B-F155D93503B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F9D738DB-B8E5-6CAE-0A07-9913B07C6990}"/>
              </a:ext>
            </a:extLst>
          </p:cNvPr>
          <p:cNvGraphicFramePr>
            <a:graphicFrameLocks noGrp="1"/>
          </p:cNvGraphicFramePr>
          <p:nvPr/>
        </p:nvGraphicFramePr>
        <p:xfrm>
          <a:off x="3072258" y="1276938"/>
          <a:ext cx="6558439" cy="4810677"/>
        </p:xfrm>
        <a:graphic>
          <a:graphicData uri="http://schemas.openxmlformats.org/drawingml/2006/table">
            <a:tbl>
              <a:tblPr firstRow="1" firstCol="1" bandRow="1">
                <a:tableStyleId>{2D5ABB26-0587-4C30-8999-92F81FD0307C}</a:tableStyleId>
              </a:tblPr>
              <a:tblGrid>
                <a:gridCol w="1705046">
                  <a:extLst>
                    <a:ext uri="{9D8B030D-6E8A-4147-A177-3AD203B41FA5}">
                      <a16:colId xmlns:a16="http://schemas.microsoft.com/office/drawing/2014/main" val="1559337105"/>
                    </a:ext>
                  </a:extLst>
                </a:gridCol>
                <a:gridCol w="2387199">
                  <a:extLst>
                    <a:ext uri="{9D8B030D-6E8A-4147-A177-3AD203B41FA5}">
                      <a16:colId xmlns:a16="http://schemas.microsoft.com/office/drawing/2014/main" val="3376824637"/>
                    </a:ext>
                  </a:extLst>
                </a:gridCol>
                <a:gridCol w="1233097">
                  <a:extLst>
                    <a:ext uri="{9D8B030D-6E8A-4147-A177-3AD203B41FA5}">
                      <a16:colId xmlns:a16="http://schemas.microsoft.com/office/drawing/2014/main" val="3516739139"/>
                    </a:ext>
                  </a:extLst>
                </a:gridCol>
                <a:gridCol w="1233097">
                  <a:extLst>
                    <a:ext uri="{9D8B030D-6E8A-4147-A177-3AD203B41FA5}">
                      <a16:colId xmlns:a16="http://schemas.microsoft.com/office/drawing/2014/main" val="2757232062"/>
                    </a:ext>
                  </a:extLst>
                </a:gridCol>
              </a:tblGrid>
              <a:tr h="188654">
                <a:tc rowSpan="2">
                  <a:txBody>
                    <a:bodyPr/>
                    <a:lstStyle/>
                    <a:p>
                      <a:r>
                        <a:rPr lang="en-CA" sz="1200" b="1" kern="100" dirty="0">
                          <a:solidFill>
                            <a:schemeClr val="bg1"/>
                          </a:solidFill>
                          <a:effectLst/>
                        </a:rPr>
                        <a:t>Variable</a:t>
                      </a:r>
                      <a:endParaRPr lang="en-CA" sz="1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solidFill>
                      <a:schemeClr val="accent2">
                        <a:lumMod val="75000"/>
                      </a:schemeClr>
                    </a:solidFill>
                  </a:tcPr>
                </a:tc>
                <a:tc rowSpan="2">
                  <a:txBody>
                    <a:bodyPr/>
                    <a:lstStyle/>
                    <a:p>
                      <a:r>
                        <a:rPr lang="en-CA" sz="1200" i="1" kern="100" dirty="0">
                          <a:solidFill>
                            <a:schemeClr val="bg1"/>
                          </a:solidFill>
                          <a:effectLst/>
                        </a:rPr>
                        <a:t>Length of time to access(n(%))</a:t>
                      </a:r>
                      <a:endParaRPr lang="en-CA" sz="12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solidFill>
                      <a:schemeClr val="accent2">
                        <a:lumMod val="75000"/>
                      </a:schemeClr>
                    </a:solidFill>
                  </a:tcPr>
                </a:tc>
                <a:tc gridSpan="2">
                  <a:txBody>
                    <a:bodyPr/>
                    <a:lstStyle/>
                    <a:p>
                      <a:r>
                        <a:rPr lang="en-CA" sz="1200" b="1" kern="100">
                          <a:solidFill>
                            <a:schemeClr val="bg1"/>
                          </a:solidFill>
                          <a:effectLst/>
                        </a:rPr>
                        <a:t>Unadjusted</a:t>
                      </a:r>
                      <a:endParaRPr lang="en-CA" sz="12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solidFill>
                      <a:schemeClr val="accent2">
                        <a:lumMod val="75000"/>
                      </a:schemeClr>
                    </a:solidFill>
                  </a:tcPr>
                </a:tc>
                <a:tc hMerge="1">
                  <a:txBody>
                    <a:bodyPr/>
                    <a:lstStyle/>
                    <a:p>
                      <a:endParaRPr lang="en-US"/>
                    </a:p>
                  </a:txBody>
                  <a:tcPr/>
                </a:tc>
                <a:extLst>
                  <a:ext uri="{0D108BD9-81ED-4DB2-BD59-A6C34878D82A}">
                    <a16:rowId xmlns:a16="http://schemas.microsoft.com/office/drawing/2014/main" val="1084929991"/>
                  </a:ext>
                </a:extLst>
              </a:tr>
              <a:tr h="282972">
                <a:tc vMerge="1">
                  <a:txBody>
                    <a:bodyPr/>
                    <a:lstStyle/>
                    <a:p>
                      <a:endParaRPr lang="en-US"/>
                    </a:p>
                  </a:txBody>
                  <a:tcPr/>
                </a:tc>
                <a:tc vMerge="1">
                  <a:txBody>
                    <a:bodyPr/>
                    <a:lstStyle/>
                    <a:p>
                      <a:endParaRPr lang="en-US"/>
                    </a:p>
                  </a:txBody>
                  <a:tcPr/>
                </a:tc>
                <a:tc>
                  <a:txBody>
                    <a:bodyPr/>
                    <a:lstStyle/>
                    <a:p>
                      <a:r>
                        <a:rPr lang="en-CA" sz="1200" b="1" kern="100" dirty="0">
                          <a:solidFill>
                            <a:schemeClr val="bg1"/>
                          </a:solidFill>
                          <a:effectLst/>
                        </a:rPr>
                        <a:t>OR</a:t>
                      </a:r>
                      <a:endParaRPr lang="en-CA" sz="1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solidFill>
                      <a:schemeClr val="accent2">
                        <a:lumMod val="75000"/>
                      </a:schemeClr>
                    </a:solidFill>
                  </a:tcPr>
                </a:tc>
                <a:tc>
                  <a:txBody>
                    <a:bodyPr/>
                    <a:lstStyle/>
                    <a:p>
                      <a:r>
                        <a:rPr lang="en-CA" sz="1200" b="1" kern="100" dirty="0">
                          <a:solidFill>
                            <a:schemeClr val="bg1"/>
                          </a:solidFill>
                          <a:effectLst/>
                        </a:rPr>
                        <a:t>95% CI</a:t>
                      </a:r>
                      <a:endParaRPr lang="en-CA" sz="1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solidFill>
                      <a:schemeClr val="accent2">
                        <a:lumMod val="75000"/>
                      </a:schemeClr>
                    </a:solidFill>
                  </a:tcPr>
                </a:tc>
                <a:extLst>
                  <a:ext uri="{0D108BD9-81ED-4DB2-BD59-A6C34878D82A}">
                    <a16:rowId xmlns:a16="http://schemas.microsoft.com/office/drawing/2014/main" val="769495203"/>
                  </a:ext>
                </a:extLst>
              </a:tr>
              <a:tr h="565963">
                <a:tc>
                  <a:txBody>
                    <a:bodyPr/>
                    <a:lstStyle/>
                    <a:p>
                      <a:r>
                        <a:rPr lang="en-CA" sz="1200" b="1" kern="100" dirty="0">
                          <a:solidFill>
                            <a:schemeClr val="tx1"/>
                          </a:solidFill>
                          <a:effectLst/>
                        </a:rPr>
                        <a:t>Gender </a:t>
                      </a:r>
                    </a:p>
                    <a:p>
                      <a:r>
                        <a:rPr lang="en-CA" sz="1200" kern="100" dirty="0">
                          <a:solidFill>
                            <a:schemeClr val="tx1"/>
                          </a:solidFill>
                          <a:effectLst/>
                        </a:rPr>
                        <a:t>    Male</a:t>
                      </a:r>
                    </a:p>
                    <a:p>
                      <a:r>
                        <a:rPr lang="en-CA" sz="1200" kern="100" dirty="0">
                          <a:solidFill>
                            <a:schemeClr val="tx1"/>
                          </a:solidFill>
                          <a:effectLst/>
                        </a:rPr>
                        <a:t>    Female</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solidFill>
                      <a:schemeClr val="accent4">
                        <a:lumMod val="75000"/>
                      </a:schemeClr>
                    </a:solidFill>
                  </a:tcPr>
                </a:tc>
                <a:tc>
                  <a:txBody>
                    <a:bodyPr/>
                    <a:lstStyle/>
                    <a:p>
                      <a:r>
                        <a:rPr lang="en-CA" sz="1200" kern="100" dirty="0">
                          <a:solidFill>
                            <a:schemeClr val="tx1"/>
                          </a:solidFill>
                          <a:effectLst/>
                        </a:rPr>
                        <a:t> </a:t>
                      </a:r>
                    </a:p>
                    <a:p>
                      <a:r>
                        <a:rPr lang="en-CA" sz="1200" kern="100" dirty="0">
                          <a:solidFill>
                            <a:schemeClr val="tx1"/>
                          </a:solidFill>
                          <a:effectLst/>
                        </a:rPr>
                        <a:t>1012 (37.9)</a:t>
                      </a:r>
                    </a:p>
                    <a:p>
                      <a:r>
                        <a:rPr lang="en-CA" sz="1200" kern="100" dirty="0">
                          <a:solidFill>
                            <a:schemeClr val="tx1"/>
                          </a:solidFill>
                          <a:effectLst/>
                        </a:rPr>
                        <a:t>1613 (60.3)</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tc>
                  <a:txBody>
                    <a:bodyPr/>
                    <a:lstStyle/>
                    <a:p>
                      <a:r>
                        <a:rPr lang="en-CA" sz="1200" kern="100">
                          <a:solidFill>
                            <a:schemeClr val="tx1"/>
                          </a:solidFill>
                          <a:effectLst/>
                        </a:rPr>
                        <a:t> </a:t>
                      </a:r>
                    </a:p>
                    <a:p>
                      <a:r>
                        <a:rPr lang="en-CA" sz="1200" kern="100">
                          <a:solidFill>
                            <a:schemeClr val="tx1"/>
                          </a:solidFill>
                          <a:effectLst/>
                        </a:rPr>
                        <a:t>1.096</a:t>
                      </a:r>
                    </a:p>
                    <a:p>
                      <a:r>
                        <a:rPr lang="en-CA" sz="1200" kern="100">
                          <a:solidFill>
                            <a:schemeClr val="tx1"/>
                          </a:solidFill>
                          <a:effectLst/>
                        </a:rPr>
                        <a:t>Reference</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tc>
                  <a:txBody>
                    <a:bodyPr/>
                    <a:lstStyle/>
                    <a:p>
                      <a:r>
                        <a:rPr lang="en-CA" sz="1200" kern="100" dirty="0">
                          <a:solidFill>
                            <a:schemeClr val="tx1"/>
                          </a:solidFill>
                          <a:effectLst/>
                        </a:rPr>
                        <a:t> </a:t>
                      </a:r>
                    </a:p>
                    <a:p>
                      <a:r>
                        <a:rPr lang="en-CA" sz="1200" kern="100" dirty="0">
                          <a:solidFill>
                            <a:schemeClr val="tx1"/>
                          </a:solidFill>
                          <a:effectLst/>
                        </a:rPr>
                        <a:t>0.9-1.335</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extLst>
                  <a:ext uri="{0D108BD9-81ED-4DB2-BD59-A6C34878D82A}">
                    <a16:rowId xmlns:a16="http://schemas.microsoft.com/office/drawing/2014/main" val="4040518359"/>
                  </a:ext>
                </a:extLst>
              </a:tr>
              <a:tr h="754618">
                <a:tc>
                  <a:txBody>
                    <a:bodyPr/>
                    <a:lstStyle/>
                    <a:p>
                      <a:r>
                        <a:rPr lang="en-CA" sz="1200" b="1" kern="100" dirty="0">
                          <a:solidFill>
                            <a:schemeClr val="tx1"/>
                          </a:solidFill>
                          <a:effectLst/>
                        </a:rPr>
                        <a:t>Age</a:t>
                      </a:r>
                    </a:p>
                    <a:p>
                      <a:r>
                        <a:rPr lang="en-CA" sz="1200" kern="100" dirty="0">
                          <a:solidFill>
                            <a:schemeClr val="tx1"/>
                          </a:solidFill>
                          <a:effectLst/>
                        </a:rPr>
                        <a:t>     18-44</a:t>
                      </a:r>
                    </a:p>
                    <a:p>
                      <a:r>
                        <a:rPr lang="en-CA" sz="1200" kern="100" dirty="0">
                          <a:solidFill>
                            <a:schemeClr val="tx1"/>
                          </a:solidFill>
                          <a:effectLst/>
                        </a:rPr>
                        <a:t>     45-64</a:t>
                      </a:r>
                    </a:p>
                    <a:p>
                      <a:r>
                        <a:rPr lang="en-CA" sz="1200" kern="100" dirty="0">
                          <a:solidFill>
                            <a:schemeClr val="tx1"/>
                          </a:solidFill>
                          <a:effectLst/>
                        </a:rPr>
                        <a:t>     65+</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solidFill>
                      <a:schemeClr val="accent4">
                        <a:lumMod val="75000"/>
                      </a:schemeClr>
                    </a:solidFill>
                  </a:tcPr>
                </a:tc>
                <a:tc>
                  <a:txBody>
                    <a:bodyPr/>
                    <a:lstStyle/>
                    <a:p>
                      <a:r>
                        <a:rPr lang="en-CA" sz="1200" kern="100">
                          <a:solidFill>
                            <a:schemeClr val="tx1"/>
                          </a:solidFill>
                          <a:effectLst/>
                        </a:rPr>
                        <a:t> </a:t>
                      </a:r>
                    </a:p>
                    <a:p>
                      <a:r>
                        <a:rPr lang="en-CA" sz="1200" kern="100">
                          <a:solidFill>
                            <a:schemeClr val="tx1"/>
                          </a:solidFill>
                          <a:effectLst/>
                        </a:rPr>
                        <a:t>285 (10.7)</a:t>
                      </a:r>
                    </a:p>
                    <a:p>
                      <a:r>
                        <a:rPr lang="en-CA" sz="1200" kern="100">
                          <a:solidFill>
                            <a:schemeClr val="tx1"/>
                          </a:solidFill>
                          <a:effectLst/>
                        </a:rPr>
                        <a:t>713 (26.7)</a:t>
                      </a:r>
                    </a:p>
                    <a:p>
                      <a:r>
                        <a:rPr lang="en-CA" sz="1200" kern="100">
                          <a:solidFill>
                            <a:schemeClr val="tx1"/>
                          </a:solidFill>
                          <a:effectLst/>
                        </a:rPr>
                        <a:t>1668 (62.4)</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nchor="ctr"/>
                </a:tc>
                <a:tc>
                  <a:txBody>
                    <a:bodyPr/>
                    <a:lstStyle/>
                    <a:p>
                      <a:r>
                        <a:rPr lang="en-CA" sz="1200" kern="100">
                          <a:solidFill>
                            <a:schemeClr val="tx1"/>
                          </a:solidFill>
                          <a:effectLst/>
                        </a:rPr>
                        <a:t> </a:t>
                      </a:r>
                    </a:p>
                    <a:p>
                      <a:r>
                        <a:rPr lang="en-CA" sz="1200" kern="100">
                          <a:solidFill>
                            <a:schemeClr val="tx1"/>
                          </a:solidFill>
                          <a:effectLst/>
                        </a:rPr>
                        <a:t>0.714</a:t>
                      </a:r>
                    </a:p>
                    <a:p>
                      <a:r>
                        <a:rPr lang="en-CA" sz="1200" kern="100">
                          <a:solidFill>
                            <a:schemeClr val="tx1"/>
                          </a:solidFill>
                          <a:effectLst/>
                        </a:rPr>
                        <a:t>0.517</a:t>
                      </a:r>
                    </a:p>
                    <a:p>
                      <a:r>
                        <a:rPr lang="en-CA" sz="1200" kern="100">
                          <a:solidFill>
                            <a:schemeClr val="tx1"/>
                          </a:solidFill>
                          <a:effectLst/>
                        </a:rPr>
                        <a:t>Reference</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tc>
                  <a:txBody>
                    <a:bodyPr/>
                    <a:lstStyle/>
                    <a:p>
                      <a:r>
                        <a:rPr lang="en-CA" sz="1200" kern="100">
                          <a:solidFill>
                            <a:schemeClr val="tx1"/>
                          </a:solidFill>
                          <a:effectLst/>
                        </a:rPr>
                        <a:t> </a:t>
                      </a:r>
                    </a:p>
                    <a:p>
                      <a:r>
                        <a:rPr lang="en-CA" sz="1200" kern="100">
                          <a:solidFill>
                            <a:schemeClr val="tx1"/>
                          </a:solidFill>
                          <a:effectLst/>
                        </a:rPr>
                        <a:t>0.516-0.989*</a:t>
                      </a:r>
                    </a:p>
                    <a:p>
                      <a:r>
                        <a:rPr lang="en-CA" sz="1200" kern="100">
                          <a:solidFill>
                            <a:schemeClr val="tx1"/>
                          </a:solidFill>
                          <a:effectLst/>
                        </a:rPr>
                        <a:t>0.410-0.627**</a:t>
                      </a:r>
                    </a:p>
                    <a:p>
                      <a:r>
                        <a:rPr lang="en-CA" sz="1200" kern="100">
                          <a:solidFill>
                            <a:schemeClr val="tx1"/>
                          </a:solidFill>
                          <a:effectLst/>
                        </a:rPr>
                        <a:t> </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extLst>
                  <a:ext uri="{0D108BD9-81ED-4DB2-BD59-A6C34878D82A}">
                    <a16:rowId xmlns:a16="http://schemas.microsoft.com/office/drawing/2014/main" val="3400091806"/>
                  </a:ext>
                </a:extLst>
              </a:tr>
              <a:tr h="754618">
                <a:tc>
                  <a:txBody>
                    <a:bodyPr/>
                    <a:lstStyle/>
                    <a:p>
                      <a:r>
                        <a:rPr lang="en-CA" sz="1200" b="1" kern="100" dirty="0">
                          <a:solidFill>
                            <a:schemeClr val="tx1"/>
                          </a:solidFill>
                          <a:effectLst/>
                        </a:rPr>
                        <a:t>Race</a:t>
                      </a:r>
                    </a:p>
                    <a:p>
                      <a:r>
                        <a:rPr lang="en-CA" sz="1200" kern="100" dirty="0">
                          <a:solidFill>
                            <a:schemeClr val="tx1"/>
                          </a:solidFill>
                          <a:effectLst/>
                        </a:rPr>
                        <a:t>     </a:t>
                      </a:r>
                      <a:r>
                        <a:rPr lang="en-CA" sz="1200" kern="100" dirty="0" err="1">
                          <a:solidFill>
                            <a:schemeClr val="tx1"/>
                          </a:solidFill>
                          <a:effectLst/>
                        </a:rPr>
                        <a:t>Multirace</a:t>
                      </a:r>
                      <a:endParaRPr lang="en-CA" sz="1200" kern="100" dirty="0">
                        <a:solidFill>
                          <a:schemeClr val="tx1"/>
                        </a:solidFill>
                        <a:effectLst/>
                      </a:endParaRPr>
                    </a:p>
                    <a:p>
                      <a:r>
                        <a:rPr lang="en-CA" sz="1200" kern="100" dirty="0">
                          <a:solidFill>
                            <a:schemeClr val="tx1"/>
                          </a:solidFill>
                          <a:effectLst/>
                        </a:rPr>
                        <a:t>     Non-white</a:t>
                      </a:r>
                    </a:p>
                    <a:p>
                      <a:r>
                        <a:rPr lang="en-CA" sz="1200" kern="100" dirty="0">
                          <a:solidFill>
                            <a:schemeClr val="tx1"/>
                          </a:solidFill>
                          <a:effectLst/>
                        </a:rPr>
                        <a:t>     White</a:t>
                      </a:r>
                    </a:p>
                  </a:txBody>
                  <a:tcPr marL="56606" marR="56606" marT="0" marB="0">
                    <a:solidFill>
                      <a:schemeClr val="accent4">
                        <a:lumMod val="75000"/>
                      </a:schemeClr>
                    </a:solidFill>
                  </a:tcPr>
                </a:tc>
                <a:tc>
                  <a:txBody>
                    <a:bodyPr/>
                    <a:lstStyle/>
                    <a:p>
                      <a:r>
                        <a:rPr lang="en-CA" sz="1200" kern="100" dirty="0">
                          <a:solidFill>
                            <a:schemeClr val="tx1"/>
                          </a:solidFill>
                          <a:effectLst/>
                        </a:rPr>
                        <a:t> 107 (4.0)</a:t>
                      </a:r>
                    </a:p>
                    <a:p>
                      <a:r>
                        <a:rPr lang="en-CA" sz="1200" kern="100" dirty="0">
                          <a:solidFill>
                            <a:schemeClr val="tx1"/>
                          </a:solidFill>
                          <a:effectLst/>
                        </a:rPr>
                        <a:t>50 (1.9)</a:t>
                      </a:r>
                    </a:p>
                    <a:p>
                      <a:r>
                        <a:rPr lang="en-CA" sz="1200" kern="100" dirty="0">
                          <a:solidFill>
                            <a:schemeClr val="tx1"/>
                          </a:solidFill>
                          <a:effectLst/>
                        </a:rPr>
                        <a:t>2466 (92.3)</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nchor="ctr"/>
                </a:tc>
                <a:tc>
                  <a:txBody>
                    <a:bodyPr/>
                    <a:lstStyle/>
                    <a:p>
                      <a:r>
                        <a:rPr lang="en-CA" sz="1200" kern="100" dirty="0">
                          <a:solidFill>
                            <a:schemeClr val="tx1"/>
                          </a:solidFill>
                          <a:effectLst/>
                        </a:rPr>
                        <a:t> </a:t>
                      </a:r>
                    </a:p>
                    <a:p>
                      <a:r>
                        <a:rPr lang="en-CA" sz="1200" kern="100" dirty="0">
                          <a:solidFill>
                            <a:schemeClr val="tx1"/>
                          </a:solidFill>
                          <a:effectLst/>
                        </a:rPr>
                        <a:t>1.384</a:t>
                      </a:r>
                    </a:p>
                    <a:p>
                      <a:r>
                        <a:rPr lang="en-CA" sz="1200" kern="100" dirty="0">
                          <a:solidFill>
                            <a:schemeClr val="tx1"/>
                          </a:solidFill>
                          <a:effectLst/>
                        </a:rPr>
                        <a:t>0.740</a:t>
                      </a:r>
                    </a:p>
                    <a:p>
                      <a:r>
                        <a:rPr lang="en-CA" sz="1200" kern="100" dirty="0">
                          <a:solidFill>
                            <a:schemeClr val="tx1"/>
                          </a:solidFill>
                          <a:effectLst/>
                        </a:rPr>
                        <a:t>Reference</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tc>
                  <a:txBody>
                    <a:bodyPr/>
                    <a:lstStyle/>
                    <a:p>
                      <a:r>
                        <a:rPr lang="en-CA" sz="1200" kern="100" dirty="0">
                          <a:solidFill>
                            <a:schemeClr val="tx1"/>
                          </a:solidFill>
                          <a:effectLst/>
                        </a:rPr>
                        <a:t> </a:t>
                      </a:r>
                    </a:p>
                    <a:p>
                      <a:r>
                        <a:rPr lang="en-CA" sz="1200" kern="100" dirty="0">
                          <a:solidFill>
                            <a:schemeClr val="tx1"/>
                          </a:solidFill>
                          <a:effectLst/>
                        </a:rPr>
                        <a:t>0.838-2.287</a:t>
                      </a:r>
                    </a:p>
                    <a:p>
                      <a:r>
                        <a:rPr lang="en-CA" sz="1200" kern="100" dirty="0">
                          <a:solidFill>
                            <a:schemeClr val="tx1"/>
                          </a:solidFill>
                          <a:effectLst/>
                        </a:rPr>
                        <a:t>0.381-1.438</a:t>
                      </a:r>
                    </a:p>
                    <a:p>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extLst>
                  <a:ext uri="{0D108BD9-81ED-4DB2-BD59-A6C34878D82A}">
                    <a16:rowId xmlns:a16="http://schemas.microsoft.com/office/drawing/2014/main" val="442639850"/>
                  </a:ext>
                </a:extLst>
              </a:tr>
              <a:tr h="565963">
                <a:tc>
                  <a:txBody>
                    <a:bodyPr/>
                    <a:lstStyle/>
                    <a:p>
                      <a:r>
                        <a:rPr lang="en-CA" sz="1200" b="1" kern="100" dirty="0">
                          <a:solidFill>
                            <a:schemeClr val="tx1"/>
                          </a:solidFill>
                          <a:effectLst/>
                        </a:rPr>
                        <a:t>Sexual Orientation</a:t>
                      </a:r>
                    </a:p>
                    <a:p>
                      <a:r>
                        <a:rPr lang="en-CA" sz="1200" kern="100" dirty="0">
                          <a:solidFill>
                            <a:schemeClr val="tx1"/>
                          </a:solidFill>
                          <a:effectLst/>
                        </a:rPr>
                        <a:t>     LGBT2A+</a:t>
                      </a:r>
                    </a:p>
                    <a:p>
                      <a:r>
                        <a:rPr lang="en-CA" sz="1200" kern="100" dirty="0">
                          <a:solidFill>
                            <a:schemeClr val="tx1"/>
                          </a:solidFill>
                          <a:effectLst/>
                        </a:rPr>
                        <a:t>     Heterosexual</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solidFill>
                      <a:schemeClr val="accent4">
                        <a:lumMod val="75000"/>
                      </a:schemeClr>
                    </a:solidFill>
                  </a:tcPr>
                </a:tc>
                <a:tc>
                  <a:txBody>
                    <a:bodyPr/>
                    <a:lstStyle/>
                    <a:p>
                      <a:r>
                        <a:rPr lang="en-CA" sz="1200" kern="100">
                          <a:solidFill>
                            <a:schemeClr val="tx1"/>
                          </a:solidFill>
                          <a:effectLst/>
                        </a:rPr>
                        <a:t> </a:t>
                      </a:r>
                    </a:p>
                    <a:p>
                      <a:r>
                        <a:rPr lang="en-CA" sz="1200" kern="100">
                          <a:solidFill>
                            <a:schemeClr val="tx1"/>
                          </a:solidFill>
                          <a:effectLst/>
                        </a:rPr>
                        <a:t>82 (3.1)</a:t>
                      </a:r>
                    </a:p>
                    <a:p>
                      <a:r>
                        <a:rPr lang="en-CA" sz="1200" kern="100">
                          <a:solidFill>
                            <a:schemeClr val="tx1"/>
                          </a:solidFill>
                          <a:effectLst/>
                        </a:rPr>
                        <a:t>2484 (92.9)</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tc>
                  <a:txBody>
                    <a:bodyPr/>
                    <a:lstStyle/>
                    <a:p>
                      <a:r>
                        <a:rPr lang="en-CA" sz="1200" kern="100">
                          <a:solidFill>
                            <a:schemeClr val="tx1"/>
                          </a:solidFill>
                          <a:effectLst/>
                        </a:rPr>
                        <a:t> </a:t>
                      </a:r>
                    </a:p>
                    <a:p>
                      <a:r>
                        <a:rPr lang="en-CA" sz="1200" kern="100">
                          <a:solidFill>
                            <a:schemeClr val="tx1"/>
                          </a:solidFill>
                          <a:effectLst/>
                        </a:rPr>
                        <a:t>0.610</a:t>
                      </a:r>
                    </a:p>
                    <a:p>
                      <a:r>
                        <a:rPr lang="en-CA" sz="1200" kern="100">
                          <a:solidFill>
                            <a:schemeClr val="tx1"/>
                          </a:solidFill>
                          <a:effectLst/>
                        </a:rPr>
                        <a:t>Reference</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tc>
                  <a:txBody>
                    <a:bodyPr/>
                    <a:lstStyle/>
                    <a:p>
                      <a:r>
                        <a:rPr lang="en-CA" sz="1200" kern="100" dirty="0">
                          <a:solidFill>
                            <a:schemeClr val="tx1"/>
                          </a:solidFill>
                          <a:effectLst/>
                        </a:rPr>
                        <a:t> </a:t>
                      </a:r>
                    </a:p>
                    <a:p>
                      <a:r>
                        <a:rPr lang="en-CA" sz="1200" kern="100" dirty="0">
                          <a:solidFill>
                            <a:schemeClr val="tx1"/>
                          </a:solidFill>
                          <a:effectLst/>
                        </a:rPr>
                        <a:t>0.372-1.002</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extLst>
                  <a:ext uri="{0D108BD9-81ED-4DB2-BD59-A6C34878D82A}">
                    <a16:rowId xmlns:a16="http://schemas.microsoft.com/office/drawing/2014/main" val="306018090"/>
                  </a:ext>
                </a:extLst>
              </a:tr>
              <a:tr h="565963">
                <a:tc>
                  <a:txBody>
                    <a:bodyPr/>
                    <a:lstStyle/>
                    <a:p>
                      <a:r>
                        <a:rPr lang="en-CA" sz="1200" b="1" kern="100" dirty="0">
                          <a:solidFill>
                            <a:schemeClr val="tx1"/>
                          </a:solidFill>
                          <a:effectLst/>
                        </a:rPr>
                        <a:t>Income Security</a:t>
                      </a:r>
                    </a:p>
                    <a:p>
                      <a:r>
                        <a:rPr lang="en-CA" sz="1200" kern="100" dirty="0">
                          <a:solidFill>
                            <a:schemeClr val="tx1"/>
                          </a:solidFill>
                          <a:effectLst/>
                        </a:rPr>
                        <a:t>     Insecure</a:t>
                      </a:r>
                    </a:p>
                    <a:p>
                      <a:r>
                        <a:rPr lang="en-CA" sz="1200" kern="100" dirty="0">
                          <a:solidFill>
                            <a:schemeClr val="tx1"/>
                          </a:solidFill>
                          <a:effectLst/>
                        </a:rPr>
                        <a:t>     Secure</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solidFill>
                      <a:schemeClr val="accent4">
                        <a:lumMod val="75000"/>
                      </a:schemeClr>
                    </a:solidFill>
                  </a:tcPr>
                </a:tc>
                <a:tc>
                  <a:txBody>
                    <a:bodyPr/>
                    <a:lstStyle/>
                    <a:p>
                      <a:r>
                        <a:rPr lang="en-CA" sz="1200" kern="100">
                          <a:solidFill>
                            <a:schemeClr val="tx1"/>
                          </a:solidFill>
                          <a:effectLst/>
                        </a:rPr>
                        <a:t> </a:t>
                      </a:r>
                    </a:p>
                    <a:p>
                      <a:r>
                        <a:rPr lang="en-CA" sz="1200" kern="100">
                          <a:solidFill>
                            <a:schemeClr val="tx1"/>
                          </a:solidFill>
                          <a:effectLst/>
                        </a:rPr>
                        <a:t>517 (19.3)</a:t>
                      </a:r>
                    </a:p>
                    <a:p>
                      <a:r>
                        <a:rPr lang="en-CA" sz="1200" kern="100">
                          <a:solidFill>
                            <a:schemeClr val="tx1"/>
                          </a:solidFill>
                          <a:effectLst/>
                        </a:rPr>
                        <a:t>2031 (76.0)</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tc>
                  <a:txBody>
                    <a:bodyPr/>
                    <a:lstStyle/>
                    <a:p>
                      <a:r>
                        <a:rPr lang="en-CA" sz="1200" kern="100" dirty="0">
                          <a:solidFill>
                            <a:schemeClr val="tx1"/>
                          </a:solidFill>
                          <a:effectLst/>
                        </a:rPr>
                        <a:t> </a:t>
                      </a:r>
                    </a:p>
                    <a:p>
                      <a:r>
                        <a:rPr lang="en-CA" sz="1200" kern="100" dirty="0">
                          <a:solidFill>
                            <a:schemeClr val="tx1"/>
                          </a:solidFill>
                          <a:effectLst/>
                        </a:rPr>
                        <a:t>0.791</a:t>
                      </a:r>
                    </a:p>
                    <a:p>
                      <a:r>
                        <a:rPr lang="en-CA" sz="1200" kern="100" dirty="0">
                          <a:solidFill>
                            <a:schemeClr val="tx1"/>
                          </a:solidFill>
                          <a:effectLst/>
                        </a:rPr>
                        <a:t>Reference</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tc>
                  <a:txBody>
                    <a:bodyPr/>
                    <a:lstStyle/>
                    <a:p>
                      <a:r>
                        <a:rPr lang="en-CA" sz="1200" kern="100">
                          <a:solidFill>
                            <a:schemeClr val="tx1"/>
                          </a:solidFill>
                          <a:effectLst/>
                        </a:rPr>
                        <a:t> </a:t>
                      </a:r>
                    </a:p>
                    <a:p>
                      <a:r>
                        <a:rPr lang="en-CA" sz="1200" kern="100">
                          <a:solidFill>
                            <a:schemeClr val="tx1"/>
                          </a:solidFill>
                          <a:effectLst/>
                        </a:rPr>
                        <a:t>0.609-1.026</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extLst>
                  <a:ext uri="{0D108BD9-81ED-4DB2-BD59-A6C34878D82A}">
                    <a16:rowId xmlns:a16="http://schemas.microsoft.com/office/drawing/2014/main" val="1365088533"/>
                  </a:ext>
                </a:extLst>
              </a:tr>
              <a:tr h="565963">
                <a:tc>
                  <a:txBody>
                    <a:bodyPr/>
                    <a:lstStyle/>
                    <a:p>
                      <a:r>
                        <a:rPr lang="en-CA" sz="1200" b="1" kern="100" dirty="0">
                          <a:solidFill>
                            <a:schemeClr val="tx1"/>
                          </a:solidFill>
                          <a:effectLst/>
                        </a:rPr>
                        <a:t>Food Security</a:t>
                      </a:r>
                    </a:p>
                    <a:p>
                      <a:r>
                        <a:rPr lang="en-CA" sz="1200" kern="100" dirty="0">
                          <a:solidFill>
                            <a:schemeClr val="tx1"/>
                          </a:solidFill>
                          <a:effectLst/>
                        </a:rPr>
                        <a:t>     Insecure</a:t>
                      </a:r>
                    </a:p>
                    <a:p>
                      <a:r>
                        <a:rPr lang="en-CA" sz="1200" kern="100" dirty="0">
                          <a:solidFill>
                            <a:schemeClr val="tx1"/>
                          </a:solidFill>
                          <a:effectLst/>
                        </a:rPr>
                        <a:t>     Secure</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solidFill>
                      <a:schemeClr val="accent4">
                        <a:lumMod val="75000"/>
                      </a:schemeClr>
                    </a:solidFill>
                  </a:tcPr>
                </a:tc>
                <a:tc>
                  <a:txBody>
                    <a:bodyPr/>
                    <a:lstStyle/>
                    <a:p>
                      <a:r>
                        <a:rPr lang="en-CA" sz="1200" kern="100">
                          <a:solidFill>
                            <a:schemeClr val="tx1"/>
                          </a:solidFill>
                          <a:effectLst/>
                        </a:rPr>
                        <a:t> </a:t>
                      </a:r>
                    </a:p>
                    <a:p>
                      <a:r>
                        <a:rPr lang="en-CA" sz="1200" kern="100">
                          <a:solidFill>
                            <a:schemeClr val="tx1"/>
                          </a:solidFill>
                          <a:effectLst/>
                        </a:rPr>
                        <a:t>483 (18.1)</a:t>
                      </a:r>
                    </a:p>
                    <a:p>
                      <a:r>
                        <a:rPr lang="en-CA" sz="1200" kern="100">
                          <a:solidFill>
                            <a:schemeClr val="tx1"/>
                          </a:solidFill>
                          <a:effectLst/>
                        </a:rPr>
                        <a:t>2031 (76.0)</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nchor="ctr"/>
                </a:tc>
                <a:tc>
                  <a:txBody>
                    <a:bodyPr/>
                    <a:lstStyle/>
                    <a:p>
                      <a:r>
                        <a:rPr lang="en-CA" sz="1200" kern="100">
                          <a:solidFill>
                            <a:schemeClr val="tx1"/>
                          </a:solidFill>
                          <a:effectLst/>
                        </a:rPr>
                        <a:t> </a:t>
                      </a:r>
                    </a:p>
                    <a:p>
                      <a:r>
                        <a:rPr lang="en-CA" sz="1200" kern="100">
                          <a:solidFill>
                            <a:schemeClr val="tx1"/>
                          </a:solidFill>
                          <a:effectLst/>
                        </a:rPr>
                        <a:t>1.111</a:t>
                      </a:r>
                    </a:p>
                    <a:p>
                      <a:r>
                        <a:rPr lang="en-CA" sz="1200" kern="100">
                          <a:solidFill>
                            <a:schemeClr val="tx1"/>
                          </a:solidFill>
                          <a:effectLst/>
                        </a:rPr>
                        <a:t>Reference</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tc>
                  <a:txBody>
                    <a:bodyPr/>
                    <a:lstStyle/>
                    <a:p>
                      <a:r>
                        <a:rPr lang="en-CA" sz="1200" kern="100" dirty="0">
                          <a:solidFill>
                            <a:schemeClr val="tx1"/>
                          </a:solidFill>
                          <a:effectLst/>
                        </a:rPr>
                        <a:t> </a:t>
                      </a:r>
                    </a:p>
                    <a:p>
                      <a:r>
                        <a:rPr lang="en-CA" sz="1200" kern="100" dirty="0">
                          <a:solidFill>
                            <a:schemeClr val="tx1"/>
                          </a:solidFill>
                          <a:effectLst/>
                        </a:rPr>
                        <a:t>0.595-2.069</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extLst>
                  <a:ext uri="{0D108BD9-81ED-4DB2-BD59-A6C34878D82A}">
                    <a16:rowId xmlns:a16="http://schemas.microsoft.com/office/drawing/2014/main" val="2076425011"/>
                  </a:ext>
                </a:extLst>
              </a:tr>
              <a:tr h="565963">
                <a:tc>
                  <a:txBody>
                    <a:bodyPr/>
                    <a:lstStyle/>
                    <a:p>
                      <a:r>
                        <a:rPr lang="en-CA" sz="1200" b="1" kern="100" dirty="0">
                          <a:solidFill>
                            <a:schemeClr val="tx1"/>
                          </a:solidFill>
                          <a:effectLst/>
                        </a:rPr>
                        <a:t>Housing Security</a:t>
                      </a:r>
                    </a:p>
                    <a:p>
                      <a:r>
                        <a:rPr lang="en-CA" sz="1200" kern="100" dirty="0">
                          <a:solidFill>
                            <a:schemeClr val="tx1"/>
                          </a:solidFill>
                          <a:effectLst/>
                        </a:rPr>
                        <a:t>     Insecure     </a:t>
                      </a:r>
                    </a:p>
                    <a:p>
                      <a:r>
                        <a:rPr lang="en-CA" sz="1200" kern="100" dirty="0">
                          <a:solidFill>
                            <a:schemeClr val="tx1"/>
                          </a:solidFill>
                          <a:effectLst/>
                        </a:rPr>
                        <a:t>     Secure   </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solidFill>
                      <a:schemeClr val="accent4">
                        <a:lumMod val="75000"/>
                      </a:schemeClr>
                    </a:solidFill>
                  </a:tcPr>
                </a:tc>
                <a:tc>
                  <a:txBody>
                    <a:bodyPr/>
                    <a:lstStyle/>
                    <a:p>
                      <a:r>
                        <a:rPr lang="en-CA" sz="1200" kern="100">
                          <a:solidFill>
                            <a:schemeClr val="tx1"/>
                          </a:solidFill>
                          <a:effectLst/>
                        </a:rPr>
                        <a:t> </a:t>
                      </a:r>
                    </a:p>
                    <a:p>
                      <a:r>
                        <a:rPr lang="en-CA" sz="1200" kern="100">
                          <a:solidFill>
                            <a:schemeClr val="tx1"/>
                          </a:solidFill>
                          <a:effectLst/>
                        </a:rPr>
                        <a:t>74 (2.8)</a:t>
                      </a:r>
                    </a:p>
                    <a:p>
                      <a:r>
                        <a:rPr lang="en-CA" sz="1200" kern="100">
                          <a:solidFill>
                            <a:schemeClr val="tx1"/>
                          </a:solidFill>
                          <a:effectLst/>
                        </a:rPr>
                        <a:t>2479 (92.7)</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tc>
                  <a:txBody>
                    <a:bodyPr/>
                    <a:lstStyle/>
                    <a:p>
                      <a:r>
                        <a:rPr lang="en-CA" sz="1200" kern="100">
                          <a:solidFill>
                            <a:schemeClr val="tx1"/>
                          </a:solidFill>
                          <a:effectLst/>
                        </a:rPr>
                        <a:t> </a:t>
                      </a:r>
                    </a:p>
                    <a:p>
                      <a:r>
                        <a:rPr lang="en-CA" sz="1200" kern="100">
                          <a:solidFill>
                            <a:schemeClr val="tx1"/>
                          </a:solidFill>
                          <a:effectLst/>
                        </a:rPr>
                        <a:t>0.750</a:t>
                      </a:r>
                    </a:p>
                    <a:p>
                      <a:r>
                        <a:rPr lang="en-CA" sz="1200" kern="100">
                          <a:solidFill>
                            <a:schemeClr val="tx1"/>
                          </a:solidFill>
                          <a:effectLst/>
                        </a:rPr>
                        <a:t>Reference</a:t>
                      </a:r>
                      <a:endParaRPr lang="en-CA" sz="1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tc>
                  <a:txBody>
                    <a:bodyPr/>
                    <a:lstStyle/>
                    <a:p>
                      <a:r>
                        <a:rPr lang="en-CA" sz="1200" kern="100" dirty="0">
                          <a:solidFill>
                            <a:schemeClr val="tx1"/>
                          </a:solidFill>
                          <a:effectLst/>
                        </a:rPr>
                        <a:t> </a:t>
                      </a:r>
                    </a:p>
                    <a:p>
                      <a:r>
                        <a:rPr lang="en-CA" sz="1200" kern="100" dirty="0">
                          <a:solidFill>
                            <a:schemeClr val="tx1"/>
                          </a:solidFill>
                          <a:effectLst/>
                        </a:rPr>
                        <a:t>0.575-0.977*</a:t>
                      </a:r>
                      <a:endParaRPr lang="en-CA"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6" marR="56606" marT="0" marB="0"/>
                </a:tc>
                <a:extLst>
                  <a:ext uri="{0D108BD9-81ED-4DB2-BD59-A6C34878D82A}">
                    <a16:rowId xmlns:a16="http://schemas.microsoft.com/office/drawing/2014/main" val="2048507211"/>
                  </a:ext>
                </a:extLst>
              </a:tr>
            </a:tbl>
          </a:graphicData>
        </a:graphic>
      </p:graphicFrame>
      <p:sp>
        <p:nvSpPr>
          <p:cNvPr id="10" name="TextBox 9">
            <a:extLst>
              <a:ext uri="{FF2B5EF4-FFF2-40B4-BE49-F238E27FC236}">
                <a16:creationId xmlns:a16="http://schemas.microsoft.com/office/drawing/2014/main" id="{507A06C3-4167-E531-8750-15531E9C4E40}"/>
              </a:ext>
            </a:extLst>
          </p:cNvPr>
          <p:cNvSpPr txBox="1"/>
          <p:nvPr/>
        </p:nvSpPr>
        <p:spPr>
          <a:xfrm>
            <a:off x="3046070" y="6133873"/>
            <a:ext cx="6099858" cy="261610"/>
          </a:xfrm>
          <a:prstGeom prst="rect">
            <a:avLst/>
          </a:prstGeom>
          <a:noFill/>
        </p:spPr>
        <p:txBody>
          <a:bodyPr wrap="square">
            <a:spAutoFit/>
          </a:bodyPr>
          <a:lstStyle/>
          <a:p>
            <a:r>
              <a:rPr lang="en-CA" sz="1100" kern="100" dirty="0">
                <a:effectLst/>
                <a:latin typeface="Calibri" panose="020F0502020204030204" pitchFamily="34" charset="0"/>
                <a:ea typeface="Calibri" panose="020F0502020204030204" pitchFamily="34" charset="0"/>
                <a:cs typeface="Times New Roman" panose="02020603050405020304" pitchFamily="18" charset="0"/>
              </a:rPr>
              <a:t>* significant at p &lt; 0.05, ** significant at p &lt; 0.01 </a:t>
            </a:r>
          </a:p>
        </p:txBody>
      </p:sp>
    </p:spTree>
    <p:extLst>
      <p:ext uri="{BB962C8B-B14F-4D97-AF65-F5344CB8AC3E}">
        <p14:creationId xmlns:p14="http://schemas.microsoft.com/office/powerpoint/2010/main" val="1444365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B9B69-6E5D-5AD4-862D-57ED925DDE7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025525-A146-632D-9BB3-0ABE2C68F0AF}"/>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75AF92C-B61A-21D0-EBAE-812955319C57}"/>
              </a:ext>
            </a:extLst>
          </p:cNvPr>
          <p:cNvSpPr>
            <a:spLocks noGrp="1"/>
          </p:cNvSpPr>
          <p:nvPr>
            <p:ph type="title"/>
          </p:nvPr>
        </p:nvSpPr>
        <p:spPr>
          <a:xfrm>
            <a:off x="877831" y="99710"/>
            <a:ext cx="10773833" cy="867930"/>
          </a:xfrm>
        </p:spPr>
        <p:txBody>
          <a:bodyPr/>
          <a:lstStyle/>
          <a:p>
            <a:pPr algn="ctr"/>
            <a:r>
              <a:rPr lang="en-US" sz="2800" b="1" dirty="0">
                <a:solidFill>
                  <a:srgbClr val="0B2040"/>
                </a:solidFill>
                <a:latin typeface="Arial" panose="020B0604020202020204" pitchFamily="34" charset="0"/>
                <a:cs typeface="Arial" panose="020B0604020202020204" pitchFamily="34" charset="0"/>
              </a:rPr>
              <a:t>In the last 12 months, how would you describe the length of time it took to access your regular healthcare provider? </a:t>
            </a:r>
          </a:p>
        </p:txBody>
      </p:sp>
      <p:sp>
        <p:nvSpPr>
          <p:cNvPr id="4" name="Slide Number Placeholder 3">
            <a:extLst>
              <a:ext uri="{FF2B5EF4-FFF2-40B4-BE49-F238E27FC236}">
                <a16:creationId xmlns:a16="http://schemas.microsoft.com/office/drawing/2014/main" id="{F8F416DE-17B7-A995-2D5B-4FA6C53401DE}"/>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33</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20E14A68-6984-0C7E-96FB-0B58B09C0361}"/>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9735E257-8F98-0F1E-28D8-387A5C52B83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D6DBC8-4C22-1F23-FB25-57CB4766F045}"/>
              </a:ext>
            </a:extLst>
          </p:cNvPr>
          <p:cNvSpPr txBox="1"/>
          <p:nvPr/>
        </p:nvSpPr>
        <p:spPr bwMode="auto">
          <a:xfrm>
            <a:off x="877831" y="1634938"/>
            <a:ext cx="10328788" cy="3283463"/>
          </a:xfrm>
          <a:prstGeom prst="rect">
            <a:avLst/>
          </a:prstGeom>
          <a:noFill/>
          <a:ln w="19050" algn="ctr">
            <a:noFill/>
            <a:miter lim="800000"/>
            <a:headEnd/>
            <a:tailEnd/>
          </a:ln>
        </p:spPr>
        <p:txBody>
          <a:bodyPr wrap="square" lIns="0" tIns="0" rIns="0" bIns="0" rtlCol="0">
            <a:spAutoFit/>
          </a:bodyPr>
          <a:lstStyle/>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67" dirty="0">
                <a:solidFill>
                  <a:srgbClr val="0A2041"/>
                </a:solidFill>
                <a:latin typeface="Helvetica" pitchFamily="2" charset="0"/>
              </a:rPr>
              <a:t>Compared with those aged 65+, younger adults were more likely to indicate that the length of time was somewhat or much too long. (Age 18-44 were 39% more likely and age 45-64 were 49%)</a:t>
            </a: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667" dirty="0">
              <a:solidFill>
                <a:srgbClr val="0A2041"/>
              </a:solidFill>
              <a:latin typeface="Helvetica" pitchFamily="2" charset="0"/>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67" dirty="0">
                <a:solidFill>
                  <a:srgbClr val="0A2041"/>
                </a:solidFill>
                <a:latin typeface="Helvetica" pitchFamily="2" charset="0"/>
              </a:rPr>
              <a:t>Compared with those who rarely/never worried about having a place to live, those who sometimes or always worried about housing were 25% more likely to indicate that the length of time was somewhat or much too long.</a:t>
            </a:r>
          </a:p>
        </p:txBody>
      </p:sp>
    </p:spTree>
    <p:extLst>
      <p:ext uri="{BB962C8B-B14F-4D97-AF65-F5344CB8AC3E}">
        <p14:creationId xmlns:p14="http://schemas.microsoft.com/office/powerpoint/2010/main" val="340854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0B99F-C34C-1774-87CB-C30683A6AD5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A597A53-D2CA-84BA-9E5A-CA7C97F49533}"/>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971547D-7ABF-22D3-165A-1F9894074CB3}"/>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Results - Age</a:t>
            </a:r>
          </a:p>
        </p:txBody>
      </p:sp>
      <p:sp>
        <p:nvSpPr>
          <p:cNvPr id="4" name="Slide Number Placeholder 3">
            <a:extLst>
              <a:ext uri="{FF2B5EF4-FFF2-40B4-BE49-F238E27FC236}">
                <a16:creationId xmlns:a16="http://schemas.microsoft.com/office/drawing/2014/main" id="{4877BA00-6B07-A7D6-0F29-D489EEC5075E}"/>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34</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6E34A6EE-D0E0-B894-8B41-B3D6205331AD}"/>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E909D779-E84F-9F96-AE29-E055414131C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36D9B0-F3F8-F517-7E80-F99C5F6E243E}"/>
              </a:ext>
            </a:extLst>
          </p:cNvPr>
          <p:cNvSpPr txBox="1"/>
          <p:nvPr/>
        </p:nvSpPr>
        <p:spPr bwMode="auto">
          <a:xfrm>
            <a:off x="877831" y="1496280"/>
            <a:ext cx="10328788" cy="4308872"/>
          </a:xfrm>
          <a:prstGeom prst="rect">
            <a:avLst/>
          </a:prstGeom>
          <a:noFill/>
          <a:ln w="19050" algn="ctr">
            <a:noFill/>
            <a:miter lim="800000"/>
            <a:headEnd/>
            <a:tailEnd/>
          </a:ln>
        </p:spPr>
        <p:txBody>
          <a:bodyPr wrap="square" lIns="0" tIns="0" rIns="0" bIns="0" rtlCol="0">
            <a:spAutoFit/>
          </a:bodyPr>
          <a:lstStyle/>
          <a:p>
            <a:pPr defTabSz="1219140">
              <a:defRPr/>
            </a:pPr>
            <a:r>
              <a:rPr lang="en-US" sz="2000" u="sng" dirty="0">
                <a:solidFill>
                  <a:srgbClr val="0A2041"/>
                </a:solidFill>
                <a:latin typeface="Helvetica" pitchFamily="2" charset="0"/>
              </a:rPr>
              <a:t>Statistically significant regression results for 8 experience items by equity </a:t>
            </a:r>
            <a:r>
              <a:rPr lang="en-US" sz="2000" u="sng" dirty="0" err="1">
                <a:solidFill>
                  <a:srgbClr val="0A2041"/>
                </a:solidFill>
                <a:latin typeface="Helvetica" pitchFamily="2" charset="0"/>
              </a:rPr>
              <a:t>stratifier</a:t>
            </a:r>
            <a:r>
              <a:rPr lang="en-US" sz="2000" u="sng" dirty="0">
                <a:solidFill>
                  <a:srgbClr val="0A2041"/>
                </a:solidFill>
                <a:latin typeface="Helvetica" pitchFamily="2" charset="0"/>
              </a:rPr>
              <a:t>:</a:t>
            </a:r>
          </a:p>
          <a:p>
            <a:pPr defTabSz="1219140">
              <a:defRPr/>
            </a:pPr>
            <a:endParaRPr lang="en-US" sz="2000" i="1" dirty="0">
              <a:solidFill>
                <a:srgbClr val="0A2041"/>
              </a:solidFill>
              <a:latin typeface="Helvetica" pitchFamily="2" charset="0"/>
            </a:endParaRPr>
          </a:p>
          <a:p>
            <a:pPr marL="342900" indent="-342900" defTabSz="1219140">
              <a:buFont typeface="Arial" panose="020B0604020202020204" pitchFamily="34" charset="0"/>
              <a:buChar char="•"/>
              <a:defRPr/>
            </a:pPr>
            <a:r>
              <a:rPr lang="en-US" sz="2000" i="1" dirty="0">
                <a:solidFill>
                  <a:srgbClr val="0A2041"/>
                </a:solidFill>
                <a:latin typeface="Helvetica" pitchFamily="2" charset="0"/>
              </a:rPr>
              <a:t>Younger adults </a:t>
            </a:r>
            <a:r>
              <a:rPr lang="en-US" sz="2000" dirty="0">
                <a:solidFill>
                  <a:srgbClr val="0A2041"/>
                </a:solidFill>
                <a:latin typeface="Helvetica" pitchFamily="2" charset="0"/>
              </a:rPr>
              <a:t>had </a:t>
            </a:r>
            <a:r>
              <a:rPr lang="en-US" sz="2000" b="1" dirty="0">
                <a:solidFill>
                  <a:srgbClr val="0A2041"/>
                </a:solidFill>
                <a:latin typeface="Helvetica" pitchFamily="2" charset="0"/>
              </a:rPr>
              <a:t>lower odds </a:t>
            </a:r>
            <a:r>
              <a:rPr lang="en-US" sz="2000" dirty="0">
                <a:solidFill>
                  <a:srgbClr val="0A2041"/>
                </a:solidFill>
                <a:latin typeface="Helvetica" pitchFamily="2" charset="0"/>
              </a:rPr>
              <a:t>of:</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perceiving their wait time as “about right”</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feeling that their healthcare provider understood their health needs</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reporting that their healthcare provider listened carefully to them sometimes, often or always</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perceiving their healthcare as coordinated</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being confident that their healthcare provider checks to ensure they receive needed care</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feeling confident in managing their health</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reporting ease of accessing healthcare services</a:t>
            </a:r>
          </a:p>
          <a:p>
            <a:pPr marL="800100" lvl="1" indent="-342900" defTabSz="1219140">
              <a:buFont typeface="Arial" panose="020B0604020202020204" pitchFamily="34" charset="0"/>
              <a:buChar char="•"/>
              <a:defRPr/>
            </a:pPr>
            <a:r>
              <a:rPr kumimoji="0" lang="en-US" sz="2000" b="0" i="0" u="none" strike="noStrike" kern="1200" cap="none" spc="0" normalizeH="0" baseline="0" noProof="0" dirty="0">
                <a:ln>
                  <a:noFill/>
                </a:ln>
                <a:solidFill>
                  <a:srgbClr val="0A2041"/>
                </a:solidFill>
                <a:effectLst/>
                <a:uLnTx/>
                <a:uFillTx/>
                <a:latin typeface="Helvetica" pitchFamily="2" charset="0"/>
                <a:ea typeface="+mn-ea"/>
                <a:cs typeface="+mn-cs"/>
              </a:rPr>
              <a:t>describing their health as good, very good, or excellent</a:t>
            </a: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0A2041"/>
              </a:solidFill>
              <a:latin typeface="Helvetica" pitchFamily="2" charset="0"/>
            </a:endParaRPr>
          </a:p>
        </p:txBody>
      </p:sp>
    </p:spTree>
    <p:extLst>
      <p:ext uri="{BB962C8B-B14F-4D97-AF65-F5344CB8AC3E}">
        <p14:creationId xmlns:p14="http://schemas.microsoft.com/office/powerpoint/2010/main" val="3130671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AFED1-F2D4-476C-CA89-A8FE76B9B8D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4FAD221-1687-2470-27AB-BE1ED338CB0A}"/>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FB892DD-3BB3-7C74-BA84-89639D528FA7}"/>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Results - SES</a:t>
            </a:r>
          </a:p>
        </p:txBody>
      </p:sp>
      <p:sp>
        <p:nvSpPr>
          <p:cNvPr id="4" name="Slide Number Placeholder 3">
            <a:extLst>
              <a:ext uri="{FF2B5EF4-FFF2-40B4-BE49-F238E27FC236}">
                <a16:creationId xmlns:a16="http://schemas.microsoft.com/office/drawing/2014/main" id="{A578BC70-D1B9-8B5B-2ADC-D9F98A4AA235}"/>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35</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4B5D56F7-E152-E9F7-B479-E2548BCBA2A5}"/>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DC95926C-D72A-A641-F684-15ADADBF839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47F49D9-CF64-7D08-4391-DD8E46289AE5}"/>
              </a:ext>
            </a:extLst>
          </p:cNvPr>
          <p:cNvSpPr txBox="1"/>
          <p:nvPr/>
        </p:nvSpPr>
        <p:spPr bwMode="auto">
          <a:xfrm>
            <a:off x="877831" y="1369473"/>
            <a:ext cx="11314168" cy="5539978"/>
          </a:xfrm>
          <a:prstGeom prst="rect">
            <a:avLst/>
          </a:prstGeom>
          <a:noFill/>
          <a:ln w="19050" algn="ctr">
            <a:noFill/>
            <a:miter lim="800000"/>
            <a:headEnd/>
            <a:tailEnd/>
          </a:ln>
        </p:spPr>
        <p:txBody>
          <a:bodyPr wrap="square" lIns="0" tIns="0" rIns="0" bIns="0" rtlCol="0">
            <a:spAutoFit/>
          </a:bodyPr>
          <a:lstStyle/>
          <a:p>
            <a:pPr defTabSz="1219140">
              <a:defRPr/>
            </a:pPr>
            <a:r>
              <a:rPr lang="en-US" sz="2000" u="sng" dirty="0">
                <a:solidFill>
                  <a:srgbClr val="0A2041"/>
                </a:solidFill>
                <a:latin typeface="Helvetica" pitchFamily="2" charset="0"/>
              </a:rPr>
              <a:t>Statistically significant regression results for 8 experience items by equity </a:t>
            </a:r>
            <a:r>
              <a:rPr lang="en-US" sz="2000" u="sng" dirty="0" err="1">
                <a:solidFill>
                  <a:srgbClr val="0A2041"/>
                </a:solidFill>
                <a:latin typeface="Helvetica" pitchFamily="2" charset="0"/>
              </a:rPr>
              <a:t>stratifier</a:t>
            </a:r>
            <a:r>
              <a:rPr lang="en-US" sz="2000" u="sng" dirty="0">
                <a:solidFill>
                  <a:srgbClr val="0A2041"/>
                </a:solidFill>
                <a:latin typeface="Helvetica" pitchFamily="2" charset="0"/>
              </a:rPr>
              <a:t>:</a:t>
            </a:r>
          </a:p>
          <a:p>
            <a:pPr defTabSz="1219140">
              <a:defRPr/>
            </a:pPr>
            <a:endParaRPr lang="en-US" sz="2000" dirty="0">
              <a:solidFill>
                <a:srgbClr val="0A2041"/>
              </a:solidFill>
              <a:latin typeface="Helvetica" pitchFamily="2" charset="0"/>
            </a:endParaRPr>
          </a:p>
          <a:p>
            <a:pPr marL="342900" indent="-342900" defTabSz="1219140">
              <a:buFont typeface="Arial" panose="020B0604020202020204" pitchFamily="34" charset="0"/>
              <a:buChar char="•"/>
              <a:defRPr/>
            </a:pPr>
            <a:r>
              <a:rPr lang="en-US" sz="2000" dirty="0">
                <a:solidFill>
                  <a:srgbClr val="0A2041"/>
                </a:solidFill>
                <a:latin typeface="Helvetica" pitchFamily="2" charset="0"/>
              </a:rPr>
              <a:t>Those </a:t>
            </a:r>
            <a:r>
              <a:rPr lang="en-US" sz="2000" b="1" i="1" u="sng" dirty="0">
                <a:solidFill>
                  <a:srgbClr val="0A2041"/>
                </a:solidFill>
                <a:latin typeface="Helvetica" pitchFamily="2" charset="0"/>
              </a:rPr>
              <a:t>insecurely housed </a:t>
            </a:r>
            <a:r>
              <a:rPr lang="en-US" sz="2000" dirty="0">
                <a:solidFill>
                  <a:srgbClr val="0A2041"/>
                </a:solidFill>
                <a:latin typeface="Helvetica" pitchFamily="2" charset="0"/>
              </a:rPr>
              <a:t>had </a:t>
            </a:r>
            <a:r>
              <a:rPr lang="en-US" sz="2000" b="1" dirty="0">
                <a:solidFill>
                  <a:srgbClr val="0A2041"/>
                </a:solidFill>
                <a:latin typeface="Helvetica" pitchFamily="2" charset="0"/>
              </a:rPr>
              <a:t>lower odds </a:t>
            </a:r>
            <a:r>
              <a:rPr lang="en-US" sz="2000" dirty="0">
                <a:solidFill>
                  <a:srgbClr val="0A2041"/>
                </a:solidFill>
                <a:latin typeface="Helvetica" pitchFamily="2" charset="0"/>
              </a:rPr>
              <a:t>of:</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perceiving their wait time as “about right”</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feeling that their healthcare provider understood their health needs</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feeling confident in managing their health</a:t>
            </a:r>
          </a:p>
          <a:p>
            <a:pPr marL="800100" lvl="1" indent="-342900" defTabSz="1219140">
              <a:buFont typeface="Arial" panose="020B0604020202020204" pitchFamily="34" charset="0"/>
              <a:buChar char="•"/>
              <a:defRPr/>
            </a:pPr>
            <a:endParaRPr lang="en-US" sz="2000" dirty="0">
              <a:solidFill>
                <a:srgbClr val="0A2041"/>
              </a:solidFill>
              <a:latin typeface="Helvetica" pitchFamily="2" charset="0"/>
            </a:endParaRPr>
          </a:p>
          <a:p>
            <a:pPr marL="342900" indent="-342900" defTabSz="1219140">
              <a:buFont typeface="Arial" panose="020B0604020202020204" pitchFamily="34" charset="0"/>
              <a:buChar char="•"/>
              <a:defRPr/>
            </a:pPr>
            <a:r>
              <a:rPr lang="en-US" sz="2000" dirty="0">
                <a:solidFill>
                  <a:srgbClr val="0A2041"/>
                </a:solidFill>
                <a:latin typeface="Helvetica" pitchFamily="2" charset="0"/>
              </a:rPr>
              <a:t>Those with </a:t>
            </a:r>
            <a:r>
              <a:rPr lang="en-US" sz="2000" b="1" u="sng" dirty="0">
                <a:solidFill>
                  <a:srgbClr val="0A2041"/>
                </a:solidFill>
                <a:latin typeface="Helvetica" pitchFamily="2" charset="0"/>
              </a:rPr>
              <a:t>lower </a:t>
            </a:r>
            <a:r>
              <a:rPr lang="en-US" sz="2000" b="1" i="1" u="sng" dirty="0">
                <a:solidFill>
                  <a:srgbClr val="0A2041"/>
                </a:solidFill>
                <a:latin typeface="Helvetica" pitchFamily="2" charset="0"/>
              </a:rPr>
              <a:t>income security </a:t>
            </a:r>
            <a:r>
              <a:rPr lang="en-US" sz="2000" dirty="0">
                <a:solidFill>
                  <a:srgbClr val="0A2041"/>
                </a:solidFill>
                <a:latin typeface="Helvetica" pitchFamily="2" charset="0"/>
              </a:rPr>
              <a:t>had </a:t>
            </a:r>
            <a:r>
              <a:rPr lang="en-US" sz="2000" b="1" dirty="0">
                <a:solidFill>
                  <a:srgbClr val="0A2041"/>
                </a:solidFill>
                <a:latin typeface="Helvetica" pitchFamily="2" charset="0"/>
              </a:rPr>
              <a:t>lower odds </a:t>
            </a:r>
            <a:r>
              <a:rPr lang="en-US" sz="2000" dirty="0">
                <a:solidFill>
                  <a:srgbClr val="0A2041"/>
                </a:solidFill>
                <a:latin typeface="Helvetica" pitchFamily="2" charset="0"/>
              </a:rPr>
              <a:t>of:</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reporting that their healthcare provider listened carefully to them sometimes, often or always</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feeling confident in managing their health</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reporting ease of accessing healthcare services</a:t>
            </a:r>
          </a:p>
          <a:p>
            <a:pPr marL="800100" lvl="1" indent="-342900" defTabSz="1219140">
              <a:buFont typeface="Arial" panose="020B0604020202020204" pitchFamily="34" charset="0"/>
              <a:buChar char="•"/>
              <a:defRPr/>
            </a:pPr>
            <a:r>
              <a:rPr kumimoji="0" lang="en-US" sz="2000" b="0" i="0" u="none" strike="noStrike" kern="1200" cap="none" spc="0" normalizeH="0" baseline="0" noProof="0" dirty="0">
                <a:ln>
                  <a:noFill/>
                </a:ln>
                <a:solidFill>
                  <a:srgbClr val="0A2041"/>
                </a:solidFill>
                <a:effectLst/>
                <a:uLnTx/>
                <a:uFillTx/>
                <a:latin typeface="Helvetica" pitchFamily="2" charset="0"/>
                <a:ea typeface="+mn-ea"/>
                <a:cs typeface="+mn-cs"/>
              </a:rPr>
              <a:t>describing their health as good, very good, or excellent</a:t>
            </a:r>
            <a:endParaRPr lang="en-US" sz="2000" dirty="0">
              <a:solidFill>
                <a:srgbClr val="0A2041"/>
              </a:solidFill>
              <a:latin typeface="Helvetica" pitchFamily="2" charset="0"/>
            </a:endParaRPr>
          </a:p>
          <a:p>
            <a:pPr defTabSz="1219140">
              <a:defRPr/>
            </a:pPr>
            <a:endParaRPr lang="en-US" sz="2000" dirty="0">
              <a:solidFill>
                <a:srgbClr val="0A2041"/>
              </a:solidFill>
              <a:latin typeface="Helvetica" pitchFamily="2" charset="0"/>
            </a:endParaRPr>
          </a:p>
          <a:p>
            <a:pPr marL="342900" indent="-342900" defTabSz="1219140">
              <a:buFont typeface="Arial" panose="020B0604020202020204" pitchFamily="34" charset="0"/>
              <a:buChar char="•"/>
              <a:defRPr/>
            </a:pPr>
            <a:r>
              <a:rPr lang="en-US" sz="2000" dirty="0">
                <a:solidFill>
                  <a:srgbClr val="0A2041"/>
                </a:solidFill>
                <a:latin typeface="Helvetica" pitchFamily="2" charset="0"/>
              </a:rPr>
              <a:t>Those with </a:t>
            </a:r>
            <a:r>
              <a:rPr lang="en-US" sz="2000" b="1" u="sng" dirty="0">
                <a:solidFill>
                  <a:srgbClr val="0A2041"/>
                </a:solidFill>
                <a:latin typeface="Helvetica" pitchFamily="2" charset="0"/>
              </a:rPr>
              <a:t>lower </a:t>
            </a:r>
            <a:r>
              <a:rPr lang="en-US" sz="2000" b="1" i="1" u="sng" dirty="0">
                <a:solidFill>
                  <a:srgbClr val="0A2041"/>
                </a:solidFill>
                <a:latin typeface="Helvetica" pitchFamily="2" charset="0"/>
              </a:rPr>
              <a:t>food security </a:t>
            </a:r>
            <a:r>
              <a:rPr lang="en-US" sz="2000" dirty="0">
                <a:solidFill>
                  <a:srgbClr val="0A2041"/>
                </a:solidFill>
                <a:latin typeface="Helvetica" pitchFamily="2" charset="0"/>
              </a:rPr>
              <a:t>had </a:t>
            </a:r>
            <a:r>
              <a:rPr lang="en-US" sz="2000" b="1" dirty="0">
                <a:solidFill>
                  <a:srgbClr val="0A2041"/>
                </a:solidFill>
                <a:latin typeface="Helvetica" pitchFamily="2" charset="0"/>
              </a:rPr>
              <a:t>lower odds </a:t>
            </a:r>
            <a:r>
              <a:rPr lang="en-US" sz="2000" dirty="0">
                <a:solidFill>
                  <a:srgbClr val="0A2041"/>
                </a:solidFill>
                <a:latin typeface="Helvetica" pitchFamily="2" charset="0"/>
              </a:rPr>
              <a:t>of:</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feeling that their healthcare provider understood their health needs</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feeling confident in managing their health</a:t>
            </a:r>
          </a:p>
          <a:p>
            <a:pPr marL="800100" lvl="1" indent="-342900" defTabSz="1219140">
              <a:buFont typeface="Arial" panose="020B0604020202020204" pitchFamily="34" charset="0"/>
              <a:buChar char="•"/>
              <a:defRPr/>
            </a:pPr>
            <a:endParaRPr lang="en-US" sz="2000" dirty="0">
              <a:solidFill>
                <a:srgbClr val="0A2041"/>
              </a:solidFill>
              <a:latin typeface="Helvetica" pitchFamily="2" charset="0"/>
            </a:endParaRPr>
          </a:p>
          <a:p>
            <a:pPr marR="0" lvl="0" algn="l" defTabSz="1219140" rtl="0" eaLnBrk="1" fontAlgn="auto" latinLnBrk="0" hangingPunct="1">
              <a:lnSpc>
                <a:spcPct val="100000"/>
              </a:lnSpc>
              <a:spcBef>
                <a:spcPts val="0"/>
              </a:spcBef>
              <a:spcAft>
                <a:spcPts val="0"/>
              </a:spcAft>
              <a:buClrTx/>
              <a:buSzTx/>
              <a:tabLst/>
              <a:defRPr/>
            </a:pPr>
            <a:endParaRPr lang="en-US" sz="2000" dirty="0">
              <a:solidFill>
                <a:srgbClr val="0A2041"/>
              </a:solidFill>
              <a:latin typeface="Helvetica" pitchFamily="2" charset="0"/>
            </a:endParaRPr>
          </a:p>
        </p:txBody>
      </p:sp>
    </p:spTree>
    <p:extLst>
      <p:ext uri="{BB962C8B-B14F-4D97-AF65-F5344CB8AC3E}">
        <p14:creationId xmlns:p14="http://schemas.microsoft.com/office/powerpoint/2010/main" val="3939905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C901-B538-6AD5-A9FF-D758B85B9A6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1461394-3982-6378-2DD9-E65FAC223BC7}"/>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D773CDE-A5C1-976A-D7E4-0BC3B0D5384F}"/>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Results – Gender &amp; Sexuality</a:t>
            </a:r>
          </a:p>
        </p:txBody>
      </p:sp>
      <p:sp>
        <p:nvSpPr>
          <p:cNvPr id="4" name="Slide Number Placeholder 3">
            <a:extLst>
              <a:ext uri="{FF2B5EF4-FFF2-40B4-BE49-F238E27FC236}">
                <a16:creationId xmlns:a16="http://schemas.microsoft.com/office/drawing/2014/main" id="{2C865B54-CEE3-FDF0-63A1-30FC01819019}"/>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36</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B0FDFB30-BA47-C069-4D16-FE2CE949CA04}"/>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CEDD0B16-A83B-2804-F518-7C861CD0975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711618-C97F-E425-DFDC-BB0162D49D78}"/>
              </a:ext>
            </a:extLst>
          </p:cNvPr>
          <p:cNvSpPr txBox="1"/>
          <p:nvPr/>
        </p:nvSpPr>
        <p:spPr bwMode="auto">
          <a:xfrm>
            <a:off x="877831" y="1634938"/>
            <a:ext cx="10328788" cy="4001095"/>
          </a:xfrm>
          <a:prstGeom prst="rect">
            <a:avLst/>
          </a:prstGeom>
          <a:noFill/>
          <a:ln w="19050" algn="ctr">
            <a:noFill/>
            <a:miter lim="800000"/>
            <a:headEnd/>
            <a:tailEnd/>
          </a:ln>
        </p:spPr>
        <p:txBody>
          <a:bodyPr wrap="square" lIns="0" tIns="0" rIns="0" bIns="0" rtlCol="0">
            <a:spAutoFit/>
          </a:bodyPr>
          <a:lstStyle/>
          <a:p>
            <a:pPr defTabSz="1219140">
              <a:defRPr/>
            </a:pPr>
            <a:r>
              <a:rPr lang="en-US" sz="2000" u="sng" dirty="0">
                <a:solidFill>
                  <a:srgbClr val="0A2041"/>
                </a:solidFill>
                <a:latin typeface="Helvetica" pitchFamily="2" charset="0"/>
              </a:rPr>
              <a:t>Statistically significant regression results for 8 experience items by equity </a:t>
            </a:r>
            <a:r>
              <a:rPr lang="en-US" sz="2000" u="sng" dirty="0" err="1">
                <a:solidFill>
                  <a:srgbClr val="0A2041"/>
                </a:solidFill>
                <a:latin typeface="Helvetica" pitchFamily="2" charset="0"/>
              </a:rPr>
              <a:t>stratifier</a:t>
            </a:r>
            <a:r>
              <a:rPr lang="en-US" sz="2000" u="sng" dirty="0">
                <a:solidFill>
                  <a:srgbClr val="0A2041"/>
                </a:solidFill>
                <a:latin typeface="Helvetica" pitchFamily="2" charset="0"/>
              </a:rPr>
              <a:t>:</a:t>
            </a:r>
          </a:p>
          <a:p>
            <a:pPr defTabSz="1219140">
              <a:defRPr/>
            </a:pPr>
            <a:endParaRPr lang="en-US" sz="2000" dirty="0">
              <a:solidFill>
                <a:srgbClr val="0A2041"/>
              </a:solidFill>
              <a:latin typeface="Helvetica" pitchFamily="2" charset="0"/>
            </a:endParaRPr>
          </a:p>
          <a:p>
            <a:pPr marL="342900" indent="-342900" defTabSz="1219140">
              <a:buFont typeface="Arial" panose="020B0604020202020204" pitchFamily="34" charset="0"/>
              <a:buChar char="•"/>
              <a:defRPr/>
            </a:pPr>
            <a:r>
              <a:rPr lang="en-US" sz="2000" b="1" i="1" u="sng" dirty="0">
                <a:solidFill>
                  <a:srgbClr val="0A2041"/>
                </a:solidFill>
                <a:latin typeface="Helvetica" pitchFamily="2" charset="0"/>
              </a:rPr>
              <a:t>Men</a:t>
            </a:r>
            <a:r>
              <a:rPr lang="en-US" sz="2000" dirty="0">
                <a:solidFill>
                  <a:srgbClr val="0A2041"/>
                </a:solidFill>
                <a:latin typeface="Helvetica" pitchFamily="2" charset="0"/>
              </a:rPr>
              <a:t> had </a:t>
            </a:r>
            <a:r>
              <a:rPr lang="en-US" sz="2000" b="1" dirty="0">
                <a:solidFill>
                  <a:srgbClr val="0A2041"/>
                </a:solidFill>
                <a:latin typeface="Helvetica" pitchFamily="2" charset="0"/>
              </a:rPr>
              <a:t>lower odds </a:t>
            </a:r>
            <a:r>
              <a:rPr lang="en-US" sz="2000" dirty="0">
                <a:solidFill>
                  <a:srgbClr val="0A2041"/>
                </a:solidFill>
                <a:latin typeface="Helvetica" pitchFamily="2" charset="0"/>
              </a:rPr>
              <a:t>of:</a:t>
            </a:r>
          </a:p>
          <a:p>
            <a:pPr marL="800100" lvl="1" indent="-342900" defTabSz="1219140">
              <a:buFont typeface="Arial" panose="020B0604020202020204" pitchFamily="34" charset="0"/>
              <a:buChar char="•"/>
              <a:defRPr/>
            </a:pPr>
            <a:r>
              <a:rPr lang="en-US" sz="2000" dirty="0">
                <a:solidFill>
                  <a:srgbClr val="0A2041"/>
                </a:solidFill>
                <a:latin typeface="Helvetica" pitchFamily="2" charset="0"/>
              </a:rPr>
              <a:t>feeling that their healthcare provider understood their health needs</a:t>
            </a:r>
          </a:p>
          <a:p>
            <a:pPr marL="800100" lvl="1" indent="-342900" defTabSz="1219140">
              <a:buFont typeface="Arial" panose="020B0604020202020204" pitchFamily="34" charset="0"/>
              <a:buChar char="•"/>
              <a:defRPr/>
            </a:pPr>
            <a:endParaRPr lang="en-US" sz="2000" dirty="0">
              <a:solidFill>
                <a:srgbClr val="0A2041"/>
              </a:solidFill>
              <a:latin typeface="Helvetica" pitchFamily="2" charset="0"/>
            </a:endParaRPr>
          </a:p>
          <a:p>
            <a:pPr marL="342900" indent="-342900" defTabSz="1219140">
              <a:buFont typeface="Arial" panose="020B0604020202020204" pitchFamily="34" charset="0"/>
              <a:buChar char="•"/>
              <a:defRPr/>
            </a:pPr>
            <a:r>
              <a:rPr lang="en-US" sz="2000" dirty="0">
                <a:solidFill>
                  <a:srgbClr val="0A2041"/>
                </a:solidFill>
                <a:latin typeface="Helvetica" pitchFamily="2" charset="0"/>
              </a:rPr>
              <a:t>No statistically significant associations between sexual orientation and PREM/PROMs included</a:t>
            </a:r>
          </a:p>
          <a:p>
            <a:pPr marL="800100" lvl="1" indent="-342900" defTabSz="1219140">
              <a:buFont typeface="Arial" panose="020B0604020202020204" pitchFamily="34" charset="0"/>
              <a:buChar char="•"/>
              <a:defRPr/>
            </a:pPr>
            <a:endParaRPr lang="en-US" sz="2000" dirty="0">
              <a:solidFill>
                <a:srgbClr val="0A2041"/>
              </a:solidFill>
              <a:latin typeface="Helvetica" pitchFamily="2" charset="0"/>
            </a:endParaRPr>
          </a:p>
          <a:p>
            <a:pPr marL="800100" lvl="1" indent="-342900" defTabSz="1219140">
              <a:buFont typeface="Arial" panose="020B0604020202020204" pitchFamily="34" charset="0"/>
              <a:buChar char="•"/>
              <a:defRPr/>
            </a:pPr>
            <a:endParaRPr lang="en-US" sz="2000" dirty="0">
              <a:solidFill>
                <a:srgbClr val="0A2041"/>
              </a:solidFill>
              <a:latin typeface="Helvetica" pitchFamily="2" charset="0"/>
            </a:endParaRPr>
          </a:p>
          <a:p>
            <a:pPr lvl="1" defTabSz="1219140">
              <a:defRPr/>
            </a:pPr>
            <a:endParaRPr lang="en-US" sz="2000" dirty="0">
              <a:solidFill>
                <a:srgbClr val="0A2041"/>
              </a:solidFill>
              <a:latin typeface="Helvetica" pitchFamily="2" charset="0"/>
            </a:endParaRPr>
          </a:p>
          <a:p>
            <a:pPr marL="800100" lvl="1" indent="-342900" defTabSz="1219140">
              <a:buFont typeface="Arial" panose="020B0604020202020204" pitchFamily="34" charset="0"/>
              <a:buChar char="•"/>
              <a:defRPr/>
            </a:pPr>
            <a:endParaRPr lang="en-US" sz="2000" dirty="0">
              <a:solidFill>
                <a:srgbClr val="0A2041"/>
              </a:solidFill>
              <a:latin typeface="Helvetica" pitchFamily="2" charset="0"/>
            </a:endParaRPr>
          </a:p>
          <a:p>
            <a:pPr marL="800100" lvl="1" indent="-342900" defTabSz="1219140">
              <a:buFont typeface="Arial" panose="020B0604020202020204" pitchFamily="34" charset="0"/>
              <a:buChar char="•"/>
              <a:defRPr/>
            </a:pPr>
            <a:endParaRPr lang="en-US" sz="2000" dirty="0">
              <a:solidFill>
                <a:srgbClr val="0A2041"/>
              </a:solidFill>
              <a:latin typeface="Helvetica" pitchFamily="2" charset="0"/>
            </a:endParaRPr>
          </a:p>
          <a:p>
            <a:pPr marR="0" lvl="0" algn="l" defTabSz="1219140" rtl="0" eaLnBrk="1" fontAlgn="auto" latinLnBrk="0" hangingPunct="1">
              <a:lnSpc>
                <a:spcPct val="100000"/>
              </a:lnSpc>
              <a:spcBef>
                <a:spcPts val="0"/>
              </a:spcBef>
              <a:spcAft>
                <a:spcPts val="0"/>
              </a:spcAft>
              <a:buClrTx/>
              <a:buSzTx/>
              <a:tabLst/>
              <a:defRPr/>
            </a:pPr>
            <a:endParaRPr lang="en-US" sz="2000" dirty="0">
              <a:solidFill>
                <a:srgbClr val="0A2041"/>
              </a:solidFill>
              <a:latin typeface="Helvetica" pitchFamily="2" charset="0"/>
            </a:endParaRPr>
          </a:p>
        </p:txBody>
      </p:sp>
    </p:spTree>
    <p:extLst>
      <p:ext uri="{BB962C8B-B14F-4D97-AF65-F5344CB8AC3E}">
        <p14:creationId xmlns:p14="http://schemas.microsoft.com/office/powerpoint/2010/main" val="84445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44080-884A-5786-7EAE-99585D36735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AE2DC90-85D1-BA19-7012-C4C06648F9BB}"/>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0E775FD-4455-AFA5-54B0-B8AA6AE20DBB}"/>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Limitations</a:t>
            </a:r>
          </a:p>
        </p:txBody>
      </p:sp>
      <p:sp>
        <p:nvSpPr>
          <p:cNvPr id="4" name="Slide Number Placeholder 3">
            <a:extLst>
              <a:ext uri="{FF2B5EF4-FFF2-40B4-BE49-F238E27FC236}">
                <a16:creationId xmlns:a16="http://schemas.microsoft.com/office/drawing/2014/main" id="{DFA162E6-8916-9402-81A8-5704A5F6E99E}"/>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37</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69EA1EF3-A532-4C0D-88D1-E5E18B6BD15B}"/>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8B05F9FC-A9C3-DABE-48FD-C9631B40BC0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8C57464-5D2E-5DB6-C32A-1C90DBC41F66}"/>
              </a:ext>
            </a:extLst>
          </p:cNvPr>
          <p:cNvSpPr txBox="1"/>
          <p:nvPr/>
        </p:nvSpPr>
        <p:spPr bwMode="auto">
          <a:xfrm>
            <a:off x="877831" y="1634938"/>
            <a:ext cx="10328788" cy="3877985"/>
          </a:xfrm>
          <a:prstGeom prst="rect">
            <a:avLst/>
          </a:prstGeom>
          <a:noFill/>
          <a:ln w="19050" algn="ctr">
            <a:noFill/>
            <a:miter lim="800000"/>
            <a:headEnd/>
            <a:tailEnd/>
          </a:ln>
        </p:spPr>
        <p:txBody>
          <a:bodyPr wrap="square" lIns="0" tIns="0" rIns="0" bIns="0" rtlCol="0">
            <a:spAutoFit/>
          </a:bodyPr>
          <a:lstStyle/>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2041"/>
              </a:solidFill>
              <a:effectLst/>
              <a:uLnTx/>
              <a:uFillTx/>
              <a:latin typeface="Helvetica" pitchFamily="2" charset="0"/>
              <a:ea typeface="+mn-ea"/>
              <a:cs typeface="+mn-cs"/>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0A2041"/>
              </a:solidFill>
              <a:latin typeface="Helvetica" pitchFamily="2" charset="0"/>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A2041"/>
                </a:solidFill>
                <a:latin typeface="Helvetica" pitchFamily="2" charset="0"/>
              </a:rPr>
              <a:t>Generalizability to the greater population</a:t>
            </a: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0A2041"/>
              </a:solidFill>
              <a:latin typeface="Helvetica" pitchFamily="2" charset="0"/>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A2041"/>
                </a:solidFill>
                <a:latin typeface="Helvetica" pitchFamily="2" charset="0"/>
              </a:rPr>
              <a:t>Non-response bias</a:t>
            </a: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0A2041"/>
              </a:solidFill>
              <a:latin typeface="Helvetica" pitchFamily="2" charset="0"/>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A2041"/>
                </a:solidFill>
                <a:latin typeface="Helvetica" pitchFamily="2" charset="0"/>
              </a:rPr>
              <a:t>Lack of diversity</a:t>
            </a:r>
            <a:endParaRPr kumimoji="0" lang="en-US" sz="2800" b="0" i="0" u="none" strike="noStrike" kern="1200" cap="none" spc="0" normalizeH="0" baseline="0" noProof="0" dirty="0">
              <a:ln>
                <a:noFill/>
              </a:ln>
              <a:solidFill>
                <a:srgbClr val="0A2041"/>
              </a:solidFill>
              <a:effectLst/>
              <a:uLnTx/>
              <a:uFillTx/>
              <a:latin typeface="Helvetica" pitchFamily="2" charset="0"/>
              <a:ea typeface="+mn-ea"/>
              <a:cs typeface="+mn-cs"/>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2041"/>
              </a:solidFill>
              <a:effectLst/>
              <a:uLnTx/>
              <a:uFillTx/>
              <a:latin typeface="Helvetica" pitchFamily="2" charset="0"/>
              <a:ea typeface="+mn-ea"/>
              <a:cs typeface="+mn-cs"/>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0A2041"/>
              </a:solidFill>
              <a:latin typeface="Helvetica" pitchFamily="2" charset="0"/>
            </a:endParaRPr>
          </a:p>
        </p:txBody>
      </p:sp>
    </p:spTree>
    <p:extLst>
      <p:ext uri="{BB962C8B-B14F-4D97-AF65-F5344CB8AC3E}">
        <p14:creationId xmlns:p14="http://schemas.microsoft.com/office/powerpoint/2010/main" val="685138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FD9B3-CAED-1BBA-76BE-BA754F528D5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F09D5E3-5047-0455-4323-A498246F505D}"/>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DFE0111-A8DD-B9B1-B594-760F8A2ED133}"/>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Discussion</a:t>
            </a:r>
          </a:p>
        </p:txBody>
      </p:sp>
      <p:sp>
        <p:nvSpPr>
          <p:cNvPr id="4" name="Slide Number Placeholder 3">
            <a:extLst>
              <a:ext uri="{FF2B5EF4-FFF2-40B4-BE49-F238E27FC236}">
                <a16:creationId xmlns:a16="http://schemas.microsoft.com/office/drawing/2014/main" id="{3B60FE12-E929-94E8-8A9C-3F41CB8BC2D4}"/>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38</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5E5B9BCC-C7D8-44BE-8B62-8F658467EFA4}"/>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C5868BF3-7840-E220-B557-19C7C9E648F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B663B1-52A0-D842-3B01-F692448595D7}"/>
              </a:ext>
            </a:extLst>
          </p:cNvPr>
          <p:cNvSpPr txBox="1"/>
          <p:nvPr/>
        </p:nvSpPr>
        <p:spPr bwMode="auto">
          <a:xfrm>
            <a:off x="877831" y="1634938"/>
            <a:ext cx="10328788" cy="4616648"/>
          </a:xfrm>
          <a:prstGeom prst="rect">
            <a:avLst/>
          </a:prstGeom>
          <a:noFill/>
          <a:ln w="19050" algn="ctr">
            <a:noFill/>
            <a:miter lim="800000"/>
            <a:headEnd/>
            <a:tailEnd/>
          </a:ln>
        </p:spPr>
        <p:txBody>
          <a:bodyPr wrap="square" lIns="0" tIns="0" rIns="0" bIns="0" rtlCol="0">
            <a:spAutoFit/>
          </a:bodyPr>
          <a:lstStyle/>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Helvetica" pitchFamily="2" charset="0"/>
              </a:rPr>
              <a:t>Given the current widespread focus on addressing the social determinants of health to achieve greater equity, understanding the patient experience within integrated care setting is critical.</a:t>
            </a: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Helvetica" pitchFamily="2" charset="0"/>
            </a:endParaRPr>
          </a:p>
          <a:p>
            <a:pPr marL="457200" indent="-457200" defTabSz="1219140">
              <a:buFont typeface="Arial" panose="020B0604020202020204" pitchFamily="34" charset="0"/>
              <a:buChar char="•"/>
              <a:defRPr/>
            </a:pPr>
            <a:r>
              <a:rPr lang="en-US" sz="2000" dirty="0">
                <a:latin typeface="Helvetica" pitchFamily="2" charset="0"/>
              </a:rPr>
              <a:t>Focusing on PREM/PROMs in the context of integrated care promotes person-centered health care. </a:t>
            </a:r>
          </a:p>
          <a:p>
            <a:pPr marL="457200" indent="-457200" defTabSz="1219140">
              <a:buFont typeface="Arial" panose="020B0604020202020204" pitchFamily="34" charset="0"/>
              <a:buChar char="•"/>
              <a:defRPr/>
            </a:pPr>
            <a:endParaRPr lang="en-US" sz="2000" dirty="0">
              <a:latin typeface="Helvetica" pitchFamily="2" charset="0"/>
            </a:endParaRPr>
          </a:p>
          <a:p>
            <a:pPr marL="457200" indent="-457200" defTabSz="1219140">
              <a:buFont typeface="Arial" panose="020B0604020202020204" pitchFamily="34" charset="0"/>
              <a:buChar char="•"/>
              <a:defRPr/>
            </a:pPr>
            <a:r>
              <a:rPr lang="en-US" sz="2000" dirty="0">
                <a:latin typeface="Helvetica" pitchFamily="2" charset="0"/>
              </a:rPr>
              <a:t>Policymakers are increasingly recognizing the value of PREM/PROMs in many future trends of health systems, such as personalized care, shared decision-making, quality improvement, health systems efficiency, and transparency.</a:t>
            </a: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Helvetica" pitchFamily="2" charset="0"/>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Helvetica" pitchFamily="2" charset="0"/>
              </a:rPr>
              <a:t>More attention should be placed on the barriers and enablers to strengthening the collaboration of primary care and community support services in order to narrow the equity gap and reduce current prevalent social inequalities in the health system.</a:t>
            </a: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Helvetica" pitchFamily="2" charset="0"/>
            </a:endParaRPr>
          </a:p>
        </p:txBody>
      </p:sp>
    </p:spTree>
    <p:extLst>
      <p:ext uri="{BB962C8B-B14F-4D97-AF65-F5344CB8AC3E}">
        <p14:creationId xmlns:p14="http://schemas.microsoft.com/office/powerpoint/2010/main" val="1816394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DC85D-0FE4-0F73-591D-6DF3908D16B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101C29C-DD43-949F-6FF5-89B28B319494}"/>
              </a:ext>
            </a:extLst>
          </p:cNvPr>
          <p:cNvSpPr/>
          <p:nvPr/>
        </p:nvSpPr>
        <p:spPr>
          <a:xfrm>
            <a:off x="0" y="-82919"/>
            <a:ext cx="12191999" cy="1319292"/>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5ADC5F9-A3DE-8FA8-B289-FE65F3CD6A51}"/>
              </a:ext>
            </a:extLst>
          </p:cNvPr>
          <p:cNvSpPr>
            <a:spLocks noGrp="1"/>
          </p:cNvSpPr>
          <p:nvPr>
            <p:ph type="title"/>
          </p:nvPr>
        </p:nvSpPr>
        <p:spPr>
          <a:xfrm>
            <a:off x="877831" y="438915"/>
            <a:ext cx="10773833" cy="535531"/>
          </a:xfrm>
        </p:spPr>
        <p:txBody>
          <a:bodyPr/>
          <a:lstStyle/>
          <a:p>
            <a:pPr algn="ctr"/>
            <a:r>
              <a:rPr lang="en-US" sz="3200" b="1" dirty="0">
                <a:solidFill>
                  <a:srgbClr val="0B2040"/>
                </a:solidFill>
                <a:latin typeface="Arial" panose="020B0604020202020204" pitchFamily="34" charset="0"/>
                <a:cs typeface="Arial" panose="020B0604020202020204" pitchFamily="34" charset="0"/>
              </a:rPr>
              <a:t>Questions?</a:t>
            </a:r>
          </a:p>
        </p:txBody>
      </p:sp>
      <p:sp>
        <p:nvSpPr>
          <p:cNvPr id="4" name="Slide Number Placeholder 3">
            <a:extLst>
              <a:ext uri="{FF2B5EF4-FFF2-40B4-BE49-F238E27FC236}">
                <a16:creationId xmlns:a16="http://schemas.microsoft.com/office/drawing/2014/main" id="{1084D46E-12B6-5CF2-5EDD-2B8F4D1D9C61}"/>
              </a:ext>
            </a:extLst>
          </p:cNvPr>
          <p:cNvSpPr>
            <a:spLocks noGrp="1"/>
          </p:cNvSpPr>
          <p:nvPr>
            <p:ph type="sldNum" sz="quarter" idx="4"/>
          </p:nvPr>
        </p:nvSpPr>
        <p:spPr/>
        <p:txBody>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DB1AF65A-669B-4DE9-8F9E-3E102656DFC6}" type="slidenum">
              <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39</a:t>
            </a:fld>
            <a:endParaRPr kumimoji="0" lang="en-US" alt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Slide Number Placeholder 3">
            <a:extLst>
              <a:ext uri="{FF2B5EF4-FFF2-40B4-BE49-F238E27FC236}">
                <a16:creationId xmlns:a16="http://schemas.microsoft.com/office/drawing/2014/main" id="{16D2B1DB-4CA0-AE71-3693-207F4414FA2F}"/>
              </a:ext>
            </a:extLst>
          </p:cNvPr>
          <p:cNvSpPr txBox="1">
            <a:spLocks/>
          </p:cNvSpPr>
          <p:nvPr/>
        </p:nvSpPr>
        <p:spPr>
          <a:xfrm>
            <a:off x="8576418" y="6356350"/>
            <a:ext cx="28708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800" b="0" i="0" u="none" strike="noStrike" kern="1200" cap="none" spc="0" normalizeH="0" baseline="0" noProof="0" smtClean="0">
                <a:ln>
                  <a:noFill/>
                </a:ln>
                <a:solidFill>
                  <a:srgbClr val="0B204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CA" sz="1800" b="0" i="0" u="none" strike="noStrike" kern="1200" cap="none" spc="0" normalizeH="0" baseline="0" noProof="0" dirty="0">
              <a:ln>
                <a:noFill/>
              </a:ln>
              <a:solidFill>
                <a:srgbClr val="0B2040"/>
              </a:solidFill>
              <a:effectLst/>
              <a:uLnTx/>
              <a:uFillTx/>
              <a:latin typeface="Arial" panose="020B0604020202020204" pitchFamily="34" charset="0"/>
              <a:ea typeface="+mn-ea"/>
              <a:cs typeface="Arial" panose="020B0604020202020204" pitchFamily="34" charset="0"/>
            </a:endParaRPr>
          </a:p>
        </p:txBody>
      </p:sp>
      <p:pic>
        <p:nvPicPr>
          <p:cNvPr id="7" name="Picture 2" descr="http://hspn.ca/wp-content/uploads/2020/03/HSPNWordmark_dark.png">
            <a:extLst>
              <a:ext uri="{FF2B5EF4-FFF2-40B4-BE49-F238E27FC236}">
                <a16:creationId xmlns:a16="http://schemas.microsoft.com/office/drawing/2014/main" id="{77A581B8-16A4-3889-A1A9-A0E9E0EAE66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39D1BB-40DC-797E-0028-C8A0A83D95A3}"/>
              </a:ext>
            </a:extLst>
          </p:cNvPr>
          <p:cNvSpPr txBox="1"/>
          <p:nvPr/>
        </p:nvSpPr>
        <p:spPr bwMode="auto">
          <a:xfrm>
            <a:off x="877831" y="1634938"/>
            <a:ext cx="10328788" cy="1231299"/>
          </a:xfrm>
          <a:prstGeom prst="rect">
            <a:avLst/>
          </a:prstGeom>
          <a:noFill/>
          <a:ln w="19050" algn="ctr">
            <a:noFill/>
            <a:miter lim="800000"/>
            <a:headEnd/>
            <a:tailEnd/>
          </a:ln>
        </p:spPr>
        <p:txBody>
          <a:bodyPr wrap="square" lIns="0" tIns="0" rIns="0" bIns="0" rtlCol="0">
            <a:spAutoFit/>
          </a:bodyPr>
          <a:lstStyle/>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67" dirty="0" err="1">
                <a:solidFill>
                  <a:srgbClr val="0A2041"/>
                </a:solidFill>
                <a:latin typeface="Helvetica" pitchFamily="2" charset="0"/>
              </a:rPr>
              <a:t>grace.spiro@utoronto.ca</a:t>
            </a:r>
            <a:endParaRPr lang="en-US" sz="2667" dirty="0">
              <a:solidFill>
                <a:srgbClr val="0A2041"/>
              </a:solidFill>
              <a:latin typeface="Helvetica" pitchFamily="2" charset="0"/>
            </a:endParaRPr>
          </a:p>
          <a:p>
            <a:pPr marL="457200" marR="0" lvl="0" indent="-4572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667" dirty="0">
              <a:solidFill>
                <a:srgbClr val="0A2041"/>
              </a:solidFill>
              <a:latin typeface="Helvetica" pitchFamily="2" charset="0"/>
            </a:endParaRPr>
          </a:p>
          <a:p>
            <a:pPr marL="457200" indent="-457200" defTabSz="1219140">
              <a:buFont typeface="Arial" panose="020B0604020202020204" pitchFamily="34" charset="0"/>
              <a:buChar char="•"/>
              <a:defRPr/>
            </a:pPr>
            <a:r>
              <a:rPr lang="en-US" sz="2667" dirty="0" err="1">
                <a:solidFill>
                  <a:srgbClr val="0A2041"/>
                </a:solidFill>
                <a:latin typeface="Helvetica" pitchFamily="2" charset="0"/>
              </a:rPr>
              <a:t>oht.evaluation@utoronto.ca</a:t>
            </a:r>
            <a:endParaRPr lang="en-US" sz="2667" dirty="0">
              <a:solidFill>
                <a:srgbClr val="0A2041"/>
              </a:solidFill>
              <a:latin typeface="Helvetica" pitchFamily="2" charset="0"/>
            </a:endParaRPr>
          </a:p>
        </p:txBody>
      </p:sp>
    </p:spTree>
    <p:extLst>
      <p:ext uri="{BB962C8B-B14F-4D97-AF65-F5344CB8AC3E}">
        <p14:creationId xmlns:p14="http://schemas.microsoft.com/office/powerpoint/2010/main" val="2717270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DD811A-90D0-D0D5-EF24-920FAA4EE7AB}"/>
              </a:ext>
            </a:extLst>
          </p:cNvPr>
          <p:cNvSpPr>
            <a:spLocks noGrp="1"/>
          </p:cNvSpPr>
          <p:nvPr>
            <p:ph type="sldNum" sz="quarter" idx="4294967295"/>
          </p:nvPr>
        </p:nvSpPr>
        <p:spPr/>
        <p:txBody>
          <a:bodyPr/>
          <a:lstStyle/>
          <a:p>
            <a:fld id="{9F4F81F6-E686-4BCF-BA3C-EFC8F861DBA0}" type="slidenum">
              <a:rPr lang="fr-CA" smtClean="0"/>
              <a:pPr/>
              <a:t>4</a:t>
            </a:fld>
            <a:endParaRPr lang="fr-CA" dirty="0"/>
          </a:p>
        </p:txBody>
      </p:sp>
      <p:sp>
        <p:nvSpPr>
          <p:cNvPr id="3" name="TextBox 2">
            <a:extLst>
              <a:ext uri="{FF2B5EF4-FFF2-40B4-BE49-F238E27FC236}">
                <a16:creationId xmlns:a16="http://schemas.microsoft.com/office/drawing/2014/main" id="{AAC27A85-4550-6D28-AA1D-3AE69E615CFD}"/>
              </a:ext>
            </a:extLst>
          </p:cNvPr>
          <p:cNvSpPr txBox="1"/>
          <p:nvPr/>
        </p:nvSpPr>
        <p:spPr>
          <a:xfrm>
            <a:off x="5219212" y="284532"/>
            <a:ext cx="2971800" cy="646331"/>
          </a:xfrm>
          <a:prstGeom prst="rect">
            <a:avLst/>
          </a:prstGeom>
          <a:noFill/>
        </p:spPr>
        <p:txBody>
          <a:bodyPr wrap="square" rtlCol="0">
            <a:spAutoFit/>
          </a:bodyPr>
          <a:lstStyle/>
          <a:p>
            <a:r>
              <a:rPr lang="en-CA" sz="3600" b="1" dirty="0"/>
              <a:t>Poll 1</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52" t="26871" r="4587" b="41615"/>
          <a:stretch/>
        </p:blipFill>
        <p:spPr>
          <a:xfrm>
            <a:off x="2743200" y="1603512"/>
            <a:ext cx="7140556" cy="3114261"/>
          </a:xfrm>
          <a:prstGeom prst="rect">
            <a:avLst/>
          </a:prstGeom>
        </p:spPr>
      </p:pic>
    </p:spTree>
    <p:extLst>
      <p:ext uri="{BB962C8B-B14F-4D97-AF65-F5344CB8AC3E}">
        <p14:creationId xmlns:p14="http://schemas.microsoft.com/office/powerpoint/2010/main" val="2767116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C52D-81BC-0970-2B76-2D61940641E5}"/>
              </a:ext>
            </a:extLst>
          </p:cNvPr>
          <p:cNvSpPr>
            <a:spLocks noGrp="1"/>
          </p:cNvSpPr>
          <p:nvPr>
            <p:ph type="title"/>
          </p:nvPr>
        </p:nvSpPr>
        <p:spPr>
          <a:xfrm>
            <a:off x="831850" y="332979"/>
            <a:ext cx="10515600" cy="2852737"/>
          </a:xfrm>
        </p:spPr>
        <p:txBody>
          <a:bodyPr/>
          <a:lstStyle/>
          <a:p>
            <a:r>
              <a:rPr lang="en-US" dirty="0"/>
              <a:t>OECD </a:t>
            </a:r>
            <a:r>
              <a:rPr lang="en-US" dirty="0" err="1"/>
              <a:t>PaRIS</a:t>
            </a:r>
            <a:r>
              <a:rPr lang="en-US" dirty="0"/>
              <a:t> Results</a:t>
            </a:r>
          </a:p>
        </p:txBody>
      </p:sp>
      <p:sp>
        <p:nvSpPr>
          <p:cNvPr id="3" name="Subtitle 2">
            <a:extLst>
              <a:ext uri="{FF2B5EF4-FFF2-40B4-BE49-F238E27FC236}">
                <a16:creationId xmlns:a16="http://schemas.microsoft.com/office/drawing/2014/main" id="{A267D642-0F23-E424-58A2-AC9B650A2E5D}"/>
              </a:ext>
            </a:extLst>
          </p:cNvPr>
          <p:cNvSpPr>
            <a:spLocks noGrp="1"/>
          </p:cNvSpPr>
          <p:nvPr>
            <p:ph type="body" idx="1"/>
          </p:nvPr>
        </p:nvSpPr>
        <p:spPr>
          <a:xfrm>
            <a:off x="831850" y="3185716"/>
            <a:ext cx="10515600" cy="1500187"/>
          </a:xfrm>
        </p:spPr>
        <p:txBody>
          <a:bodyPr/>
          <a:lstStyle/>
          <a:p>
            <a:pPr algn="ctr"/>
            <a:r>
              <a:rPr lang="en-US" dirty="0"/>
              <a:t>Patient Reported Information System</a:t>
            </a:r>
          </a:p>
          <a:p>
            <a:pPr algn="ctr"/>
            <a:endParaRPr lang="en-US" dirty="0"/>
          </a:p>
          <a:p>
            <a:pPr algn="ctr"/>
            <a:endParaRPr lang="en-US" dirty="0"/>
          </a:p>
        </p:txBody>
      </p:sp>
      <p:pic>
        <p:nvPicPr>
          <p:cNvPr id="4" name="Picture 2">
            <a:extLst>
              <a:ext uri="{FF2B5EF4-FFF2-40B4-BE49-F238E27FC236}">
                <a16:creationId xmlns:a16="http://schemas.microsoft.com/office/drawing/2014/main" id="{4265E1A5-9E40-DC21-1283-66FB37CFF1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45708" y="4174729"/>
            <a:ext cx="4700583" cy="235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221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68CEB-354C-49E2-C154-2F0B81EDEA2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32F2087-417A-3C88-9F8E-E4769BBB9B0F}"/>
              </a:ext>
            </a:extLst>
          </p:cNvPr>
          <p:cNvSpPr>
            <a:spLocks noGrp="1"/>
          </p:cNvSpPr>
          <p:nvPr>
            <p:ph type="title"/>
          </p:nvPr>
        </p:nvSpPr>
        <p:spPr/>
        <p:txBody>
          <a:bodyPr/>
          <a:lstStyle/>
          <a:p>
            <a:r>
              <a:rPr kumimoji="0" lang="en-CA"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PaRIS</a:t>
            </a:r>
            <a:r>
              <a:rPr kumimoji="0" lang="en-CA"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
            <a:br>
              <a:rPr kumimoji="0" lang="en-CA"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lang="en-US" dirty="0"/>
          </a:p>
        </p:txBody>
      </p:sp>
      <p:pic>
        <p:nvPicPr>
          <p:cNvPr id="10" name="Picture Placeholder 9" descr="A group of people standing in front of a blue background&#10;&#10;Description automatically generated">
            <a:extLst>
              <a:ext uri="{FF2B5EF4-FFF2-40B4-BE49-F238E27FC236}">
                <a16:creationId xmlns:a16="http://schemas.microsoft.com/office/drawing/2014/main" id="{7B2DF165-C8CE-3B1D-9E5B-5BB9D8B5506C}"/>
              </a:ext>
            </a:extLst>
          </p:cNvPr>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xfrm>
            <a:off x="5291676" y="1257300"/>
            <a:ext cx="6172200" cy="4873625"/>
          </a:xfrm>
        </p:spPr>
      </p:pic>
      <p:sp>
        <p:nvSpPr>
          <p:cNvPr id="8" name="Text Placeholder 7">
            <a:extLst>
              <a:ext uri="{FF2B5EF4-FFF2-40B4-BE49-F238E27FC236}">
                <a16:creationId xmlns:a16="http://schemas.microsoft.com/office/drawing/2014/main" id="{5536C1B6-C49D-30DE-6DC3-E0D956235C09}"/>
              </a:ext>
            </a:extLst>
          </p:cNvPr>
          <p:cNvSpPr>
            <a:spLocks noGrp="1"/>
          </p:cNvSpPr>
          <p:nvPr>
            <p:ph type="body" sz="half" idx="2"/>
          </p:nvPr>
        </p:nvSpPr>
        <p:spPr>
          <a:xfrm>
            <a:off x="839788" y="2057400"/>
            <a:ext cx="4197161" cy="4017936"/>
          </a:xfrm>
        </p:spPr>
        <p:txBody>
          <a:bodyPr>
            <a:normAutofit lnSpcReduction="10000"/>
          </a:bodyPr>
          <a:lstStyle/>
          <a:p>
            <a:r>
              <a:rPr lang="en-CA" sz="1800" b="1" i="0" dirty="0" err="1">
                <a:solidFill>
                  <a:srgbClr val="586179"/>
                </a:solidFill>
                <a:effectLst/>
              </a:rPr>
              <a:t>PaRIS</a:t>
            </a:r>
            <a:r>
              <a:rPr lang="en-CA" sz="1800" b="0" i="0" dirty="0">
                <a:solidFill>
                  <a:srgbClr val="586179"/>
                </a:solidFill>
                <a:effectLst/>
              </a:rPr>
              <a:t> is the Organization for Economic Cooperation and Development (OECD)’s </a:t>
            </a:r>
            <a:r>
              <a:rPr lang="en-CA" sz="1800" b="1" i="0" dirty="0">
                <a:solidFill>
                  <a:srgbClr val="586179"/>
                </a:solidFill>
                <a:effectLst/>
              </a:rPr>
              <a:t>Patient-Reported Indicator Surveys</a:t>
            </a:r>
            <a:r>
              <a:rPr lang="en-CA" sz="1800" b="0" i="0" dirty="0">
                <a:solidFill>
                  <a:srgbClr val="586179"/>
                </a:solidFill>
                <a:effectLst/>
              </a:rPr>
              <a:t> initiative where countries work together on developing, standardising and implementing a new generation of indicators that measure the outcomes and experiences of healthcare that matter most to people.</a:t>
            </a:r>
          </a:p>
          <a:p>
            <a:endParaRPr lang="en-CA" sz="1800" b="0" i="0" dirty="0">
              <a:solidFill>
                <a:srgbClr val="586179"/>
              </a:solidFill>
              <a:effectLst/>
            </a:endParaRPr>
          </a:p>
          <a:p>
            <a:r>
              <a:rPr lang="en-CA" sz="1800" b="0" i="0" dirty="0" err="1">
                <a:solidFill>
                  <a:srgbClr val="586179"/>
                </a:solidFill>
                <a:effectLst/>
              </a:rPr>
              <a:t>PaRIS</a:t>
            </a:r>
            <a:r>
              <a:rPr lang="en-CA" sz="1800" b="0" i="0" dirty="0">
                <a:solidFill>
                  <a:srgbClr val="586179"/>
                </a:solidFill>
                <a:effectLst/>
              </a:rPr>
              <a:t> fosters a dialogue with policy makers, healthcare providers, and patients about how to improve the performance and people-centredness of primary care services.</a:t>
            </a:r>
            <a:endParaRPr lang="en-US" sz="1800" dirty="0"/>
          </a:p>
        </p:txBody>
      </p:sp>
      <p:sp>
        <p:nvSpPr>
          <p:cNvPr id="4" name="Slide Number Placeholder 3">
            <a:extLst>
              <a:ext uri="{FF2B5EF4-FFF2-40B4-BE49-F238E27FC236}">
                <a16:creationId xmlns:a16="http://schemas.microsoft.com/office/drawing/2014/main" id="{AF9B2E41-88E9-A41A-AA30-F323C165D8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8F048-4A10-47B1-992F-CD666DE9845B}" type="slidenum">
              <a:rPr kumimoji="0" lang="en-CA" sz="1200" b="0" i="0" u="none" strike="noStrike" kern="1200" cap="none" spc="0" normalizeH="0" baseline="0" noProof="0" dirty="0" smtClean="0">
                <a:ln>
                  <a:noFill/>
                </a:ln>
                <a:solidFill>
                  <a:srgbClr val="0A1A3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srgbClr val="0A1A31"/>
              </a:solidFill>
              <a:effectLst/>
              <a:uLnTx/>
              <a:uFillTx/>
              <a:latin typeface="Arial" panose="020B060402020202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A19CBA2A-D055-AA57-85A3-069466563F76}"/>
              </a:ext>
            </a:extLst>
          </p:cNvPr>
          <p:cNvSpPr/>
          <p:nvPr/>
        </p:nvSpPr>
        <p:spPr>
          <a:xfrm rot="5400000">
            <a:off x="-567372" y="567371"/>
            <a:ext cx="1836075"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Picture 2" descr="http://hspn.ca/wp-content/uploads/2020/03/HSPNWordmark_dark.png">
            <a:extLst>
              <a:ext uri="{FF2B5EF4-FFF2-40B4-BE49-F238E27FC236}">
                <a16:creationId xmlns:a16="http://schemas.microsoft.com/office/drawing/2014/main" id="{919D72B1-4D7D-F0EC-C1A0-63D3C5EC777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91AF4B-C36F-266A-97E0-21939FFD2727}"/>
              </a:ext>
            </a:extLst>
          </p:cNvPr>
          <p:cNvSpPr txBox="1"/>
          <p:nvPr/>
        </p:nvSpPr>
        <p:spPr>
          <a:xfrm>
            <a:off x="2688116" y="6367749"/>
            <a:ext cx="9242980" cy="369332"/>
          </a:xfrm>
          <a:prstGeom prst="rect">
            <a:avLst/>
          </a:prstGeom>
          <a:noFill/>
        </p:spPr>
        <p:txBody>
          <a:bodyPr wrap="none" rtlCol="0">
            <a:spAutoFit/>
          </a:bodyPr>
          <a:lstStyle/>
          <a:p>
            <a:r>
              <a:rPr lang="en-US" dirty="0">
                <a:hlinkClick r:id="rId5"/>
              </a:rPr>
              <a:t>https://www.oecd.org/en/about/programmes/patient-reported-indicator-surveys-paris.html</a:t>
            </a:r>
            <a:r>
              <a:rPr lang="en-US" dirty="0"/>
              <a:t> </a:t>
            </a:r>
          </a:p>
        </p:txBody>
      </p:sp>
      <p:pic>
        <p:nvPicPr>
          <p:cNvPr id="9" name="Picture 8" descr="A qr code on a white background&#10;&#10;AI-generated content may be incorrect.">
            <a:extLst>
              <a:ext uri="{FF2B5EF4-FFF2-40B4-BE49-F238E27FC236}">
                <a16:creationId xmlns:a16="http://schemas.microsoft.com/office/drawing/2014/main" id="{0ADD76D0-155E-EAC9-83C4-0220A522D0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51158" y="5422920"/>
            <a:ext cx="944829" cy="944829"/>
          </a:xfrm>
          <a:prstGeom prst="rect">
            <a:avLst/>
          </a:prstGeom>
        </p:spPr>
      </p:pic>
    </p:spTree>
    <p:extLst>
      <p:ext uri="{BB962C8B-B14F-4D97-AF65-F5344CB8AC3E}">
        <p14:creationId xmlns:p14="http://schemas.microsoft.com/office/powerpoint/2010/main" val="1239325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5C988A9D-D9D5-7745-EC04-27E99C7C4D22}"/>
              </a:ext>
            </a:extLst>
          </p:cNvPr>
          <p:cNvSpPr txBox="1">
            <a:spLocks noChangeArrowheads="1"/>
          </p:cNvSpPr>
          <p:nvPr/>
        </p:nvSpPr>
        <p:spPr bwMode="auto">
          <a:xfrm>
            <a:off x="1012876" y="277950"/>
            <a:ext cx="10156874"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b="1" i="0" u="none" strike="noStrike" kern="1200" cap="none" spc="0" normalizeH="0" baseline="0" noProof="0" dirty="0">
                <a:ln>
                  <a:noFill/>
                </a:ln>
                <a:solidFill>
                  <a:srgbClr val="000000"/>
                </a:solidFill>
                <a:effectLst/>
                <a:uLnTx/>
                <a:uFillTx/>
                <a:latin typeface="Arial" panose="020B0604020202020204" pitchFamily="34" charset="0"/>
              </a:rPr>
              <a:t>Patient Reported Indicator Surveys (</a:t>
            </a:r>
            <a:r>
              <a:rPr kumimoji="0" lang="en-GB" altLang="en-US" b="1" i="0" u="none" strike="noStrike" kern="1200" cap="none" spc="0" normalizeH="0" baseline="0" noProof="0" dirty="0" err="1">
                <a:ln>
                  <a:noFill/>
                </a:ln>
                <a:solidFill>
                  <a:srgbClr val="000000"/>
                </a:solidFill>
                <a:effectLst/>
                <a:uLnTx/>
                <a:uFillTx/>
                <a:latin typeface="Arial" panose="020B0604020202020204" pitchFamily="34" charset="0"/>
              </a:rPr>
              <a:t>PaRIS</a:t>
            </a:r>
            <a:r>
              <a:rPr kumimoji="0" lang="en-GB" altLang="en-US" b="1" i="0" u="none" strike="noStrike" kern="1200" cap="none" spc="0" normalizeH="0" baseline="0" noProof="0" dirty="0">
                <a:ln>
                  <a:noFill/>
                </a:ln>
                <a:solidFill>
                  <a:srgbClr val="000000"/>
                </a:solidFill>
                <a:effectLst/>
                <a:uLnTx/>
                <a:uFillTx/>
                <a:latin typeface="Arial" panose="020B0604020202020204" pitchFamily="34" charset="0"/>
              </a:rPr>
              <a:t>) conceptual framework. </a:t>
            </a:r>
          </a:p>
        </p:txBody>
      </p:sp>
      <p:pic>
        <p:nvPicPr>
          <p:cNvPr id="3074" name="Picture 2">
            <a:extLst>
              <a:ext uri="{FF2B5EF4-FFF2-40B4-BE49-F238E27FC236}">
                <a16:creationId xmlns:a16="http://schemas.microsoft.com/office/drawing/2014/main" id="{9999C86E-1DA6-5B2A-6DB0-C498A52A76C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60194" y="6205613"/>
            <a:ext cx="816565" cy="522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B5DED898-E037-B177-709B-B07EF6D987E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8029" y="987224"/>
            <a:ext cx="7805619" cy="44702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AD73F1A4-2169-9059-C705-AA9E75E5E3E8}"/>
              </a:ext>
            </a:extLst>
          </p:cNvPr>
          <p:cNvSpPr txBox="1">
            <a:spLocks noChangeArrowheads="1"/>
          </p:cNvSpPr>
          <p:nvPr/>
        </p:nvSpPr>
        <p:spPr bwMode="auto">
          <a:xfrm>
            <a:off x="2193190" y="5751963"/>
            <a:ext cx="4581097"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089" b="1" i="0" u="none" strike="noStrike" kern="1200" cap="none" spc="0" normalizeH="0" baseline="0" noProof="0" dirty="0">
                <a:ln>
                  <a:noFill/>
                </a:ln>
                <a:solidFill>
                  <a:srgbClr val="000000"/>
                </a:solidFill>
                <a:effectLst/>
                <a:uLnTx/>
                <a:uFillTx/>
                <a:latin typeface="Arial" panose="020B0604020202020204" pitchFamily="34" charset="0"/>
              </a:rPr>
              <a:t>Jose M </a:t>
            </a:r>
            <a:r>
              <a:rPr kumimoji="0" lang="en-GB" altLang="en-US" sz="1089" b="1" i="0" u="none" strike="noStrike" kern="1200" cap="none" spc="0" normalizeH="0" baseline="0" noProof="0" dirty="0" err="1">
                <a:ln>
                  <a:noFill/>
                </a:ln>
                <a:solidFill>
                  <a:srgbClr val="000000"/>
                </a:solidFill>
                <a:effectLst/>
                <a:uLnTx/>
                <a:uFillTx/>
                <a:latin typeface="Arial" panose="020B0604020202020204" pitchFamily="34" charset="0"/>
              </a:rPr>
              <a:t>Valderas</a:t>
            </a:r>
            <a:r>
              <a:rPr kumimoji="0" lang="en-GB" altLang="en-US" sz="1089" b="1" i="0" u="none" strike="noStrike" kern="1200" cap="none" spc="0" normalizeH="0" baseline="0" noProof="0" dirty="0">
                <a:ln>
                  <a:noFill/>
                </a:ln>
                <a:solidFill>
                  <a:srgbClr val="000000"/>
                </a:solidFill>
                <a:effectLst/>
                <a:uLnTx/>
                <a:uFillTx/>
                <a:latin typeface="Arial" panose="020B0604020202020204" pitchFamily="34" charset="0"/>
              </a:rPr>
              <a:t> et al. BMJ Qual Saf doi:10.1136/bmjqs-2024-017301</a:t>
            </a:r>
          </a:p>
        </p:txBody>
      </p:sp>
      <p:sp>
        <p:nvSpPr>
          <p:cNvPr id="3077" name="Text Box 5">
            <a:extLst>
              <a:ext uri="{FF2B5EF4-FFF2-40B4-BE49-F238E27FC236}">
                <a16:creationId xmlns:a16="http://schemas.microsoft.com/office/drawing/2014/main" id="{A9DC05BF-9BDA-0150-D43F-02B3FB0D936A}"/>
              </a:ext>
            </a:extLst>
          </p:cNvPr>
          <p:cNvSpPr txBox="1">
            <a:spLocks noChangeArrowheads="1"/>
          </p:cNvSpPr>
          <p:nvPr/>
        </p:nvSpPr>
        <p:spPr bwMode="auto">
          <a:xfrm>
            <a:off x="2193190" y="6061595"/>
            <a:ext cx="685800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ea typeface="msgothic" charset="0"/>
                <a:cs typeface="msgothic" charset="0"/>
              </a:defRPr>
            </a:lvl9pPr>
          </a:lstStyle>
          <a:p>
            <a:pPr marL="85725" marR="0" lvl="0" indent="-85725"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Lst>
              <a:defRPr/>
            </a:pPr>
            <a:r>
              <a:rPr kumimoji="0" lang="en-GB" altLang="en-US" sz="907" b="0" i="0" u="none" strike="noStrike" kern="1200" cap="none" spc="0" normalizeH="0" baseline="0" noProof="0" dirty="0">
                <a:ln>
                  <a:noFill/>
                </a:ln>
                <a:solidFill>
                  <a:srgbClr val="000000"/>
                </a:solidFill>
                <a:effectLst/>
                <a:uLnTx/>
                <a:uFillTx/>
                <a:latin typeface="Arial" panose="020B0604020202020204" pitchFamily="34" charset="0"/>
              </a:rPr>
              <a:t>Copyright © BMJ Publishing Group Ltd and the Health Foundation. All rights reserved.</a:t>
            </a:r>
          </a:p>
        </p:txBody>
      </p:sp>
      <p:sp>
        <p:nvSpPr>
          <p:cNvPr id="2" name="TextBox 1">
            <a:extLst>
              <a:ext uri="{FF2B5EF4-FFF2-40B4-BE49-F238E27FC236}">
                <a16:creationId xmlns:a16="http://schemas.microsoft.com/office/drawing/2014/main" id="{3F035AB9-837B-D264-4134-902DD8B261DA}"/>
              </a:ext>
            </a:extLst>
          </p:cNvPr>
          <p:cNvSpPr txBox="1"/>
          <p:nvPr/>
        </p:nvSpPr>
        <p:spPr>
          <a:xfrm>
            <a:off x="9051190" y="1506828"/>
            <a:ext cx="2555058" cy="923330"/>
          </a:xfrm>
          <a:prstGeom prst="rect">
            <a:avLst/>
          </a:prstGeom>
          <a:noFill/>
        </p:spPr>
        <p:txBody>
          <a:bodyPr wrap="none" rtlCol="0">
            <a:spAutoFit/>
          </a:bodyPr>
          <a:lstStyle/>
          <a:p>
            <a:r>
              <a:rPr lang="en-US" dirty="0"/>
              <a:t>Very comprehensive</a:t>
            </a:r>
          </a:p>
          <a:p>
            <a:endParaRPr lang="en-US" dirty="0"/>
          </a:p>
          <a:p>
            <a:r>
              <a:rPr lang="en-US" dirty="0"/>
              <a:t>Final survey ~ 137 items</a:t>
            </a:r>
          </a:p>
        </p:txBody>
      </p:sp>
      <p:pic>
        <p:nvPicPr>
          <p:cNvPr id="3" name="Picture 2" descr="A qr code on a white background&#10;&#10;AI-generated content may be incorrect.">
            <a:extLst>
              <a:ext uri="{FF2B5EF4-FFF2-40B4-BE49-F238E27FC236}">
                <a16:creationId xmlns:a16="http://schemas.microsoft.com/office/drawing/2014/main" id="{D4EBC115-2E0E-7005-9F6D-6825EA6745D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51190" y="2828633"/>
            <a:ext cx="2312781" cy="2312781"/>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BFF25-2CB9-B21D-37A4-0E439A375519}"/>
              </a:ext>
            </a:extLst>
          </p:cNvPr>
          <p:cNvSpPr>
            <a:spLocks noGrp="1"/>
          </p:cNvSpPr>
          <p:nvPr>
            <p:ph type="title"/>
          </p:nvPr>
        </p:nvSpPr>
        <p:spPr>
          <a:xfrm>
            <a:off x="-329282" y="352600"/>
            <a:ext cx="10515600" cy="730430"/>
          </a:xfrm>
        </p:spPr>
        <p:txBody>
          <a:bodyPr/>
          <a:lstStyle/>
          <a:p>
            <a:r>
              <a:rPr lang="en-US" dirty="0"/>
              <a:t>The PaRIS10 Indicators</a:t>
            </a:r>
          </a:p>
        </p:txBody>
      </p:sp>
      <p:graphicFrame>
        <p:nvGraphicFramePr>
          <p:cNvPr id="3" name="Table 2">
            <a:extLst>
              <a:ext uri="{FF2B5EF4-FFF2-40B4-BE49-F238E27FC236}">
                <a16:creationId xmlns:a16="http://schemas.microsoft.com/office/drawing/2014/main" id="{62319BC1-CAAC-12F7-6A48-C6D4A78997CD}"/>
              </a:ext>
            </a:extLst>
          </p:cNvPr>
          <p:cNvGraphicFramePr>
            <a:graphicFrameLocks noGrp="1"/>
          </p:cNvGraphicFramePr>
          <p:nvPr>
            <p:extLst>
              <p:ext uri="{D42A27DB-BD31-4B8C-83A1-F6EECF244321}">
                <p14:modId xmlns:p14="http://schemas.microsoft.com/office/powerpoint/2010/main" val="2049294140"/>
              </p:ext>
            </p:extLst>
          </p:nvPr>
        </p:nvGraphicFramePr>
        <p:xfrm>
          <a:off x="838200" y="1226627"/>
          <a:ext cx="8180636" cy="4704720"/>
        </p:xfrm>
        <a:graphic>
          <a:graphicData uri="http://schemas.openxmlformats.org/drawingml/2006/table">
            <a:tbl>
              <a:tblPr firstRow="1" bandRow="1">
                <a:tableStyleId>{5C22544A-7EE6-4342-B048-85BDC9FD1C3A}</a:tableStyleId>
              </a:tblPr>
              <a:tblGrid>
                <a:gridCol w="4090318">
                  <a:extLst>
                    <a:ext uri="{9D8B030D-6E8A-4147-A177-3AD203B41FA5}">
                      <a16:colId xmlns:a16="http://schemas.microsoft.com/office/drawing/2014/main" val="646284151"/>
                    </a:ext>
                  </a:extLst>
                </a:gridCol>
                <a:gridCol w="4090318">
                  <a:extLst>
                    <a:ext uri="{9D8B030D-6E8A-4147-A177-3AD203B41FA5}">
                      <a16:colId xmlns:a16="http://schemas.microsoft.com/office/drawing/2014/main" val="1348701666"/>
                    </a:ext>
                  </a:extLst>
                </a:gridCol>
              </a:tblGrid>
              <a:tr h="751968">
                <a:tc>
                  <a:txBody>
                    <a:bodyPr/>
                    <a:lstStyle/>
                    <a:p>
                      <a:pPr algn="ctr"/>
                      <a:r>
                        <a:rPr lang="en-US" sz="2800" dirty="0">
                          <a:solidFill>
                            <a:schemeClr val="tx1"/>
                          </a:solidFill>
                        </a:rPr>
                        <a:t>Patient Reported Outcome Measures</a:t>
                      </a:r>
                    </a:p>
                  </a:txBody>
                  <a:tcPr/>
                </a:tc>
                <a:tc>
                  <a:txBody>
                    <a:bodyPr/>
                    <a:lstStyle/>
                    <a:p>
                      <a:pPr algn="ctr"/>
                      <a:r>
                        <a:rPr lang="en-US" sz="2800" dirty="0">
                          <a:solidFill>
                            <a:schemeClr val="tx1"/>
                          </a:solidFill>
                        </a:rPr>
                        <a:t>Patient Reported Experience Measures</a:t>
                      </a:r>
                    </a:p>
                  </a:txBody>
                  <a:tcPr/>
                </a:tc>
                <a:extLst>
                  <a:ext uri="{0D108BD9-81ED-4DB2-BD59-A6C34878D82A}">
                    <a16:rowId xmlns:a16="http://schemas.microsoft.com/office/drawing/2014/main" val="3714489430"/>
                  </a:ext>
                </a:extLst>
              </a:tr>
              <a:tr h="751968">
                <a:tc>
                  <a:txBody>
                    <a:bodyPr/>
                    <a:lstStyle/>
                    <a:p>
                      <a:pPr algn="ctr"/>
                      <a:r>
                        <a:rPr lang="en-US" sz="1800" b="1" dirty="0"/>
                        <a:t>Physical Health</a:t>
                      </a:r>
                    </a:p>
                  </a:txBody>
                  <a:tcPr anchor="ctr"/>
                </a:tc>
                <a:tc>
                  <a:txBody>
                    <a:bodyPr/>
                    <a:lstStyle/>
                    <a:p>
                      <a:pPr algn="ctr"/>
                      <a:r>
                        <a:rPr lang="en-US" sz="1800" b="1" dirty="0"/>
                        <a:t>Confidence to Self-Manage</a:t>
                      </a:r>
                    </a:p>
                  </a:txBody>
                  <a:tcPr anchor="ctr"/>
                </a:tc>
                <a:extLst>
                  <a:ext uri="{0D108BD9-81ED-4DB2-BD59-A6C34878D82A}">
                    <a16:rowId xmlns:a16="http://schemas.microsoft.com/office/drawing/2014/main" val="1971110575"/>
                  </a:ext>
                </a:extLst>
              </a:tr>
              <a:tr h="751968">
                <a:tc>
                  <a:txBody>
                    <a:bodyPr/>
                    <a:lstStyle/>
                    <a:p>
                      <a:pPr algn="ctr"/>
                      <a:r>
                        <a:rPr lang="en-US" sz="1800" b="1" dirty="0"/>
                        <a:t>Mental Health</a:t>
                      </a:r>
                    </a:p>
                  </a:txBody>
                  <a:tcPr anchor="ctr"/>
                </a:tc>
                <a:tc>
                  <a:txBody>
                    <a:bodyPr/>
                    <a:lstStyle/>
                    <a:p>
                      <a:pPr algn="ctr"/>
                      <a:r>
                        <a:rPr lang="en-US" sz="1800" b="1" dirty="0"/>
                        <a:t>Experienced co-ordination</a:t>
                      </a:r>
                    </a:p>
                  </a:txBody>
                  <a:tcPr anchor="ctr"/>
                </a:tc>
                <a:extLst>
                  <a:ext uri="{0D108BD9-81ED-4DB2-BD59-A6C34878D82A}">
                    <a16:rowId xmlns:a16="http://schemas.microsoft.com/office/drawing/2014/main" val="589580968"/>
                  </a:ext>
                </a:extLst>
              </a:tr>
              <a:tr h="751968">
                <a:tc>
                  <a:txBody>
                    <a:bodyPr/>
                    <a:lstStyle/>
                    <a:p>
                      <a:pPr algn="ctr"/>
                      <a:r>
                        <a:rPr lang="en-US" sz="1800" b="1" dirty="0"/>
                        <a:t>Social Functioning</a:t>
                      </a:r>
                    </a:p>
                  </a:txBody>
                  <a:tcPr anchor="ctr"/>
                </a:tc>
                <a:tc>
                  <a:txBody>
                    <a:bodyPr/>
                    <a:lstStyle/>
                    <a:p>
                      <a:pPr algn="ctr"/>
                      <a:r>
                        <a:rPr lang="en-US" sz="1800" b="1" dirty="0"/>
                        <a:t>Person-</a:t>
                      </a:r>
                      <a:r>
                        <a:rPr lang="en-US" sz="1800" b="1" dirty="0" err="1"/>
                        <a:t>centred</a:t>
                      </a:r>
                      <a:r>
                        <a:rPr lang="en-US" sz="1800" b="1" dirty="0"/>
                        <a:t> Care</a:t>
                      </a:r>
                    </a:p>
                  </a:txBody>
                  <a:tcPr anchor="ctr"/>
                </a:tc>
                <a:extLst>
                  <a:ext uri="{0D108BD9-81ED-4DB2-BD59-A6C34878D82A}">
                    <a16:rowId xmlns:a16="http://schemas.microsoft.com/office/drawing/2014/main" val="3631040412"/>
                  </a:ext>
                </a:extLst>
              </a:tr>
              <a:tr h="751968">
                <a:tc>
                  <a:txBody>
                    <a:bodyPr/>
                    <a:lstStyle/>
                    <a:p>
                      <a:pPr algn="ctr"/>
                      <a:r>
                        <a:rPr lang="en-US" sz="1800" b="1" dirty="0"/>
                        <a:t>General Health</a:t>
                      </a:r>
                    </a:p>
                  </a:txBody>
                  <a:tcPr anchor="ctr"/>
                </a:tc>
                <a:tc>
                  <a:txBody>
                    <a:bodyPr/>
                    <a:lstStyle/>
                    <a:p>
                      <a:pPr algn="ctr"/>
                      <a:r>
                        <a:rPr lang="en-US" sz="1800" b="1" dirty="0"/>
                        <a:t>Experienced Quality</a:t>
                      </a:r>
                    </a:p>
                  </a:txBody>
                  <a:tcPr anchor="ctr"/>
                </a:tc>
                <a:extLst>
                  <a:ext uri="{0D108BD9-81ED-4DB2-BD59-A6C34878D82A}">
                    <a16:rowId xmlns:a16="http://schemas.microsoft.com/office/drawing/2014/main" val="2593270676"/>
                  </a:ext>
                </a:extLst>
              </a:tr>
              <a:tr h="751968">
                <a:tc>
                  <a:txBody>
                    <a:bodyPr/>
                    <a:lstStyle/>
                    <a:p>
                      <a:pPr algn="ctr"/>
                      <a:r>
                        <a:rPr lang="en-US" sz="1800" b="1" dirty="0"/>
                        <a:t>Well Being</a:t>
                      </a:r>
                    </a:p>
                  </a:txBody>
                  <a:tcPr anchor="ctr"/>
                </a:tc>
                <a:tc>
                  <a:txBody>
                    <a:bodyPr/>
                    <a:lstStyle/>
                    <a:p>
                      <a:pPr algn="ctr"/>
                      <a:r>
                        <a:rPr lang="en-US" sz="1800" b="1" dirty="0"/>
                        <a:t>Trust in Healthcare System</a:t>
                      </a:r>
                    </a:p>
                  </a:txBody>
                  <a:tcPr anchor="ctr"/>
                </a:tc>
                <a:extLst>
                  <a:ext uri="{0D108BD9-81ED-4DB2-BD59-A6C34878D82A}">
                    <a16:rowId xmlns:a16="http://schemas.microsoft.com/office/drawing/2014/main" val="3275546353"/>
                  </a:ext>
                </a:extLst>
              </a:tr>
            </a:tbl>
          </a:graphicData>
        </a:graphic>
      </p:graphicFrame>
      <p:pic>
        <p:nvPicPr>
          <p:cNvPr id="4" name="Picture 3" descr="A qr code on a white background&#10;&#10;AI-generated content may be incorrect.">
            <a:extLst>
              <a:ext uri="{FF2B5EF4-FFF2-40B4-BE49-F238E27FC236}">
                <a16:creationId xmlns:a16="http://schemas.microsoft.com/office/drawing/2014/main" id="{7FF6E562-F32A-28D6-375D-2BF6795BD9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81625" y="4059172"/>
            <a:ext cx="1872175" cy="1872175"/>
          </a:xfrm>
          <a:prstGeom prst="rect">
            <a:avLst/>
          </a:prstGeom>
        </p:spPr>
      </p:pic>
    </p:spTree>
    <p:extLst>
      <p:ext uri="{BB962C8B-B14F-4D97-AF65-F5344CB8AC3E}">
        <p14:creationId xmlns:p14="http://schemas.microsoft.com/office/powerpoint/2010/main" val="4046729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FB74B-73EE-BD81-37D2-85EE99D18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D0334-D49D-138A-5F94-6B82544E9244}"/>
              </a:ext>
            </a:extLst>
          </p:cNvPr>
          <p:cNvSpPr>
            <a:spLocks noGrp="1"/>
          </p:cNvSpPr>
          <p:nvPr>
            <p:ph type="title"/>
          </p:nvPr>
        </p:nvSpPr>
        <p:spPr/>
        <p:txBody>
          <a:bodyPr/>
          <a:lstStyle/>
          <a:p>
            <a:r>
              <a:rPr lang="en-US" dirty="0"/>
              <a:t>The PaRIS10 Indicators</a:t>
            </a:r>
          </a:p>
        </p:txBody>
      </p:sp>
      <p:graphicFrame>
        <p:nvGraphicFramePr>
          <p:cNvPr id="3" name="Table 2">
            <a:extLst>
              <a:ext uri="{FF2B5EF4-FFF2-40B4-BE49-F238E27FC236}">
                <a16:creationId xmlns:a16="http://schemas.microsoft.com/office/drawing/2014/main" id="{D789BF50-D092-B6FA-23AD-C1A8E78B9904}"/>
              </a:ext>
            </a:extLst>
          </p:cNvPr>
          <p:cNvGraphicFramePr>
            <a:graphicFrameLocks noGrp="1"/>
          </p:cNvGraphicFramePr>
          <p:nvPr>
            <p:extLst>
              <p:ext uri="{D42A27DB-BD31-4B8C-83A1-F6EECF244321}">
                <p14:modId xmlns:p14="http://schemas.microsoft.com/office/powerpoint/2010/main" val="3072068428"/>
              </p:ext>
            </p:extLst>
          </p:nvPr>
        </p:nvGraphicFramePr>
        <p:xfrm>
          <a:off x="1576024" y="1306375"/>
          <a:ext cx="9039952" cy="4674240"/>
        </p:xfrm>
        <a:graphic>
          <a:graphicData uri="http://schemas.openxmlformats.org/drawingml/2006/table">
            <a:tbl>
              <a:tblPr firstRow="1" bandRow="1">
                <a:tableStyleId>{5C22544A-7EE6-4342-B048-85BDC9FD1C3A}</a:tableStyleId>
              </a:tblPr>
              <a:tblGrid>
                <a:gridCol w="3685754">
                  <a:extLst>
                    <a:ext uri="{9D8B030D-6E8A-4147-A177-3AD203B41FA5}">
                      <a16:colId xmlns:a16="http://schemas.microsoft.com/office/drawing/2014/main" val="646284151"/>
                    </a:ext>
                  </a:extLst>
                </a:gridCol>
                <a:gridCol w="5354198">
                  <a:extLst>
                    <a:ext uri="{9D8B030D-6E8A-4147-A177-3AD203B41FA5}">
                      <a16:colId xmlns:a16="http://schemas.microsoft.com/office/drawing/2014/main" val="1348701666"/>
                    </a:ext>
                  </a:extLst>
                </a:gridCol>
              </a:tblGrid>
              <a:tr h="751968">
                <a:tc gridSpan="2">
                  <a:txBody>
                    <a:bodyPr/>
                    <a:lstStyle/>
                    <a:p>
                      <a:pPr algn="ctr"/>
                      <a:r>
                        <a:rPr lang="en-US" sz="2800" dirty="0">
                          <a:solidFill>
                            <a:schemeClr val="tx1"/>
                          </a:solidFill>
                        </a:rPr>
                        <a:t>Patient Reported Outcome Measures</a:t>
                      </a:r>
                    </a:p>
                  </a:txBody>
                  <a:tcPr/>
                </a:tc>
                <a:tc hMerge="1">
                  <a:txBody>
                    <a:bodyPr/>
                    <a:lstStyle/>
                    <a:p>
                      <a:pPr algn="ctr"/>
                      <a:endParaRPr lang="en-US" sz="2800" dirty="0"/>
                    </a:p>
                  </a:txBody>
                  <a:tcPr/>
                </a:tc>
                <a:extLst>
                  <a:ext uri="{0D108BD9-81ED-4DB2-BD59-A6C34878D82A}">
                    <a16:rowId xmlns:a16="http://schemas.microsoft.com/office/drawing/2014/main" val="3714489430"/>
                  </a:ext>
                </a:extLst>
              </a:tr>
              <a:tr h="751968">
                <a:tc>
                  <a:txBody>
                    <a:bodyPr/>
                    <a:lstStyle/>
                    <a:p>
                      <a:pPr algn="ctr"/>
                      <a:r>
                        <a:rPr lang="en-US" sz="1800" b="1" dirty="0"/>
                        <a:t>Physical Health</a:t>
                      </a:r>
                    </a:p>
                  </a:txBody>
                  <a:tcPr anchor="ctr"/>
                </a:tc>
                <a:tc>
                  <a:txBody>
                    <a:bodyPr/>
                    <a:lstStyle/>
                    <a:p>
                      <a:pPr algn="ctr"/>
                      <a:r>
                        <a:rPr lang="en-CA" sz="1800" dirty="0">
                          <a:effectLst/>
                          <a:latin typeface="Helvetica" pitchFamily="2" charset="0"/>
                        </a:rPr>
                        <a:t>ability to carry out everyday physical activities, degree of pain and fatigue</a:t>
                      </a:r>
                      <a:endParaRPr lang="en-US" sz="1800" b="1" dirty="0"/>
                    </a:p>
                  </a:txBody>
                  <a:tcPr anchor="ctr"/>
                </a:tc>
                <a:extLst>
                  <a:ext uri="{0D108BD9-81ED-4DB2-BD59-A6C34878D82A}">
                    <a16:rowId xmlns:a16="http://schemas.microsoft.com/office/drawing/2014/main" val="1971110575"/>
                  </a:ext>
                </a:extLst>
              </a:tr>
              <a:tr h="751968">
                <a:tc>
                  <a:txBody>
                    <a:bodyPr/>
                    <a:lstStyle/>
                    <a:p>
                      <a:pPr algn="ctr"/>
                      <a:r>
                        <a:rPr lang="en-US" sz="1800" b="1" dirty="0"/>
                        <a:t>Mental Health</a:t>
                      </a:r>
                    </a:p>
                  </a:txBody>
                  <a:tcPr anchor="ctr"/>
                </a:tc>
                <a:tc>
                  <a:txBody>
                    <a:bodyPr/>
                    <a:lstStyle/>
                    <a:p>
                      <a:pPr algn="ctr"/>
                      <a:r>
                        <a:rPr lang="en-CA" sz="1800" dirty="0">
                          <a:effectLst/>
                          <a:latin typeface="Helvetica" pitchFamily="2" charset="0"/>
                        </a:rPr>
                        <a:t>perception of quality of life, mood and ability to think, satisfaction with social activities and relationships, emotional distress</a:t>
                      </a:r>
                      <a:endParaRPr lang="en-US" sz="1800" b="1" dirty="0"/>
                    </a:p>
                  </a:txBody>
                  <a:tcPr anchor="ctr"/>
                </a:tc>
                <a:extLst>
                  <a:ext uri="{0D108BD9-81ED-4DB2-BD59-A6C34878D82A}">
                    <a16:rowId xmlns:a16="http://schemas.microsoft.com/office/drawing/2014/main" val="589580968"/>
                  </a:ext>
                </a:extLst>
              </a:tr>
              <a:tr h="751968">
                <a:tc>
                  <a:txBody>
                    <a:bodyPr/>
                    <a:lstStyle/>
                    <a:p>
                      <a:pPr algn="ctr"/>
                      <a:r>
                        <a:rPr lang="en-US" sz="1800" b="1" dirty="0"/>
                        <a:t>Social Functioning</a:t>
                      </a:r>
                    </a:p>
                  </a:txBody>
                  <a:tcPr anchor="ctr"/>
                </a:tc>
                <a:tc>
                  <a:txBody>
                    <a:bodyPr/>
                    <a:lstStyle/>
                    <a:p>
                      <a:pPr algn="ctr"/>
                      <a:r>
                        <a:rPr lang="en-CA" sz="1800" dirty="0">
                          <a:effectLst/>
                          <a:latin typeface="Helvetica" pitchFamily="2" charset="0"/>
                        </a:rPr>
                        <a:t>extent to which a person can carry out their usual social activities and roles</a:t>
                      </a:r>
                      <a:endParaRPr lang="en-US" sz="1800" b="1" dirty="0"/>
                    </a:p>
                  </a:txBody>
                  <a:tcPr anchor="ctr"/>
                </a:tc>
                <a:extLst>
                  <a:ext uri="{0D108BD9-81ED-4DB2-BD59-A6C34878D82A}">
                    <a16:rowId xmlns:a16="http://schemas.microsoft.com/office/drawing/2014/main" val="3631040412"/>
                  </a:ext>
                </a:extLst>
              </a:tr>
              <a:tr h="751968">
                <a:tc>
                  <a:txBody>
                    <a:bodyPr/>
                    <a:lstStyle/>
                    <a:p>
                      <a:pPr algn="ctr"/>
                      <a:r>
                        <a:rPr lang="en-US" sz="1800" b="1" dirty="0"/>
                        <a:t>General Health</a:t>
                      </a:r>
                    </a:p>
                  </a:txBody>
                  <a:tcPr anchor="ctr"/>
                </a:tc>
                <a:tc>
                  <a:txBody>
                    <a:bodyPr/>
                    <a:lstStyle/>
                    <a:p>
                      <a:pPr algn="ctr"/>
                      <a:r>
                        <a:rPr lang="en-CA" sz="1800" dirty="0">
                          <a:effectLst/>
                          <a:latin typeface="Helvetica" pitchFamily="2" charset="0"/>
                        </a:rPr>
                        <a:t>degree to which a person feels positive in terms of their mood, vitality and fulfilment</a:t>
                      </a:r>
                      <a:endParaRPr lang="en-US" sz="1800" b="1" dirty="0"/>
                    </a:p>
                  </a:txBody>
                  <a:tcPr anchor="ctr"/>
                </a:tc>
                <a:extLst>
                  <a:ext uri="{0D108BD9-81ED-4DB2-BD59-A6C34878D82A}">
                    <a16:rowId xmlns:a16="http://schemas.microsoft.com/office/drawing/2014/main" val="2593270676"/>
                  </a:ext>
                </a:extLst>
              </a:tr>
              <a:tr h="751968">
                <a:tc>
                  <a:txBody>
                    <a:bodyPr/>
                    <a:lstStyle/>
                    <a:p>
                      <a:pPr algn="ctr"/>
                      <a:r>
                        <a:rPr lang="en-US" sz="1800" b="1" dirty="0"/>
                        <a:t>Well Being</a:t>
                      </a:r>
                    </a:p>
                  </a:txBody>
                  <a:tcPr anchor="ctr"/>
                </a:tc>
                <a:tc>
                  <a:txBody>
                    <a:bodyPr/>
                    <a:lstStyle/>
                    <a:p>
                      <a:pPr algn="ctr"/>
                      <a:r>
                        <a:rPr lang="en-CA" sz="1800" dirty="0">
                          <a:effectLst/>
                          <a:latin typeface="Helvetica" pitchFamily="2" charset="0"/>
                        </a:rPr>
                        <a:t>overall measure of general health</a:t>
                      </a:r>
                      <a:endParaRPr lang="en-US" sz="1800" b="1" dirty="0"/>
                    </a:p>
                  </a:txBody>
                  <a:tcPr anchor="ctr"/>
                </a:tc>
                <a:extLst>
                  <a:ext uri="{0D108BD9-81ED-4DB2-BD59-A6C34878D82A}">
                    <a16:rowId xmlns:a16="http://schemas.microsoft.com/office/drawing/2014/main" val="3275546353"/>
                  </a:ext>
                </a:extLst>
              </a:tr>
            </a:tbl>
          </a:graphicData>
        </a:graphic>
      </p:graphicFrame>
    </p:spTree>
    <p:extLst>
      <p:ext uri="{BB962C8B-B14F-4D97-AF65-F5344CB8AC3E}">
        <p14:creationId xmlns:p14="http://schemas.microsoft.com/office/powerpoint/2010/main" val="464267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E0599-4FDA-4DF0-36AD-78744C08D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2D523-747A-F12B-6574-F965EBAD6F03}"/>
              </a:ext>
            </a:extLst>
          </p:cNvPr>
          <p:cNvSpPr>
            <a:spLocks noGrp="1"/>
          </p:cNvSpPr>
          <p:nvPr>
            <p:ph type="title"/>
          </p:nvPr>
        </p:nvSpPr>
        <p:spPr/>
        <p:txBody>
          <a:bodyPr/>
          <a:lstStyle/>
          <a:p>
            <a:r>
              <a:rPr lang="en-US" dirty="0"/>
              <a:t>The PaRIS10 Indicators</a:t>
            </a:r>
          </a:p>
        </p:txBody>
      </p:sp>
      <p:graphicFrame>
        <p:nvGraphicFramePr>
          <p:cNvPr id="3" name="Table 2">
            <a:extLst>
              <a:ext uri="{FF2B5EF4-FFF2-40B4-BE49-F238E27FC236}">
                <a16:creationId xmlns:a16="http://schemas.microsoft.com/office/drawing/2014/main" id="{89EE2C20-23E2-571F-3813-ADBC5C0F4ACB}"/>
              </a:ext>
            </a:extLst>
          </p:cNvPr>
          <p:cNvGraphicFramePr>
            <a:graphicFrameLocks noGrp="1"/>
          </p:cNvGraphicFramePr>
          <p:nvPr>
            <p:extLst>
              <p:ext uri="{D42A27DB-BD31-4B8C-83A1-F6EECF244321}">
                <p14:modId xmlns:p14="http://schemas.microsoft.com/office/powerpoint/2010/main" val="2508771960"/>
              </p:ext>
            </p:extLst>
          </p:nvPr>
        </p:nvGraphicFramePr>
        <p:xfrm>
          <a:off x="1435100" y="1226862"/>
          <a:ext cx="9321800" cy="4836672"/>
        </p:xfrm>
        <a:graphic>
          <a:graphicData uri="http://schemas.openxmlformats.org/drawingml/2006/table">
            <a:tbl>
              <a:tblPr firstRow="1" bandRow="1">
                <a:tableStyleId>{5C22544A-7EE6-4342-B048-85BDC9FD1C3A}</a:tableStyleId>
              </a:tblPr>
              <a:tblGrid>
                <a:gridCol w="3575586">
                  <a:extLst>
                    <a:ext uri="{9D8B030D-6E8A-4147-A177-3AD203B41FA5}">
                      <a16:colId xmlns:a16="http://schemas.microsoft.com/office/drawing/2014/main" val="646284151"/>
                    </a:ext>
                  </a:extLst>
                </a:gridCol>
                <a:gridCol w="5746214">
                  <a:extLst>
                    <a:ext uri="{9D8B030D-6E8A-4147-A177-3AD203B41FA5}">
                      <a16:colId xmlns:a16="http://schemas.microsoft.com/office/drawing/2014/main" val="1348701666"/>
                    </a:ext>
                  </a:extLst>
                </a:gridCol>
              </a:tblGrid>
              <a:tr h="751968">
                <a:tc gridSpan="2">
                  <a:txBody>
                    <a:bodyPr/>
                    <a:lstStyle/>
                    <a:p>
                      <a:pPr algn="ctr"/>
                      <a:r>
                        <a:rPr lang="en-US" sz="2800" dirty="0">
                          <a:solidFill>
                            <a:schemeClr val="tx1"/>
                          </a:solidFill>
                        </a:rPr>
                        <a:t>Patient Reported Experience Measures</a:t>
                      </a:r>
                    </a:p>
                  </a:txBody>
                  <a:tcPr/>
                </a:tc>
                <a:tc hMerge="1">
                  <a:txBody>
                    <a:bodyPr/>
                    <a:lstStyle/>
                    <a:p>
                      <a:pPr algn="ctr"/>
                      <a:endParaRPr lang="en-US" sz="2800" dirty="0"/>
                    </a:p>
                  </a:txBody>
                  <a:tcPr/>
                </a:tc>
                <a:extLst>
                  <a:ext uri="{0D108BD9-81ED-4DB2-BD59-A6C34878D82A}">
                    <a16:rowId xmlns:a16="http://schemas.microsoft.com/office/drawing/2014/main" val="3714489430"/>
                  </a:ext>
                </a:extLst>
              </a:tr>
              <a:tr h="751968">
                <a:tc>
                  <a:txBody>
                    <a:bodyPr/>
                    <a:lstStyle/>
                    <a:p>
                      <a:pPr algn="ctr"/>
                      <a:r>
                        <a:rPr lang="en-US" sz="1800" b="1" dirty="0"/>
                        <a:t>Confidence to Self-Manage</a:t>
                      </a:r>
                    </a:p>
                  </a:txBody>
                  <a:tcPr anchor="ctr"/>
                </a:tc>
                <a:tc>
                  <a:txBody>
                    <a:bodyPr/>
                    <a:lstStyle/>
                    <a:p>
                      <a:pPr algn="ctr"/>
                      <a:r>
                        <a:rPr lang="en-CA" sz="1800" dirty="0">
                          <a:effectLst/>
                          <a:latin typeface="Helvetica" pitchFamily="2" charset="0"/>
                        </a:rPr>
                        <a:t>degree of confidence to manage one’s own health and well-being</a:t>
                      </a:r>
                      <a:endParaRPr lang="en-US" sz="1800" b="1" dirty="0"/>
                    </a:p>
                  </a:txBody>
                  <a:tcPr anchor="ctr"/>
                </a:tc>
                <a:extLst>
                  <a:ext uri="{0D108BD9-81ED-4DB2-BD59-A6C34878D82A}">
                    <a16:rowId xmlns:a16="http://schemas.microsoft.com/office/drawing/2014/main" val="1971110575"/>
                  </a:ext>
                </a:extLst>
              </a:tr>
              <a:tr h="751968">
                <a:tc>
                  <a:txBody>
                    <a:bodyPr/>
                    <a:lstStyle/>
                    <a:p>
                      <a:pPr algn="ctr"/>
                      <a:r>
                        <a:rPr lang="en-US" sz="1800" b="1" dirty="0"/>
                        <a:t>Experienced Co-ordination</a:t>
                      </a:r>
                    </a:p>
                  </a:txBody>
                  <a:tcPr anchor="ctr"/>
                </a:tc>
                <a:tc>
                  <a:txBody>
                    <a:bodyPr/>
                    <a:lstStyle/>
                    <a:p>
                      <a:pPr algn="ctr"/>
                      <a:r>
                        <a:rPr lang="en-CA" sz="1800" dirty="0">
                          <a:effectLst/>
                          <a:latin typeface="Helvetica" pitchFamily="2" charset="0"/>
                        </a:rPr>
                        <a:t>extent to which a person experiences a seamless and continuous journey through different healthcare practices and settings</a:t>
                      </a:r>
                      <a:endParaRPr lang="en-US" sz="1800" b="1" dirty="0"/>
                    </a:p>
                  </a:txBody>
                  <a:tcPr anchor="ctr"/>
                </a:tc>
                <a:extLst>
                  <a:ext uri="{0D108BD9-81ED-4DB2-BD59-A6C34878D82A}">
                    <a16:rowId xmlns:a16="http://schemas.microsoft.com/office/drawing/2014/main" val="589580968"/>
                  </a:ext>
                </a:extLst>
              </a:tr>
              <a:tr h="751968">
                <a:tc>
                  <a:txBody>
                    <a:bodyPr/>
                    <a:lstStyle/>
                    <a:p>
                      <a:pPr algn="ctr"/>
                      <a:r>
                        <a:rPr lang="en-US" sz="1800" b="1" dirty="0"/>
                        <a:t>Person-</a:t>
                      </a:r>
                      <a:r>
                        <a:rPr lang="en-US" sz="1800" b="1" dirty="0" err="1"/>
                        <a:t>centred</a:t>
                      </a:r>
                      <a:r>
                        <a:rPr lang="en-US" sz="1800" b="1" dirty="0"/>
                        <a:t> Care</a:t>
                      </a:r>
                    </a:p>
                  </a:txBody>
                  <a:tcPr anchor="ctr"/>
                </a:tc>
                <a:tc>
                  <a:txBody>
                    <a:bodyPr/>
                    <a:lstStyle/>
                    <a:p>
                      <a:pPr algn="ctr"/>
                      <a:r>
                        <a:rPr lang="en-CA" sz="1800" dirty="0">
                          <a:effectLst/>
                          <a:latin typeface="Helvetica" pitchFamily="2" charset="0"/>
                        </a:rPr>
                        <a:t>extent to which a person’s health needs are managed holistically, ensuring their preferences and needs are central to the care received</a:t>
                      </a:r>
                      <a:endParaRPr lang="en-US" sz="1800" b="1" dirty="0"/>
                    </a:p>
                  </a:txBody>
                  <a:tcPr anchor="ctr"/>
                </a:tc>
                <a:extLst>
                  <a:ext uri="{0D108BD9-81ED-4DB2-BD59-A6C34878D82A}">
                    <a16:rowId xmlns:a16="http://schemas.microsoft.com/office/drawing/2014/main" val="3631040412"/>
                  </a:ext>
                </a:extLst>
              </a:tr>
              <a:tr h="751968">
                <a:tc>
                  <a:txBody>
                    <a:bodyPr/>
                    <a:lstStyle/>
                    <a:p>
                      <a:pPr algn="ctr"/>
                      <a:r>
                        <a:rPr lang="en-US" sz="1800" b="1" dirty="0"/>
                        <a:t>Experienced Quality</a:t>
                      </a:r>
                    </a:p>
                  </a:txBody>
                  <a:tcPr anchor="ctr"/>
                </a:tc>
                <a:tc>
                  <a:txBody>
                    <a:bodyPr/>
                    <a:lstStyle/>
                    <a:p>
                      <a:pPr algn="ctr"/>
                      <a:r>
                        <a:rPr lang="en-CA" sz="1800" dirty="0">
                          <a:effectLst/>
                          <a:latin typeface="Helvetica" pitchFamily="2" charset="0"/>
                        </a:rPr>
                        <a:t>overall measure of how a person rates the care they have received over the past 12 months</a:t>
                      </a:r>
                      <a:endParaRPr lang="en-US" sz="1800" b="1" dirty="0"/>
                    </a:p>
                  </a:txBody>
                  <a:tcPr anchor="ctr"/>
                </a:tc>
                <a:extLst>
                  <a:ext uri="{0D108BD9-81ED-4DB2-BD59-A6C34878D82A}">
                    <a16:rowId xmlns:a16="http://schemas.microsoft.com/office/drawing/2014/main" val="2593270676"/>
                  </a:ext>
                </a:extLst>
              </a:tr>
              <a:tr h="751968">
                <a:tc>
                  <a:txBody>
                    <a:bodyPr/>
                    <a:lstStyle/>
                    <a:p>
                      <a:pPr algn="ctr"/>
                      <a:r>
                        <a:rPr lang="en-US" sz="1800" b="1" dirty="0"/>
                        <a:t>Trust in Healthcare System</a:t>
                      </a:r>
                    </a:p>
                  </a:txBody>
                  <a:tcPr anchor="ctr"/>
                </a:tc>
                <a:tc>
                  <a:txBody>
                    <a:bodyPr/>
                    <a:lstStyle/>
                    <a:p>
                      <a:pPr algn="ctr"/>
                      <a:r>
                        <a:rPr lang="en-CA" sz="1800" dirty="0">
                          <a:effectLst/>
                          <a:latin typeface="Helvetica" pitchFamily="2" charset="0"/>
                        </a:rPr>
                        <a:t>degree to which a person trusts the healthcare system overall</a:t>
                      </a:r>
                      <a:endParaRPr lang="en-US" sz="1800" b="1" dirty="0"/>
                    </a:p>
                  </a:txBody>
                  <a:tcPr anchor="ctr"/>
                </a:tc>
                <a:extLst>
                  <a:ext uri="{0D108BD9-81ED-4DB2-BD59-A6C34878D82A}">
                    <a16:rowId xmlns:a16="http://schemas.microsoft.com/office/drawing/2014/main" val="3275546353"/>
                  </a:ext>
                </a:extLst>
              </a:tr>
            </a:tbl>
          </a:graphicData>
        </a:graphic>
      </p:graphicFrame>
    </p:spTree>
    <p:extLst>
      <p:ext uri="{BB962C8B-B14F-4D97-AF65-F5344CB8AC3E}">
        <p14:creationId xmlns:p14="http://schemas.microsoft.com/office/powerpoint/2010/main" val="375807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27F99-441B-F3F8-4A63-1C322CE18501}"/>
              </a:ext>
            </a:extLst>
          </p:cNvPr>
          <p:cNvSpPr>
            <a:spLocks noGrp="1"/>
          </p:cNvSpPr>
          <p:nvPr>
            <p:ph type="title"/>
          </p:nvPr>
        </p:nvSpPr>
        <p:spPr/>
        <p:txBody>
          <a:bodyPr/>
          <a:lstStyle/>
          <a:p>
            <a:r>
              <a:rPr lang="en-CA" dirty="0">
                <a:effectLst/>
                <a:latin typeface="Helvetica" pitchFamily="2" charset="0"/>
              </a:rPr>
              <a:t>Some summary descriptive statistics:</a:t>
            </a:r>
            <a:endParaRPr lang="en-US" dirty="0"/>
          </a:p>
        </p:txBody>
      </p:sp>
      <p:sp>
        <p:nvSpPr>
          <p:cNvPr id="3" name="Content Placeholder 2">
            <a:extLst>
              <a:ext uri="{FF2B5EF4-FFF2-40B4-BE49-F238E27FC236}">
                <a16:creationId xmlns:a16="http://schemas.microsoft.com/office/drawing/2014/main" id="{9996ED0D-46E6-2592-F6B5-42B136D28E6C}"/>
              </a:ext>
            </a:extLst>
          </p:cNvPr>
          <p:cNvSpPr>
            <a:spLocks noGrp="1"/>
          </p:cNvSpPr>
          <p:nvPr>
            <p:ph idx="4294967295"/>
          </p:nvPr>
        </p:nvSpPr>
        <p:spPr>
          <a:xfrm>
            <a:off x="477078" y="1428060"/>
            <a:ext cx="10515600" cy="4351338"/>
          </a:xfrm>
        </p:spPr>
        <p:txBody>
          <a:bodyPr>
            <a:normAutofit fontScale="62500" lnSpcReduction="20000"/>
          </a:bodyPr>
          <a:lstStyle/>
          <a:p>
            <a:pPr marL="360363" indent="-350838">
              <a:lnSpc>
                <a:spcPct val="120000"/>
              </a:lnSpc>
            </a:pPr>
            <a:r>
              <a:rPr lang="en-CA" dirty="0">
                <a:effectLst/>
                <a:latin typeface="Arial" panose="020B0604020202020204" pitchFamily="34" charset="0"/>
                <a:cs typeface="Arial" panose="020B0604020202020204" pitchFamily="34" charset="0"/>
              </a:rPr>
              <a:t>OECD Results span 107,014 primary care users (aged 45 years and older) and 1814 primary care practices in 19 countries.</a:t>
            </a:r>
          </a:p>
          <a:p>
            <a:pPr marL="360363" indent="-350838">
              <a:lnSpc>
                <a:spcPct val="120000"/>
              </a:lnSpc>
            </a:pPr>
            <a:r>
              <a:rPr lang="en-CA" dirty="0">
                <a:effectLst/>
                <a:latin typeface="Arial" panose="020B0604020202020204" pitchFamily="34" charset="0"/>
                <a:cs typeface="Arial" panose="020B0604020202020204" pitchFamily="34" charset="0"/>
              </a:rPr>
              <a:t>19 countries, of which 17 were OECD members: Australia, Belgium, Canada, Czechia, France, Greece, Iceland, Italy, Luxembourg, Netherlands, Norway, Portugal, Slovenia, Spain, Switzerland, United States and Wales (United Kingdom). Romania and Saudia Arabia also participated.</a:t>
            </a:r>
          </a:p>
          <a:p>
            <a:pPr marL="360363" indent="-350838">
              <a:lnSpc>
                <a:spcPct val="120000"/>
              </a:lnSpc>
            </a:pPr>
            <a:r>
              <a:rPr lang="en-CA" dirty="0">
                <a:effectLst/>
                <a:latin typeface="Arial" panose="020B0604020202020204" pitchFamily="34" charset="0"/>
                <a:cs typeface="Arial" panose="020B0604020202020204" pitchFamily="34" charset="0"/>
              </a:rPr>
              <a:t>Canada does not have a national registry of practising primary care practices and therefore, patient responses were drawn with a census approach from a convenience sample of practices.</a:t>
            </a:r>
          </a:p>
          <a:p>
            <a:pPr marL="360363" indent="-350838">
              <a:lnSpc>
                <a:spcPct val="120000"/>
              </a:lnSpc>
            </a:pPr>
            <a:endParaRPr lang="en-CA" dirty="0">
              <a:effectLst/>
              <a:latin typeface="Arial" panose="020B0604020202020204" pitchFamily="34" charset="0"/>
              <a:cs typeface="Arial" panose="020B0604020202020204" pitchFamily="34" charset="0"/>
            </a:endParaRPr>
          </a:p>
          <a:p>
            <a:pPr marL="360363" indent="-350838">
              <a:lnSpc>
                <a:spcPct val="120000"/>
              </a:lnSpc>
            </a:pPr>
            <a:r>
              <a:rPr lang="en-CA" dirty="0">
                <a:effectLst/>
                <a:latin typeface="Arial" panose="020B0604020202020204" pitchFamily="34" charset="0"/>
                <a:cs typeface="Arial" panose="020B0604020202020204" pitchFamily="34" charset="0"/>
              </a:rPr>
              <a:t>81% of respondents reported having at least one chronic condition, with 52% having multimorbidity (two or more conditions)</a:t>
            </a:r>
          </a:p>
          <a:p>
            <a:pPr marL="156600" indent="0">
              <a:lnSpc>
                <a:spcPct val="12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113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47547-5DD3-834D-9EFB-BD4E266E82B5}"/>
              </a:ext>
            </a:extLst>
          </p:cNvPr>
          <p:cNvSpPr>
            <a:spLocks noGrp="1"/>
          </p:cNvSpPr>
          <p:nvPr>
            <p:ph type="title"/>
          </p:nvPr>
        </p:nvSpPr>
        <p:spPr/>
        <p:txBody>
          <a:bodyPr/>
          <a:lstStyle/>
          <a:p>
            <a:r>
              <a:rPr lang="en-US" dirty="0"/>
              <a:t>Canada and Ontario Participation in </a:t>
            </a:r>
            <a:r>
              <a:rPr lang="en-US" dirty="0" err="1"/>
              <a:t>PaRIS</a:t>
            </a:r>
            <a:endParaRPr lang="en-US" dirty="0"/>
          </a:p>
        </p:txBody>
      </p:sp>
      <p:sp>
        <p:nvSpPr>
          <p:cNvPr id="3" name="Slide Number Placeholder 2">
            <a:extLst>
              <a:ext uri="{FF2B5EF4-FFF2-40B4-BE49-F238E27FC236}">
                <a16:creationId xmlns:a16="http://schemas.microsoft.com/office/drawing/2014/main" id="{0DCA9047-6A49-7EDE-EE14-48B2A4230324}"/>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sp>
        <p:nvSpPr>
          <p:cNvPr id="4" name="TextBox 3">
            <a:extLst>
              <a:ext uri="{FF2B5EF4-FFF2-40B4-BE49-F238E27FC236}">
                <a16:creationId xmlns:a16="http://schemas.microsoft.com/office/drawing/2014/main" id="{DC9B7475-23F0-A681-B06E-8E912B504CDA}"/>
              </a:ext>
            </a:extLst>
          </p:cNvPr>
          <p:cNvSpPr txBox="1"/>
          <p:nvPr/>
        </p:nvSpPr>
        <p:spPr>
          <a:xfrm>
            <a:off x="615078" y="1690688"/>
            <a:ext cx="10961843"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2400" dirty="0">
                <a:solidFill>
                  <a:prstClr val="black"/>
                </a:solidFill>
                <a:latin typeface="Arial" panose="020B0604020202020204" pitchFamily="34" charset="0"/>
                <a:cs typeface="Arial" panose="020B0604020202020204" pitchFamily="34" charset="0"/>
              </a:rPr>
              <a:t>Health Canada agreed to participate in OECD </a:t>
            </a:r>
            <a:r>
              <a:rPr lang="en-CA" sz="2400" dirty="0" err="1">
                <a:solidFill>
                  <a:prstClr val="black"/>
                </a:solidFill>
                <a:latin typeface="Arial" panose="020B0604020202020204" pitchFamily="34" charset="0"/>
                <a:cs typeface="Arial" panose="020B0604020202020204" pitchFamily="34" charset="0"/>
              </a:rPr>
              <a:t>PaRIS</a:t>
            </a:r>
            <a:r>
              <a:rPr lang="en-CA" sz="2400" dirty="0">
                <a:solidFill>
                  <a:prstClr val="black"/>
                </a:solidFill>
                <a:latin typeface="Arial" panose="020B0604020202020204" pitchFamily="34" charset="0"/>
                <a:cs typeface="Arial" panose="020B0604020202020204" pitchFamily="34" charset="0"/>
              </a:rPr>
              <a:t> Survey and supported the program through 1) research coordination office and 2) data management support.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24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collection within each province was supported by local funding. </a:t>
            </a:r>
            <a:r>
              <a:rPr lang="en-CA" sz="2400" dirty="0">
                <a:solidFill>
                  <a:prstClr val="black"/>
                </a:solidFill>
                <a:latin typeface="Arial" panose="020B0604020202020204" pitchFamily="34" charset="0"/>
                <a:cs typeface="Arial" panose="020B0604020202020204" pitchFamily="34" charset="0"/>
              </a:rPr>
              <a:t>In Ontario, HSPN and the Ontario SPOR Support Unit (OSSU) provided support for data collection.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In Canada, a total of 4,490 patients either partially (n=738) or entirely (n=3,752) completed the survey from 52 practices.</a:t>
            </a:r>
            <a:endParaRPr lang="en-CA"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987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6BB74-6BF8-42A3-8A26-F9AC8D6BAD22}"/>
              </a:ext>
            </a:extLst>
          </p:cNvPr>
          <p:cNvSpPr/>
          <p:nvPr/>
        </p:nvSpPr>
        <p:spPr>
          <a:xfrm>
            <a:off x="9663057" y="4540414"/>
            <a:ext cx="2284206" cy="1412240"/>
          </a:xfrm>
          <a:prstGeom prst="rect">
            <a:avLst/>
          </a:prstGeom>
          <a:solidFill>
            <a:srgbClr val="8AA1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Rectangle 48">
            <a:extLst>
              <a:ext uri="{FF2B5EF4-FFF2-40B4-BE49-F238E27FC236}">
                <a16:creationId xmlns:a16="http://schemas.microsoft.com/office/drawing/2014/main" id="{873A31B0-101C-C7C2-A11D-280C001F8EAE}"/>
              </a:ext>
            </a:extLst>
          </p:cNvPr>
          <p:cNvSpPr/>
          <p:nvPr/>
        </p:nvSpPr>
        <p:spPr>
          <a:xfrm>
            <a:off x="1" y="1"/>
            <a:ext cx="12191999" cy="1051282"/>
          </a:xfrm>
          <a:prstGeom prst="rect">
            <a:avLst/>
          </a:prstGeom>
          <a:solidFill>
            <a:srgbClr val="1A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 name="Titre 47">
            <a:extLst>
              <a:ext uri="{FF2B5EF4-FFF2-40B4-BE49-F238E27FC236}">
                <a16:creationId xmlns:a16="http://schemas.microsoft.com/office/drawing/2014/main" id="{F2ED9151-25FB-6B5C-CCBF-26532E3C97A1}"/>
              </a:ext>
            </a:extLst>
          </p:cNvPr>
          <p:cNvSpPr>
            <a:spLocks noGrp="1"/>
          </p:cNvSpPr>
          <p:nvPr>
            <p:ph type="title"/>
          </p:nvPr>
        </p:nvSpPr>
        <p:spPr>
          <a:xfrm>
            <a:off x="175896" y="146518"/>
            <a:ext cx="9731898" cy="1042418"/>
          </a:xfrm>
        </p:spPr>
        <p:txBody>
          <a:bodyPr anchor="ctr">
            <a:noAutofit/>
          </a:bodyPr>
          <a:lstStyle/>
          <a:p>
            <a:pPr marL="0" marR="0" lvl="0" indent="0" defTabSz="914400" rtl="0" eaLnBrk="1" fontAlgn="auto" latinLnBrk="0" hangingPunct="1">
              <a:lnSpc>
                <a:spcPts val="3000"/>
              </a:lnSpc>
              <a:spcBef>
                <a:spcPts val="0"/>
              </a:spcBef>
              <a:spcAft>
                <a:spcPts val="0"/>
              </a:spcAft>
              <a:tabLst/>
              <a:defRPr/>
            </a:pPr>
            <a:r>
              <a:rPr kumimoji="0" lang="en-US" sz="3000" b="1" u="none" strike="noStrike" kern="1200" cap="none" spc="0" normalizeH="0" baseline="0" noProof="0">
                <a:ln>
                  <a:noFill/>
                </a:ln>
                <a:solidFill>
                  <a:schemeClr val="bg1"/>
                </a:solidFill>
                <a:effectLst/>
                <a:uLnTx/>
                <a:uFillTx/>
                <a:latin typeface="Aptos" panose="020B0004020202020204" pitchFamily="34" charset="0"/>
                <a:ea typeface="+mn-ea"/>
                <a:cs typeface="+mn-cs"/>
              </a:rPr>
              <a:t>Results</a:t>
            </a:r>
            <a:endParaRPr lang="fr-CA" sz="3000" b="1">
              <a:solidFill>
                <a:schemeClr val="bg1"/>
              </a:solidFill>
              <a:latin typeface="Aptos" panose="020B0004020202020204" pitchFamily="34" charset="0"/>
            </a:endParaRPr>
          </a:p>
        </p:txBody>
      </p:sp>
      <p:pic>
        <p:nvPicPr>
          <p:cNvPr id="8" name="Image 7">
            <a:extLst>
              <a:ext uri="{FF2B5EF4-FFF2-40B4-BE49-F238E27FC236}">
                <a16:creationId xmlns:a16="http://schemas.microsoft.com/office/drawing/2014/main" id="{EA007C8E-7164-3966-5FCE-18FCF48F21D2}"/>
              </a:ext>
            </a:extLst>
          </p:cNvPr>
          <p:cNvPicPr>
            <a:picLocks noChangeAspect="1"/>
          </p:cNvPicPr>
          <p:nvPr/>
        </p:nvPicPr>
        <p:blipFill>
          <a:blip r:embed="rId3"/>
          <a:stretch>
            <a:fillRect/>
          </a:stretch>
        </p:blipFill>
        <p:spPr>
          <a:xfrm>
            <a:off x="274320" y="1051073"/>
            <a:ext cx="8040931" cy="5175132"/>
          </a:xfrm>
          <a:prstGeom prst="rect">
            <a:avLst/>
          </a:prstGeom>
        </p:spPr>
      </p:pic>
      <p:sp>
        <p:nvSpPr>
          <p:cNvPr id="10" name="ZoneTexte 9">
            <a:extLst>
              <a:ext uri="{FF2B5EF4-FFF2-40B4-BE49-F238E27FC236}">
                <a16:creationId xmlns:a16="http://schemas.microsoft.com/office/drawing/2014/main" id="{5ED81079-3871-8876-7197-D3D50C1FDA63}"/>
              </a:ext>
            </a:extLst>
          </p:cNvPr>
          <p:cNvSpPr txBox="1"/>
          <p:nvPr/>
        </p:nvSpPr>
        <p:spPr>
          <a:xfrm>
            <a:off x="9685572" y="4482247"/>
            <a:ext cx="2245360" cy="1477328"/>
          </a:xfrm>
          <a:prstGeom prst="rect">
            <a:avLst/>
          </a:prstGeom>
          <a:noFill/>
        </p:spPr>
        <p:txBody>
          <a:bodyPr wrap="square" rtlCol="0">
            <a:spAutoFit/>
          </a:bodyPr>
          <a:lstStyle/>
          <a:p>
            <a:pPr algn="ctr"/>
            <a:r>
              <a:rPr lang="fr-CA" b="1" dirty="0" err="1">
                <a:solidFill>
                  <a:srgbClr val="1A3865"/>
                </a:solidFill>
              </a:rPr>
              <a:t>Results</a:t>
            </a:r>
            <a:r>
              <a:rPr lang="fr-CA" b="1" dirty="0">
                <a:solidFill>
                  <a:srgbClr val="1A3865"/>
                </a:solidFill>
              </a:rPr>
              <a:t>: </a:t>
            </a:r>
          </a:p>
          <a:p>
            <a:pPr algn="ctr"/>
            <a:r>
              <a:rPr lang="fr-CA" b="1" dirty="0">
                <a:solidFill>
                  <a:srgbClr val="1A3865"/>
                </a:solidFill>
              </a:rPr>
              <a:t>4,490 patients </a:t>
            </a:r>
          </a:p>
          <a:p>
            <a:pPr algn="ctr"/>
            <a:r>
              <a:rPr lang="fr-CA" b="1" dirty="0">
                <a:solidFill>
                  <a:srgbClr val="1A3865"/>
                </a:solidFill>
              </a:rPr>
              <a:t>(52 practices) </a:t>
            </a:r>
            <a:r>
              <a:rPr lang="fr-CA" b="1" dirty="0" err="1">
                <a:solidFill>
                  <a:srgbClr val="1A3865"/>
                </a:solidFill>
              </a:rPr>
              <a:t>who</a:t>
            </a:r>
            <a:r>
              <a:rPr lang="fr-CA" b="1" dirty="0">
                <a:solidFill>
                  <a:srgbClr val="1A3865"/>
                </a:solidFill>
              </a:rPr>
              <a:t> </a:t>
            </a:r>
            <a:r>
              <a:rPr lang="fr-CA" b="1" dirty="0" err="1">
                <a:solidFill>
                  <a:srgbClr val="1A3865"/>
                </a:solidFill>
              </a:rPr>
              <a:t>answered</a:t>
            </a:r>
            <a:r>
              <a:rPr lang="fr-CA" b="1" dirty="0">
                <a:solidFill>
                  <a:srgbClr val="1A3865"/>
                </a:solidFill>
              </a:rPr>
              <a:t> </a:t>
            </a:r>
            <a:r>
              <a:rPr lang="fr-CA" b="1" dirty="0" err="1">
                <a:solidFill>
                  <a:srgbClr val="1A3865"/>
                </a:solidFill>
              </a:rPr>
              <a:t>within</a:t>
            </a:r>
            <a:r>
              <a:rPr lang="fr-CA" b="1" dirty="0">
                <a:solidFill>
                  <a:srgbClr val="1A3865"/>
                </a:solidFill>
              </a:rPr>
              <a:t> the time </a:t>
            </a:r>
            <a:r>
              <a:rPr lang="fr-CA" b="1" dirty="0" err="1">
                <a:solidFill>
                  <a:srgbClr val="1A3865"/>
                </a:solidFill>
              </a:rPr>
              <a:t>period</a:t>
            </a:r>
            <a:endParaRPr lang="fr-CA" b="1" dirty="0">
              <a:solidFill>
                <a:srgbClr val="1A3865"/>
              </a:solidFill>
            </a:endParaRPr>
          </a:p>
        </p:txBody>
      </p:sp>
      <p:pic>
        <p:nvPicPr>
          <p:cNvPr id="15" name="Image 14">
            <a:extLst>
              <a:ext uri="{FF2B5EF4-FFF2-40B4-BE49-F238E27FC236}">
                <a16:creationId xmlns:a16="http://schemas.microsoft.com/office/drawing/2014/main" id="{DE1FC758-6098-D3FE-B0CD-3F7F85E2EEE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967819">
            <a:off x="8497082" y="4760422"/>
            <a:ext cx="977076" cy="1007850"/>
          </a:xfrm>
          <a:prstGeom prst="rect">
            <a:avLst/>
          </a:prstGeom>
        </p:spPr>
      </p:pic>
    </p:spTree>
    <p:extLst>
      <p:ext uri="{BB962C8B-B14F-4D97-AF65-F5344CB8AC3E}">
        <p14:creationId xmlns:p14="http://schemas.microsoft.com/office/powerpoint/2010/main" val="3615700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77743-2669-DF96-4944-6959064631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28294A-87C3-CC69-B3D9-5C6001310EFC}"/>
              </a:ext>
            </a:extLst>
          </p:cNvPr>
          <p:cNvSpPr>
            <a:spLocks noGrp="1"/>
          </p:cNvSpPr>
          <p:nvPr>
            <p:ph type="title"/>
          </p:nvPr>
        </p:nvSpPr>
        <p:spPr>
          <a:xfrm>
            <a:off x="363557" y="365125"/>
            <a:ext cx="10990243" cy="1325563"/>
          </a:xfrm>
        </p:spPr>
        <p:txBody>
          <a:bodyPr/>
          <a:lstStyle/>
          <a:p>
            <a:r>
              <a:rPr lang="en-US" dirty="0" err="1"/>
              <a:t>PaRIS</a:t>
            </a:r>
            <a:r>
              <a:rPr lang="en-US" dirty="0"/>
              <a:t>: National, Provincial and Practice Reports</a:t>
            </a:r>
          </a:p>
        </p:txBody>
      </p:sp>
      <p:sp>
        <p:nvSpPr>
          <p:cNvPr id="3" name="Slide Number Placeholder 2">
            <a:extLst>
              <a:ext uri="{FF2B5EF4-FFF2-40B4-BE49-F238E27FC236}">
                <a16:creationId xmlns:a16="http://schemas.microsoft.com/office/drawing/2014/main" id="{544DCE17-855E-1527-CB08-FB17AA23A769}"/>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pic>
        <p:nvPicPr>
          <p:cNvPr id="6" name="Picture 5">
            <a:extLst>
              <a:ext uri="{FF2B5EF4-FFF2-40B4-BE49-F238E27FC236}">
                <a16:creationId xmlns:a16="http://schemas.microsoft.com/office/drawing/2014/main" id="{3A4EA4D0-B353-079D-7DB5-7F0B4F9C4B70}"/>
              </a:ext>
            </a:extLst>
          </p:cNvPr>
          <p:cNvPicPr>
            <a:picLocks noChangeAspect="1"/>
          </p:cNvPicPr>
          <p:nvPr/>
        </p:nvPicPr>
        <p:blipFill>
          <a:blip r:embed="rId2"/>
          <a:srcRect l="8235" t="15974" r="8942" b="39295"/>
          <a:stretch/>
        </p:blipFill>
        <p:spPr>
          <a:xfrm>
            <a:off x="553554" y="1515369"/>
            <a:ext cx="4389121" cy="3067648"/>
          </a:xfrm>
          <a:prstGeom prst="rect">
            <a:avLst/>
          </a:prstGeom>
        </p:spPr>
      </p:pic>
      <p:pic>
        <p:nvPicPr>
          <p:cNvPr id="8" name="Picture 7">
            <a:extLst>
              <a:ext uri="{FF2B5EF4-FFF2-40B4-BE49-F238E27FC236}">
                <a16:creationId xmlns:a16="http://schemas.microsoft.com/office/drawing/2014/main" id="{10E34BEA-6E97-12E0-478B-6D59DF0C9BC0}"/>
              </a:ext>
            </a:extLst>
          </p:cNvPr>
          <p:cNvPicPr>
            <a:picLocks noChangeAspect="1"/>
          </p:cNvPicPr>
          <p:nvPr/>
        </p:nvPicPr>
        <p:blipFill>
          <a:blip r:embed="rId3"/>
          <a:srcRect l="9233" t="18751" r="8885" b="48768"/>
          <a:stretch/>
        </p:blipFill>
        <p:spPr>
          <a:xfrm>
            <a:off x="2744733" y="3062817"/>
            <a:ext cx="4270395" cy="2192230"/>
          </a:xfrm>
          <a:prstGeom prst="rect">
            <a:avLst/>
          </a:prstGeom>
        </p:spPr>
      </p:pic>
      <p:pic>
        <p:nvPicPr>
          <p:cNvPr id="10" name="Picture 9">
            <a:extLst>
              <a:ext uri="{FF2B5EF4-FFF2-40B4-BE49-F238E27FC236}">
                <a16:creationId xmlns:a16="http://schemas.microsoft.com/office/drawing/2014/main" id="{92251386-CAAC-F32B-FF56-FAFB88EC1FE8}"/>
              </a:ext>
            </a:extLst>
          </p:cNvPr>
          <p:cNvPicPr>
            <a:picLocks noChangeAspect="1"/>
          </p:cNvPicPr>
          <p:nvPr/>
        </p:nvPicPr>
        <p:blipFill>
          <a:blip r:embed="rId4"/>
          <a:stretch>
            <a:fillRect/>
          </a:stretch>
        </p:blipFill>
        <p:spPr>
          <a:xfrm>
            <a:off x="7557413" y="1335485"/>
            <a:ext cx="3779707" cy="4891385"/>
          </a:xfrm>
          <a:prstGeom prst="rect">
            <a:avLst/>
          </a:prstGeom>
        </p:spPr>
      </p:pic>
    </p:spTree>
    <p:extLst>
      <p:ext uri="{BB962C8B-B14F-4D97-AF65-F5344CB8AC3E}">
        <p14:creationId xmlns:p14="http://schemas.microsoft.com/office/powerpoint/2010/main" val="2422688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5">
            <a:extLst>
              <a:ext uri="{FF2B5EF4-FFF2-40B4-BE49-F238E27FC236}">
                <a16:creationId xmlns:a16="http://schemas.microsoft.com/office/drawing/2014/main" id="{F64346D4-F3F1-34B8-36E7-D9FA40E82980}"/>
              </a:ext>
            </a:extLst>
          </p:cNvPr>
          <p:cNvSpPr>
            <a:spLocks noGrp="1"/>
          </p:cNvSpPr>
          <p:nvPr>
            <p:ph type="subTitle" idx="1"/>
          </p:nvPr>
        </p:nvSpPr>
        <p:spPr>
          <a:xfrm>
            <a:off x="673321" y="6134265"/>
            <a:ext cx="8534400" cy="373889"/>
          </a:xfrm>
        </p:spPr>
        <p:txBody>
          <a:bodyPr>
            <a:noAutofit/>
          </a:bodyPr>
          <a:lstStyle/>
          <a:p>
            <a:pPr algn="l"/>
            <a:r>
              <a:rPr lang="en-CA" sz="1600" dirty="0">
                <a:solidFill>
                  <a:schemeClr val="tx1"/>
                </a:solidFill>
              </a:rPr>
              <a:t>HSPN Monthly Webinar</a:t>
            </a:r>
          </a:p>
          <a:p>
            <a:pPr algn="l"/>
            <a:r>
              <a:rPr lang="en-CA" sz="1600" dirty="0">
                <a:solidFill>
                  <a:schemeClr val="tx1"/>
                </a:solidFill>
              </a:rPr>
              <a:t>June 25, 2024</a:t>
            </a:r>
          </a:p>
          <a:p>
            <a:pPr algn="l"/>
            <a:endParaRPr lang="en-US" sz="1600" dirty="0">
              <a:solidFill>
                <a:schemeClr val="tx1"/>
              </a:solidFill>
            </a:endParaRPr>
          </a:p>
        </p:txBody>
      </p:sp>
      <p:sp>
        <p:nvSpPr>
          <p:cNvPr id="6" name="Slide Number Placeholder 5">
            <a:extLst>
              <a:ext uri="{FF2B5EF4-FFF2-40B4-BE49-F238E27FC236}">
                <a16:creationId xmlns:a16="http://schemas.microsoft.com/office/drawing/2014/main" id="{6460925B-64C5-E142-B1C7-DC17377F711F}"/>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4F81F6-E686-4BCF-BA3C-EFC8F861DBA0}" type="slidenum">
              <a:rPr lang="fr-CA" smtClean="0">
                <a:latin typeface="Arial" panose="020B0604020202020204" pitchFamily="34" charset="0"/>
                <a:cs typeface="Arial" panose="020B0604020202020204" pitchFamily="34" charset="0"/>
              </a:rPr>
              <a:pPr/>
              <a:t>5</a:t>
            </a:fld>
            <a:endParaRPr lang="fr-CA"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AFF5A53-C5EA-484E-99A5-A23BDDC4EE2E}"/>
              </a:ext>
            </a:extLst>
          </p:cNvPr>
          <p:cNvSpPr/>
          <p:nvPr/>
        </p:nvSpPr>
        <p:spPr>
          <a:xfrm>
            <a:off x="-743051" y="1612287"/>
            <a:ext cx="8354074" cy="1107996"/>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Today’s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en-US" sz="3300" b="1" dirty="0">
                <a:solidFill>
                  <a:prstClr val="white"/>
                </a:solidFill>
                <a:latin typeface="Arial" panose="020B0604020202020204" pitchFamily="34" charset="0"/>
                <a:cs typeface="Arial" panose="020B0604020202020204" pitchFamily="34" charset="0"/>
              </a:rPr>
              <a:t> PREMs and PROMs</a:t>
            </a:r>
            <a:endParaRPr kumimoji="0" lang="en-US" sz="33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0730161B-7979-7644-A685-B9CD23F4E8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81478" y="1239571"/>
            <a:ext cx="1244304" cy="1244304"/>
          </a:xfrm>
          <a:prstGeom prst="ellipse">
            <a:avLst/>
          </a:prstGeom>
        </p:spPr>
      </p:pic>
      <p:sp>
        <p:nvSpPr>
          <p:cNvPr id="24" name="Rectangle 23">
            <a:extLst>
              <a:ext uri="{FF2B5EF4-FFF2-40B4-BE49-F238E27FC236}">
                <a16:creationId xmlns:a16="http://schemas.microsoft.com/office/drawing/2014/main" id="{64C4E15A-7C8F-F845-A9A0-DB592B9508AC}"/>
              </a:ext>
            </a:extLst>
          </p:cNvPr>
          <p:cNvSpPr/>
          <p:nvPr/>
        </p:nvSpPr>
        <p:spPr>
          <a:xfrm rot="16200000">
            <a:off x="-446537" y="3865828"/>
            <a:ext cx="17780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Presenters</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9C4CD18-1D89-33B0-CE73-73E724B0CD7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295999" y="3286535"/>
            <a:ext cx="1245600" cy="13455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621473" y="3286535"/>
            <a:ext cx="1202949"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909448" y="3286535"/>
            <a:ext cx="1243692" cy="12436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7"/>
          <a:stretch>
            <a:fillRect/>
          </a:stretch>
        </p:blipFill>
        <p:spPr>
          <a:xfrm>
            <a:off x="7633532" y="2617786"/>
            <a:ext cx="1981372" cy="731583"/>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5269" y="3286535"/>
            <a:ext cx="1124717" cy="12443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FB0A699C-05AB-899E-D48D-D3567692F3BD}"/>
              </a:ext>
            </a:extLst>
          </p:cNvPr>
          <p:cNvSpPr/>
          <p:nvPr/>
        </p:nvSpPr>
        <p:spPr>
          <a:xfrm rot="16200000">
            <a:off x="7035696" y="1731451"/>
            <a:ext cx="8691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Ebrima"/>
                <a:cs typeface="Arial" panose="020B0604020202020204" pitchFamily="34" charset="0"/>
              </a:rPr>
              <a:t>Host</a:t>
            </a:r>
            <a:endParaRPr kumimoji="0" lang="en-CA" sz="2400" b="0" i="0" u="none" strike="noStrike" kern="1200" cap="none" spc="0" normalizeH="0" baseline="0" noProof="0" dirty="0">
              <a:ln>
                <a:noFill/>
              </a:ln>
              <a:solidFill>
                <a:srgbClr val="0A2041"/>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8466A2D-573C-BD1A-57E8-31CDA191729D}"/>
              </a:ext>
            </a:extLst>
          </p:cNvPr>
          <p:cNvSpPr txBox="1"/>
          <p:nvPr/>
        </p:nvSpPr>
        <p:spPr bwMode="auto">
          <a:xfrm>
            <a:off x="8944489" y="4777937"/>
            <a:ext cx="2144949" cy="415498"/>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FFFFFF"/>
                </a:solidFill>
                <a:latin typeface="Arial" panose="020B0604020202020204" pitchFamily="34" charset="0"/>
                <a:ea typeface="+mn-ea"/>
                <a:cs typeface="Arial" panose="020B0604020202020204" pitchFamily="34" charset="0"/>
              </a:rPr>
              <a:t>Emily </a:t>
            </a:r>
            <a:r>
              <a:rPr lang="en-US" sz="1600" kern="1200" dirty="0" err="1">
                <a:solidFill>
                  <a:srgbClr val="FFFFFF"/>
                </a:solidFill>
                <a:latin typeface="Arial" panose="020B0604020202020204" pitchFamily="34" charset="0"/>
                <a:ea typeface="+mn-ea"/>
                <a:cs typeface="Arial" panose="020B0604020202020204" pitchFamily="34" charset="0"/>
              </a:rPr>
              <a:t>Hamovich</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lvl="0" algn="ctr">
              <a:defRPr/>
            </a:pPr>
            <a:r>
              <a:rPr lang="en-US" sz="1100" kern="1200" dirty="0">
                <a:solidFill>
                  <a:srgbClr val="FFFFFF"/>
                </a:solidFill>
                <a:latin typeface="Arial" panose="020B0604020202020204" pitchFamily="34" charset="0"/>
                <a:ea typeface="+mn-ea"/>
                <a:cs typeface="Arial" panose="020B0604020202020204" pitchFamily="34" charset="0"/>
              </a:rPr>
              <a:t>PhD Student, </a:t>
            </a:r>
            <a:r>
              <a:rPr lang="en-US" sz="1100" kern="1200" dirty="0" err="1">
                <a:solidFill>
                  <a:srgbClr val="FFFFFF"/>
                </a:solidFill>
                <a:latin typeface="Arial" panose="020B0604020202020204" pitchFamily="34" charset="0"/>
                <a:ea typeface="+mn-ea"/>
                <a:cs typeface="Arial" panose="020B0604020202020204" pitchFamily="34" charset="0"/>
              </a:rPr>
              <a:t>UofT</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B63ECB5-F5C0-EBA3-D6D1-EAEEEDA959DE}"/>
              </a:ext>
            </a:extLst>
          </p:cNvPr>
          <p:cNvSpPr txBox="1"/>
          <p:nvPr/>
        </p:nvSpPr>
        <p:spPr bwMode="auto">
          <a:xfrm>
            <a:off x="6162194" y="4720089"/>
            <a:ext cx="2121506" cy="75405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Dr. Marie-Eve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Poirtras</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lvl="0" algn="ctr">
              <a:buClrTx/>
              <a:defRPr/>
            </a:pPr>
            <a:r>
              <a:rPr lang="en-US" sz="1100" kern="1200" dirty="0" err="1">
                <a:solidFill>
                  <a:srgbClr val="FFFFFF"/>
                </a:solidFill>
                <a:latin typeface="Arial" panose="020B0604020202020204" pitchFamily="34" charset="0"/>
                <a:ea typeface="+mn-ea"/>
                <a:cs typeface="Arial" panose="020B0604020202020204" pitchFamily="34" charset="0"/>
              </a:rPr>
              <a:t>Chaire</a:t>
            </a:r>
            <a:r>
              <a:rPr lang="en-US" sz="1100" kern="1200" dirty="0">
                <a:solidFill>
                  <a:srgbClr val="FFFFFF"/>
                </a:solidFill>
                <a:latin typeface="Arial" panose="020B0604020202020204" pitchFamily="34" charset="0"/>
                <a:ea typeface="+mn-ea"/>
                <a:cs typeface="Arial" panose="020B0604020202020204" pitchFamily="34" charset="0"/>
              </a:rPr>
              <a:t> de Recherche </a:t>
            </a:r>
            <a:br>
              <a:rPr lang="en-US" sz="1100" kern="1200" dirty="0">
                <a:solidFill>
                  <a:srgbClr val="FFFFFF"/>
                </a:solidFill>
                <a:latin typeface="Arial" panose="020B0604020202020204" pitchFamily="34" charset="0"/>
                <a:ea typeface="+mn-ea"/>
                <a:cs typeface="Arial" panose="020B0604020202020204" pitchFamily="34" charset="0"/>
              </a:rPr>
            </a:br>
            <a:r>
              <a:rPr lang="en-US" sz="1100" kern="1200" dirty="0">
                <a:solidFill>
                  <a:srgbClr val="FFFFFF"/>
                </a:solidFill>
                <a:latin typeface="Arial" panose="020B0604020202020204" pitchFamily="34" charset="0"/>
                <a:ea typeface="+mn-ea"/>
                <a:cs typeface="Arial" panose="020B0604020202020204" pitchFamily="34" charset="0"/>
              </a:rPr>
              <a:t>Pratiques </a:t>
            </a:r>
            <a:r>
              <a:rPr lang="en-US" sz="1100" kern="1200" dirty="0" err="1">
                <a:solidFill>
                  <a:srgbClr val="FFFFFF"/>
                </a:solidFill>
                <a:latin typeface="Arial" panose="020B0604020202020204" pitchFamily="34" charset="0"/>
                <a:ea typeface="+mn-ea"/>
                <a:cs typeface="Arial" panose="020B0604020202020204" pitchFamily="34" charset="0"/>
              </a:rPr>
              <a:t>Professionnelles</a:t>
            </a:r>
            <a:r>
              <a:rPr lang="en-US" sz="1100" kern="1200" dirty="0">
                <a:solidFill>
                  <a:srgbClr val="FFFFFF"/>
                </a:solidFill>
                <a:latin typeface="Arial" panose="020B0604020202020204" pitchFamily="34" charset="0"/>
                <a:ea typeface="+mn-ea"/>
                <a:cs typeface="Arial" panose="020B0604020202020204" pitchFamily="34" charset="0"/>
              </a:rPr>
              <a:t> </a:t>
            </a:r>
            <a:r>
              <a:rPr lang="en-US" sz="1100" kern="1200" dirty="0" err="1">
                <a:solidFill>
                  <a:srgbClr val="FFFFFF"/>
                </a:solidFill>
                <a:latin typeface="Arial" panose="020B0604020202020204" pitchFamily="34" charset="0"/>
                <a:ea typeface="+mn-ea"/>
                <a:cs typeface="Arial" panose="020B0604020202020204" pitchFamily="34" charset="0"/>
              </a:rPr>
              <a:t>Optimales</a:t>
            </a:r>
            <a:r>
              <a:rPr lang="en-US" sz="1100" kern="1200" dirty="0">
                <a:solidFill>
                  <a:srgbClr val="FFFFFF"/>
                </a:solidFill>
                <a:latin typeface="Arial" panose="020B0604020202020204" pitchFamily="34" charset="0"/>
                <a:ea typeface="+mn-ea"/>
                <a:cs typeface="Arial" panose="020B0604020202020204" pitchFamily="34" charset="0"/>
              </a:rPr>
              <a:t> </a:t>
            </a:r>
            <a:r>
              <a:rPr lang="en-US" sz="1100" kern="1200" dirty="0" err="1">
                <a:solidFill>
                  <a:srgbClr val="FFFFFF"/>
                </a:solidFill>
                <a:latin typeface="Arial" panose="020B0604020202020204" pitchFamily="34" charset="0"/>
                <a:ea typeface="+mn-ea"/>
                <a:cs typeface="Arial" panose="020B0604020202020204" pitchFamily="34" charset="0"/>
              </a:rPr>
              <a:t>en</a:t>
            </a:r>
            <a:r>
              <a:rPr lang="en-US" sz="1100" kern="1200" dirty="0">
                <a:solidFill>
                  <a:srgbClr val="FFFFFF"/>
                </a:solidFill>
                <a:latin typeface="Arial" panose="020B0604020202020204" pitchFamily="34" charset="0"/>
                <a:ea typeface="+mn-ea"/>
                <a:cs typeface="Arial" panose="020B0604020202020204" pitchFamily="34" charset="0"/>
              </a:rPr>
              <a:t> </a:t>
            </a:r>
            <a:r>
              <a:rPr lang="en-US" sz="1100" kern="1200" dirty="0" err="1">
                <a:solidFill>
                  <a:srgbClr val="FFFFFF"/>
                </a:solidFill>
                <a:latin typeface="Arial" panose="020B0604020202020204" pitchFamily="34" charset="0"/>
                <a:ea typeface="+mn-ea"/>
                <a:cs typeface="Arial" panose="020B0604020202020204" pitchFamily="34" charset="0"/>
              </a:rPr>
              <a:t>Soins</a:t>
            </a:r>
            <a:r>
              <a:rPr lang="en-US" sz="1100" kern="1200" dirty="0">
                <a:solidFill>
                  <a:srgbClr val="FFFFFF"/>
                </a:solidFill>
                <a:latin typeface="Arial" panose="020B0604020202020204" pitchFamily="34" charset="0"/>
                <a:ea typeface="+mn-ea"/>
                <a:cs typeface="Arial" panose="020B0604020202020204" pitchFamily="34" charset="0"/>
              </a:rPr>
              <a:t> </a:t>
            </a:r>
            <a:r>
              <a:rPr lang="en-US" sz="1100" kern="1200" dirty="0" err="1">
                <a:solidFill>
                  <a:srgbClr val="FFFFFF"/>
                </a:solidFill>
                <a:latin typeface="Arial" panose="020B0604020202020204" pitchFamily="34" charset="0"/>
                <a:ea typeface="+mn-ea"/>
                <a:cs typeface="Arial" panose="020B0604020202020204" pitchFamily="34" charset="0"/>
              </a:rPr>
              <a:t>Primaires</a:t>
            </a:r>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77A78C3-F5FB-B137-2633-D165CA1FCC8B}"/>
              </a:ext>
            </a:extLst>
          </p:cNvPr>
          <p:cNvSpPr txBox="1"/>
          <p:nvPr/>
        </p:nvSpPr>
        <p:spPr bwMode="auto">
          <a:xfrm>
            <a:off x="3706087" y="4740449"/>
            <a:ext cx="1894478" cy="584775"/>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Yasmin </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Sheikhan</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rgbClr val="FFFFFF"/>
                </a:solidFill>
                <a:latin typeface="Arial" panose="020B0604020202020204" pitchFamily="34" charset="0"/>
                <a:ea typeface="+mn-ea"/>
                <a:cs typeface="Arial" panose="020B0604020202020204" pitchFamily="34" charset="0"/>
              </a:rPr>
              <a:t>Patient Partner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PhD Candidate,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UofT</a:t>
            </a:r>
            <a:endParaRPr kumimoji="0" lang="en-US" sz="1600" b="0" i="0" u="none" strike="noStrike" kern="1200" cap="none" spc="0" normalizeH="0" baseline="0" noProof="0" dirty="0">
              <a:ln>
                <a:noFill/>
              </a:ln>
              <a:solidFill>
                <a:srgbClr val="0A2041"/>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92948D6-F0DD-9992-8829-4C5343CA9633}"/>
              </a:ext>
            </a:extLst>
          </p:cNvPr>
          <p:cNvSpPr txBox="1"/>
          <p:nvPr/>
        </p:nvSpPr>
        <p:spPr bwMode="auto">
          <a:xfrm>
            <a:off x="847732" y="4740448"/>
            <a:ext cx="1894478" cy="584775"/>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Dr. Grace Spiro</a:t>
            </a:r>
          </a:p>
          <a:p>
            <a:pPr lvl="0" algn="ctr">
              <a:defRPr/>
            </a:pPr>
            <a:r>
              <a:rPr lang="en-US" sz="1100" kern="1200" dirty="0">
                <a:solidFill>
                  <a:srgbClr val="FFFFFF"/>
                </a:solidFill>
                <a:latin typeface="Arial" panose="020B0604020202020204" pitchFamily="34" charset="0"/>
                <a:ea typeface="+mn-ea"/>
                <a:cs typeface="Arial" panose="020B0604020202020204" pitchFamily="34" charset="0"/>
              </a:rPr>
              <a:t>Post-Doctoral Fellow</a:t>
            </a:r>
          </a:p>
          <a:p>
            <a:pPr lvl="0" algn="ctr">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HSPN</a:t>
            </a:r>
            <a:endParaRPr kumimoji="0" lang="en-US" sz="1600" b="0" i="0" u="none" strike="noStrike" kern="1200" cap="none" spc="0" normalizeH="0" baseline="0" noProof="0" dirty="0">
              <a:ln>
                <a:noFill/>
              </a:ln>
              <a:solidFill>
                <a:srgbClr val="0A20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7841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59C79-05A0-56B6-5F53-FD0FF1F46520}"/>
              </a:ext>
            </a:extLst>
          </p:cNvPr>
          <p:cNvSpPr>
            <a:spLocks noGrp="1"/>
          </p:cNvSpPr>
          <p:nvPr>
            <p:ph type="title"/>
          </p:nvPr>
        </p:nvSpPr>
        <p:spPr/>
        <p:txBody>
          <a:bodyPr/>
          <a:lstStyle/>
          <a:p>
            <a:r>
              <a:rPr lang="en-US" dirty="0"/>
              <a:t>OECD </a:t>
            </a:r>
            <a:r>
              <a:rPr lang="en-US" dirty="0" err="1"/>
              <a:t>PaRIS</a:t>
            </a:r>
            <a:r>
              <a:rPr lang="en-US" dirty="0"/>
              <a:t> Results</a:t>
            </a:r>
          </a:p>
        </p:txBody>
      </p:sp>
      <p:pic>
        <p:nvPicPr>
          <p:cNvPr id="5" name="Content Placeholder 4" descr="A graph of a number of people with chronic conditions&#10;&#10;AI-generated content may be incorrect.">
            <a:extLst>
              <a:ext uri="{FF2B5EF4-FFF2-40B4-BE49-F238E27FC236}">
                <a16:creationId xmlns:a16="http://schemas.microsoft.com/office/drawing/2014/main" id="{F4183D63-79A1-43C4-03FD-666C70AD564F}"/>
              </a:ext>
            </a:extLst>
          </p:cNvPr>
          <p:cNvPicPr>
            <a:picLocks noGrp="1" noChangeAspect="1"/>
          </p:cNvPicPr>
          <p:nvPr>
            <p:ph idx="4294967295"/>
          </p:nvPr>
        </p:nvPicPr>
        <p:blipFill>
          <a:blip r:embed="rId2"/>
          <a:stretch>
            <a:fillRect/>
          </a:stretch>
        </p:blipFill>
        <p:spPr>
          <a:xfrm>
            <a:off x="1490662" y="1374689"/>
            <a:ext cx="9210675" cy="4124963"/>
          </a:xfrm>
        </p:spPr>
      </p:pic>
      <p:sp>
        <p:nvSpPr>
          <p:cNvPr id="3" name="Arrow: Up 20">
            <a:extLst>
              <a:ext uri="{FF2B5EF4-FFF2-40B4-BE49-F238E27FC236}">
                <a16:creationId xmlns:a16="http://schemas.microsoft.com/office/drawing/2014/main" id="{DA35C1B8-B9F6-E6B1-E8BD-4D698A4BDC70}"/>
              </a:ext>
            </a:extLst>
          </p:cNvPr>
          <p:cNvSpPr/>
          <p:nvPr/>
        </p:nvSpPr>
        <p:spPr>
          <a:xfrm>
            <a:off x="2748494" y="5619526"/>
            <a:ext cx="45719" cy="318518"/>
          </a:xfrm>
          <a:prstGeom prst="upArrow">
            <a:avLst/>
          </a:prstGeom>
          <a:solidFill>
            <a:srgbClr val="1F497D"/>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a:extLst>
              <a:ext uri="{FF2B5EF4-FFF2-40B4-BE49-F238E27FC236}">
                <a16:creationId xmlns:a16="http://schemas.microsoft.com/office/drawing/2014/main" id="{8069BB73-F3F9-6D2F-97E1-AA906CDD684C}"/>
              </a:ext>
            </a:extLst>
          </p:cNvPr>
          <p:cNvSpPr/>
          <p:nvPr/>
        </p:nvSpPr>
        <p:spPr>
          <a:xfrm>
            <a:off x="2517332" y="2608029"/>
            <a:ext cx="566057" cy="287528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9744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A9EA0-6DDE-217B-8B5C-24A07CC02CAA}"/>
              </a:ext>
            </a:extLst>
          </p:cNvPr>
          <p:cNvSpPr>
            <a:spLocks noGrp="1"/>
          </p:cNvSpPr>
          <p:nvPr>
            <p:ph type="title"/>
          </p:nvPr>
        </p:nvSpPr>
        <p:spPr/>
        <p:txBody>
          <a:bodyPr/>
          <a:lstStyle/>
          <a:p>
            <a:r>
              <a:rPr lang="en-US" dirty="0"/>
              <a:t>OECD </a:t>
            </a:r>
            <a:r>
              <a:rPr lang="en-US" dirty="0" err="1"/>
              <a:t>PaRIS</a:t>
            </a:r>
            <a:r>
              <a:rPr lang="en-US" dirty="0"/>
              <a:t> Results</a:t>
            </a:r>
          </a:p>
        </p:txBody>
      </p:sp>
      <p:pic>
        <p:nvPicPr>
          <p:cNvPr id="5" name="Content Placeholder 4" descr="A graph of different colored bars&#10;&#10;AI-generated content may be incorrect.">
            <a:extLst>
              <a:ext uri="{FF2B5EF4-FFF2-40B4-BE49-F238E27FC236}">
                <a16:creationId xmlns:a16="http://schemas.microsoft.com/office/drawing/2014/main" id="{35680429-F4B0-738F-370D-F373B734401A}"/>
              </a:ext>
            </a:extLst>
          </p:cNvPr>
          <p:cNvPicPr>
            <a:picLocks noGrp="1" noChangeAspect="1"/>
          </p:cNvPicPr>
          <p:nvPr>
            <p:ph idx="4294967295"/>
          </p:nvPr>
        </p:nvPicPr>
        <p:blipFill>
          <a:blip r:embed="rId2"/>
          <a:stretch>
            <a:fillRect/>
          </a:stretch>
        </p:blipFill>
        <p:spPr>
          <a:xfrm>
            <a:off x="1582392" y="1253331"/>
            <a:ext cx="9239250" cy="4351338"/>
          </a:xfrm>
        </p:spPr>
      </p:pic>
      <p:sp>
        <p:nvSpPr>
          <p:cNvPr id="3" name="Arrow: Up 20">
            <a:extLst>
              <a:ext uri="{FF2B5EF4-FFF2-40B4-BE49-F238E27FC236}">
                <a16:creationId xmlns:a16="http://schemas.microsoft.com/office/drawing/2014/main" id="{5973C7A6-236A-2E41-F3DE-DE3537C6F06F}"/>
              </a:ext>
            </a:extLst>
          </p:cNvPr>
          <p:cNvSpPr/>
          <p:nvPr/>
        </p:nvSpPr>
        <p:spPr>
          <a:xfrm>
            <a:off x="3212320" y="5322665"/>
            <a:ext cx="45719" cy="282004"/>
          </a:xfrm>
          <a:prstGeom prst="upArrow">
            <a:avLst/>
          </a:prstGeom>
          <a:solidFill>
            <a:srgbClr val="1F497D"/>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a:extLst>
              <a:ext uri="{FF2B5EF4-FFF2-40B4-BE49-F238E27FC236}">
                <a16:creationId xmlns:a16="http://schemas.microsoft.com/office/drawing/2014/main" id="{2D1542A0-A6CE-E664-26EC-8537CED8344A}"/>
              </a:ext>
            </a:extLst>
          </p:cNvPr>
          <p:cNvSpPr/>
          <p:nvPr/>
        </p:nvSpPr>
        <p:spPr>
          <a:xfrm>
            <a:off x="2981158" y="2340279"/>
            <a:ext cx="566057" cy="27605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19115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5B1B-F45A-D93D-FC00-1DEAD3ED1A61}"/>
              </a:ext>
            </a:extLst>
          </p:cNvPr>
          <p:cNvSpPr>
            <a:spLocks noGrp="1"/>
          </p:cNvSpPr>
          <p:nvPr>
            <p:ph type="title"/>
          </p:nvPr>
        </p:nvSpPr>
        <p:spPr>
          <a:xfrm>
            <a:off x="350729" y="114605"/>
            <a:ext cx="11003071" cy="1325563"/>
          </a:xfrm>
        </p:spPr>
        <p:txBody>
          <a:bodyPr/>
          <a:lstStyle/>
          <a:p>
            <a:r>
              <a:rPr lang="en-US" dirty="0"/>
              <a:t>National Results: Self-Reported Physical Health</a:t>
            </a:r>
          </a:p>
        </p:txBody>
      </p:sp>
      <p:sp>
        <p:nvSpPr>
          <p:cNvPr id="3" name="Slide Number Placeholder 2">
            <a:extLst>
              <a:ext uri="{FF2B5EF4-FFF2-40B4-BE49-F238E27FC236}">
                <a16:creationId xmlns:a16="http://schemas.microsoft.com/office/drawing/2014/main" id="{4270E731-B2A8-3430-0A2F-733535B5B2E2}"/>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pic>
        <p:nvPicPr>
          <p:cNvPr id="4" name="Picture 3" descr="A graph of different colored bars&#10;&#10;Description automatically generated">
            <a:extLst>
              <a:ext uri="{FF2B5EF4-FFF2-40B4-BE49-F238E27FC236}">
                <a16:creationId xmlns:a16="http://schemas.microsoft.com/office/drawing/2014/main" id="{00BC360E-4061-EAD4-1A18-D3736718EB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885071" y="1183666"/>
            <a:ext cx="7779434" cy="48948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16210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41DAE-8E1F-44D9-9CCC-CEA6EC069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BAB1E-EFBF-A02E-68B5-710086F8AA41}"/>
              </a:ext>
            </a:extLst>
          </p:cNvPr>
          <p:cNvSpPr>
            <a:spLocks noGrp="1"/>
          </p:cNvSpPr>
          <p:nvPr>
            <p:ph type="title"/>
          </p:nvPr>
        </p:nvSpPr>
        <p:spPr>
          <a:xfrm>
            <a:off x="338203" y="102079"/>
            <a:ext cx="11661731" cy="1325563"/>
          </a:xfrm>
        </p:spPr>
        <p:txBody>
          <a:bodyPr>
            <a:normAutofit/>
          </a:bodyPr>
          <a:lstStyle/>
          <a:p>
            <a:r>
              <a:rPr lang="en-US" dirty="0"/>
              <a:t>National Results: Bothered by Emotional Problems</a:t>
            </a:r>
          </a:p>
        </p:txBody>
      </p:sp>
      <p:sp>
        <p:nvSpPr>
          <p:cNvPr id="3" name="Slide Number Placeholder 2">
            <a:extLst>
              <a:ext uri="{FF2B5EF4-FFF2-40B4-BE49-F238E27FC236}">
                <a16:creationId xmlns:a16="http://schemas.microsoft.com/office/drawing/2014/main" id="{B9C1FBCC-B500-2835-89C0-6DB8683F0221}"/>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pic>
        <p:nvPicPr>
          <p:cNvPr id="5" name="Picture 4" descr="A graph of different colored bars&#10;&#10;Description automatically generated">
            <a:extLst>
              <a:ext uri="{FF2B5EF4-FFF2-40B4-BE49-F238E27FC236}">
                <a16:creationId xmlns:a16="http://schemas.microsoft.com/office/drawing/2014/main" id="{33897EFB-83BB-C007-ABD0-753877B50B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885070" y="1291421"/>
            <a:ext cx="7990450" cy="47776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974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51786C-DDAA-7653-D2FC-DECA474B9FDA}"/>
              </a:ext>
            </a:extLst>
          </p:cNvPr>
          <p:cNvSpPr>
            <a:spLocks noGrp="1"/>
          </p:cNvSpPr>
          <p:nvPr>
            <p:ph type="title"/>
          </p:nvPr>
        </p:nvSpPr>
        <p:spPr/>
        <p:txBody>
          <a:bodyPr/>
          <a:lstStyle/>
          <a:p>
            <a:r>
              <a:rPr lang="en-US" dirty="0" err="1"/>
              <a:t>PaRIS</a:t>
            </a:r>
            <a:r>
              <a:rPr lang="en-US" dirty="0"/>
              <a:t> Results</a:t>
            </a:r>
          </a:p>
        </p:txBody>
      </p:sp>
      <p:pic>
        <p:nvPicPr>
          <p:cNvPr id="5" name="Content Placeholder 4" descr="A graph of people with chronic conditions&#10;&#10;AI-generated content may be incorrect.">
            <a:extLst>
              <a:ext uri="{FF2B5EF4-FFF2-40B4-BE49-F238E27FC236}">
                <a16:creationId xmlns:a16="http://schemas.microsoft.com/office/drawing/2014/main" id="{9D1EFEC6-DA9F-1F01-B078-EADB3532FC3F}"/>
              </a:ext>
            </a:extLst>
          </p:cNvPr>
          <p:cNvPicPr>
            <a:picLocks noGrp="1" noChangeAspect="1"/>
          </p:cNvPicPr>
          <p:nvPr>
            <p:ph idx="4294967295"/>
          </p:nvPr>
        </p:nvPicPr>
        <p:blipFill>
          <a:blip r:embed="rId2"/>
          <a:stretch>
            <a:fillRect/>
          </a:stretch>
        </p:blipFill>
        <p:spPr>
          <a:xfrm>
            <a:off x="1627187" y="1397880"/>
            <a:ext cx="8937625" cy="4351338"/>
          </a:xfrm>
        </p:spPr>
      </p:pic>
      <p:sp>
        <p:nvSpPr>
          <p:cNvPr id="4" name="Arrow: Up 20">
            <a:extLst>
              <a:ext uri="{FF2B5EF4-FFF2-40B4-BE49-F238E27FC236}">
                <a16:creationId xmlns:a16="http://schemas.microsoft.com/office/drawing/2014/main" id="{535DD043-B097-D2EF-4625-4CBD808C754E}"/>
              </a:ext>
            </a:extLst>
          </p:cNvPr>
          <p:cNvSpPr/>
          <p:nvPr/>
        </p:nvSpPr>
        <p:spPr>
          <a:xfrm>
            <a:off x="6551868" y="5733024"/>
            <a:ext cx="45719" cy="318518"/>
          </a:xfrm>
          <a:prstGeom prst="upArrow">
            <a:avLst/>
          </a:prstGeom>
          <a:solidFill>
            <a:srgbClr val="1F497D"/>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611ECEA0-1C8F-9BAD-F309-8479D0765310}"/>
              </a:ext>
            </a:extLst>
          </p:cNvPr>
          <p:cNvSpPr/>
          <p:nvPr/>
        </p:nvSpPr>
        <p:spPr>
          <a:xfrm>
            <a:off x="6320706" y="2721527"/>
            <a:ext cx="566057" cy="287528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37662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E50FF-FBD6-6584-CC1F-0653EB2639D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302E74-EF11-5092-3378-0D163DEC2DF7}"/>
              </a:ext>
            </a:extLst>
          </p:cNvPr>
          <p:cNvSpPr>
            <a:spLocks noGrp="1"/>
          </p:cNvSpPr>
          <p:nvPr>
            <p:ph type="title"/>
          </p:nvPr>
        </p:nvSpPr>
        <p:spPr/>
        <p:txBody>
          <a:bodyPr/>
          <a:lstStyle/>
          <a:p>
            <a:r>
              <a:rPr lang="en-US" dirty="0" err="1"/>
              <a:t>PaRIS</a:t>
            </a:r>
            <a:r>
              <a:rPr lang="en-US" dirty="0"/>
              <a:t> Results</a:t>
            </a:r>
          </a:p>
        </p:txBody>
      </p:sp>
      <p:pic>
        <p:nvPicPr>
          <p:cNvPr id="7" name="Content Placeholder 6" descr="A graph with a red and blue bar&#10;&#10;AI-generated content may be incorrect.">
            <a:extLst>
              <a:ext uri="{FF2B5EF4-FFF2-40B4-BE49-F238E27FC236}">
                <a16:creationId xmlns:a16="http://schemas.microsoft.com/office/drawing/2014/main" id="{7B183AF3-202A-E925-60D9-9A0EA475057B}"/>
              </a:ext>
            </a:extLst>
          </p:cNvPr>
          <p:cNvPicPr>
            <a:picLocks noGrp="1" noChangeAspect="1"/>
          </p:cNvPicPr>
          <p:nvPr>
            <p:ph idx="4294967295"/>
          </p:nvPr>
        </p:nvPicPr>
        <p:blipFill>
          <a:blip r:embed="rId2"/>
          <a:stretch>
            <a:fillRect/>
          </a:stretch>
        </p:blipFill>
        <p:spPr>
          <a:xfrm>
            <a:off x="1530350" y="1276350"/>
            <a:ext cx="9131300" cy="4305300"/>
          </a:xfrm>
        </p:spPr>
      </p:pic>
      <p:sp>
        <p:nvSpPr>
          <p:cNvPr id="6" name="Arrow: Up 20">
            <a:extLst>
              <a:ext uri="{FF2B5EF4-FFF2-40B4-BE49-F238E27FC236}">
                <a16:creationId xmlns:a16="http://schemas.microsoft.com/office/drawing/2014/main" id="{2DCBF4B5-A95C-8B58-E0CE-993223567A41}"/>
              </a:ext>
            </a:extLst>
          </p:cNvPr>
          <p:cNvSpPr/>
          <p:nvPr/>
        </p:nvSpPr>
        <p:spPr>
          <a:xfrm>
            <a:off x="3543625" y="5685829"/>
            <a:ext cx="45719" cy="282004"/>
          </a:xfrm>
          <a:prstGeom prst="upArrow">
            <a:avLst/>
          </a:prstGeom>
          <a:solidFill>
            <a:srgbClr val="1F497D"/>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36AF7819-F4D4-2B1D-8D9F-E77A8437F026}"/>
              </a:ext>
            </a:extLst>
          </p:cNvPr>
          <p:cNvSpPr/>
          <p:nvPr/>
        </p:nvSpPr>
        <p:spPr>
          <a:xfrm>
            <a:off x="3312463" y="2703443"/>
            <a:ext cx="566057" cy="27605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2641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5AC9-1F7A-E3E4-4DD2-AD74645F6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325344-2B8A-352D-70A1-DD394B562EFD}"/>
              </a:ext>
            </a:extLst>
          </p:cNvPr>
          <p:cNvSpPr>
            <a:spLocks noGrp="1"/>
          </p:cNvSpPr>
          <p:nvPr>
            <p:ph type="title"/>
          </p:nvPr>
        </p:nvSpPr>
        <p:spPr>
          <a:xfrm>
            <a:off x="665284" y="307608"/>
            <a:ext cx="10861431" cy="730430"/>
          </a:xfrm>
        </p:spPr>
        <p:txBody>
          <a:bodyPr>
            <a:normAutofit fontScale="90000"/>
          </a:bodyPr>
          <a:lstStyle/>
          <a:p>
            <a:r>
              <a:rPr lang="en-US" dirty="0"/>
              <a:t>National Results: Patients discussed what is</a:t>
            </a:r>
            <a:br>
              <a:rPr lang="en-US" dirty="0"/>
            </a:br>
            <a:r>
              <a:rPr lang="en-US" dirty="0"/>
              <a:t>most important to managing health and well-being.</a:t>
            </a:r>
          </a:p>
        </p:txBody>
      </p:sp>
      <p:sp>
        <p:nvSpPr>
          <p:cNvPr id="3" name="Slide Number Placeholder 2">
            <a:extLst>
              <a:ext uri="{FF2B5EF4-FFF2-40B4-BE49-F238E27FC236}">
                <a16:creationId xmlns:a16="http://schemas.microsoft.com/office/drawing/2014/main" id="{AC6E9939-CC6C-6217-9587-B15B21AE2A33}"/>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pic>
        <p:nvPicPr>
          <p:cNvPr id="5" name="Picture 4" descr="A graph of different colored bars&#10;&#10;Description automatically generated with medium confidence">
            <a:extLst>
              <a:ext uri="{FF2B5EF4-FFF2-40B4-BE49-F238E27FC236}">
                <a16:creationId xmlns:a16="http://schemas.microsoft.com/office/drawing/2014/main" id="{A6D00AE6-1B6C-68FE-D530-EBCC9F3B2F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688123" y="1436070"/>
            <a:ext cx="7976382" cy="47491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8838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6A1DE-DE28-E040-8FA4-F6C573416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2A8A5C-A4A6-25E3-ED46-89A008DB3D3D}"/>
              </a:ext>
            </a:extLst>
          </p:cNvPr>
          <p:cNvSpPr>
            <a:spLocks noGrp="1"/>
          </p:cNvSpPr>
          <p:nvPr>
            <p:ph type="title"/>
          </p:nvPr>
        </p:nvSpPr>
        <p:spPr>
          <a:xfrm>
            <a:off x="665284" y="620758"/>
            <a:ext cx="10861431" cy="730430"/>
          </a:xfrm>
        </p:spPr>
        <p:txBody>
          <a:bodyPr>
            <a:normAutofit fontScale="90000"/>
          </a:bodyPr>
          <a:lstStyle/>
          <a:p>
            <a:r>
              <a:rPr lang="en-US" dirty="0"/>
              <a:t>Ontario Provincial Results: Patients discussed what is most important to managing health and well-being.</a:t>
            </a:r>
          </a:p>
        </p:txBody>
      </p:sp>
      <p:sp>
        <p:nvSpPr>
          <p:cNvPr id="3" name="Slide Number Placeholder 2">
            <a:extLst>
              <a:ext uri="{FF2B5EF4-FFF2-40B4-BE49-F238E27FC236}">
                <a16:creationId xmlns:a16="http://schemas.microsoft.com/office/drawing/2014/main" id="{0E58A218-2F55-CA40-FF99-3AD2B3C5CC54}"/>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pic>
        <p:nvPicPr>
          <p:cNvPr id="4" name="Picture 3" descr="A graph of a number of people&#10;&#10;Description automatically generated with medium confidence">
            <a:extLst>
              <a:ext uri="{FF2B5EF4-FFF2-40B4-BE49-F238E27FC236}">
                <a16:creationId xmlns:a16="http://schemas.microsoft.com/office/drawing/2014/main" id="{525392AB-3EFB-6ED4-86CB-2BF665BC57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535626" y="1606748"/>
            <a:ext cx="7991089" cy="4807192"/>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1714EB9-F5A6-62ED-8061-F3758DD1D971}"/>
              </a:ext>
            </a:extLst>
          </p:cNvPr>
          <p:cNvSpPr txBox="1"/>
          <p:nvPr/>
        </p:nvSpPr>
        <p:spPr>
          <a:xfrm>
            <a:off x="388880" y="2676522"/>
            <a:ext cx="2650084" cy="1384995"/>
          </a:xfrm>
          <a:prstGeom prst="rect">
            <a:avLst/>
          </a:prstGeom>
          <a:noFill/>
        </p:spPr>
        <p:txBody>
          <a:bodyPr wrap="none" rtlCol="0">
            <a:spAutoFit/>
          </a:bodyPr>
          <a:lstStyle/>
          <a:p>
            <a:r>
              <a:rPr lang="en-US" dirty="0"/>
              <a:t>Some practices are engaging</a:t>
            </a:r>
          </a:p>
          <a:p>
            <a:r>
              <a:rPr lang="en-US" dirty="0"/>
              <a:t>with patients more than </a:t>
            </a:r>
          </a:p>
          <a:p>
            <a:r>
              <a:rPr lang="en-US" dirty="0"/>
              <a:t>others:</a:t>
            </a:r>
          </a:p>
          <a:p>
            <a:endParaRPr lang="en-US" dirty="0"/>
          </a:p>
          <a:p>
            <a:pPr marL="285750" indent="-285750">
              <a:buFont typeface="Arial" panose="020B0604020202020204" pitchFamily="34" charset="0"/>
              <a:buChar char="•"/>
            </a:pPr>
            <a:r>
              <a:rPr lang="en-US" dirty="0"/>
              <a:t>Practice #2 ~ 58% Always</a:t>
            </a:r>
          </a:p>
          <a:p>
            <a:pPr marL="285750" indent="-285750">
              <a:buFont typeface="Arial" panose="020B0604020202020204" pitchFamily="34" charset="0"/>
              <a:buChar char="•"/>
            </a:pPr>
            <a:r>
              <a:rPr lang="en-US" dirty="0"/>
              <a:t>Practice #8 ~ 35% Always</a:t>
            </a:r>
          </a:p>
        </p:txBody>
      </p:sp>
    </p:spTree>
    <p:extLst>
      <p:ext uri="{BB962C8B-B14F-4D97-AF65-F5344CB8AC3E}">
        <p14:creationId xmlns:p14="http://schemas.microsoft.com/office/powerpoint/2010/main" val="2830199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B21B9-9207-09C5-AFE1-D43F1C6A1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84E12-E335-9D5D-979F-787FF76B81FB}"/>
              </a:ext>
            </a:extLst>
          </p:cNvPr>
          <p:cNvSpPr>
            <a:spLocks noGrp="1"/>
          </p:cNvSpPr>
          <p:nvPr>
            <p:ph type="title"/>
          </p:nvPr>
        </p:nvSpPr>
        <p:spPr>
          <a:xfrm>
            <a:off x="838200" y="77027"/>
            <a:ext cx="10515600" cy="1325563"/>
          </a:xfrm>
        </p:spPr>
        <p:txBody>
          <a:bodyPr>
            <a:normAutofit/>
          </a:bodyPr>
          <a:lstStyle/>
          <a:p>
            <a:r>
              <a:rPr lang="en-US" dirty="0"/>
              <a:t>Ontario Provincial Results: Patients Are Involved “as much as they want to be” in care decisions</a:t>
            </a:r>
          </a:p>
        </p:txBody>
      </p:sp>
      <p:sp>
        <p:nvSpPr>
          <p:cNvPr id="3" name="Slide Number Placeholder 2">
            <a:extLst>
              <a:ext uri="{FF2B5EF4-FFF2-40B4-BE49-F238E27FC236}">
                <a16:creationId xmlns:a16="http://schemas.microsoft.com/office/drawing/2014/main" id="{65A23AC7-8F5C-78A3-A0C3-C8827DAF251B}"/>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pic>
        <p:nvPicPr>
          <p:cNvPr id="5" name="Picture 4" descr="A graph of a number of people&#10;&#10;Description automatically generated with medium confidence">
            <a:extLst>
              <a:ext uri="{FF2B5EF4-FFF2-40B4-BE49-F238E27FC236}">
                <a16:creationId xmlns:a16="http://schemas.microsoft.com/office/drawing/2014/main" id="{EF74BD4A-5E3C-FC61-3B5C-3E59B5B92D1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574367" y="1336299"/>
            <a:ext cx="7779433" cy="4767923"/>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3340912-8874-13CF-718F-AC14B46C87F4}"/>
              </a:ext>
            </a:extLst>
          </p:cNvPr>
          <p:cNvSpPr txBox="1"/>
          <p:nvPr/>
        </p:nvSpPr>
        <p:spPr>
          <a:xfrm>
            <a:off x="388880" y="2363372"/>
            <a:ext cx="2550698" cy="1384995"/>
          </a:xfrm>
          <a:prstGeom prst="rect">
            <a:avLst/>
          </a:prstGeom>
          <a:noFill/>
        </p:spPr>
        <p:txBody>
          <a:bodyPr wrap="none" rtlCol="0">
            <a:spAutoFit/>
          </a:bodyPr>
          <a:lstStyle/>
          <a:p>
            <a:r>
              <a:rPr lang="en-US" dirty="0"/>
              <a:t>Some practices are engaging</a:t>
            </a:r>
          </a:p>
          <a:p>
            <a:r>
              <a:rPr lang="en-US" dirty="0"/>
              <a:t>with patients more than </a:t>
            </a:r>
          </a:p>
          <a:p>
            <a:r>
              <a:rPr lang="en-US" dirty="0"/>
              <a:t>others:</a:t>
            </a:r>
          </a:p>
          <a:p>
            <a:endParaRPr lang="en-US" dirty="0"/>
          </a:p>
          <a:p>
            <a:pPr marL="285750" indent="-285750">
              <a:buFont typeface="Arial" panose="020B0604020202020204" pitchFamily="34" charset="0"/>
              <a:buChar char="•"/>
            </a:pPr>
            <a:r>
              <a:rPr lang="en-US" dirty="0"/>
              <a:t>Practice #2 &gt; 85% Always</a:t>
            </a:r>
          </a:p>
          <a:p>
            <a:pPr marL="285750" indent="-285750">
              <a:buFont typeface="Arial" panose="020B0604020202020204" pitchFamily="34" charset="0"/>
              <a:buChar char="•"/>
            </a:pPr>
            <a:r>
              <a:rPr lang="en-US" dirty="0"/>
              <a:t>Practice #8 ~ 45% Always</a:t>
            </a:r>
          </a:p>
        </p:txBody>
      </p:sp>
    </p:spTree>
    <p:extLst>
      <p:ext uri="{BB962C8B-B14F-4D97-AF65-F5344CB8AC3E}">
        <p14:creationId xmlns:p14="http://schemas.microsoft.com/office/powerpoint/2010/main" val="1635453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185B1-D13F-EA36-E743-EDD148C9C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0D5BD-78D6-9A17-7F55-185362A9641A}"/>
              </a:ext>
            </a:extLst>
          </p:cNvPr>
          <p:cNvSpPr>
            <a:spLocks noGrp="1"/>
          </p:cNvSpPr>
          <p:nvPr>
            <p:ph type="title"/>
          </p:nvPr>
        </p:nvSpPr>
        <p:spPr/>
        <p:txBody>
          <a:bodyPr/>
          <a:lstStyle/>
          <a:p>
            <a:r>
              <a:rPr lang="en-US" dirty="0"/>
              <a:t>Patient Partner Reflection</a:t>
            </a:r>
          </a:p>
        </p:txBody>
      </p:sp>
      <p:sp>
        <p:nvSpPr>
          <p:cNvPr id="3" name="Slide Number Placeholder 2">
            <a:extLst>
              <a:ext uri="{FF2B5EF4-FFF2-40B4-BE49-F238E27FC236}">
                <a16:creationId xmlns:a16="http://schemas.microsoft.com/office/drawing/2014/main" id="{873C633F-61B4-39F9-6B82-FE646AECFDF7}"/>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pic>
        <p:nvPicPr>
          <p:cNvPr id="6" name="Picture 5" descr="A person with long brown hair smiling&#10;&#10;AI-generated content may be incorrect.">
            <a:extLst>
              <a:ext uri="{FF2B5EF4-FFF2-40B4-BE49-F238E27FC236}">
                <a16:creationId xmlns:a16="http://schemas.microsoft.com/office/drawing/2014/main" id="{8C87AD3A-7254-33B2-52F8-7F48E058E9D9}"/>
              </a:ext>
            </a:extLst>
          </p:cNvPr>
          <p:cNvPicPr>
            <a:picLocks noChangeAspect="1"/>
          </p:cNvPicPr>
          <p:nvPr/>
        </p:nvPicPr>
        <p:blipFill>
          <a:blip r:embed="rId2"/>
          <a:stretch>
            <a:fillRect/>
          </a:stretch>
        </p:blipFill>
        <p:spPr>
          <a:xfrm>
            <a:off x="4229928" y="1692965"/>
            <a:ext cx="3732143" cy="3732143"/>
          </a:xfrm>
          <a:prstGeom prst="rect">
            <a:avLst/>
          </a:prstGeom>
        </p:spPr>
      </p:pic>
    </p:spTree>
    <p:extLst>
      <p:ext uri="{BB962C8B-B14F-4D97-AF65-F5344CB8AC3E}">
        <p14:creationId xmlns:p14="http://schemas.microsoft.com/office/powerpoint/2010/main" val="4183355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DD811A-90D0-D0D5-EF24-920FAA4EE7AB}"/>
              </a:ext>
            </a:extLst>
          </p:cNvPr>
          <p:cNvSpPr>
            <a:spLocks noGrp="1"/>
          </p:cNvSpPr>
          <p:nvPr>
            <p:ph type="sldNum" sz="quarter" idx="4294967295"/>
          </p:nvPr>
        </p:nvSpPr>
        <p:spPr/>
        <p:txBody>
          <a:bodyPr/>
          <a:lstStyle/>
          <a:p>
            <a:fld id="{9F4F81F6-E686-4BCF-BA3C-EFC8F861DBA0}" type="slidenum">
              <a:rPr lang="fr-CA" smtClean="0"/>
              <a:pPr/>
              <a:t>6</a:t>
            </a:fld>
            <a:endParaRPr lang="fr-CA" dirty="0"/>
          </a:p>
        </p:txBody>
      </p:sp>
      <p:sp>
        <p:nvSpPr>
          <p:cNvPr id="3" name="TextBox 2">
            <a:extLst>
              <a:ext uri="{FF2B5EF4-FFF2-40B4-BE49-F238E27FC236}">
                <a16:creationId xmlns:a16="http://schemas.microsoft.com/office/drawing/2014/main" id="{AAC27A85-4550-6D28-AA1D-3AE69E615CFD}"/>
              </a:ext>
            </a:extLst>
          </p:cNvPr>
          <p:cNvSpPr txBox="1"/>
          <p:nvPr/>
        </p:nvSpPr>
        <p:spPr>
          <a:xfrm>
            <a:off x="5139699" y="350793"/>
            <a:ext cx="2971800" cy="646331"/>
          </a:xfrm>
          <a:prstGeom prst="rect">
            <a:avLst/>
          </a:prstGeom>
          <a:noFill/>
        </p:spPr>
        <p:txBody>
          <a:bodyPr wrap="square" rtlCol="0">
            <a:spAutoFit/>
          </a:bodyPr>
          <a:lstStyle/>
          <a:p>
            <a:r>
              <a:rPr lang="en-CA" sz="3600" b="1" dirty="0"/>
              <a:t>Poll 2</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42" t="25841" r="3136" b="22337"/>
          <a:stretch/>
        </p:blipFill>
        <p:spPr>
          <a:xfrm>
            <a:off x="2703443" y="997124"/>
            <a:ext cx="6652591" cy="5104505"/>
          </a:xfrm>
          <a:prstGeom prst="rect">
            <a:avLst/>
          </a:prstGeom>
        </p:spPr>
      </p:pic>
    </p:spTree>
    <p:extLst>
      <p:ext uri="{BB962C8B-B14F-4D97-AF65-F5344CB8AC3E}">
        <p14:creationId xmlns:p14="http://schemas.microsoft.com/office/powerpoint/2010/main" val="3238143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BE4D6-5941-FB13-9073-52D6D4FAFA9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848B24-0406-07EB-D94B-CC97631BCD1A}"/>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81F6-E686-4BCF-BA3C-EFC8F861DBA0}" type="slidenum">
              <a:rPr kumimoji="0" lang="fr-CA"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CA"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Content Placeholder 7" descr="A poster of people holding circles&#10;&#10;Description automatically generated with medium confidence">
            <a:extLst>
              <a:ext uri="{FF2B5EF4-FFF2-40B4-BE49-F238E27FC236}">
                <a16:creationId xmlns:a16="http://schemas.microsoft.com/office/drawing/2014/main" id="{28FAC728-2406-4815-3562-CEE5128BBE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8978" y="1058927"/>
            <a:ext cx="10594845" cy="5297423"/>
          </a:xfrm>
          <a:prstGeom prst="rect">
            <a:avLst/>
          </a:prstGeom>
        </p:spPr>
      </p:pic>
    </p:spTree>
    <p:extLst>
      <p:ext uri="{BB962C8B-B14F-4D97-AF65-F5344CB8AC3E}">
        <p14:creationId xmlns:p14="http://schemas.microsoft.com/office/powerpoint/2010/main" val="2247998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B0B5F-8759-35F1-3BD4-2B4DBF73F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8DCEF8-9861-6B80-C6A3-0EA17B3F32E5}"/>
              </a:ext>
            </a:extLst>
          </p:cNvPr>
          <p:cNvSpPr>
            <a:spLocks noGrp="1"/>
          </p:cNvSpPr>
          <p:nvPr>
            <p:ph type="title"/>
          </p:nvPr>
        </p:nvSpPr>
        <p:spPr/>
        <p:txBody>
          <a:bodyPr/>
          <a:lstStyle/>
          <a:p>
            <a:r>
              <a:rPr lang="en-US" dirty="0"/>
              <a:t>Themes Arising From First Patient Engagement</a:t>
            </a:r>
          </a:p>
        </p:txBody>
      </p:sp>
      <p:sp>
        <p:nvSpPr>
          <p:cNvPr id="3" name="Slide Number Placeholder 2">
            <a:extLst>
              <a:ext uri="{FF2B5EF4-FFF2-40B4-BE49-F238E27FC236}">
                <a16:creationId xmlns:a16="http://schemas.microsoft.com/office/drawing/2014/main" id="{755A8AEF-EC0C-E9FF-9CAF-F7F5F31A15BA}"/>
              </a:ext>
            </a:extLst>
          </p:cNvPr>
          <p:cNvSpPr>
            <a:spLocks noGrp="1"/>
          </p:cNvSpPr>
          <p:nvPr>
            <p:ph type="sldNum" sz="quarter" idx="4294967295"/>
          </p:nvPr>
        </p:nvSpPr>
        <p:spPr>
          <a:xfrm>
            <a:off x="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sp>
        <p:nvSpPr>
          <p:cNvPr id="4" name="TextBox 3">
            <a:extLst>
              <a:ext uri="{FF2B5EF4-FFF2-40B4-BE49-F238E27FC236}">
                <a16:creationId xmlns:a16="http://schemas.microsoft.com/office/drawing/2014/main" id="{A4316C4A-9063-C3D7-1203-F04B7D9C919B}"/>
              </a:ext>
            </a:extLst>
          </p:cNvPr>
          <p:cNvSpPr txBox="1"/>
          <p:nvPr/>
        </p:nvSpPr>
        <p:spPr>
          <a:xfrm>
            <a:off x="615078" y="1690688"/>
            <a:ext cx="10961843" cy="3108543"/>
          </a:xfrm>
          <a:prstGeom prst="rect">
            <a:avLst/>
          </a:prstGeom>
          <a:noFill/>
        </p:spPr>
        <p:txBody>
          <a:bodyPr wrap="square">
            <a:spAutoFit/>
          </a:bodyPr>
          <a:lstStyle/>
          <a:p>
            <a:pPr marL="342900" indent="-342900" algn="l">
              <a:buAutoNum type="arabicPeriod"/>
            </a:pPr>
            <a:r>
              <a:rPr lang="en-CA" sz="2800" b="1" i="0" u="none" strike="noStrike" dirty="0">
                <a:solidFill>
                  <a:srgbClr val="212121"/>
                </a:solidFill>
                <a:effectLst/>
                <a:latin typeface="Aptos" panose="020B0004020202020204" pitchFamily="34" charset="0"/>
              </a:rPr>
              <a:t>Surveys as a valuable feedback tool in primary care</a:t>
            </a:r>
            <a:endParaRPr lang="en-CA" sz="2800" b="0" i="0" u="none" strike="noStrike" dirty="0">
              <a:solidFill>
                <a:srgbClr val="212121"/>
              </a:solidFill>
              <a:effectLst/>
              <a:latin typeface="Calibri" panose="020F0502020204030204" pitchFamily="34" charset="0"/>
            </a:endParaRPr>
          </a:p>
          <a:p>
            <a:pPr marL="342900" indent="-342900" algn="l">
              <a:buAutoNum type="arabicPeriod"/>
            </a:pPr>
            <a:endParaRPr lang="en-CA" sz="2800" b="1" i="0" u="none" strike="noStrike" dirty="0">
              <a:solidFill>
                <a:srgbClr val="212121"/>
              </a:solidFill>
              <a:effectLst/>
              <a:latin typeface="Aptos" panose="020B0004020202020204" pitchFamily="34" charset="0"/>
            </a:endParaRPr>
          </a:p>
          <a:p>
            <a:pPr marL="342900" indent="-342900" algn="l">
              <a:buAutoNum type="arabicPeriod"/>
            </a:pPr>
            <a:endParaRPr lang="en-CA" sz="2800" b="1" i="0" u="none" strike="noStrike" dirty="0">
              <a:solidFill>
                <a:srgbClr val="212121"/>
              </a:solidFill>
              <a:effectLst/>
              <a:latin typeface="Aptos" panose="020B0004020202020204" pitchFamily="34" charset="0"/>
            </a:endParaRPr>
          </a:p>
          <a:p>
            <a:pPr marL="342900" indent="-342900" algn="l">
              <a:buAutoNum type="arabicPeriod"/>
            </a:pPr>
            <a:r>
              <a:rPr lang="en-CA" sz="2800" b="1" i="0" u="none" strike="noStrike" dirty="0">
                <a:solidFill>
                  <a:srgbClr val="212121"/>
                </a:solidFill>
                <a:effectLst/>
                <a:latin typeface="Aptos" panose="020B0004020202020204" pitchFamily="34" charset="0"/>
              </a:rPr>
              <a:t>The need for systemic and organizational accountability</a:t>
            </a:r>
            <a:endParaRPr lang="en-CA" sz="2800" dirty="0">
              <a:solidFill>
                <a:srgbClr val="212121"/>
              </a:solidFill>
              <a:latin typeface="Calibri" panose="020F0502020204030204" pitchFamily="34" charset="0"/>
            </a:endParaRPr>
          </a:p>
          <a:p>
            <a:pPr marL="342900" indent="-342900" algn="l">
              <a:buFont typeface="+mj-lt"/>
              <a:buAutoNum type="arabicPeriod"/>
            </a:pPr>
            <a:endParaRPr lang="en-CA" sz="2800" b="1" i="0" u="none" strike="noStrike" dirty="0">
              <a:solidFill>
                <a:srgbClr val="212121"/>
              </a:solidFill>
              <a:effectLst/>
              <a:latin typeface="Aptos" panose="020B0004020202020204" pitchFamily="34" charset="0"/>
            </a:endParaRPr>
          </a:p>
          <a:p>
            <a:pPr marL="342900" indent="-342900" algn="l">
              <a:buFont typeface="+mj-lt"/>
              <a:buAutoNum type="arabicPeriod"/>
            </a:pPr>
            <a:endParaRPr lang="en-CA" sz="2800" b="1" i="0" u="none" strike="noStrike" dirty="0">
              <a:solidFill>
                <a:srgbClr val="212121"/>
              </a:solidFill>
              <a:effectLst/>
              <a:latin typeface="Aptos" panose="020B0004020202020204" pitchFamily="34" charset="0"/>
            </a:endParaRPr>
          </a:p>
          <a:p>
            <a:pPr marL="342900" indent="-342900" algn="l">
              <a:buFont typeface="+mj-lt"/>
              <a:buAutoNum type="arabicPeriod"/>
            </a:pPr>
            <a:r>
              <a:rPr lang="en-CA" sz="2800" b="1" i="0" u="none" strike="noStrike" dirty="0">
                <a:solidFill>
                  <a:srgbClr val="212121"/>
                </a:solidFill>
                <a:effectLst/>
                <a:latin typeface="Aptos" panose="020B0004020202020204" pitchFamily="34" charset="0"/>
              </a:rPr>
              <a:t>Promoting transparency and data sharing</a:t>
            </a:r>
            <a:endParaRPr lang="en-CA" sz="2800" b="0" i="0" u="none" strike="noStrike" dirty="0">
              <a:solidFill>
                <a:srgbClr val="212121"/>
              </a:solidFill>
              <a:effectLst/>
              <a:latin typeface="Calibri" panose="020F0502020204030204" pitchFamily="34" charset="0"/>
            </a:endParaRPr>
          </a:p>
        </p:txBody>
      </p:sp>
    </p:spTree>
    <p:extLst>
      <p:ext uri="{BB962C8B-B14F-4D97-AF65-F5344CB8AC3E}">
        <p14:creationId xmlns:p14="http://schemas.microsoft.com/office/powerpoint/2010/main" val="2628036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2DCFE-49FD-BFFC-939B-55B0DEEFC8F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C7190D-9F82-1E1B-6623-F94EF9BD401B}"/>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81F6-E686-4BCF-BA3C-EFC8F861DBA0}" type="slidenum">
              <a:rPr kumimoji="0" lang="fr-CA"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CA"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Content Placeholder 7" descr="A poster of people holding circles&#10;&#10;Description automatically generated with medium confidence">
            <a:extLst>
              <a:ext uri="{FF2B5EF4-FFF2-40B4-BE49-F238E27FC236}">
                <a16:creationId xmlns:a16="http://schemas.microsoft.com/office/drawing/2014/main" id="{5F3C0F8F-D150-3594-57C9-FC8C5A9694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8978" y="1058927"/>
            <a:ext cx="10594845" cy="5297423"/>
          </a:xfrm>
          <a:prstGeom prst="rect">
            <a:avLst/>
          </a:prstGeom>
        </p:spPr>
      </p:pic>
      <p:sp>
        <p:nvSpPr>
          <p:cNvPr id="4" name="TextBox 3">
            <a:extLst>
              <a:ext uri="{FF2B5EF4-FFF2-40B4-BE49-F238E27FC236}">
                <a16:creationId xmlns:a16="http://schemas.microsoft.com/office/drawing/2014/main" id="{8BF821B8-3C58-D4AF-10FF-EDDDDF034115}"/>
              </a:ext>
            </a:extLst>
          </p:cNvPr>
          <p:cNvSpPr txBox="1"/>
          <p:nvPr/>
        </p:nvSpPr>
        <p:spPr>
          <a:xfrm>
            <a:off x="6375748" y="3970751"/>
            <a:ext cx="1665962" cy="769441"/>
          </a:xfrm>
          <a:prstGeom prst="rect">
            <a:avLst/>
          </a:prstGeom>
          <a:solidFill>
            <a:srgbClr val="FFC000"/>
          </a:solidFill>
        </p:spPr>
        <p:txBody>
          <a:bodyPr wrap="square" rtlCol="0">
            <a:spAutoFit/>
          </a:bodyPr>
          <a:lstStyle/>
          <a:p>
            <a:r>
              <a:rPr lang="en-US" sz="1100" dirty="0"/>
              <a:t>Thursday March 27</a:t>
            </a:r>
            <a:r>
              <a:rPr lang="en-US" sz="1100" baseline="30000" dirty="0"/>
              <a:t>th</a:t>
            </a:r>
            <a:endParaRPr lang="en-US" sz="1100" dirty="0"/>
          </a:p>
          <a:p>
            <a:r>
              <a:rPr lang="en-US" sz="1100" dirty="0"/>
              <a:t>9:30 – 11:30 PST</a:t>
            </a:r>
          </a:p>
          <a:p>
            <a:r>
              <a:rPr lang="en-US" sz="1100" dirty="0"/>
              <a:t>12:30 - 14:30 EST</a:t>
            </a:r>
          </a:p>
          <a:p>
            <a:r>
              <a:rPr lang="en-US" sz="1100" dirty="0"/>
              <a:t>13:30 – 15:30 AST</a:t>
            </a:r>
          </a:p>
        </p:txBody>
      </p:sp>
      <p:sp>
        <p:nvSpPr>
          <p:cNvPr id="5" name="TextBox 4">
            <a:extLst>
              <a:ext uri="{FF2B5EF4-FFF2-40B4-BE49-F238E27FC236}">
                <a16:creationId xmlns:a16="http://schemas.microsoft.com/office/drawing/2014/main" id="{7597EFF6-4AEA-B20D-100A-D00C21A24B59}"/>
              </a:ext>
            </a:extLst>
          </p:cNvPr>
          <p:cNvSpPr txBox="1"/>
          <p:nvPr/>
        </p:nvSpPr>
        <p:spPr>
          <a:xfrm>
            <a:off x="8041710" y="3970750"/>
            <a:ext cx="2066794" cy="830997"/>
          </a:xfrm>
          <a:prstGeom prst="rect">
            <a:avLst/>
          </a:prstGeom>
          <a:solidFill>
            <a:srgbClr val="FFC000"/>
          </a:solidFill>
        </p:spPr>
        <p:txBody>
          <a:bodyPr wrap="square" rtlCol="0">
            <a:spAutoFit/>
          </a:bodyPr>
          <a:lstStyle/>
          <a:p>
            <a:r>
              <a:rPr lang="en-US" sz="2400" dirty="0"/>
              <a:t>Register </a:t>
            </a:r>
          </a:p>
          <a:p>
            <a:r>
              <a:rPr lang="en-US" sz="2400" dirty="0"/>
              <a:t>Now</a:t>
            </a:r>
            <a:endParaRPr lang="en-US" sz="1100" dirty="0"/>
          </a:p>
        </p:txBody>
      </p:sp>
      <p:pic>
        <p:nvPicPr>
          <p:cNvPr id="7" name="Picture 6" descr="A qr code on a white background&#10;&#10;AI-generated content may be incorrect.">
            <a:extLst>
              <a:ext uri="{FF2B5EF4-FFF2-40B4-BE49-F238E27FC236}">
                <a16:creationId xmlns:a16="http://schemas.microsoft.com/office/drawing/2014/main" id="{D90D3114-4AE3-48F0-82CE-B96151D10E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48800" y="3970749"/>
            <a:ext cx="1501170" cy="1501170"/>
          </a:xfrm>
          <a:prstGeom prst="rect">
            <a:avLst/>
          </a:prstGeom>
        </p:spPr>
      </p:pic>
      <p:sp>
        <p:nvSpPr>
          <p:cNvPr id="8" name="TextBox 7">
            <a:extLst>
              <a:ext uri="{FF2B5EF4-FFF2-40B4-BE49-F238E27FC236}">
                <a16:creationId xmlns:a16="http://schemas.microsoft.com/office/drawing/2014/main" id="{7587F4C8-F0A6-FC3C-9FCA-71DC14026FAA}"/>
              </a:ext>
            </a:extLst>
          </p:cNvPr>
          <p:cNvSpPr txBox="1"/>
          <p:nvPr/>
        </p:nvSpPr>
        <p:spPr>
          <a:xfrm>
            <a:off x="5849655" y="1216804"/>
            <a:ext cx="4146115" cy="400110"/>
          </a:xfrm>
          <a:prstGeom prst="rect">
            <a:avLst/>
          </a:prstGeom>
          <a:solidFill>
            <a:srgbClr val="FFC000"/>
          </a:solidFill>
        </p:spPr>
        <p:txBody>
          <a:bodyPr wrap="square" rtlCol="0">
            <a:spAutoFit/>
          </a:bodyPr>
          <a:lstStyle/>
          <a:p>
            <a:r>
              <a:rPr lang="en-US" sz="2000" dirty="0"/>
              <a:t>For Patients, Caregivers, Citizens</a:t>
            </a:r>
          </a:p>
        </p:txBody>
      </p:sp>
    </p:spTree>
    <p:extLst>
      <p:ext uri="{BB962C8B-B14F-4D97-AF65-F5344CB8AC3E}">
        <p14:creationId xmlns:p14="http://schemas.microsoft.com/office/powerpoint/2010/main" val="2822956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7B7072-71EB-413A-B810-8F84F97FB06D}"/>
              </a:ext>
            </a:extLst>
          </p:cNvPr>
          <p:cNvSpPr/>
          <p:nvPr/>
        </p:nvSpPr>
        <p:spPr>
          <a:xfrm>
            <a:off x="179615" y="137906"/>
            <a:ext cx="11832771" cy="6578328"/>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1" name="Image 10" descr="Médecin expliquant les tâches administratives à un patient dans une salle d’examen">
            <a:extLst>
              <a:ext uri="{FF2B5EF4-FFF2-40B4-BE49-F238E27FC236}">
                <a16:creationId xmlns:a16="http://schemas.microsoft.com/office/drawing/2014/main" id="{C1B02111-217C-4DE4-9047-B67749798E78}"/>
              </a:ext>
            </a:extLst>
          </p:cNvPr>
          <p:cNvPicPr>
            <a:picLocks noChangeAspect="1"/>
          </p:cNvPicPr>
          <p:nvPr/>
        </p:nvPicPr>
        <p:blipFill rotWithShape="1">
          <a:blip r:embed="rId2"/>
          <a:srcRect l="33794" t="2219" r="15452" b="2066"/>
          <a:stretch/>
        </p:blipFill>
        <p:spPr>
          <a:xfrm>
            <a:off x="169817" y="141766"/>
            <a:ext cx="5136315" cy="6578329"/>
          </a:xfrm>
          <a:prstGeom prst="rect">
            <a:avLst/>
          </a:prstGeom>
          <a:ln>
            <a:noFill/>
          </a:ln>
        </p:spPr>
      </p:pic>
      <p:pic>
        <p:nvPicPr>
          <p:cNvPr id="7" name="Image 6">
            <a:extLst>
              <a:ext uri="{FF2B5EF4-FFF2-40B4-BE49-F238E27FC236}">
                <a16:creationId xmlns:a16="http://schemas.microsoft.com/office/drawing/2014/main" id="{B53AB9DB-A506-42A8-9DC7-6F8C64C59616}"/>
              </a:ext>
            </a:extLst>
          </p:cNvPr>
          <p:cNvPicPr>
            <a:picLocks noChangeAspect="1"/>
          </p:cNvPicPr>
          <p:nvPr/>
        </p:nvPicPr>
        <p:blipFill rotWithShape="1">
          <a:blip r:embed="rId3"/>
          <a:srcRect l="8142" t="33300" r="20335" b="31648"/>
          <a:stretch/>
        </p:blipFill>
        <p:spPr>
          <a:xfrm>
            <a:off x="7106092" y="354413"/>
            <a:ext cx="2474578" cy="630620"/>
          </a:xfrm>
          <a:prstGeom prst="rect">
            <a:avLst/>
          </a:prstGeom>
        </p:spPr>
      </p:pic>
      <p:sp>
        <p:nvSpPr>
          <p:cNvPr id="12" name="ZoneTexte 11">
            <a:extLst>
              <a:ext uri="{FF2B5EF4-FFF2-40B4-BE49-F238E27FC236}">
                <a16:creationId xmlns:a16="http://schemas.microsoft.com/office/drawing/2014/main" id="{589C69AB-61B8-463C-B80F-3F2EC683DF40}"/>
              </a:ext>
            </a:extLst>
          </p:cNvPr>
          <p:cNvSpPr txBox="1"/>
          <p:nvPr/>
        </p:nvSpPr>
        <p:spPr>
          <a:xfrm>
            <a:off x="5714265" y="3987023"/>
            <a:ext cx="6104746" cy="1785104"/>
          </a:xfrm>
          <a:prstGeom prst="rect">
            <a:avLst/>
          </a:prstGeom>
          <a:noFill/>
        </p:spPr>
        <p:txBody>
          <a:bodyPr wrap="square" lIns="91440" tIns="45720" rIns="91440" bIns="45720" rtlCol="0" anchor="t">
            <a:spAutoFit/>
          </a:bodyPr>
          <a:lstStyle/>
          <a:p>
            <a:r>
              <a:rPr lang="fr-FR" sz="1800" b="1" dirty="0">
                <a:solidFill>
                  <a:srgbClr val="203864"/>
                </a:solidFill>
                <a:latin typeface="Calibri" panose="020F0502020204030204" pitchFamily="34" charset="0"/>
                <a:ea typeface="Calibri" panose="020F0502020204030204" pitchFamily="34" charset="0"/>
                <a:cs typeface="Calibri" panose="020F0502020204030204" pitchFamily="34" charset="0"/>
              </a:rPr>
              <a:t>Marie-Eve Poitras </a:t>
            </a:r>
            <a:r>
              <a:rPr lang="fr-CA" sz="1800" dirty="0">
                <a:solidFill>
                  <a:srgbClr val="203864"/>
                </a:solidFill>
                <a:latin typeface="Calibri" panose="020F0502020204030204" pitchFamily="34" charset="0"/>
                <a:ea typeface="Calibri" panose="020F0502020204030204" pitchFamily="34" charset="0"/>
                <a:cs typeface="Calibri" panose="020F0502020204030204" pitchFamily="34" charset="0"/>
              </a:rPr>
              <a:t>RN. </a:t>
            </a:r>
            <a:r>
              <a:rPr lang="fr-CA" sz="1800" dirty="0" err="1">
                <a:solidFill>
                  <a:srgbClr val="203864"/>
                </a:solidFill>
                <a:latin typeface="Calibri" panose="020F0502020204030204" pitchFamily="34" charset="0"/>
                <a:ea typeface="Calibri" panose="020F0502020204030204" pitchFamily="34" charset="0"/>
                <a:cs typeface="Calibri" panose="020F0502020204030204" pitchFamily="34" charset="0"/>
              </a:rPr>
              <a:t>Ph.D</a:t>
            </a:r>
            <a:r>
              <a:rPr lang="fr-CA" sz="1800" dirty="0">
                <a:solidFill>
                  <a:srgbClr val="203864"/>
                </a:solidFill>
                <a:latin typeface="Calibri" panose="020F0502020204030204" pitchFamily="34" charset="0"/>
                <a:ea typeface="Calibri" panose="020F0502020204030204" pitchFamily="34" charset="0"/>
                <a:cs typeface="Calibri" panose="020F0502020204030204" pitchFamily="34" charset="0"/>
              </a:rPr>
              <a:t>.</a:t>
            </a:r>
            <a:br>
              <a:rPr lang="fr-CA" sz="1800" dirty="0">
                <a:solidFill>
                  <a:srgbClr val="203864"/>
                </a:solidFill>
                <a:latin typeface="Calibri" panose="020F0502020204030204" pitchFamily="34" charset="0"/>
                <a:ea typeface="Calibri" panose="020F0502020204030204" pitchFamily="34" charset="0"/>
                <a:cs typeface="Calibri" panose="020F0502020204030204" pitchFamily="34" charset="0"/>
              </a:rPr>
            </a:br>
            <a:r>
              <a:rPr lang="fr-CA" sz="1600" dirty="0">
                <a:solidFill>
                  <a:srgbClr val="203864"/>
                </a:solidFill>
                <a:effectLst/>
                <a:latin typeface="Calibri" panose="020F0502020204030204" pitchFamily="34" charset="0"/>
                <a:ea typeface="Calibri" panose="020F0502020204030204" pitchFamily="34" charset="0"/>
                <a:cs typeface="Calibri" panose="020F0502020204030204" pitchFamily="34" charset="0"/>
              </a:rPr>
              <a:t>Associate Professor, Junior </a:t>
            </a:r>
            <a:r>
              <a:rPr lang="fr-CA" sz="1600" dirty="0" err="1">
                <a:solidFill>
                  <a:srgbClr val="203864"/>
                </a:solidFill>
                <a:effectLst/>
                <a:latin typeface="Calibri" panose="020F0502020204030204" pitchFamily="34" charset="0"/>
                <a:ea typeface="Calibri" panose="020F0502020204030204" pitchFamily="34" charset="0"/>
                <a:cs typeface="Calibri" panose="020F0502020204030204" pitchFamily="34" charset="0"/>
              </a:rPr>
              <a:t>Researcher</a:t>
            </a:r>
            <a:r>
              <a:rPr lang="fr-CA" sz="1600" dirty="0">
                <a:solidFill>
                  <a:srgbClr val="203864"/>
                </a:solidFill>
                <a:effectLst/>
                <a:latin typeface="Calibri" panose="020F0502020204030204" pitchFamily="34" charset="0"/>
                <a:ea typeface="Calibri" panose="020F0502020204030204" pitchFamily="34" charset="0"/>
                <a:cs typeface="Calibri" panose="020F0502020204030204" pitchFamily="34" charset="0"/>
              </a:rPr>
              <a:t> 2 Université de Sherbrooke, </a:t>
            </a:r>
            <a:r>
              <a:rPr lang="fr-CA" sz="1600" dirty="0" err="1">
                <a:solidFill>
                  <a:srgbClr val="203864"/>
                </a:solidFill>
                <a:effectLst/>
                <a:latin typeface="Calibri" panose="020F0502020204030204" pitchFamily="34" charset="0"/>
                <a:ea typeface="Calibri" panose="020F0502020204030204" pitchFamily="34" charset="0"/>
                <a:cs typeface="Calibri" panose="020F0502020204030204" pitchFamily="34" charset="0"/>
              </a:rPr>
              <a:t>Department</a:t>
            </a:r>
            <a:r>
              <a:rPr lang="fr-CA" sz="1600" dirty="0">
                <a:solidFill>
                  <a:srgbClr val="203864"/>
                </a:solidFill>
                <a:effectLst/>
                <a:latin typeface="Calibri" panose="020F0502020204030204" pitchFamily="34" charset="0"/>
                <a:ea typeface="Calibri" panose="020F0502020204030204" pitchFamily="34" charset="0"/>
                <a:cs typeface="Calibri" panose="020F0502020204030204" pitchFamily="34" charset="0"/>
              </a:rPr>
              <a:t> of Family and Emergency. Holder of the CRMUS Research Chair on optimal </a:t>
            </a:r>
            <a:r>
              <a:rPr lang="fr-CA" sz="1600" dirty="0" err="1">
                <a:solidFill>
                  <a:srgbClr val="203864"/>
                </a:solidFill>
                <a:effectLst/>
                <a:latin typeface="Calibri" panose="020F0502020204030204" pitchFamily="34" charset="0"/>
                <a:ea typeface="Calibri" panose="020F0502020204030204" pitchFamily="34" charset="0"/>
                <a:cs typeface="Calibri" panose="020F0502020204030204" pitchFamily="34" charset="0"/>
              </a:rPr>
              <a:t>professional</a:t>
            </a:r>
            <a:r>
              <a:rPr lang="fr-CA" sz="1600" dirty="0">
                <a:solidFill>
                  <a:srgbClr val="203864"/>
                </a:solidFill>
                <a:effectLst/>
                <a:latin typeface="Calibri" panose="020F0502020204030204" pitchFamily="34" charset="0"/>
                <a:ea typeface="Calibri" panose="020F0502020204030204" pitchFamily="34" charset="0"/>
                <a:cs typeface="Calibri" panose="020F0502020204030204" pitchFamily="34" charset="0"/>
              </a:rPr>
              <a:t> practices in </a:t>
            </a:r>
            <a:r>
              <a:rPr lang="fr-CA" sz="1600" dirty="0" err="1">
                <a:solidFill>
                  <a:srgbClr val="203864"/>
                </a:solidFill>
                <a:effectLst/>
                <a:latin typeface="Calibri" panose="020F0502020204030204" pitchFamily="34" charset="0"/>
                <a:ea typeface="Calibri" panose="020F0502020204030204" pitchFamily="34" charset="0"/>
                <a:cs typeface="Calibri" panose="020F0502020204030204" pitchFamily="34" charset="0"/>
              </a:rPr>
              <a:t>primary</a:t>
            </a:r>
            <a:r>
              <a:rPr lang="fr-CA" sz="1600" dirty="0">
                <a:solidFill>
                  <a:srgbClr val="203864"/>
                </a:solidFill>
                <a:effectLst/>
                <a:latin typeface="Calibri" panose="020F0502020204030204" pitchFamily="34" charset="0"/>
                <a:ea typeface="Calibri" panose="020F0502020204030204" pitchFamily="34" charset="0"/>
                <a:cs typeface="Calibri" panose="020F0502020204030204" pitchFamily="34" charset="0"/>
              </a:rPr>
              <a:t> care</a:t>
            </a:r>
          </a:p>
          <a:p>
            <a:endParaRPr lang="fr-CA" sz="1600" dirty="0">
              <a:solidFill>
                <a:srgbClr val="203864"/>
              </a:solidFill>
              <a:effectLst/>
              <a:latin typeface="Calibri" panose="020F0502020204030204" pitchFamily="34" charset="0"/>
              <a:ea typeface="Calibri" panose="020F0502020204030204" pitchFamily="34" charset="0"/>
              <a:cs typeface="Calibri" panose="020F0502020204030204" pitchFamily="34" charset="0"/>
            </a:endParaRPr>
          </a:p>
          <a:p>
            <a:r>
              <a:rPr lang="fr-CA" sz="1400" dirty="0">
                <a:solidFill>
                  <a:srgbClr val="203864"/>
                </a:solidFill>
                <a:latin typeface="Calibri" panose="020F0502020204030204" pitchFamily="34" charset="0"/>
                <a:ea typeface="Calibri" panose="020F0502020204030204" pitchFamily="34" charset="0"/>
                <a:cs typeface="Calibri" panose="020F0502020204030204" pitchFamily="34" charset="0"/>
              </a:rPr>
              <a:t>S T. Wong, V T. Vaillancourt, Émilie Morneau-Guérin, Amélie Fournier and </a:t>
            </a:r>
            <a:r>
              <a:rPr lang="fr-CA" sz="1400" dirty="0" err="1">
                <a:solidFill>
                  <a:srgbClr val="203864"/>
                </a:solidFill>
                <a:latin typeface="Calibri" panose="020F0502020204030204" pitchFamily="34" charset="0"/>
                <a:ea typeface="Calibri" panose="020F0502020204030204" pitchFamily="34" charset="0"/>
                <a:cs typeface="Calibri" panose="020F0502020204030204" pitchFamily="34" charset="0"/>
              </a:rPr>
              <a:t>PaRIS</a:t>
            </a:r>
            <a:r>
              <a:rPr lang="fr-CA" sz="1400" dirty="0">
                <a:solidFill>
                  <a:srgbClr val="203864"/>
                </a:solidFill>
                <a:latin typeface="Calibri" panose="020F0502020204030204" pitchFamily="34" charset="0"/>
                <a:ea typeface="Calibri" panose="020F0502020204030204" pitchFamily="34" charset="0"/>
                <a:cs typeface="Calibri" panose="020F0502020204030204" pitchFamily="34" charset="0"/>
              </a:rPr>
              <a:t>-Canada team</a:t>
            </a:r>
          </a:p>
        </p:txBody>
      </p:sp>
      <p:grpSp>
        <p:nvGrpSpPr>
          <p:cNvPr id="2" name="Groupe 1">
            <a:extLst>
              <a:ext uri="{FF2B5EF4-FFF2-40B4-BE49-F238E27FC236}">
                <a16:creationId xmlns:a16="http://schemas.microsoft.com/office/drawing/2014/main" id="{A59BBECF-847A-58DF-D829-625FAA4B6F9C}"/>
              </a:ext>
            </a:extLst>
          </p:cNvPr>
          <p:cNvGrpSpPr/>
          <p:nvPr/>
        </p:nvGrpSpPr>
        <p:grpSpPr>
          <a:xfrm>
            <a:off x="9804010" y="354413"/>
            <a:ext cx="1840696" cy="544358"/>
            <a:chOff x="9138070" y="1023219"/>
            <a:chExt cx="1359897" cy="402169"/>
          </a:xfrm>
        </p:grpSpPr>
        <p:pic>
          <p:nvPicPr>
            <p:cNvPr id="14" name="Image 13">
              <a:extLst>
                <a:ext uri="{FF2B5EF4-FFF2-40B4-BE49-F238E27FC236}">
                  <a16:creationId xmlns:a16="http://schemas.microsoft.com/office/drawing/2014/main" id="{16624010-41DC-4538-A77C-9D7CCED67CBB}"/>
                </a:ext>
              </a:extLst>
            </p:cNvPr>
            <p:cNvPicPr>
              <a:picLocks noChangeAspect="1"/>
            </p:cNvPicPr>
            <p:nvPr/>
          </p:nvPicPr>
          <p:blipFill rotWithShape="1">
            <a:blip r:embed="rId4">
              <a:extLst>
                <a:ext uri="{28A0092B-C50C-407E-A947-70E740481C1C}">
                  <a14:useLocalDpi xmlns:a14="http://schemas.microsoft.com/office/drawing/2010/main" val="0"/>
                </a:ext>
              </a:extLst>
            </a:blip>
            <a:srcRect b="29828"/>
            <a:stretch/>
          </p:blipFill>
          <p:spPr>
            <a:xfrm>
              <a:off x="9138070" y="1023219"/>
              <a:ext cx="592887" cy="402169"/>
            </a:xfrm>
            <a:prstGeom prst="rect">
              <a:avLst/>
            </a:prstGeom>
          </p:spPr>
        </p:pic>
        <p:pic>
          <p:nvPicPr>
            <p:cNvPr id="15" name="Image 14">
              <a:extLst>
                <a:ext uri="{FF2B5EF4-FFF2-40B4-BE49-F238E27FC236}">
                  <a16:creationId xmlns:a16="http://schemas.microsoft.com/office/drawing/2014/main" id="{74CA4004-51D7-4275-8A0C-D8F3ADD7A62B}"/>
                </a:ext>
              </a:extLst>
            </p:cNvPr>
            <p:cNvPicPr>
              <a:picLocks noChangeAspect="1"/>
            </p:cNvPicPr>
            <p:nvPr/>
          </p:nvPicPr>
          <p:blipFill rotWithShape="1">
            <a:blip r:embed="rId4">
              <a:extLst>
                <a:ext uri="{28A0092B-C50C-407E-A947-70E740481C1C}">
                  <a14:useLocalDpi xmlns:a14="http://schemas.microsoft.com/office/drawing/2010/main" val="0"/>
                </a:ext>
              </a:extLst>
            </a:blip>
            <a:srcRect t="69027"/>
            <a:stretch/>
          </p:blipFill>
          <p:spPr>
            <a:xfrm>
              <a:off x="9845603" y="1137085"/>
              <a:ext cx="652364" cy="195320"/>
            </a:xfrm>
            <a:prstGeom prst="rect">
              <a:avLst/>
            </a:prstGeom>
          </p:spPr>
        </p:pic>
      </p:grpSp>
      <p:sp>
        <p:nvSpPr>
          <p:cNvPr id="16" name="Titre 1">
            <a:extLst>
              <a:ext uri="{FF2B5EF4-FFF2-40B4-BE49-F238E27FC236}">
                <a16:creationId xmlns:a16="http://schemas.microsoft.com/office/drawing/2014/main" id="{9F1ED598-C7CA-43A1-B759-507AB7192DD9}"/>
              </a:ext>
            </a:extLst>
          </p:cNvPr>
          <p:cNvSpPr>
            <a:spLocks noGrp="1"/>
          </p:cNvSpPr>
          <p:nvPr>
            <p:ph type="ctrTitle"/>
          </p:nvPr>
        </p:nvSpPr>
        <p:spPr>
          <a:xfrm>
            <a:off x="5714265" y="3041686"/>
            <a:ext cx="6296012" cy="936888"/>
          </a:xfrm>
        </p:spPr>
        <p:txBody>
          <a:bodyPr>
            <a:noAutofit/>
          </a:bodyPr>
          <a:lstStyle/>
          <a:p>
            <a:pPr algn="l">
              <a:lnSpc>
                <a:spcPct val="100000"/>
              </a:lnSpc>
            </a:pPr>
            <a:r>
              <a:rPr lang="fr-FR" sz="3200" b="1" err="1">
                <a:solidFill>
                  <a:srgbClr val="203864"/>
                </a:solidFill>
                <a:latin typeface="Calibri" panose="020F0502020204030204" pitchFamily="34" charset="0"/>
                <a:ea typeface="Calibri" panose="020F0502020204030204" pitchFamily="34" charset="0"/>
                <a:cs typeface="Calibri" panose="020F0502020204030204" pitchFamily="34" charset="0"/>
              </a:rPr>
              <a:t>PaRIS</a:t>
            </a:r>
            <a:r>
              <a:rPr lang="fr-FR" sz="3200" b="1">
                <a:solidFill>
                  <a:srgbClr val="203864"/>
                </a:solidFill>
                <a:latin typeface="Calibri" panose="020F0502020204030204" pitchFamily="34" charset="0"/>
                <a:ea typeface="Calibri" panose="020F0502020204030204" pitchFamily="34" charset="0"/>
                <a:cs typeface="Calibri" panose="020F0502020204030204" pitchFamily="34" charset="0"/>
              </a:rPr>
              <a:t> – Canada</a:t>
            </a:r>
            <a:r>
              <a:rPr lang="fr-FR" sz="3200">
                <a:solidFill>
                  <a:srgbClr val="203864"/>
                </a:solidFill>
                <a:latin typeface="Calibri" panose="020F0502020204030204" pitchFamily="34" charset="0"/>
                <a:ea typeface="Calibri" panose="020F0502020204030204" pitchFamily="34" charset="0"/>
                <a:cs typeface="Calibri" panose="020F0502020204030204" pitchFamily="34" charset="0"/>
              </a:rPr>
              <a:t/>
            </a:r>
            <a:br>
              <a:rPr lang="fr-FR" sz="3200">
                <a:solidFill>
                  <a:srgbClr val="203864"/>
                </a:solidFill>
                <a:latin typeface="Calibri" panose="020F0502020204030204" pitchFamily="34" charset="0"/>
                <a:ea typeface="Calibri" panose="020F0502020204030204" pitchFamily="34" charset="0"/>
                <a:cs typeface="Calibri" panose="020F0502020204030204" pitchFamily="34" charset="0"/>
              </a:rPr>
            </a:br>
            <a:r>
              <a:rPr lang="fr-FR" sz="3200" err="1">
                <a:solidFill>
                  <a:srgbClr val="203864"/>
                </a:solidFill>
                <a:latin typeface="Calibri" panose="020F0502020204030204" pitchFamily="34" charset="0"/>
                <a:ea typeface="Calibri" panose="020F0502020204030204" pitchFamily="34" charset="0"/>
                <a:cs typeface="Calibri" panose="020F0502020204030204" pitchFamily="34" charset="0"/>
              </a:rPr>
              <a:t>Shaping</a:t>
            </a:r>
            <a:r>
              <a:rPr lang="fr-FR" sz="3200">
                <a:solidFill>
                  <a:srgbClr val="203864"/>
                </a:solidFill>
                <a:latin typeface="Calibri" panose="020F0502020204030204" pitchFamily="34" charset="0"/>
                <a:ea typeface="Calibri" panose="020F0502020204030204" pitchFamily="34" charset="0"/>
                <a:cs typeface="Calibri" panose="020F0502020204030204" pitchFamily="34" charset="0"/>
              </a:rPr>
              <a:t> </a:t>
            </a:r>
            <a:r>
              <a:rPr lang="fr-FR" sz="3200" err="1">
                <a:solidFill>
                  <a:srgbClr val="203864"/>
                </a:solidFill>
                <a:latin typeface="Calibri" panose="020F0502020204030204" pitchFamily="34" charset="0"/>
                <a:ea typeface="Calibri" panose="020F0502020204030204" pitchFamily="34" charset="0"/>
                <a:cs typeface="Calibri" panose="020F0502020204030204" pitchFamily="34" charset="0"/>
              </a:rPr>
              <a:t>primary</a:t>
            </a:r>
            <a:r>
              <a:rPr lang="fr-FR" sz="3200">
                <a:solidFill>
                  <a:srgbClr val="203864"/>
                </a:solidFill>
                <a:latin typeface="Calibri" panose="020F0502020204030204" pitchFamily="34" charset="0"/>
                <a:ea typeface="Calibri" panose="020F0502020204030204" pitchFamily="34" charset="0"/>
                <a:cs typeface="Calibri" panose="020F0502020204030204" pitchFamily="34" charset="0"/>
              </a:rPr>
              <a:t> care </a:t>
            </a:r>
            <a:r>
              <a:rPr lang="fr-FR" sz="3200" err="1">
                <a:solidFill>
                  <a:srgbClr val="203864"/>
                </a:solidFill>
                <a:latin typeface="Calibri" panose="020F0502020204030204" pitchFamily="34" charset="0"/>
                <a:ea typeface="Calibri" panose="020F0502020204030204" pitchFamily="34" charset="0"/>
                <a:cs typeface="Calibri" panose="020F0502020204030204" pitchFamily="34" charset="0"/>
              </a:rPr>
              <a:t>through</a:t>
            </a:r>
            <a:r>
              <a:rPr lang="fr-FR" sz="3200">
                <a:solidFill>
                  <a:srgbClr val="203864"/>
                </a:solidFill>
                <a:latin typeface="Calibri" panose="020F0502020204030204" pitchFamily="34" charset="0"/>
                <a:ea typeface="Calibri" panose="020F0502020204030204" pitchFamily="34" charset="0"/>
                <a:cs typeface="Calibri" panose="020F0502020204030204" pitchFamily="34" charset="0"/>
              </a:rPr>
              <a:t> </a:t>
            </a:r>
            <a:r>
              <a:rPr lang="fr-FR" sz="3200" err="1">
                <a:solidFill>
                  <a:srgbClr val="203864"/>
                </a:solidFill>
                <a:latin typeface="Calibri" panose="020F0502020204030204" pitchFamily="34" charset="0"/>
                <a:ea typeface="Calibri" panose="020F0502020204030204" pitchFamily="34" charset="0"/>
                <a:cs typeface="Calibri" panose="020F0502020204030204" pitchFamily="34" charset="0"/>
              </a:rPr>
              <a:t>incorporating</a:t>
            </a:r>
            <a:r>
              <a:rPr lang="fr-FR" sz="3200">
                <a:solidFill>
                  <a:srgbClr val="203864"/>
                </a:solidFill>
                <a:latin typeface="Calibri" panose="020F0502020204030204" pitchFamily="34" charset="0"/>
                <a:ea typeface="Calibri" panose="020F0502020204030204" pitchFamily="34" charset="0"/>
                <a:cs typeface="Calibri" panose="020F0502020204030204" pitchFamily="34" charset="0"/>
              </a:rPr>
              <a:t> patient-</a:t>
            </a:r>
            <a:r>
              <a:rPr lang="fr-FR" sz="3200" err="1">
                <a:solidFill>
                  <a:srgbClr val="203864"/>
                </a:solidFill>
                <a:latin typeface="Calibri" panose="020F0502020204030204" pitchFamily="34" charset="0"/>
                <a:ea typeface="Calibri" panose="020F0502020204030204" pitchFamily="34" charset="0"/>
                <a:cs typeface="Calibri" panose="020F0502020204030204" pitchFamily="34" charset="0"/>
              </a:rPr>
              <a:t>reported</a:t>
            </a:r>
            <a:r>
              <a:rPr lang="fr-FR" sz="3200">
                <a:solidFill>
                  <a:srgbClr val="203864"/>
                </a:solidFill>
                <a:latin typeface="Calibri" panose="020F0502020204030204" pitchFamily="34" charset="0"/>
                <a:ea typeface="Calibri" panose="020F0502020204030204" pitchFamily="34" charset="0"/>
                <a:cs typeface="Calibri" panose="020F0502020204030204" pitchFamily="34" charset="0"/>
              </a:rPr>
              <a:t> </a:t>
            </a:r>
            <a:r>
              <a:rPr lang="fr-FR" sz="3200" err="1">
                <a:solidFill>
                  <a:srgbClr val="203864"/>
                </a:solidFill>
                <a:latin typeface="Calibri" panose="020F0502020204030204" pitchFamily="34" charset="0"/>
                <a:ea typeface="Calibri" panose="020F0502020204030204" pitchFamily="34" charset="0"/>
                <a:cs typeface="Calibri" panose="020F0502020204030204" pitchFamily="34" charset="0"/>
              </a:rPr>
              <a:t>experiences</a:t>
            </a:r>
            <a:r>
              <a:rPr lang="fr-FR" sz="3200">
                <a:solidFill>
                  <a:srgbClr val="203864"/>
                </a:solidFill>
                <a:latin typeface="Calibri" panose="020F0502020204030204" pitchFamily="34" charset="0"/>
                <a:ea typeface="Calibri" panose="020F0502020204030204" pitchFamily="34" charset="0"/>
                <a:cs typeface="Calibri" panose="020F0502020204030204" pitchFamily="34" charset="0"/>
              </a:rPr>
              <a:t> and </a:t>
            </a:r>
            <a:r>
              <a:rPr lang="fr-FR" sz="3200" err="1">
                <a:solidFill>
                  <a:srgbClr val="203864"/>
                </a:solidFill>
                <a:latin typeface="Calibri" panose="020F0502020204030204" pitchFamily="34" charset="0"/>
                <a:ea typeface="Calibri" panose="020F0502020204030204" pitchFamily="34" charset="0"/>
                <a:cs typeface="Calibri" panose="020F0502020204030204" pitchFamily="34" charset="0"/>
              </a:rPr>
              <a:t>outcomes</a:t>
            </a:r>
            <a:r>
              <a:rPr lang="fr-FR" sz="3200">
                <a:solidFill>
                  <a:srgbClr val="203864"/>
                </a:solidFill>
                <a:latin typeface="Calibri" panose="020F0502020204030204" pitchFamily="34" charset="0"/>
                <a:ea typeface="Calibri" panose="020F0502020204030204" pitchFamily="34" charset="0"/>
                <a:cs typeface="Calibri" panose="020F0502020204030204" pitchFamily="34" charset="0"/>
              </a:rPr>
              <a:t> </a:t>
            </a:r>
            <a:r>
              <a:rPr lang="fr-FR" sz="3200" err="1">
                <a:solidFill>
                  <a:srgbClr val="203864"/>
                </a:solidFill>
                <a:latin typeface="Calibri" panose="020F0502020204030204" pitchFamily="34" charset="0"/>
                <a:ea typeface="Calibri" panose="020F0502020204030204" pitchFamily="34" charset="0"/>
                <a:cs typeface="Calibri" panose="020F0502020204030204" pitchFamily="34" charset="0"/>
              </a:rPr>
              <a:t>into</a:t>
            </a:r>
            <a:r>
              <a:rPr lang="fr-FR" sz="3200">
                <a:solidFill>
                  <a:srgbClr val="203864"/>
                </a:solidFill>
                <a:latin typeface="Calibri" panose="020F0502020204030204" pitchFamily="34" charset="0"/>
                <a:ea typeface="Calibri" panose="020F0502020204030204" pitchFamily="34" charset="0"/>
                <a:cs typeface="Calibri" panose="020F0502020204030204" pitchFamily="34" charset="0"/>
              </a:rPr>
              <a:t> performance </a:t>
            </a:r>
            <a:r>
              <a:rPr lang="fr-FR" sz="3200" err="1">
                <a:solidFill>
                  <a:srgbClr val="203864"/>
                </a:solidFill>
                <a:latin typeface="Calibri" panose="020F0502020204030204" pitchFamily="34" charset="0"/>
                <a:ea typeface="Calibri" panose="020F0502020204030204" pitchFamily="34" charset="0"/>
                <a:cs typeface="Calibri" panose="020F0502020204030204" pitchFamily="34" charset="0"/>
              </a:rPr>
              <a:t>reporting</a:t>
            </a:r>
            <a:endParaRPr lang="fr-FR" sz="3200">
              <a:solidFill>
                <a:srgbClr val="203864"/>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8404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1E819D-A5A2-4486-B2E4-AA9184B81C5B}"/>
              </a:ext>
            </a:extLst>
          </p:cNvPr>
          <p:cNvSpPr/>
          <p:nvPr/>
        </p:nvSpPr>
        <p:spPr>
          <a:xfrm>
            <a:off x="179615" y="236226"/>
            <a:ext cx="11832771" cy="6455229"/>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le 1">
            <a:extLst>
              <a:ext uri="{FF2B5EF4-FFF2-40B4-BE49-F238E27FC236}">
                <a16:creationId xmlns:a16="http://schemas.microsoft.com/office/drawing/2014/main" id="{76CDC41A-E230-4908-B4BF-45E1FFE4D430}"/>
              </a:ext>
            </a:extLst>
          </p:cNvPr>
          <p:cNvSpPr txBox="1">
            <a:spLocks/>
          </p:cNvSpPr>
          <p:nvPr>
            <p:custDataLst>
              <p:tags r:id="rId1"/>
            </p:custDataLst>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rgbClr val="203864"/>
                </a:solidFill>
                <a:latin typeface="Calibri"/>
                <a:ea typeface="Calibri"/>
                <a:cs typeface="Calibri"/>
              </a:rPr>
              <a:t>Background</a:t>
            </a:r>
          </a:p>
        </p:txBody>
      </p:sp>
      <p:sp>
        <p:nvSpPr>
          <p:cNvPr id="2" name="Rectangle 1">
            <a:extLst>
              <a:ext uri="{FF2B5EF4-FFF2-40B4-BE49-F238E27FC236}">
                <a16:creationId xmlns:a16="http://schemas.microsoft.com/office/drawing/2014/main" id="{4020E686-9D61-ED25-8A99-C49A70352D6A}"/>
              </a:ext>
            </a:extLst>
          </p:cNvPr>
          <p:cNvSpPr/>
          <p:nvPr/>
        </p:nvSpPr>
        <p:spPr>
          <a:xfrm>
            <a:off x="1558343" y="1941739"/>
            <a:ext cx="7598362" cy="3357427"/>
          </a:xfrm>
          <a:prstGeom prst="rect">
            <a:avLst/>
          </a:prstGeom>
          <a:solidFill>
            <a:srgbClr val="ABC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Rectangle 3">
            <a:extLst>
              <a:ext uri="{FF2B5EF4-FFF2-40B4-BE49-F238E27FC236}">
                <a16:creationId xmlns:a16="http://schemas.microsoft.com/office/drawing/2014/main" id="{48AC9A06-A99D-4354-815D-E2087CE89919}"/>
              </a:ext>
            </a:extLst>
          </p:cNvPr>
          <p:cNvSpPr/>
          <p:nvPr/>
        </p:nvSpPr>
        <p:spPr>
          <a:xfrm>
            <a:off x="1383523" y="1789339"/>
            <a:ext cx="7598362" cy="3357427"/>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space réservé du contenu 2">
            <a:extLst>
              <a:ext uri="{FF2B5EF4-FFF2-40B4-BE49-F238E27FC236}">
                <a16:creationId xmlns:a16="http://schemas.microsoft.com/office/drawing/2014/main" id="{6D60E72E-FF31-4BBF-AB34-F839B51C4643}"/>
              </a:ext>
            </a:extLst>
          </p:cNvPr>
          <p:cNvSpPr txBox="1">
            <a:spLocks/>
          </p:cNvSpPr>
          <p:nvPr/>
        </p:nvSpPr>
        <p:spPr>
          <a:xfrm>
            <a:off x="1365562" y="2033461"/>
            <a:ext cx="7473638" cy="52709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193675" defTabSz="2591867">
              <a:spcBef>
                <a:spcPts val="200"/>
              </a:spcBef>
              <a:spcAft>
                <a:spcPts val="600"/>
              </a:spcAft>
              <a:buFont typeface="Arial" panose="020B0604020202020204" pitchFamily="34" charset="0"/>
              <a:buChar char="•"/>
            </a:pPr>
            <a:r>
              <a:rPr lang="en-US" sz="2000" b="1">
                <a:solidFill>
                  <a:schemeClr val="bg1"/>
                </a:solidFill>
                <a:latin typeface="Calibri"/>
                <a:ea typeface="Calibri"/>
                <a:cs typeface="Calibri"/>
              </a:rPr>
              <a:t>Achieving the quintuple aim in primary care is challenging due to limited patient-reported data on experiences and outcomes</a:t>
            </a:r>
          </a:p>
          <a:p>
            <a:pPr marL="285750" indent="-193675" defTabSz="2591867">
              <a:spcBef>
                <a:spcPts val="200"/>
              </a:spcBef>
              <a:spcAft>
                <a:spcPts val="600"/>
              </a:spcAft>
              <a:buFont typeface="Arial" panose="020B0604020202020204" pitchFamily="34" charset="0"/>
              <a:buChar char="•"/>
            </a:pPr>
            <a:r>
              <a:rPr lang="en-US" sz="2000" b="1">
                <a:solidFill>
                  <a:schemeClr val="bg1"/>
                </a:solidFill>
                <a:latin typeface="Calibri"/>
                <a:ea typeface="Calibri"/>
                <a:cs typeface="Calibri"/>
              </a:rPr>
              <a:t>Targeted interventions, including professional education and patient engagement tools, are needed to eliminate low-value practices and improve care</a:t>
            </a:r>
            <a:r>
              <a:rPr lang="en-US" sz="2000" b="1" baseline="30000">
                <a:solidFill>
                  <a:schemeClr val="bg1"/>
                </a:solidFill>
                <a:latin typeface="Calibri"/>
                <a:ea typeface="Calibri"/>
                <a:cs typeface="Calibri"/>
              </a:rPr>
              <a:t>1</a:t>
            </a:r>
            <a:endParaRPr lang="en-US" sz="2000" b="1" baseline="3000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indent="-193675" defTabSz="2591867">
              <a:spcBef>
                <a:spcPts val="200"/>
              </a:spcBef>
              <a:spcAft>
                <a:spcPts val="600"/>
              </a:spcAft>
              <a:buFont typeface="Arial" panose="020B0604020202020204" pitchFamily="34" charset="0"/>
              <a:buChar char="•"/>
            </a:pPr>
            <a:r>
              <a:rPr lang="en-US" sz="2000" b="1">
                <a:solidFill>
                  <a:schemeClr val="bg1"/>
                </a:solidFill>
                <a:latin typeface="Calibri"/>
                <a:ea typeface="Calibri"/>
                <a:cs typeface="Calibri"/>
              </a:rPr>
              <a:t>Despite their high potential, PREMs and PROMs remain underutilized in primary care</a:t>
            </a:r>
            <a:r>
              <a:rPr lang="en-US" sz="2000" b="1" baseline="30000">
                <a:solidFill>
                  <a:schemeClr val="bg1"/>
                </a:solidFill>
                <a:latin typeface="Calibri"/>
                <a:ea typeface="Calibri"/>
                <a:cs typeface="Calibri"/>
              </a:rPr>
              <a:t>2,3,4,5</a:t>
            </a:r>
          </a:p>
          <a:p>
            <a:pPr marL="285750" indent="-193675" defTabSz="2591867">
              <a:spcBef>
                <a:spcPts val="200"/>
              </a:spcBef>
              <a:spcAft>
                <a:spcPts val="600"/>
              </a:spcAft>
              <a:buFont typeface="Arial" panose="020B0604020202020204" pitchFamily="34" charset="0"/>
              <a:buChar char="•"/>
            </a:pPr>
            <a:r>
              <a:rPr lang="en-US" sz="2000" b="1">
                <a:solidFill>
                  <a:schemeClr val="bg1"/>
                </a:solidFill>
                <a:latin typeface="Calibri"/>
                <a:ea typeface="Calibri"/>
                <a:cs typeface="Calibri"/>
              </a:rPr>
              <a:t>Canada participates in the OECD </a:t>
            </a:r>
            <a:r>
              <a:rPr lang="en-US" sz="2000" b="1" err="1">
                <a:solidFill>
                  <a:schemeClr val="bg1"/>
                </a:solidFill>
                <a:latin typeface="Calibri"/>
                <a:ea typeface="Calibri"/>
                <a:cs typeface="Calibri"/>
              </a:rPr>
              <a:t>PaRIS</a:t>
            </a:r>
            <a:r>
              <a:rPr lang="en-US" sz="2000" b="1">
                <a:solidFill>
                  <a:schemeClr val="bg1"/>
                </a:solidFill>
                <a:latin typeface="Calibri"/>
                <a:ea typeface="Calibri"/>
                <a:cs typeface="Calibri"/>
              </a:rPr>
              <a:t> survey, assessing patient outcomes and experiences in chronic disease management</a:t>
            </a:r>
            <a:r>
              <a:rPr lang="en-US" sz="2000" b="1" baseline="30000">
                <a:solidFill>
                  <a:schemeClr val="bg1"/>
                </a:solidFill>
                <a:latin typeface="Calibri"/>
                <a:ea typeface="Calibri"/>
                <a:cs typeface="Calibri"/>
              </a:rPr>
              <a:t>6</a:t>
            </a:r>
            <a:endParaRPr lang="en-US" sz="2000" b="1" spc="-30" baseline="30000">
              <a:solidFill>
                <a:schemeClr val="bg1"/>
              </a:solidFill>
              <a:latin typeface="Calibri"/>
              <a:ea typeface="Calibri"/>
              <a:cs typeface="Calibri"/>
            </a:endParaRPr>
          </a:p>
        </p:txBody>
      </p:sp>
      <p:pic>
        <p:nvPicPr>
          <p:cNvPr id="10" name="Picture 2">
            <a:extLst>
              <a:ext uri="{FF2B5EF4-FFF2-40B4-BE49-F238E27FC236}">
                <a16:creationId xmlns:a16="http://schemas.microsoft.com/office/drawing/2014/main" id="{5E5AEDAF-E81E-4C76-9780-EDA2FA7DF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100" y="1941739"/>
            <a:ext cx="3971925" cy="471487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1">
            <a:extLst>
              <a:ext uri="{FF2B5EF4-FFF2-40B4-BE49-F238E27FC236}">
                <a16:creationId xmlns:a16="http://schemas.microsoft.com/office/drawing/2014/main" id="{B61369C9-40E4-B8F5-A272-191B3EDAFE5F}"/>
              </a:ext>
            </a:extLst>
          </p:cNvPr>
          <p:cNvSpPr>
            <a:spLocks noGrp="1"/>
          </p:cNvSpPr>
          <p:nvPr>
            <p:ph type="sldNum" sz="quarter" idx="4294967295"/>
          </p:nvPr>
        </p:nvSpPr>
        <p:spPr>
          <a:xfrm>
            <a:off x="8610600" y="6356350"/>
            <a:ext cx="2743200" cy="365125"/>
          </a:xfrm>
        </p:spPr>
        <p:txBody>
          <a:bodyPr/>
          <a:lstStyle/>
          <a:p>
            <a:fld id="{27162530-21B6-4144-8678-174DBDC5F762}" type="slidenum">
              <a:rPr lang="fr-FR" smtClean="0">
                <a:solidFill>
                  <a:srgbClr val="6964AF"/>
                </a:solidFill>
              </a:rPr>
              <a:t>64</a:t>
            </a:fld>
            <a:endParaRPr lang="fr-FR">
              <a:solidFill>
                <a:srgbClr val="6964AF"/>
              </a:solidFill>
            </a:endParaRPr>
          </a:p>
        </p:txBody>
      </p:sp>
      <p:cxnSp>
        <p:nvCxnSpPr>
          <p:cNvPr id="7" name="Connecteur droit 6">
            <a:extLst>
              <a:ext uri="{FF2B5EF4-FFF2-40B4-BE49-F238E27FC236}">
                <a16:creationId xmlns:a16="http://schemas.microsoft.com/office/drawing/2014/main" id="{026146FA-E0E0-F3A1-6A3A-794002D66637}"/>
              </a:ext>
            </a:extLst>
          </p:cNvPr>
          <p:cNvCxnSpPr/>
          <p:nvPr/>
        </p:nvCxnSpPr>
        <p:spPr>
          <a:xfrm>
            <a:off x="11360150" y="6390115"/>
            <a:ext cx="0" cy="275843"/>
          </a:xfrm>
          <a:prstGeom prst="line">
            <a:avLst/>
          </a:prstGeom>
          <a:ln>
            <a:solidFill>
              <a:srgbClr val="6964AF"/>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C972CEC9-0381-0B6D-25CF-D6BD3A0BD9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18" t="32407" r="72232" b="31591"/>
          <a:stretch/>
        </p:blipFill>
        <p:spPr bwMode="auto">
          <a:xfrm flipV="1">
            <a:off x="11427756" y="6315139"/>
            <a:ext cx="384620" cy="377997"/>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29553937-CD79-23DD-2C39-A48A2BAF2F6E}"/>
              </a:ext>
            </a:extLst>
          </p:cNvPr>
          <p:cNvSpPr txBox="1"/>
          <p:nvPr/>
        </p:nvSpPr>
        <p:spPr>
          <a:xfrm>
            <a:off x="266307" y="6105946"/>
            <a:ext cx="8727281"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000">
                <a:solidFill>
                  <a:srgbClr val="203864"/>
                </a:solidFill>
                <a:latin typeface="Calibri"/>
                <a:ea typeface="Calibri"/>
                <a:cs typeface="Calibri"/>
              </a:rPr>
              <a:t>Références: 1- </a:t>
            </a:r>
            <a:r>
              <a:rPr lang="fr-CA" sz="1000" b="1" err="1">
                <a:solidFill>
                  <a:srgbClr val="203864"/>
                </a:solidFill>
                <a:latin typeface="Calibri"/>
                <a:ea typeface="Calibri"/>
                <a:cs typeface="Calibri"/>
              </a:rPr>
              <a:t>Wensing</a:t>
            </a:r>
            <a:r>
              <a:rPr lang="fr-CA" sz="1000" b="1">
                <a:solidFill>
                  <a:srgbClr val="203864"/>
                </a:solidFill>
                <a:latin typeface="Calibri"/>
                <a:ea typeface="Calibri"/>
                <a:cs typeface="Calibri"/>
              </a:rPr>
              <a:t>, </a:t>
            </a:r>
            <a:r>
              <a:rPr lang="fr-CA" sz="1000">
                <a:solidFill>
                  <a:srgbClr val="203864"/>
                </a:solidFill>
                <a:latin typeface="Calibri"/>
                <a:ea typeface="Calibri"/>
                <a:cs typeface="Calibri"/>
              </a:rPr>
              <a:t>M., </a:t>
            </a:r>
            <a:r>
              <a:rPr lang="fr-CA" sz="1000" err="1">
                <a:solidFill>
                  <a:srgbClr val="203864"/>
                </a:solidFill>
                <a:latin typeface="Calibri"/>
                <a:ea typeface="Calibri"/>
                <a:cs typeface="Calibri"/>
              </a:rPr>
              <a:t>Grol</a:t>
            </a:r>
            <a:r>
              <a:rPr lang="fr-CA" sz="1000">
                <a:solidFill>
                  <a:srgbClr val="203864"/>
                </a:solidFill>
                <a:latin typeface="Calibri"/>
                <a:ea typeface="Calibri"/>
                <a:cs typeface="Calibri"/>
              </a:rPr>
              <a:t>, R. BMC Med 17, 88 (2019).</a:t>
            </a:r>
            <a:r>
              <a:rPr lang="fr-CA" sz="1400">
                <a:solidFill>
                  <a:srgbClr val="304798"/>
                </a:solidFill>
                <a:latin typeface="Calibri"/>
                <a:ea typeface="Calibri"/>
                <a:cs typeface="Calibri"/>
              </a:rPr>
              <a:t> </a:t>
            </a:r>
            <a:r>
              <a:rPr lang="fr-CA" sz="1000">
                <a:solidFill>
                  <a:srgbClr val="203864"/>
                </a:solidFill>
                <a:latin typeface="Calibri"/>
                <a:ea typeface="Calibri"/>
                <a:cs typeface="Calibri"/>
              </a:rPr>
              <a:t>2-</a:t>
            </a:r>
            <a:r>
              <a:rPr lang="fr-CA" sz="1000" b="1">
                <a:solidFill>
                  <a:srgbClr val="203864"/>
                </a:solidFill>
                <a:latin typeface="Calibri"/>
                <a:ea typeface="Calibri"/>
                <a:cs typeface="Calibri"/>
              </a:rPr>
              <a:t> Canadian Institute for </a:t>
            </a:r>
            <a:r>
              <a:rPr lang="fr-CA" sz="1000" b="1" err="1">
                <a:solidFill>
                  <a:srgbClr val="203864"/>
                </a:solidFill>
                <a:latin typeface="Calibri"/>
                <a:ea typeface="Calibri"/>
                <a:cs typeface="Calibri"/>
              </a:rPr>
              <a:t>health</a:t>
            </a:r>
            <a:r>
              <a:rPr lang="fr-CA" sz="1000" b="1">
                <a:solidFill>
                  <a:srgbClr val="203864"/>
                </a:solidFill>
                <a:latin typeface="Calibri"/>
                <a:ea typeface="Calibri"/>
                <a:cs typeface="Calibri"/>
              </a:rPr>
              <a:t> information</a:t>
            </a:r>
            <a:r>
              <a:rPr lang="fr-CA" sz="1000">
                <a:solidFill>
                  <a:srgbClr val="203864"/>
                </a:solidFill>
                <a:latin typeface="Calibri"/>
                <a:ea typeface="Calibri"/>
                <a:cs typeface="Calibri"/>
              </a:rPr>
              <a:t>, 2017. 3-</a:t>
            </a:r>
            <a:r>
              <a:rPr lang="fr-CA" sz="1000" b="1">
                <a:solidFill>
                  <a:srgbClr val="203864"/>
                </a:solidFill>
                <a:latin typeface="Calibri"/>
                <a:ea typeface="Calibri"/>
                <a:cs typeface="Calibri"/>
              </a:rPr>
              <a:t> </a:t>
            </a:r>
            <a:r>
              <a:rPr lang="fr-CA" sz="1000" b="1" err="1">
                <a:solidFill>
                  <a:srgbClr val="203864"/>
                </a:solidFill>
                <a:latin typeface="Calibri"/>
                <a:ea typeface="Calibri"/>
                <a:cs typeface="Calibri"/>
              </a:rPr>
              <a:t>Veillard</a:t>
            </a:r>
            <a:r>
              <a:rPr lang="fr-CA" sz="1000" b="1">
                <a:solidFill>
                  <a:srgbClr val="203864"/>
                </a:solidFill>
                <a:latin typeface="Calibri"/>
                <a:ea typeface="Calibri"/>
                <a:cs typeface="Calibri"/>
              </a:rPr>
              <a:t> J, &amp; al.</a:t>
            </a:r>
            <a:r>
              <a:rPr lang="fr-CA" sz="1000">
                <a:solidFill>
                  <a:srgbClr val="203864"/>
                </a:solidFill>
                <a:latin typeface="Calibri"/>
                <a:ea typeface="Calibri"/>
                <a:cs typeface="Calibri"/>
              </a:rPr>
              <a:t> </a:t>
            </a:r>
            <a:r>
              <a:rPr lang="fr-CA" sz="1000" err="1">
                <a:solidFill>
                  <a:srgbClr val="203864"/>
                </a:solidFill>
                <a:latin typeface="Calibri"/>
                <a:ea typeface="Calibri"/>
                <a:cs typeface="Calibri"/>
              </a:rPr>
              <a:t>Milbank</a:t>
            </a:r>
            <a:r>
              <a:rPr lang="fr-CA" sz="1000">
                <a:solidFill>
                  <a:srgbClr val="203864"/>
                </a:solidFill>
                <a:latin typeface="Calibri"/>
                <a:ea typeface="Calibri"/>
                <a:cs typeface="Calibri"/>
              </a:rPr>
              <a:t> Q. 2017 Dec;95(4):836-883. 2017. 4- </a:t>
            </a:r>
            <a:r>
              <a:rPr lang="fr-CA" sz="1000" b="1">
                <a:solidFill>
                  <a:srgbClr val="203864"/>
                </a:solidFill>
                <a:latin typeface="Calibri"/>
                <a:ea typeface="Calibri"/>
                <a:cs typeface="Calibri"/>
              </a:rPr>
              <a:t>Roux-Levy, PH., Sasseville, &amp; al. </a:t>
            </a:r>
            <a:r>
              <a:rPr lang="fr-CA" sz="1000">
                <a:solidFill>
                  <a:srgbClr val="203864"/>
                </a:solidFill>
                <a:latin typeface="Calibri"/>
                <a:ea typeface="Calibri"/>
                <a:cs typeface="Calibri"/>
              </a:rPr>
              <a:t>(2024). Québec: Commissaire à la santé et au bien-être; 2024 5-</a:t>
            </a:r>
            <a:r>
              <a:rPr lang="fr-CA" sz="1000" b="1">
                <a:solidFill>
                  <a:srgbClr val="203864"/>
                </a:solidFill>
                <a:latin typeface="Calibri"/>
                <a:ea typeface="Calibri"/>
                <a:cs typeface="Calibri"/>
              </a:rPr>
              <a:t> Lowry V, &amp; al.</a:t>
            </a:r>
            <a:r>
              <a:rPr lang="fr-CA" sz="1000">
                <a:solidFill>
                  <a:srgbClr val="203864"/>
                </a:solidFill>
                <a:latin typeface="Calibri"/>
                <a:ea typeface="Calibri"/>
                <a:cs typeface="Calibri"/>
              </a:rPr>
              <a:t> Journal of Patient </a:t>
            </a:r>
            <a:r>
              <a:rPr lang="fr-CA" sz="1000" err="1">
                <a:solidFill>
                  <a:srgbClr val="203864"/>
                </a:solidFill>
                <a:latin typeface="Calibri"/>
                <a:ea typeface="Calibri"/>
                <a:cs typeface="Calibri"/>
              </a:rPr>
              <a:t>Reported</a:t>
            </a:r>
            <a:r>
              <a:rPr lang="fr-CA" sz="1000">
                <a:solidFill>
                  <a:srgbClr val="203864"/>
                </a:solidFill>
                <a:latin typeface="Calibri"/>
                <a:ea typeface="Calibri"/>
                <a:cs typeface="Calibri"/>
              </a:rPr>
              <a:t> </a:t>
            </a:r>
            <a:r>
              <a:rPr lang="fr-CA" sz="1000" err="1">
                <a:solidFill>
                  <a:srgbClr val="203864"/>
                </a:solidFill>
                <a:latin typeface="Calibri"/>
                <a:ea typeface="Calibri"/>
                <a:cs typeface="Calibri"/>
              </a:rPr>
              <a:t>Outcomes</a:t>
            </a:r>
            <a:r>
              <a:rPr lang="fr-CA" sz="1000">
                <a:solidFill>
                  <a:srgbClr val="203864"/>
                </a:solidFill>
                <a:latin typeface="Calibri"/>
                <a:ea typeface="Calibri"/>
                <a:cs typeface="Calibri"/>
              </a:rPr>
              <a:t>. Accepted. </a:t>
            </a:r>
            <a:r>
              <a:rPr lang="fr-CA" sz="1000" err="1">
                <a:solidFill>
                  <a:srgbClr val="203864"/>
                </a:solidFill>
                <a:latin typeface="Calibri"/>
                <a:ea typeface="Calibri"/>
                <a:cs typeface="Calibri"/>
              </a:rPr>
              <a:t>September</a:t>
            </a:r>
            <a:r>
              <a:rPr lang="fr-CA" sz="1000">
                <a:solidFill>
                  <a:srgbClr val="203864"/>
                </a:solidFill>
                <a:latin typeface="Calibri"/>
                <a:ea typeface="Calibri"/>
                <a:cs typeface="Calibri"/>
              </a:rPr>
              <a:t> 2024 6</a:t>
            </a:r>
            <a:r>
              <a:rPr lang="fr-CA" sz="1000" b="1">
                <a:solidFill>
                  <a:srgbClr val="203864"/>
                </a:solidFill>
                <a:latin typeface="Calibri"/>
                <a:ea typeface="Calibri"/>
                <a:cs typeface="Calibri"/>
              </a:rPr>
              <a:t>- Wong, S. T., &amp; al.</a:t>
            </a:r>
            <a:r>
              <a:rPr lang="fr-CA" sz="1000">
                <a:solidFill>
                  <a:srgbClr val="203864"/>
                </a:solidFill>
                <a:latin typeface="Calibri"/>
                <a:ea typeface="Calibri"/>
                <a:cs typeface="Calibri"/>
              </a:rPr>
              <a:t> (2023). Canadian </a:t>
            </a:r>
            <a:r>
              <a:rPr lang="fr-CA" sz="1000" err="1">
                <a:solidFill>
                  <a:srgbClr val="203864"/>
                </a:solidFill>
                <a:latin typeface="Calibri"/>
                <a:ea typeface="Calibri"/>
                <a:cs typeface="Calibri"/>
              </a:rPr>
              <a:t>family</a:t>
            </a:r>
            <a:r>
              <a:rPr lang="fr-CA" sz="1000">
                <a:solidFill>
                  <a:srgbClr val="203864"/>
                </a:solidFill>
                <a:latin typeface="Calibri"/>
                <a:ea typeface="Calibri"/>
                <a:cs typeface="Calibri"/>
              </a:rPr>
              <a:t> </a:t>
            </a:r>
            <a:r>
              <a:rPr lang="fr-CA" sz="1000" err="1">
                <a:solidFill>
                  <a:srgbClr val="203864"/>
                </a:solidFill>
                <a:latin typeface="Calibri"/>
                <a:ea typeface="Calibri"/>
                <a:cs typeface="Calibri"/>
              </a:rPr>
              <a:t>physician</a:t>
            </a:r>
            <a:r>
              <a:rPr lang="fr-CA" sz="1000">
                <a:solidFill>
                  <a:srgbClr val="203864"/>
                </a:solidFill>
                <a:latin typeface="Calibri"/>
                <a:ea typeface="Calibri"/>
                <a:cs typeface="Calibri"/>
              </a:rPr>
              <a:t>, 69(12), 827–828. </a:t>
            </a:r>
          </a:p>
        </p:txBody>
      </p:sp>
    </p:spTree>
    <p:extLst>
      <p:ext uri="{BB962C8B-B14F-4D97-AF65-F5344CB8AC3E}">
        <p14:creationId xmlns:p14="http://schemas.microsoft.com/office/powerpoint/2010/main" val="4697347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D894E-0041-4F2B-B6C7-A5A3D24BBECF}"/>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4E1C19F0-850A-416B-B7A7-49C94B243636}"/>
              </a:ext>
            </a:extLst>
          </p:cNvPr>
          <p:cNvSpPr>
            <a:spLocks noGrp="1"/>
          </p:cNvSpPr>
          <p:nvPr>
            <p:ph idx="1"/>
          </p:nvPr>
        </p:nvSpPr>
        <p:spPr/>
        <p:txBody>
          <a:bodyPr/>
          <a:lstStyle/>
          <a:p>
            <a:endParaRPr lang="fr-CA"/>
          </a:p>
        </p:txBody>
      </p:sp>
      <p:sp>
        <p:nvSpPr>
          <p:cNvPr id="5" name="Rectangle 4">
            <a:extLst>
              <a:ext uri="{FF2B5EF4-FFF2-40B4-BE49-F238E27FC236}">
                <a16:creationId xmlns:a16="http://schemas.microsoft.com/office/drawing/2014/main" id="{6A1E819D-A5A2-4486-B2E4-AA9184B81C5B}"/>
              </a:ext>
            </a:extLst>
          </p:cNvPr>
          <p:cNvSpPr/>
          <p:nvPr/>
        </p:nvSpPr>
        <p:spPr>
          <a:xfrm>
            <a:off x="179615" y="236226"/>
            <a:ext cx="11832771" cy="6455229"/>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le 1">
            <a:extLst>
              <a:ext uri="{FF2B5EF4-FFF2-40B4-BE49-F238E27FC236}">
                <a16:creationId xmlns:a16="http://schemas.microsoft.com/office/drawing/2014/main" id="{76CDC41A-E230-4908-B4BF-45E1FFE4D430}"/>
              </a:ext>
            </a:extLst>
          </p:cNvPr>
          <p:cNvSpPr txBox="1">
            <a:spLocks/>
          </p:cNvSpPr>
          <p:nvPr>
            <p:custDataLst>
              <p:tags r:id="rId1"/>
            </p:custDataLst>
          </p:nvPr>
        </p:nvSpPr>
        <p:spPr>
          <a:xfrm>
            <a:off x="1004431" y="544512"/>
            <a:ext cx="35126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rgbClr val="203864"/>
                </a:solidFill>
                <a:latin typeface="Calibri"/>
                <a:ea typeface="Calibri"/>
                <a:cs typeface="Calibri"/>
              </a:rPr>
              <a:t>Objectives and </a:t>
            </a:r>
            <a:r>
              <a:rPr lang="fr-CA" b="1" err="1">
                <a:solidFill>
                  <a:srgbClr val="203864"/>
                </a:solidFill>
                <a:latin typeface="Calibri"/>
                <a:ea typeface="Calibri"/>
                <a:cs typeface="Calibri"/>
              </a:rPr>
              <a:t>methods</a:t>
            </a:r>
            <a:endParaRPr lang="fr-CA" b="1">
              <a:solidFill>
                <a:srgbClr val="203864"/>
              </a:solidFill>
              <a:latin typeface="Calibri"/>
              <a:ea typeface="Calibri"/>
              <a:cs typeface="Calibri"/>
            </a:endParaRPr>
          </a:p>
        </p:txBody>
      </p:sp>
      <p:sp>
        <p:nvSpPr>
          <p:cNvPr id="19" name="Rectangle 18">
            <a:extLst>
              <a:ext uri="{FF2B5EF4-FFF2-40B4-BE49-F238E27FC236}">
                <a16:creationId xmlns:a16="http://schemas.microsoft.com/office/drawing/2014/main" id="{85C67C69-0F2A-CACA-CBCA-1EC2135D26D2}"/>
              </a:ext>
            </a:extLst>
          </p:cNvPr>
          <p:cNvSpPr/>
          <p:nvPr/>
        </p:nvSpPr>
        <p:spPr>
          <a:xfrm>
            <a:off x="4529841" y="3203032"/>
            <a:ext cx="6921529" cy="2874217"/>
          </a:xfrm>
          <a:prstGeom prst="rect">
            <a:avLst/>
          </a:prstGeom>
          <a:solidFill>
            <a:srgbClr val="D7E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Espace réservé du numéro de diapositive 1">
            <a:extLst>
              <a:ext uri="{FF2B5EF4-FFF2-40B4-BE49-F238E27FC236}">
                <a16:creationId xmlns:a16="http://schemas.microsoft.com/office/drawing/2014/main" id="{0284A30A-6898-F395-1C9F-EEAABA6658A2}"/>
              </a:ext>
            </a:extLst>
          </p:cNvPr>
          <p:cNvSpPr>
            <a:spLocks noGrp="1"/>
          </p:cNvSpPr>
          <p:nvPr>
            <p:ph type="sldNum" sz="quarter" idx="4294967295"/>
          </p:nvPr>
        </p:nvSpPr>
        <p:spPr>
          <a:xfrm>
            <a:off x="8610600" y="6356350"/>
            <a:ext cx="2743200" cy="365125"/>
          </a:xfrm>
        </p:spPr>
        <p:txBody>
          <a:bodyPr/>
          <a:lstStyle/>
          <a:p>
            <a:fld id="{27162530-21B6-4144-8678-174DBDC5F762}" type="slidenum">
              <a:rPr lang="fr-FR" smtClean="0">
                <a:solidFill>
                  <a:srgbClr val="6964AF"/>
                </a:solidFill>
              </a:rPr>
              <a:t>65</a:t>
            </a:fld>
            <a:endParaRPr lang="fr-FR">
              <a:solidFill>
                <a:srgbClr val="6964AF"/>
              </a:solidFill>
            </a:endParaRPr>
          </a:p>
        </p:txBody>
      </p:sp>
      <p:cxnSp>
        <p:nvCxnSpPr>
          <p:cNvPr id="7" name="Connecteur droit 6">
            <a:extLst>
              <a:ext uri="{FF2B5EF4-FFF2-40B4-BE49-F238E27FC236}">
                <a16:creationId xmlns:a16="http://schemas.microsoft.com/office/drawing/2014/main" id="{66E84B40-4EC8-1215-6BC7-47FD20D14883}"/>
              </a:ext>
            </a:extLst>
          </p:cNvPr>
          <p:cNvCxnSpPr/>
          <p:nvPr/>
        </p:nvCxnSpPr>
        <p:spPr>
          <a:xfrm>
            <a:off x="11360150" y="6390115"/>
            <a:ext cx="0" cy="275843"/>
          </a:xfrm>
          <a:prstGeom prst="line">
            <a:avLst/>
          </a:prstGeom>
          <a:ln>
            <a:solidFill>
              <a:srgbClr val="6964AF"/>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54A2D67F-6C30-F5C8-75A6-805E97BD0B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8" t="32407" r="72232" b="31591"/>
          <a:stretch/>
        </p:blipFill>
        <p:spPr bwMode="auto">
          <a:xfrm flipV="1">
            <a:off x="11427756" y="6315139"/>
            <a:ext cx="384620" cy="3779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C9044AC-F1A6-1F07-71DE-F8FBFE5BABEE}"/>
              </a:ext>
            </a:extLst>
          </p:cNvPr>
          <p:cNvSpPr/>
          <p:nvPr/>
        </p:nvSpPr>
        <p:spPr>
          <a:xfrm>
            <a:off x="976773" y="2344876"/>
            <a:ext cx="3061462" cy="2983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EA83E433-CBE0-CA8B-9318-C8CC4DA89396}"/>
              </a:ext>
            </a:extLst>
          </p:cNvPr>
          <p:cNvSpPr/>
          <p:nvPr/>
        </p:nvSpPr>
        <p:spPr>
          <a:xfrm>
            <a:off x="1052501" y="2284983"/>
            <a:ext cx="3061462" cy="2983762"/>
          </a:xfrm>
          <a:prstGeom prst="rect">
            <a:avLst/>
          </a:prstGeom>
          <a:solidFill>
            <a:srgbClr val="ABC9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9">
            <a:extLst>
              <a:ext uri="{FF2B5EF4-FFF2-40B4-BE49-F238E27FC236}">
                <a16:creationId xmlns:a16="http://schemas.microsoft.com/office/drawing/2014/main" id="{6ACC148C-04FF-D42E-F88A-9A5C25249A33}"/>
              </a:ext>
            </a:extLst>
          </p:cNvPr>
          <p:cNvSpPr txBox="1"/>
          <p:nvPr/>
        </p:nvSpPr>
        <p:spPr>
          <a:xfrm>
            <a:off x="1077303" y="2283966"/>
            <a:ext cx="2908114" cy="3216265"/>
          </a:xfrm>
          <a:prstGeom prst="rect">
            <a:avLst/>
          </a:prstGeom>
          <a:noFill/>
        </p:spPr>
        <p:txBody>
          <a:bodyPr wrap="square" rtlCol="0">
            <a:spAutoFit/>
          </a:bodyPr>
          <a:lstStyle/>
          <a:p>
            <a:pPr algn="ctr">
              <a:spcAft>
                <a:spcPts val="600"/>
              </a:spcAft>
            </a:pPr>
            <a:r>
              <a:rPr lang="en-US" sz="2000" b="1">
                <a:solidFill>
                  <a:srgbClr val="203864"/>
                </a:solidFill>
                <a:latin typeface="Calibri" panose="020F0502020204030204" pitchFamily="34" charset="0"/>
                <a:ea typeface="Calibri" panose="020F0502020204030204" pitchFamily="34" charset="0"/>
                <a:cs typeface="Calibri" panose="020F0502020204030204" pitchFamily="34" charset="0"/>
              </a:rPr>
              <a:t>Objectives</a:t>
            </a:r>
            <a:endParaRPr lang="en-US" sz="2000">
              <a:solidFill>
                <a:srgbClr val="203864"/>
              </a:solidFill>
              <a:latin typeface="Calibri" panose="020F0502020204030204" pitchFamily="34" charset="0"/>
              <a:ea typeface="Calibri" panose="020F0502020204030204" pitchFamily="34" charset="0"/>
              <a:cs typeface="Calibri" panose="020F0502020204030204" pitchFamily="34" charset="0"/>
            </a:endParaRPr>
          </a:p>
          <a:p>
            <a:pPr marL="266700" indent="-180975">
              <a:buFont typeface="Arial" panose="020B0604020202020204" pitchFamily="34" charset="0"/>
              <a:buChar char="•"/>
            </a:pPr>
            <a:r>
              <a:rPr lang="en-US" sz="2000">
                <a:solidFill>
                  <a:srgbClr val="203864"/>
                </a:solidFill>
                <a:latin typeface="Calibri" panose="020F0502020204030204" pitchFamily="34" charset="0"/>
                <a:ea typeface="Calibri" panose="020F0502020204030204" pitchFamily="34" charset="0"/>
                <a:cs typeface="Calibri" panose="020F0502020204030204" pitchFamily="34" charset="0"/>
              </a:rPr>
              <a:t>Identify opportunities for improving primary care practices</a:t>
            </a:r>
          </a:p>
          <a:p>
            <a:pPr marL="266700" indent="-180975">
              <a:buFont typeface="Arial" panose="020B0604020202020204" pitchFamily="34" charset="0"/>
              <a:buChar char="•"/>
            </a:pPr>
            <a:r>
              <a:rPr lang="en-US" sz="2000">
                <a:solidFill>
                  <a:srgbClr val="203864"/>
                </a:solidFill>
                <a:latin typeface="Calibri" panose="020F0502020204030204" pitchFamily="34" charset="0"/>
                <a:ea typeface="Calibri" panose="020F0502020204030204" pitchFamily="34" charset="0"/>
                <a:cs typeface="Calibri" panose="020F0502020204030204" pitchFamily="34" charset="0"/>
              </a:rPr>
              <a:t>Create reports based on patient-reported experience and outcomes to enhance clinical practice</a:t>
            </a:r>
          </a:p>
          <a:p>
            <a:endParaRPr lang="fr-CA"/>
          </a:p>
        </p:txBody>
      </p:sp>
      <p:sp>
        <p:nvSpPr>
          <p:cNvPr id="18" name="Rectangle 17">
            <a:extLst>
              <a:ext uri="{FF2B5EF4-FFF2-40B4-BE49-F238E27FC236}">
                <a16:creationId xmlns:a16="http://schemas.microsoft.com/office/drawing/2014/main" id="{2D5DE9D0-D2CB-94B4-2B9E-6BA196770D9A}"/>
              </a:ext>
            </a:extLst>
          </p:cNvPr>
          <p:cNvSpPr/>
          <p:nvPr/>
        </p:nvSpPr>
        <p:spPr>
          <a:xfrm>
            <a:off x="4529841" y="1047070"/>
            <a:ext cx="6921529" cy="1430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ZoneTexte 13">
            <a:extLst>
              <a:ext uri="{FF2B5EF4-FFF2-40B4-BE49-F238E27FC236}">
                <a16:creationId xmlns:a16="http://schemas.microsoft.com/office/drawing/2014/main" id="{BF7D23D6-2178-E867-A5B4-6365CCBFCC49}"/>
              </a:ext>
            </a:extLst>
          </p:cNvPr>
          <p:cNvSpPr txBox="1"/>
          <p:nvPr/>
        </p:nvSpPr>
        <p:spPr>
          <a:xfrm>
            <a:off x="4576090" y="602259"/>
            <a:ext cx="6600378" cy="1800493"/>
          </a:xfrm>
          <a:prstGeom prst="rect">
            <a:avLst/>
          </a:prstGeom>
          <a:noFill/>
        </p:spPr>
        <p:txBody>
          <a:bodyPr wrap="square" rtlCol="0">
            <a:spAutoFit/>
          </a:bodyPr>
          <a:lstStyle/>
          <a:p>
            <a:pPr algn="ctr">
              <a:spcAft>
                <a:spcPts val="600"/>
              </a:spcAft>
            </a:pPr>
            <a:r>
              <a:rPr lang="en-US" sz="2400" b="1" dirty="0">
                <a:solidFill>
                  <a:srgbClr val="203864"/>
                </a:solidFill>
                <a:latin typeface="Calibri" panose="020F0502020204030204" pitchFamily="34" charset="0"/>
                <a:ea typeface="Calibri" panose="020F0502020204030204" pitchFamily="34" charset="0"/>
                <a:cs typeface="Calibri" panose="020F0502020204030204" pitchFamily="34" charset="0"/>
              </a:rPr>
              <a:t>Study Design (June 2023 - March 2024)</a:t>
            </a:r>
            <a:endParaRPr lang="en-US" sz="2400" dirty="0">
              <a:solidFill>
                <a:srgbClr val="203864"/>
              </a:solidFill>
              <a:latin typeface="Calibri" panose="020F0502020204030204" pitchFamily="34" charset="0"/>
              <a:ea typeface="Calibri" panose="020F0502020204030204" pitchFamily="34" charset="0"/>
              <a:cs typeface="Calibri" panose="020F0502020204030204" pitchFamily="34" charset="0"/>
            </a:endParaRPr>
          </a:p>
          <a:p>
            <a:pPr>
              <a:spcAft>
                <a:spcPts val="600"/>
              </a:spcAft>
            </a:pPr>
            <a:r>
              <a:rPr lang="en-US" b="1" dirty="0">
                <a:solidFill>
                  <a:srgbClr val="203864"/>
                </a:solidFill>
                <a:latin typeface="Calibri" panose="020F0502020204030204" pitchFamily="34" charset="0"/>
                <a:ea typeface="Calibri" panose="020F0502020204030204" pitchFamily="34" charset="0"/>
                <a:cs typeface="Calibri" panose="020F0502020204030204" pitchFamily="34" charset="0"/>
              </a:rPr>
              <a:t>Populations studied</a:t>
            </a:r>
            <a:r>
              <a:rPr lang="en-US" dirty="0">
                <a:solidFill>
                  <a:srgbClr val="203864"/>
                </a:solidFill>
                <a:latin typeface="Calibri" panose="020F0502020204030204" pitchFamily="34" charset="0"/>
                <a:ea typeface="Calibri" panose="020F0502020204030204" pitchFamily="34" charset="0"/>
                <a:cs typeface="Calibri" panose="020F0502020204030204" pitchFamily="34" charset="0"/>
              </a:rPr>
              <a:t>: Patients (&gt;45 years, ≥1 contact in 6 months), healthcare professionals</a:t>
            </a:r>
          </a:p>
          <a:p>
            <a:pPr>
              <a:spcAft>
                <a:spcPts val="600"/>
              </a:spcAft>
            </a:pPr>
            <a:r>
              <a:rPr lang="en-US" b="1" dirty="0">
                <a:solidFill>
                  <a:srgbClr val="203864"/>
                </a:solidFill>
                <a:latin typeface="Calibri" panose="020F0502020204030204" pitchFamily="34" charset="0"/>
                <a:ea typeface="Calibri" panose="020F0502020204030204" pitchFamily="34" charset="0"/>
                <a:cs typeface="Calibri" panose="020F0502020204030204" pitchFamily="34" charset="0"/>
              </a:rPr>
              <a:t>Recruitment</a:t>
            </a:r>
            <a:r>
              <a:rPr lang="en-US" dirty="0">
                <a:solidFill>
                  <a:srgbClr val="203864"/>
                </a:solidFill>
                <a:latin typeface="Calibri" panose="020F0502020204030204" pitchFamily="34" charset="0"/>
                <a:ea typeface="Calibri" panose="020F0502020204030204" pitchFamily="34" charset="0"/>
                <a:cs typeface="Calibri" panose="020F0502020204030204" pitchFamily="34" charset="0"/>
              </a:rPr>
              <a:t>: Through the Canadian Primary Care Research Network</a:t>
            </a:r>
          </a:p>
          <a:p>
            <a:pPr>
              <a:spcAft>
                <a:spcPts val="600"/>
              </a:spcAft>
            </a:pPr>
            <a:r>
              <a:rPr lang="en-US" b="1" dirty="0">
                <a:solidFill>
                  <a:srgbClr val="203864"/>
                </a:solidFill>
                <a:latin typeface="Calibri" panose="020F0502020204030204" pitchFamily="34" charset="0"/>
                <a:ea typeface="Calibri" panose="020F0502020204030204" pitchFamily="34" charset="0"/>
                <a:cs typeface="Calibri" panose="020F0502020204030204" pitchFamily="34" charset="0"/>
              </a:rPr>
              <a:t>Tools</a:t>
            </a:r>
            <a:r>
              <a:rPr lang="en-US" dirty="0">
                <a:solidFill>
                  <a:srgbClr val="203864"/>
                </a:solidFill>
                <a:latin typeface="Calibri" panose="020F0502020204030204" pitchFamily="34" charset="0"/>
                <a:ea typeface="Calibri" panose="020F0502020204030204" pitchFamily="34" charset="0"/>
                <a:cs typeface="Calibri" panose="020F0502020204030204" pitchFamily="34" charset="0"/>
              </a:rPr>
              <a:t>: Patient surveys (121 items) &amp; practice surveys (34 items)</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20" name="ZoneTexte 19">
            <a:extLst>
              <a:ext uri="{FF2B5EF4-FFF2-40B4-BE49-F238E27FC236}">
                <a16:creationId xmlns:a16="http://schemas.microsoft.com/office/drawing/2014/main" id="{52B1DB08-E42C-21EE-BC9E-55323D4A2DCC}"/>
              </a:ext>
            </a:extLst>
          </p:cNvPr>
          <p:cNvSpPr txBox="1"/>
          <p:nvPr/>
        </p:nvSpPr>
        <p:spPr>
          <a:xfrm>
            <a:off x="4576090" y="2756246"/>
            <a:ext cx="7058218" cy="3262432"/>
          </a:xfrm>
          <a:prstGeom prst="rect">
            <a:avLst/>
          </a:prstGeom>
          <a:noFill/>
        </p:spPr>
        <p:txBody>
          <a:bodyPr wrap="square" rtlCol="0">
            <a:spAutoFit/>
          </a:bodyPr>
          <a:lstStyle/>
          <a:p>
            <a:pPr algn="ctr">
              <a:spcBef>
                <a:spcPts val="600"/>
              </a:spcBef>
              <a:spcAft>
                <a:spcPts val="600"/>
              </a:spcAft>
            </a:pPr>
            <a:r>
              <a:rPr lang="en-US" sz="2400" b="1" spc="-20" dirty="0">
                <a:solidFill>
                  <a:srgbClr val="203864"/>
                </a:solidFill>
                <a:latin typeface="Calibri" panose="020F0502020204030204" pitchFamily="34" charset="0"/>
                <a:ea typeface="Calibri" panose="020F0502020204030204" pitchFamily="34" charset="0"/>
                <a:cs typeface="Calibri" panose="020F0502020204030204" pitchFamily="34" charset="0"/>
              </a:rPr>
              <a:t>Data Collection &amp; Analysis</a:t>
            </a:r>
            <a:endParaRPr lang="en-US" sz="2400" spc="-20" dirty="0">
              <a:solidFill>
                <a:srgbClr val="203864"/>
              </a:solidFill>
              <a:latin typeface="Calibri" panose="020F0502020204030204" pitchFamily="34" charset="0"/>
              <a:ea typeface="Calibri" panose="020F0502020204030204" pitchFamily="34" charset="0"/>
              <a:cs typeface="Calibri" panose="020F0502020204030204" pitchFamily="34" charset="0"/>
            </a:endParaRPr>
          </a:p>
          <a:p>
            <a:pPr marL="990600" indent="-990600">
              <a:spcAft>
                <a:spcPts val="600"/>
              </a:spcAft>
            </a:pPr>
            <a:r>
              <a:rPr lang="en-US" b="1" spc="-20" dirty="0">
                <a:solidFill>
                  <a:srgbClr val="203864"/>
                </a:solidFill>
                <a:latin typeface="Calibri" panose="020F0502020204030204" pitchFamily="34" charset="0"/>
                <a:ea typeface="Calibri" panose="020F0502020204030204" pitchFamily="34" charset="0"/>
                <a:cs typeface="Calibri" panose="020F0502020204030204" pitchFamily="34" charset="0"/>
              </a:rPr>
              <a:t>Methods</a:t>
            </a:r>
            <a:r>
              <a:rPr lang="en-US" spc="-20" dirty="0">
                <a:solidFill>
                  <a:srgbClr val="203864"/>
                </a:solidFill>
                <a:latin typeface="Calibri" panose="020F0502020204030204" pitchFamily="34" charset="0"/>
                <a:ea typeface="Calibri" panose="020F0502020204030204" pitchFamily="34" charset="0"/>
                <a:cs typeface="Calibri" panose="020F0502020204030204" pitchFamily="34" charset="0"/>
              </a:rPr>
              <a:t>:  Surveys, coordinator logbook, national meetings, learning sessions</a:t>
            </a:r>
          </a:p>
          <a:p>
            <a:pPr marL="1076325" indent="-1076325">
              <a:spcAft>
                <a:spcPts val="600"/>
              </a:spcAft>
            </a:pPr>
            <a:r>
              <a:rPr lang="en-US" b="1" spc="-20" dirty="0">
                <a:solidFill>
                  <a:srgbClr val="203864"/>
                </a:solidFill>
                <a:latin typeface="Calibri" panose="020F0502020204030204" pitchFamily="34" charset="0"/>
                <a:ea typeface="Calibri" panose="020F0502020204030204" pitchFamily="34" charset="0"/>
                <a:cs typeface="Calibri" panose="020F0502020204030204" pitchFamily="34" charset="0"/>
              </a:rPr>
              <a:t>Evaluation:</a:t>
            </a:r>
            <a:r>
              <a:rPr lang="en-US" spc="-20" dirty="0">
                <a:solidFill>
                  <a:srgbClr val="203864"/>
                </a:solidFill>
                <a:latin typeface="Calibri" panose="020F0502020204030204" pitchFamily="34" charset="0"/>
                <a:ea typeface="Calibri" panose="020F0502020204030204" pitchFamily="34" charset="0"/>
                <a:cs typeface="Calibri" panose="020F0502020204030204" pitchFamily="34" charset="0"/>
              </a:rPr>
              <a:t> (RE-AIM &amp; ECO-normalization frameworks): Impact, </a:t>
            </a:r>
            <a:br>
              <a:rPr lang="en-US" spc="-20" dirty="0">
                <a:solidFill>
                  <a:srgbClr val="203864"/>
                </a:solidFill>
                <a:latin typeface="Calibri" panose="020F0502020204030204" pitchFamily="34" charset="0"/>
                <a:ea typeface="Calibri" panose="020F0502020204030204" pitchFamily="34" charset="0"/>
                <a:cs typeface="Calibri" panose="020F0502020204030204" pitchFamily="34" charset="0"/>
              </a:rPr>
            </a:br>
            <a:r>
              <a:rPr lang="en-US" spc="-20" dirty="0">
                <a:solidFill>
                  <a:srgbClr val="203864"/>
                </a:solidFill>
                <a:latin typeface="Calibri" panose="020F0502020204030204" pitchFamily="34" charset="0"/>
                <a:ea typeface="Calibri" panose="020F0502020204030204" pitchFamily="34" charset="0"/>
                <a:cs typeface="Calibri" panose="020F0502020204030204" pitchFamily="34" charset="0"/>
              </a:rPr>
              <a:t>challenges, solutions</a:t>
            </a:r>
          </a:p>
          <a:p>
            <a:pPr marL="990600" indent="-990600">
              <a:spcAft>
                <a:spcPts val="600"/>
              </a:spcAft>
            </a:pPr>
            <a:r>
              <a:rPr lang="en-US" b="1" spc="-20" dirty="0">
                <a:solidFill>
                  <a:srgbClr val="203864"/>
                </a:solidFill>
                <a:latin typeface="Calibri" panose="020F0502020204030204" pitchFamily="34" charset="0"/>
                <a:ea typeface="Calibri" panose="020F0502020204030204" pitchFamily="34" charset="0"/>
                <a:cs typeface="Calibri" panose="020F0502020204030204" pitchFamily="34" charset="0"/>
              </a:rPr>
              <a:t>3-month follow-up</a:t>
            </a:r>
            <a:r>
              <a:rPr lang="en-US" spc="-20" dirty="0">
                <a:solidFill>
                  <a:srgbClr val="203864"/>
                </a:solidFill>
                <a:latin typeface="Calibri" panose="020F0502020204030204" pitchFamily="34" charset="0"/>
                <a:ea typeface="Calibri" panose="020F0502020204030204" pitchFamily="34" charset="0"/>
                <a:cs typeface="Calibri" panose="020F0502020204030204" pitchFamily="34" charset="0"/>
              </a:rPr>
              <a:t>: PREMs/PROMs applications, engagement, barriers</a:t>
            </a:r>
          </a:p>
          <a:p>
            <a:pPr marL="990600" indent="-990600"/>
            <a:r>
              <a:rPr lang="en-US" b="1" spc="-20" dirty="0">
                <a:solidFill>
                  <a:srgbClr val="203864"/>
                </a:solidFill>
                <a:latin typeface="Calibri" panose="020F0502020204030204" pitchFamily="34" charset="0"/>
                <a:ea typeface="Calibri" panose="020F0502020204030204" pitchFamily="34" charset="0"/>
                <a:cs typeface="Calibri" panose="020F0502020204030204" pitchFamily="34" charset="0"/>
              </a:rPr>
              <a:t>Analysis</a:t>
            </a:r>
            <a:endParaRPr lang="en-US" spc="-20" dirty="0">
              <a:solidFill>
                <a:srgbClr val="203864"/>
              </a:solidFill>
              <a:latin typeface="Calibri" panose="020F0502020204030204" pitchFamily="34" charset="0"/>
              <a:ea typeface="Calibri" panose="020F0502020204030204" pitchFamily="34" charset="0"/>
              <a:cs typeface="Calibri" panose="020F0502020204030204" pitchFamily="34" charset="0"/>
            </a:endParaRPr>
          </a:p>
          <a:p>
            <a:pPr marL="1619250" lvl="1" indent="-1171575"/>
            <a:r>
              <a:rPr lang="en-US" b="1" spc="-20" dirty="0">
                <a:solidFill>
                  <a:srgbClr val="203864"/>
                </a:solidFill>
                <a:latin typeface="Calibri" panose="020F0502020204030204" pitchFamily="34" charset="0"/>
                <a:ea typeface="Calibri" panose="020F0502020204030204" pitchFamily="34" charset="0"/>
                <a:cs typeface="Calibri" panose="020F0502020204030204" pitchFamily="34" charset="0"/>
              </a:rPr>
              <a:t>Qualitative</a:t>
            </a:r>
            <a:r>
              <a:rPr lang="en-US" spc="-20" dirty="0">
                <a:solidFill>
                  <a:srgbClr val="203864"/>
                </a:solidFill>
                <a:latin typeface="Calibri" panose="020F0502020204030204" pitchFamily="34" charset="0"/>
                <a:ea typeface="Calibri" panose="020F0502020204030204" pitchFamily="34" charset="0"/>
                <a:cs typeface="Calibri" panose="020F0502020204030204" pitchFamily="34" charset="0"/>
              </a:rPr>
              <a:t>: Identifies barriers &amp; facilitators for dashboard integration</a:t>
            </a:r>
          </a:p>
          <a:p>
            <a:pPr marL="1704975" lvl="1" indent="-1257300"/>
            <a:r>
              <a:rPr lang="en-US" b="1" spc="-20" dirty="0">
                <a:solidFill>
                  <a:srgbClr val="203864"/>
                </a:solidFill>
                <a:latin typeface="Calibri" panose="020F0502020204030204" pitchFamily="34" charset="0"/>
                <a:ea typeface="Calibri" panose="020F0502020204030204" pitchFamily="34" charset="0"/>
                <a:cs typeface="Calibri" panose="020F0502020204030204" pitchFamily="34" charset="0"/>
              </a:rPr>
              <a:t>Quantitative</a:t>
            </a:r>
            <a:r>
              <a:rPr lang="en-US" spc="-20" dirty="0">
                <a:solidFill>
                  <a:srgbClr val="203864"/>
                </a:solidFill>
                <a:latin typeface="Calibri" panose="020F0502020204030204" pitchFamily="34" charset="0"/>
                <a:ea typeface="Calibri" panose="020F0502020204030204" pitchFamily="34" charset="0"/>
                <a:cs typeface="Calibri" panose="020F0502020204030204" pitchFamily="34" charset="0"/>
              </a:rPr>
              <a:t>: Assesses session acceptability &amp; professional engagement</a:t>
            </a:r>
          </a:p>
        </p:txBody>
      </p:sp>
    </p:spTree>
    <p:extLst>
      <p:ext uri="{BB962C8B-B14F-4D97-AF65-F5344CB8AC3E}">
        <p14:creationId xmlns:p14="http://schemas.microsoft.com/office/powerpoint/2010/main" val="2545684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1D144-29A5-3441-9748-58275788EB1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9D4D97D-D7FA-6FF6-DFD0-185AC4FFBDA9}"/>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6299EBEB-A4D9-40C1-C661-4C9705F62BF0}"/>
              </a:ext>
            </a:extLst>
          </p:cNvPr>
          <p:cNvSpPr>
            <a:spLocks noGrp="1"/>
          </p:cNvSpPr>
          <p:nvPr>
            <p:ph idx="1"/>
          </p:nvPr>
        </p:nvSpPr>
        <p:spPr/>
        <p:txBody>
          <a:bodyPr/>
          <a:lstStyle/>
          <a:p>
            <a:endParaRPr lang="fr-CA"/>
          </a:p>
        </p:txBody>
      </p:sp>
      <p:sp>
        <p:nvSpPr>
          <p:cNvPr id="5" name="Rectangle 4">
            <a:extLst>
              <a:ext uri="{FF2B5EF4-FFF2-40B4-BE49-F238E27FC236}">
                <a16:creationId xmlns:a16="http://schemas.microsoft.com/office/drawing/2014/main" id="{61990E1B-DA26-EE6A-131B-53259C00F839}"/>
              </a:ext>
            </a:extLst>
          </p:cNvPr>
          <p:cNvSpPr/>
          <p:nvPr/>
        </p:nvSpPr>
        <p:spPr>
          <a:xfrm>
            <a:off x="179615" y="236226"/>
            <a:ext cx="11832771" cy="6455229"/>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le 1">
            <a:extLst>
              <a:ext uri="{FF2B5EF4-FFF2-40B4-BE49-F238E27FC236}">
                <a16:creationId xmlns:a16="http://schemas.microsoft.com/office/drawing/2014/main" id="{ADCF5C23-AE49-A7BE-056E-5545F86CFADF}"/>
              </a:ext>
            </a:extLst>
          </p:cNvPr>
          <p:cNvSpPr txBox="1">
            <a:spLocks/>
          </p:cNvSpPr>
          <p:nvPr>
            <p:custDataLst>
              <p:tags r:id="rId1"/>
            </p:custDataLst>
          </p:nvPr>
        </p:nvSpPr>
        <p:spPr>
          <a:xfrm>
            <a:off x="951291" y="4648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err="1">
                <a:solidFill>
                  <a:srgbClr val="203864"/>
                </a:solidFill>
                <a:latin typeface="Calibri"/>
                <a:ea typeface="Calibri"/>
                <a:cs typeface="Calibri"/>
              </a:rPr>
              <a:t>Creation</a:t>
            </a:r>
            <a:r>
              <a:rPr lang="fr-CA" b="1">
                <a:solidFill>
                  <a:srgbClr val="203864"/>
                </a:solidFill>
                <a:latin typeface="Calibri"/>
                <a:ea typeface="Calibri"/>
                <a:cs typeface="Calibri"/>
              </a:rPr>
              <a:t> of the </a:t>
            </a:r>
            <a:r>
              <a:rPr lang="fr-CA" b="1" err="1">
                <a:solidFill>
                  <a:srgbClr val="203864"/>
                </a:solidFill>
                <a:latin typeface="Calibri"/>
                <a:ea typeface="Calibri"/>
                <a:cs typeface="Calibri"/>
              </a:rPr>
              <a:t>dashboard</a:t>
            </a:r>
            <a:endParaRPr lang="fr-CA" b="1">
              <a:solidFill>
                <a:srgbClr val="203864"/>
              </a:solidFill>
              <a:latin typeface="Calibri"/>
              <a:ea typeface="Calibri"/>
              <a:cs typeface="Calibri"/>
            </a:endParaRPr>
          </a:p>
        </p:txBody>
      </p:sp>
      <p:grpSp>
        <p:nvGrpSpPr>
          <p:cNvPr id="7" name="Groupe 6">
            <a:extLst>
              <a:ext uri="{FF2B5EF4-FFF2-40B4-BE49-F238E27FC236}">
                <a16:creationId xmlns:a16="http://schemas.microsoft.com/office/drawing/2014/main" id="{961BCA78-BAEB-21F6-6C1F-49342DC6583C}"/>
              </a:ext>
            </a:extLst>
          </p:cNvPr>
          <p:cNvGrpSpPr/>
          <p:nvPr/>
        </p:nvGrpSpPr>
        <p:grpSpPr>
          <a:xfrm rot="18187773">
            <a:off x="8628075" y="278899"/>
            <a:ext cx="2976243" cy="2958518"/>
            <a:chOff x="16190926" y="20488772"/>
            <a:chExt cx="2937587" cy="2937587"/>
          </a:xfrm>
        </p:grpSpPr>
        <p:pic>
          <p:nvPicPr>
            <p:cNvPr id="8" name="Graphique 7" descr="Single gear avec un remplissage uni">
              <a:extLst>
                <a:ext uri="{FF2B5EF4-FFF2-40B4-BE49-F238E27FC236}">
                  <a16:creationId xmlns:a16="http://schemas.microsoft.com/office/drawing/2014/main" id="{C934B679-393D-4BDD-DF3C-9D7DE8A476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7307822" y="20516370"/>
              <a:ext cx="1657653" cy="1657653"/>
            </a:xfrm>
            <a:prstGeom prst="rect">
              <a:avLst/>
            </a:prstGeom>
          </p:spPr>
        </p:pic>
        <p:pic>
          <p:nvPicPr>
            <p:cNvPr id="9" name="Graphique 8" descr="Single gear avec un remplissage uni">
              <a:extLst>
                <a:ext uri="{FF2B5EF4-FFF2-40B4-BE49-F238E27FC236}">
                  <a16:creationId xmlns:a16="http://schemas.microsoft.com/office/drawing/2014/main" id="{A737B5D6-5785-9790-9AF2-E21BFA3BA7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6611244" y="21666409"/>
              <a:ext cx="1657653" cy="1657653"/>
            </a:xfrm>
            <a:prstGeom prst="rect">
              <a:avLst/>
            </a:prstGeom>
          </p:spPr>
        </p:pic>
        <p:pic>
          <p:nvPicPr>
            <p:cNvPr id="10" name="Graphique 9" descr="Gears contour">
              <a:extLst>
                <a:ext uri="{FF2B5EF4-FFF2-40B4-BE49-F238E27FC236}">
                  <a16:creationId xmlns:a16="http://schemas.microsoft.com/office/drawing/2014/main" id="{C27823F3-9937-5B98-961B-20C488F167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6190926" y="20488772"/>
              <a:ext cx="2937587" cy="2937587"/>
            </a:xfrm>
            <a:prstGeom prst="rect">
              <a:avLst/>
            </a:prstGeom>
          </p:spPr>
        </p:pic>
      </p:grpSp>
      <p:grpSp>
        <p:nvGrpSpPr>
          <p:cNvPr id="11" name="Groupe 10">
            <a:extLst>
              <a:ext uri="{FF2B5EF4-FFF2-40B4-BE49-F238E27FC236}">
                <a16:creationId xmlns:a16="http://schemas.microsoft.com/office/drawing/2014/main" id="{A2D8681B-FD07-25B3-EA5F-C8D44DD66D2A}"/>
              </a:ext>
            </a:extLst>
          </p:cNvPr>
          <p:cNvGrpSpPr/>
          <p:nvPr/>
        </p:nvGrpSpPr>
        <p:grpSpPr>
          <a:xfrm rot="16780864">
            <a:off x="10362152" y="390584"/>
            <a:ext cx="1576125" cy="1666824"/>
            <a:chOff x="15981871" y="20124608"/>
            <a:chExt cx="1496462" cy="1496462"/>
          </a:xfrm>
        </p:grpSpPr>
        <p:pic>
          <p:nvPicPr>
            <p:cNvPr id="14" name="Graphique 13" descr="Single gear avec un remplissage uni">
              <a:extLst>
                <a:ext uri="{FF2B5EF4-FFF2-40B4-BE49-F238E27FC236}">
                  <a16:creationId xmlns:a16="http://schemas.microsoft.com/office/drawing/2014/main" id="{BB5FC7FB-B9D1-1812-6FA5-8F46D2267C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5981871" y="20124608"/>
              <a:ext cx="1496462" cy="1496462"/>
            </a:xfrm>
            <a:prstGeom prst="rect">
              <a:avLst/>
            </a:prstGeom>
          </p:spPr>
        </p:pic>
        <p:pic>
          <p:nvPicPr>
            <p:cNvPr id="15" name="Graphique 14" descr="Single gear contour">
              <a:extLst>
                <a:ext uri="{FF2B5EF4-FFF2-40B4-BE49-F238E27FC236}">
                  <a16:creationId xmlns:a16="http://schemas.microsoft.com/office/drawing/2014/main" id="{5853F798-B599-9388-F85F-32B4A93F57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6107062" y="20198860"/>
              <a:ext cx="1322056" cy="1322056"/>
            </a:xfrm>
            <a:prstGeom prst="rect">
              <a:avLst/>
            </a:prstGeom>
          </p:spPr>
        </p:pic>
      </p:grpSp>
      <p:sp>
        <p:nvSpPr>
          <p:cNvPr id="17" name="ZoneTexte 16">
            <a:extLst>
              <a:ext uri="{FF2B5EF4-FFF2-40B4-BE49-F238E27FC236}">
                <a16:creationId xmlns:a16="http://schemas.microsoft.com/office/drawing/2014/main" id="{C51FB230-5B2F-474B-6CD7-0BF2D1C10AC2}"/>
              </a:ext>
            </a:extLst>
          </p:cNvPr>
          <p:cNvSpPr txBox="1"/>
          <p:nvPr/>
        </p:nvSpPr>
        <p:spPr>
          <a:xfrm>
            <a:off x="1286348" y="1588152"/>
            <a:ext cx="8494791" cy="4893647"/>
          </a:xfrm>
          <a:prstGeom prst="rect">
            <a:avLst/>
          </a:prstGeom>
          <a:noFill/>
        </p:spPr>
        <p:txBody>
          <a:bodyPr wrap="square" rtlCol="0">
            <a:spAutoFit/>
          </a:bodyPr>
          <a:lstStyle/>
          <a:p>
            <a:pPr marL="274638" marR="0" lvl="0" indent="-261938" algn="l" defTabSz="914400" rtl="0" eaLnBrk="0" fontAlgn="base" latinLnBrk="0" hangingPunct="0">
              <a:lnSpc>
                <a:spcPct val="100000"/>
              </a:lnSpc>
              <a:spcBef>
                <a:spcPct val="0"/>
              </a:spcBef>
              <a:spcAft>
                <a:spcPts val="600"/>
              </a:spcAft>
              <a:buClrTx/>
              <a:buSzTx/>
              <a:buFontTx/>
              <a:buChar char="•"/>
            </a:pPr>
            <a:r>
              <a:rPr kumimoji="0" lang="fr-FR" altLang="fr-FR" sz="2200" b="1"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65 practices and 4,630 patients</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participated</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across</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Canada,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contributing</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data to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create</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dashboards</a:t>
            </a:r>
            <a:endPar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endParaRPr>
          </a:p>
          <a:p>
            <a:pPr marL="274638" marR="0" lvl="0" indent="-261938" algn="l" defTabSz="914400" rtl="0" eaLnBrk="0" fontAlgn="base" latinLnBrk="0" hangingPunct="0">
              <a:lnSpc>
                <a:spcPct val="100000"/>
              </a:lnSpc>
              <a:spcBef>
                <a:spcPct val="0"/>
              </a:spcBef>
              <a:spcAft>
                <a:spcPts val="600"/>
              </a:spcAft>
              <a:buClrTx/>
              <a:buSzTx/>
              <a:buFontTx/>
              <a:buChar char="•"/>
            </a:pPr>
            <a:r>
              <a:rPr lang="fr-FR" altLang="fr-FR" sz="2200" b="1">
                <a:solidFill>
                  <a:srgbClr val="203864"/>
                </a:solidFill>
                <a:latin typeface="Calibri" panose="020F0502020204030204" pitchFamily="34" charset="0"/>
                <a:ea typeface="Calibri" panose="020F0502020204030204" pitchFamily="34" charset="0"/>
                <a:cs typeface="Calibri" panose="020F0502020204030204" pitchFamily="34" charset="0"/>
              </a:rPr>
              <a:t>N</a:t>
            </a:r>
            <a:r>
              <a:rPr kumimoji="0" lang="fr-FR" altLang="fr-FR" sz="2200" b="1"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ational </a:t>
            </a:r>
            <a:r>
              <a:rPr kumimoji="0" lang="fr-FR" altLang="fr-FR" sz="2200" b="1"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coordinator</a:t>
            </a:r>
            <a:r>
              <a:rPr kumimoji="0" lang="fr-FR" altLang="fr-FR" sz="2200" b="1"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and principal </a:t>
            </a:r>
            <a:r>
              <a:rPr kumimoji="0" lang="fr-FR" altLang="fr-FR" sz="2200" b="1"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investigators</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selected</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dashboard</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items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based</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on </a:t>
            </a:r>
            <a:r>
              <a:rPr kumimoji="0" lang="fr-FR" altLang="fr-FR" sz="220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relevance and </a:t>
            </a:r>
            <a:r>
              <a:rPr kumimoji="0" lang="fr-FR" altLang="fr-FR" sz="220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priority</a:t>
            </a:r>
            <a:r>
              <a:rPr kumimoji="0" lang="fr-FR" altLang="fr-FR" sz="220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for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healthcare</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and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quality</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improvement</a:t>
            </a:r>
            <a:endPar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endParaRPr>
          </a:p>
          <a:p>
            <a:pPr marL="274638" marR="0" lvl="0" indent="-261938" algn="l" defTabSz="914400" rtl="0" eaLnBrk="0" fontAlgn="base" latinLnBrk="0" hangingPunct="0">
              <a:lnSpc>
                <a:spcPct val="100000"/>
              </a:lnSpc>
              <a:spcBef>
                <a:spcPct val="0"/>
              </a:spcBef>
              <a:spcAft>
                <a:spcPts val="600"/>
              </a:spcAft>
              <a:buClrTx/>
              <a:buSzTx/>
              <a:buFontTx/>
              <a:buChar char="•"/>
            </a:pPr>
            <a:r>
              <a:rPr lang="fr-FR" altLang="fr-FR" sz="2200">
                <a:solidFill>
                  <a:srgbClr val="203864"/>
                </a:solidFill>
                <a:latin typeface="Calibri" panose="020F0502020204030204" pitchFamily="34" charset="0"/>
                <a:ea typeface="Calibri" panose="020F0502020204030204" pitchFamily="34" charset="0"/>
                <a:cs typeface="Calibri" panose="020F0502020204030204" pitchFamily="34" charset="0"/>
              </a:rPr>
              <a:t>L</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ist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was</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1"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submitted</a:t>
            </a:r>
            <a:r>
              <a:rPr kumimoji="0" lang="fr-FR" altLang="fr-FR" sz="2200" b="1"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for </a:t>
            </a:r>
            <a:r>
              <a:rPr kumimoji="0" lang="fr-FR" altLang="fr-FR" sz="2200" b="1"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review</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to the national team (</a:t>
            </a:r>
            <a:r>
              <a:rPr kumimoji="0" lang="fr-FR" altLang="fr-FR" sz="2200" b="0" i="1"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research</a:t>
            </a:r>
            <a:r>
              <a:rPr kumimoji="0" lang="fr-FR" altLang="fr-FR" sz="2200" b="0" i="1"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assistants, patient </a:t>
            </a:r>
            <a:r>
              <a:rPr kumimoji="0" lang="fr-FR" altLang="fr-FR" sz="2200" b="0" i="1"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partners</a:t>
            </a:r>
            <a:r>
              <a:rPr kumimoji="0" lang="fr-FR" altLang="fr-FR" sz="2200" b="0" i="1"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and </a:t>
            </a:r>
            <a:r>
              <a:rPr kumimoji="0" lang="fr-FR" altLang="fr-FR" sz="2200" b="0" i="1"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investigators</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a:t>
            </a:r>
          </a:p>
          <a:p>
            <a:pPr marL="274638" marR="0" lvl="0" indent="-261938" algn="l" defTabSz="914400" rtl="0" eaLnBrk="0" fontAlgn="base" latinLnBrk="0" hangingPunct="0">
              <a:lnSpc>
                <a:spcPct val="100000"/>
              </a:lnSpc>
              <a:spcBef>
                <a:spcPct val="0"/>
              </a:spcBef>
              <a:spcAft>
                <a:spcPts val="600"/>
              </a:spcAft>
              <a:buClrTx/>
              <a:buSzTx/>
              <a:buFontTx/>
              <a:buChar char="•"/>
            </a:pPr>
            <a:r>
              <a:rPr lang="fr-FR" altLang="fr-FR" sz="2200">
                <a:solidFill>
                  <a:srgbClr val="203864"/>
                </a:solidFill>
                <a:latin typeface="Calibri" panose="020F0502020204030204" pitchFamily="34" charset="0"/>
                <a:ea typeface="Calibri" panose="020F0502020204030204" pitchFamily="34" charset="0"/>
                <a:cs typeface="Calibri" panose="020F0502020204030204" pitchFamily="34" charset="0"/>
              </a:rPr>
              <a:t>N</a:t>
            </a:r>
            <a:r>
              <a:rPr kumimoji="0" lang="fr-FR" altLang="fr-FR" sz="220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ational </a:t>
            </a:r>
            <a:r>
              <a:rPr kumimoji="0" lang="fr-FR" altLang="fr-FR" sz="220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coordinator</a:t>
            </a:r>
            <a:r>
              <a:rPr kumimoji="0" lang="fr-FR" altLang="fr-FR" sz="220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updated</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the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list</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and,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with</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 </a:t>
            </a:r>
            <a:r>
              <a:rPr kumimoji="0" lang="fr-FR" altLang="fr-FR" sz="220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scientific</a:t>
            </a:r>
            <a:r>
              <a:rPr kumimoji="0" lang="fr-FR" altLang="fr-FR" sz="220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graphic</a:t>
            </a:r>
            <a:r>
              <a:rPr kumimoji="0" lang="fr-FR" altLang="fr-FR" sz="220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designer,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co-created</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 </a:t>
            </a:r>
            <a:r>
              <a:rPr kumimoji="0" lang="fr-FR" altLang="fr-FR" sz="2200" b="1"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bilingual</a:t>
            </a:r>
            <a:r>
              <a:rPr kumimoji="0" lang="fr-FR" altLang="fr-FR" sz="2200" b="1"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(French-English) </a:t>
            </a:r>
            <a:r>
              <a:rPr kumimoji="0" lang="fr-FR" altLang="fr-FR" sz="2200" b="1"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template</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using</a:t>
            </a:r>
            <a:r>
              <a:rPr kumimoji="0" lang="fr-FR" altLang="fr-FR" sz="220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Canva</a:t>
            </a:r>
            <a:endParaRPr kumimoji="0" lang="fr-FR" altLang="fr-FR" sz="220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endParaRPr>
          </a:p>
          <a:p>
            <a:pPr marL="274638" marR="0" lvl="0" indent="-261938" algn="l" defTabSz="914400" rtl="0" eaLnBrk="0" fontAlgn="base" latinLnBrk="0" hangingPunct="0">
              <a:lnSpc>
                <a:spcPct val="100000"/>
              </a:lnSpc>
              <a:spcBef>
                <a:spcPct val="0"/>
              </a:spcBef>
              <a:spcAft>
                <a:spcPts val="600"/>
              </a:spcAft>
              <a:buClrTx/>
              <a:buSzTx/>
              <a:buFontTx/>
              <a:buChar char="•"/>
            </a:pPr>
            <a:r>
              <a:rPr lang="fr-FR" altLang="fr-FR" sz="2200" b="1">
                <a:solidFill>
                  <a:srgbClr val="203864"/>
                </a:solidFill>
                <a:latin typeface="Calibri" panose="020F0502020204030204" pitchFamily="34" charset="0"/>
                <a:ea typeface="Calibri" panose="020F0502020204030204" pitchFamily="34" charset="0"/>
                <a:cs typeface="Calibri" panose="020F0502020204030204" pitchFamily="34" charset="0"/>
              </a:rPr>
              <a:t>E</a:t>
            </a:r>
            <a:r>
              <a:rPr kumimoji="0" lang="fr-FR" altLang="fr-FR" sz="2200" b="1"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nd user </a:t>
            </a:r>
            <a:r>
              <a:rPr kumimoji="0" lang="fr-FR" altLang="fr-FR" sz="2200" b="1"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reviewed</a:t>
            </a:r>
            <a:r>
              <a:rPr kumimoji="0" lang="fr-FR" altLang="fr-FR" sz="2200" b="1"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the </a:t>
            </a:r>
            <a:r>
              <a:rPr kumimoji="0" lang="fr-FR" altLang="fr-FR" sz="2200" b="1"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template</a:t>
            </a:r>
            <a:r>
              <a:rPr kumimoji="0" lang="fr-FR" altLang="fr-FR" sz="2200" b="1"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and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provided</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recommendations</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on </a:t>
            </a:r>
            <a:r>
              <a:rPr kumimoji="0" lang="fr-FR" altLang="fr-FR" sz="220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layout</a:t>
            </a:r>
            <a:r>
              <a:rPr kumimoji="0" lang="fr-FR" altLang="fr-FR" sz="220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graph types, and content </a:t>
            </a:r>
            <a:r>
              <a:rPr kumimoji="0" lang="fr-FR" altLang="fr-FR" sz="220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length</a:t>
            </a:r>
            <a:r>
              <a:rPr kumimoji="0" lang="fr-FR" altLang="fr-FR" sz="220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to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enhance</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provider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clarity</a:t>
            </a:r>
            <a:endPar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endParaRPr>
          </a:p>
          <a:p>
            <a:pPr marL="274638" marR="0" lvl="0" indent="-261938" algn="l" defTabSz="914400" rtl="0" eaLnBrk="0" fontAlgn="base" latinLnBrk="0" hangingPunct="0">
              <a:lnSpc>
                <a:spcPct val="100000"/>
              </a:lnSpc>
              <a:spcBef>
                <a:spcPct val="0"/>
              </a:spcBef>
              <a:spcAft>
                <a:spcPts val="600"/>
              </a:spcAft>
              <a:buClrTx/>
              <a:buSzTx/>
              <a:buFontTx/>
              <a:buChar char="•"/>
            </a:pPr>
            <a:r>
              <a:rPr kumimoji="0" lang="fr-FR" altLang="fr-FR" sz="2200" b="1"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4-page final </a:t>
            </a:r>
            <a:r>
              <a:rPr kumimoji="0" lang="fr-FR" altLang="fr-FR" sz="2200" b="1"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template</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was</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shared</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with</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each</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200" b="0" i="0" u="none" strike="noStrike" cap="none" normalizeH="0" baseline="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participating</a:t>
            </a:r>
            <a:r>
              <a:rPr kumimoji="0" lang="fr-FR" altLang="fr-FR" sz="2200" b="0" i="0" u="none" strike="noStrike" cap="none" normalizeH="0" baseline="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province</a:t>
            </a:r>
          </a:p>
          <a:p>
            <a:pPr marL="274638" indent="-261938"/>
            <a:endParaRPr lang="fr-CA"/>
          </a:p>
        </p:txBody>
      </p:sp>
      <p:sp>
        <p:nvSpPr>
          <p:cNvPr id="4" name="Espace réservé du numéro de diapositive 1">
            <a:extLst>
              <a:ext uri="{FF2B5EF4-FFF2-40B4-BE49-F238E27FC236}">
                <a16:creationId xmlns:a16="http://schemas.microsoft.com/office/drawing/2014/main" id="{98C67F5D-0502-D8A1-4121-54B417C62FC2}"/>
              </a:ext>
            </a:extLst>
          </p:cNvPr>
          <p:cNvSpPr>
            <a:spLocks noGrp="1"/>
          </p:cNvSpPr>
          <p:nvPr>
            <p:ph type="sldNum" sz="quarter" idx="4294967295"/>
          </p:nvPr>
        </p:nvSpPr>
        <p:spPr>
          <a:xfrm>
            <a:off x="8610600" y="6356350"/>
            <a:ext cx="2743200" cy="365125"/>
          </a:xfrm>
        </p:spPr>
        <p:txBody>
          <a:bodyPr/>
          <a:lstStyle/>
          <a:p>
            <a:fld id="{27162530-21B6-4144-8678-174DBDC5F762}" type="slidenum">
              <a:rPr lang="fr-FR" smtClean="0">
                <a:solidFill>
                  <a:srgbClr val="6964AF"/>
                </a:solidFill>
              </a:rPr>
              <a:t>66</a:t>
            </a:fld>
            <a:endParaRPr lang="fr-FR">
              <a:solidFill>
                <a:srgbClr val="6964AF"/>
              </a:solidFill>
            </a:endParaRPr>
          </a:p>
        </p:txBody>
      </p:sp>
      <p:cxnSp>
        <p:nvCxnSpPr>
          <p:cNvPr id="12" name="Connecteur droit 11">
            <a:extLst>
              <a:ext uri="{FF2B5EF4-FFF2-40B4-BE49-F238E27FC236}">
                <a16:creationId xmlns:a16="http://schemas.microsoft.com/office/drawing/2014/main" id="{9937EF7E-9797-BF9E-0DEC-B2F71FDC3918}"/>
              </a:ext>
            </a:extLst>
          </p:cNvPr>
          <p:cNvCxnSpPr/>
          <p:nvPr/>
        </p:nvCxnSpPr>
        <p:spPr>
          <a:xfrm>
            <a:off x="11360150" y="6390115"/>
            <a:ext cx="0" cy="275843"/>
          </a:xfrm>
          <a:prstGeom prst="line">
            <a:avLst/>
          </a:prstGeom>
          <a:ln>
            <a:solidFill>
              <a:srgbClr val="6964AF"/>
            </a:solidFill>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E8252075-E141-2F02-A5F0-1B1F4FC29FD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718" t="32407" r="72232" b="31591"/>
          <a:stretch/>
        </p:blipFill>
        <p:spPr bwMode="auto">
          <a:xfrm flipV="1">
            <a:off x="11427756" y="6315139"/>
            <a:ext cx="384620" cy="37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7660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EE6DF-6E51-5839-24AA-F78E9BBDDF6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CDBA0A-AAE7-869A-4E4D-0ADBCA005A01}"/>
              </a:ext>
            </a:extLst>
          </p:cNvPr>
          <p:cNvSpPr>
            <a:spLocks noGrp="1"/>
          </p:cNvSpPr>
          <p:nvPr>
            <p:ph type="title"/>
          </p:nvPr>
        </p:nvSpPr>
        <p:spPr/>
        <p:txBody>
          <a:bodyPr/>
          <a:lstStyle/>
          <a:p>
            <a:endParaRPr lang="fr-CA"/>
          </a:p>
        </p:txBody>
      </p:sp>
      <p:pic>
        <p:nvPicPr>
          <p:cNvPr id="20" name="Espace réservé du contenu 19">
            <a:extLst>
              <a:ext uri="{FF2B5EF4-FFF2-40B4-BE49-F238E27FC236}">
                <a16:creationId xmlns:a16="http://schemas.microsoft.com/office/drawing/2014/main" id="{50D923DF-F353-004E-B18D-F8B4317A0A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p:spPr>
      </p:pic>
      <p:sp>
        <p:nvSpPr>
          <p:cNvPr id="5" name="Rectangle 4">
            <a:extLst>
              <a:ext uri="{FF2B5EF4-FFF2-40B4-BE49-F238E27FC236}">
                <a16:creationId xmlns:a16="http://schemas.microsoft.com/office/drawing/2014/main" id="{733E8B2E-F61C-2739-035C-CFE7B4B08C92}"/>
              </a:ext>
            </a:extLst>
          </p:cNvPr>
          <p:cNvSpPr/>
          <p:nvPr/>
        </p:nvSpPr>
        <p:spPr>
          <a:xfrm>
            <a:off x="179615" y="236226"/>
            <a:ext cx="11832771" cy="6455229"/>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le 1">
            <a:extLst>
              <a:ext uri="{FF2B5EF4-FFF2-40B4-BE49-F238E27FC236}">
                <a16:creationId xmlns:a16="http://schemas.microsoft.com/office/drawing/2014/main" id="{E5166E8E-B663-4044-F3E5-123C67615E03}"/>
              </a:ext>
            </a:extLst>
          </p:cNvPr>
          <p:cNvSpPr txBox="1">
            <a:spLocks/>
          </p:cNvSpPr>
          <p:nvPr>
            <p:custDataLst>
              <p:tags r:id="rId1"/>
            </p:custDataLst>
          </p:nvPr>
        </p:nvSpPr>
        <p:spPr>
          <a:xfrm>
            <a:off x="951291" y="464828"/>
            <a:ext cx="10769600" cy="1349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dirty="0">
                <a:solidFill>
                  <a:srgbClr val="203864"/>
                </a:solidFill>
                <a:latin typeface="Calibri"/>
                <a:ea typeface="Calibri"/>
                <a:cs typeface="Calibri"/>
              </a:rPr>
              <a:t>Virtual or in-</a:t>
            </a:r>
            <a:r>
              <a:rPr lang="fr-CA" b="1" dirty="0" err="1">
                <a:solidFill>
                  <a:srgbClr val="203864"/>
                </a:solidFill>
                <a:latin typeface="Calibri"/>
                <a:ea typeface="Calibri"/>
                <a:cs typeface="Calibri"/>
              </a:rPr>
              <a:t>person</a:t>
            </a:r>
            <a:r>
              <a:rPr lang="fr-CA" b="1" dirty="0">
                <a:solidFill>
                  <a:srgbClr val="203864"/>
                </a:solidFill>
                <a:latin typeface="Calibri"/>
                <a:ea typeface="Calibri"/>
                <a:cs typeface="Calibri"/>
              </a:rPr>
              <a:t> </a:t>
            </a:r>
            <a:r>
              <a:rPr lang="fr-CA" b="1" dirty="0" err="1">
                <a:solidFill>
                  <a:srgbClr val="203864"/>
                </a:solidFill>
                <a:latin typeface="Calibri"/>
                <a:ea typeface="Calibri"/>
                <a:cs typeface="Calibri"/>
              </a:rPr>
              <a:t>learning</a:t>
            </a:r>
            <a:r>
              <a:rPr lang="fr-CA" b="1" dirty="0">
                <a:solidFill>
                  <a:srgbClr val="203864"/>
                </a:solidFill>
                <a:latin typeface="Calibri"/>
                <a:ea typeface="Calibri"/>
                <a:cs typeface="Calibri"/>
              </a:rPr>
              <a:t> session </a:t>
            </a:r>
            <a:r>
              <a:rPr lang="fr-CA" b="1" dirty="0" err="1">
                <a:solidFill>
                  <a:srgbClr val="203864"/>
                </a:solidFill>
                <a:latin typeface="Calibri"/>
                <a:ea typeface="Calibri"/>
                <a:cs typeface="Calibri"/>
              </a:rPr>
              <a:t>overview</a:t>
            </a:r>
            <a:endParaRPr lang="fr-CA" b="1" dirty="0">
              <a:solidFill>
                <a:srgbClr val="203864"/>
              </a:solidFill>
              <a:latin typeface="Calibri"/>
              <a:ea typeface="Calibri"/>
              <a:cs typeface="Calibri"/>
            </a:endParaRPr>
          </a:p>
        </p:txBody>
      </p:sp>
      <p:sp>
        <p:nvSpPr>
          <p:cNvPr id="12" name="Freeform 27">
            <a:extLst>
              <a:ext uri="{FF2B5EF4-FFF2-40B4-BE49-F238E27FC236}">
                <a16:creationId xmlns:a16="http://schemas.microsoft.com/office/drawing/2014/main" id="{9FFC646A-F023-4FBD-9C29-58CC94C680AE}"/>
              </a:ext>
            </a:extLst>
          </p:cNvPr>
          <p:cNvSpPr>
            <a:spLocks noChangeAspect="1"/>
          </p:cNvSpPr>
          <p:nvPr/>
        </p:nvSpPr>
        <p:spPr>
          <a:xfrm>
            <a:off x="441436" y="4350327"/>
            <a:ext cx="2500238" cy="2341128"/>
          </a:xfrm>
          <a:custGeom>
            <a:avLst/>
            <a:gdLst/>
            <a:ahLst/>
            <a:cxnLst/>
            <a:rect l="l" t="t" r="r" b="b"/>
            <a:pathLst>
              <a:path w="5515924" h="1392771">
                <a:moveTo>
                  <a:pt x="0" y="0"/>
                </a:moveTo>
                <a:lnTo>
                  <a:pt x="5515925" y="0"/>
                </a:lnTo>
                <a:lnTo>
                  <a:pt x="5515925" y="1392771"/>
                </a:lnTo>
                <a:lnTo>
                  <a:pt x="0" y="1392771"/>
                </a:lnTo>
                <a:lnTo>
                  <a:pt x="0" y="0"/>
                </a:lnTo>
                <a:close/>
              </a:path>
            </a:pathLst>
          </a:custGeom>
          <a:blipFill>
            <a:blip r:embed="rId4">
              <a:extLst>
                <a:ext uri="{96DAC541-7B7A-43D3-8B79-37D633B846F1}">
                  <asvg:svgBlip xmlns:asvg="http://schemas.microsoft.com/office/drawing/2016/SVG/main" xmlns="" r:embed="rId5"/>
                </a:ext>
              </a:extLst>
            </a:blip>
            <a:stretch>
              <a:fillRect r="-226625"/>
            </a:stretch>
          </a:blipFill>
        </p:spPr>
        <p:txBody>
          <a:bodyPr/>
          <a:lstStyle/>
          <a:p>
            <a:endParaRPr lang="fr-CA"/>
          </a:p>
        </p:txBody>
      </p:sp>
      <p:pic>
        <p:nvPicPr>
          <p:cNvPr id="22" name="Image 21">
            <a:extLst>
              <a:ext uri="{FF2B5EF4-FFF2-40B4-BE49-F238E27FC236}">
                <a16:creationId xmlns:a16="http://schemas.microsoft.com/office/drawing/2014/main" id="{40FEA823-0AB0-4936-B87A-3B12E0753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974" y="1177636"/>
            <a:ext cx="6031483" cy="5543840"/>
          </a:xfrm>
          <a:prstGeom prst="rect">
            <a:avLst/>
          </a:prstGeom>
        </p:spPr>
      </p:pic>
      <p:sp>
        <p:nvSpPr>
          <p:cNvPr id="23" name="Rectangle 22">
            <a:extLst>
              <a:ext uri="{FF2B5EF4-FFF2-40B4-BE49-F238E27FC236}">
                <a16:creationId xmlns:a16="http://schemas.microsoft.com/office/drawing/2014/main" id="{D752D349-EBB9-6964-ED1D-E76F0FFEAA0E}"/>
              </a:ext>
            </a:extLst>
          </p:cNvPr>
          <p:cNvSpPr/>
          <p:nvPr/>
        </p:nvSpPr>
        <p:spPr>
          <a:xfrm>
            <a:off x="8115982" y="2207813"/>
            <a:ext cx="2536330" cy="3726191"/>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ZoneTexte 17">
            <a:extLst>
              <a:ext uri="{FF2B5EF4-FFF2-40B4-BE49-F238E27FC236}">
                <a16:creationId xmlns:a16="http://schemas.microsoft.com/office/drawing/2014/main" id="{F793B813-45B2-3792-3F8D-7A6BFA24A9BC}"/>
              </a:ext>
            </a:extLst>
          </p:cNvPr>
          <p:cNvSpPr txBox="1"/>
          <p:nvPr/>
        </p:nvSpPr>
        <p:spPr>
          <a:xfrm>
            <a:off x="7926735" y="2379185"/>
            <a:ext cx="2748092" cy="3554819"/>
          </a:xfrm>
          <a:prstGeom prst="rect">
            <a:avLst/>
          </a:prstGeom>
          <a:noFill/>
        </p:spPr>
        <p:txBody>
          <a:bodyPr wrap="square" rtlCol="0">
            <a:spAutoFit/>
          </a:bodyPr>
          <a:lstStyle/>
          <a:p>
            <a:pPr algn="ctr">
              <a:spcAft>
                <a:spcPts val="600"/>
              </a:spcAft>
            </a:pPr>
            <a:r>
              <a:rPr lang="fr-CA" sz="2000" b="1" err="1">
                <a:solidFill>
                  <a:srgbClr val="203864"/>
                </a:solidFill>
                <a:latin typeface="Calibri" panose="020F0502020204030204" pitchFamily="34" charset="0"/>
                <a:ea typeface="Calibri" panose="020F0502020204030204" pitchFamily="34" charset="0"/>
                <a:cs typeface="Calibri" panose="020F0502020204030204" pitchFamily="34" charset="0"/>
              </a:rPr>
              <a:t>Presentation</a:t>
            </a:r>
            <a:r>
              <a:rPr lang="fr-CA" sz="2000" b="1">
                <a:solidFill>
                  <a:srgbClr val="203864"/>
                </a:solidFill>
                <a:latin typeface="Calibri" panose="020F0502020204030204" pitchFamily="34" charset="0"/>
                <a:ea typeface="Calibri" panose="020F0502020204030204" pitchFamily="34" charset="0"/>
                <a:cs typeface="Calibri" panose="020F0502020204030204" pitchFamily="34" charset="0"/>
              </a:rPr>
              <a:t> plan</a:t>
            </a:r>
          </a:p>
          <a:p>
            <a:pPr marL="342900" indent="-342900">
              <a:buFont typeface="Wingdings" panose="05000000000000000000" pitchFamily="2" charset="2"/>
              <a:buChar char="ü"/>
            </a:pP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Meeting objectives</a:t>
            </a:r>
          </a:p>
          <a:p>
            <a:pPr marL="342900" indent="-342900">
              <a:buFont typeface="Wingdings" panose="05000000000000000000" pitchFamily="2" charset="2"/>
              <a:buChar char="ü"/>
            </a:pP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PREMs</a:t>
            </a: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 and </a:t>
            </a: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PROMs</a:t>
            </a: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 concepts &amp; utility</a:t>
            </a:r>
          </a:p>
          <a:p>
            <a:pPr marL="342900" indent="-342900">
              <a:buFont typeface="Wingdings" panose="05000000000000000000" pitchFamily="2" charset="2"/>
              <a:buChar char="ü"/>
            </a:pP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PaRIS</a:t>
            </a: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 </a:t>
            </a: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study</a:t>
            </a: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 </a:t>
            </a: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summary</a:t>
            </a:r>
            <a:endParaRPr lang="fr-CA" sz="2000">
              <a:solidFill>
                <a:srgbClr val="203864"/>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Clinic </a:t>
            </a: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dashboard</a:t>
            </a: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 </a:t>
            </a: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presentation</a:t>
            </a:r>
            <a:endParaRPr lang="fr-CA" sz="2000">
              <a:solidFill>
                <a:srgbClr val="203864"/>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Discussion: </a:t>
            </a: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results</a:t>
            </a: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 relevance &amp; </a:t>
            </a: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quality</a:t>
            </a: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 </a:t>
            </a: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improvement</a:t>
            </a: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 </a:t>
            </a: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opportunities</a:t>
            </a:r>
            <a:endParaRPr lang="fr-CA" sz="2000">
              <a:solidFill>
                <a:srgbClr val="203864"/>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ZoneTexte 16">
            <a:extLst>
              <a:ext uri="{FF2B5EF4-FFF2-40B4-BE49-F238E27FC236}">
                <a16:creationId xmlns:a16="http://schemas.microsoft.com/office/drawing/2014/main" id="{9455D5B8-D67B-14DD-F93E-52429C148DA7}"/>
              </a:ext>
            </a:extLst>
          </p:cNvPr>
          <p:cNvSpPr txBox="1"/>
          <p:nvPr/>
        </p:nvSpPr>
        <p:spPr>
          <a:xfrm>
            <a:off x="1466850" y="1757054"/>
            <a:ext cx="5705686" cy="3016210"/>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fr-FR" altLang="fr-FR" sz="2000" b="1" dirty="0">
                <a:solidFill>
                  <a:srgbClr val="203864"/>
                </a:solidFill>
                <a:latin typeface="Calibri" panose="020F0502020204030204" pitchFamily="34" charset="0"/>
                <a:ea typeface="Calibri" panose="020F0502020204030204" pitchFamily="34" charset="0"/>
                <a:cs typeface="Calibri" panose="020F0502020204030204" pitchFamily="34" charset="0"/>
              </a:rPr>
              <a:t>S</a:t>
            </a:r>
            <a:r>
              <a:rPr kumimoji="0" lang="fr-FR" altLang="fr-FR" sz="2000" b="1"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cientific </a:t>
            </a:r>
            <a:r>
              <a:rPr kumimoji="0" lang="fr-FR" altLang="fr-FR" sz="2000" b="1"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committee</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000" b="0"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created</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the </a:t>
            </a:r>
            <a:r>
              <a:rPr kumimoji="0" lang="fr-FR" altLang="fr-FR" sz="200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PowerPoint slides </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to support </a:t>
            </a:r>
            <a:r>
              <a:rPr kumimoji="0" lang="fr-FR" altLang="fr-FR" sz="2000" b="1"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reflective</a:t>
            </a:r>
            <a:r>
              <a:rPr kumimoji="0" lang="fr-FR" altLang="fr-FR" sz="2000" b="1"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practice</a:t>
            </a:r>
            <a:endPar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fr-FR" altLang="fr-FR" sz="2000" dirty="0">
                <a:solidFill>
                  <a:srgbClr val="203864"/>
                </a:solidFill>
                <a:latin typeface="Calibri" panose="020F0502020204030204" pitchFamily="34" charset="0"/>
                <a:ea typeface="Calibri" panose="020F0502020204030204" pitchFamily="34" charset="0"/>
                <a:cs typeface="Calibri" panose="020F0502020204030204" pitchFamily="34" charset="0"/>
              </a:rPr>
              <a:t>O</a:t>
            </a:r>
            <a:r>
              <a:rPr kumimoji="0" lang="fr-FR" altLang="fr-FR" sz="200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ne province </a:t>
            </a:r>
            <a:r>
              <a:rPr kumimoji="0" lang="fr-FR" altLang="fr-FR" sz="2000" b="0"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requested</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an </a:t>
            </a:r>
            <a:r>
              <a:rPr kumimoji="0" lang="fr-FR" altLang="fr-FR" sz="2000" b="1"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accredited</a:t>
            </a:r>
            <a:r>
              <a:rPr kumimoji="0" lang="fr-FR" altLang="fr-FR" sz="2000" b="1"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000" b="1"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learning</a:t>
            </a:r>
            <a:r>
              <a:rPr kumimoji="0" lang="fr-FR" altLang="fr-FR" sz="2000" b="1"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session (60-90 minutes)</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for </a:t>
            </a:r>
            <a:r>
              <a:rPr kumimoji="0" lang="fr-FR" altLang="fr-FR" sz="2000" b="0"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continuous</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000" b="0"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education</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000" b="0"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credits</a:t>
            </a:r>
            <a:endPar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fr-FR" altLang="fr-FR" sz="2000" b="1"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Providers </a:t>
            </a:r>
            <a:r>
              <a:rPr kumimoji="0" lang="fr-FR" altLang="fr-FR" sz="2000" b="1"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received</a:t>
            </a:r>
            <a:r>
              <a:rPr kumimoji="0" lang="fr-FR" altLang="fr-FR" sz="2000" b="1"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 </a:t>
            </a:r>
            <a:r>
              <a:rPr kumimoji="0" lang="fr-FR" altLang="fr-FR" sz="2000" b="1"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paper</a:t>
            </a:r>
            <a:r>
              <a:rPr kumimoji="0" lang="fr-FR" altLang="fr-FR" sz="2000" b="1"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copy</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of the </a:t>
            </a:r>
            <a:r>
              <a:rPr kumimoji="0" lang="fr-FR" altLang="fr-FR" sz="2000" b="0"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dashboard</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000" b="0"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just</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a:t>
            </a:r>
            <a:r>
              <a:rPr kumimoji="0" lang="fr-FR" altLang="fr-FR" sz="2000" b="0"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before</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the </a:t>
            </a:r>
            <a:r>
              <a:rPr kumimoji="0" lang="fr-FR" altLang="fr-FR" sz="2000" b="0" i="0" u="none" strike="noStrike" cap="none" normalizeH="0" baseline="0" dirty="0" err="1">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learning</a:t>
            </a:r>
            <a:r>
              <a:rPr kumimoji="0" lang="fr-FR" altLang="fr-FR" sz="2000" b="0" i="0" u="none" strike="noStrike" cap="none" normalizeH="0" baseline="0" dirty="0">
                <a:ln>
                  <a:noFill/>
                </a:ln>
                <a:solidFill>
                  <a:srgbClr val="203864"/>
                </a:solidFill>
                <a:effectLst/>
                <a:latin typeface="Calibri" panose="020F0502020204030204" pitchFamily="34" charset="0"/>
                <a:ea typeface="Calibri" panose="020F0502020204030204" pitchFamily="34" charset="0"/>
                <a:cs typeface="Calibri" panose="020F0502020204030204" pitchFamily="34" charset="0"/>
              </a:rPr>
              <a:t> session</a:t>
            </a:r>
          </a:p>
          <a:p>
            <a:endParaRPr lang="fr-CA" sz="2000" dirty="0"/>
          </a:p>
        </p:txBody>
      </p:sp>
      <p:sp>
        <p:nvSpPr>
          <p:cNvPr id="3" name="Espace réservé du numéro de diapositive 1">
            <a:extLst>
              <a:ext uri="{FF2B5EF4-FFF2-40B4-BE49-F238E27FC236}">
                <a16:creationId xmlns:a16="http://schemas.microsoft.com/office/drawing/2014/main" id="{993F019C-C042-DBA4-14EC-D970B36D1961}"/>
              </a:ext>
            </a:extLst>
          </p:cNvPr>
          <p:cNvSpPr>
            <a:spLocks noGrp="1"/>
          </p:cNvSpPr>
          <p:nvPr>
            <p:ph type="sldNum" sz="quarter" idx="4294967295"/>
          </p:nvPr>
        </p:nvSpPr>
        <p:spPr>
          <a:xfrm>
            <a:off x="8610600" y="6356350"/>
            <a:ext cx="2743200" cy="365125"/>
          </a:xfrm>
        </p:spPr>
        <p:txBody>
          <a:bodyPr/>
          <a:lstStyle/>
          <a:p>
            <a:fld id="{27162530-21B6-4144-8678-174DBDC5F762}" type="slidenum">
              <a:rPr lang="fr-FR" smtClean="0">
                <a:solidFill>
                  <a:srgbClr val="6964AF"/>
                </a:solidFill>
              </a:rPr>
              <a:t>67</a:t>
            </a:fld>
            <a:endParaRPr lang="fr-FR">
              <a:solidFill>
                <a:srgbClr val="6964AF"/>
              </a:solidFill>
            </a:endParaRPr>
          </a:p>
        </p:txBody>
      </p:sp>
      <p:cxnSp>
        <p:nvCxnSpPr>
          <p:cNvPr id="4" name="Connecteur droit 3">
            <a:extLst>
              <a:ext uri="{FF2B5EF4-FFF2-40B4-BE49-F238E27FC236}">
                <a16:creationId xmlns:a16="http://schemas.microsoft.com/office/drawing/2014/main" id="{994528BD-79BC-2FC8-CEE5-53CC46766BBE}"/>
              </a:ext>
            </a:extLst>
          </p:cNvPr>
          <p:cNvCxnSpPr/>
          <p:nvPr/>
        </p:nvCxnSpPr>
        <p:spPr>
          <a:xfrm>
            <a:off x="11360150" y="6390115"/>
            <a:ext cx="0" cy="275843"/>
          </a:xfrm>
          <a:prstGeom prst="line">
            <a:avLst/>
          </a:prstGeom>
          <a:ln>
            <a:solidFill>
              <a:srgbClr val="6964AF"/>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AECCB3B1-D398-9820-3AE2-BFCA589D3C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18" t="32407" r="72232" b="31591"/>
          <a:stretch/>
        </p:blipFill>
        <p:spPr bwMode="auto">
          <a:xfrm flipV="1">
            <a:off x="11427756" y="6315139"/>
            <a:ext cx="384620" cy="37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204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D894E-0041-4F2B-B6C7-A5A3D24BBECF}"/>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4E1C19F0-850A-416B-B7A7-49C94B243636}"/>
              </a:ext>
            </a:extLst>
          </p:cNvPr>
          <p:cNvSpPr>
            <a:spLocks noGrp="1"/>
          </p:cNvSpPr>
          <p:nvPr>
            <p:ph idx="1"/>
          </p:nvPr>
        </p:nvSpPr>
        <p:spPr/>
        <p:txBody>
          <a:bodyPr/>
          <a:lstStyle/>
          <a:p>
            <a:endParaRPr lang="fr-CA"/>
          </a:p>
        </p:txBody>
      </p:sp>
      <p:sp>
        <p:nvSpPr>
          <p:cNvPr id="5" name="Rectangle 4">
            <a:extLst>
              <a:ext uri="{FF2B5EF4-FFF2-40B4-BE49-F238E27FC236}">
                <a16:creationId xmlns:a16="http://schemas.microsoft.com/office/drawing/2014/main" id="{6A1E819D-A5A2-4486-B2E4-AA9184B81C5B}"/>
              </a:ext>
            </a:extLst>
          </p:cNvPr>
          <p:cNvSpPr/>
          <p:nvPr/>
        </p:nvSpPr>
        <p:spPr>
          <a:xfrm>
            <a:off x="179615" y="236226"/>
            <a:ext cx="11832771" cy="6455229"/>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le 1">
            <a:extLst>
              <a:ext uri="{FF2B5EF4-FFF2-40B4-BE49-F238E27FC236}">
                <a16:creationId xmlns:a16="http://schemas.microsoft.com/office/drawing/2014/main" id="{76CDC41A-E230-4908-B4BF-45E1FFE4D430}"/>
              </a:ext>
            </a:extLst>
          </p:cNvPr>
          <p:cNvSpPr txBox="1">
            <a:spLocks/>
          </p:cNvSpPr>
          <p:nvPr>
            <p:custDataLst>
              <p:tags r:id="rId1"/>
            </p:custDataLst>
          </p:nvPr>
        </p:nvSpPr>
        <p:spPr>
          <a:xfrm>
            <a:off x="990600" y="681037"/>
            <a:ext cx="9575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dirty="0">
                <a:solidFill>
                  <a:srgbClr val="203864"/>
                </a:solidFill>
                <a:latin typeface="Calibri"/>
                <a:ea typeface="Calibri"/>
                <a:cs typeface="Calibri"/>
              </a:rPr>
              <a:t>Dashboard </a:t>
            </a:r>
            <a:r>
              <a:rPr lang="fr-CA" b="1" dirty="0" err="1">
                <a:solidFill>
                  <a:srgbClr val="203864"/>
                </a:solidFill>
                <a:latin typeface="Calibri"/>
                <a:ea typeface="Calibri"/>
                <a:cs typeface="Calibri"/>
              </a:rPr>
              <a:t>template</a:t>
            </a:r>
            <a:r>
              <a:rPr lang="fr-CA" b="1" dirty="0">
                <a:solidFill>
                  <a:srgbClr val="203864"/>
                </a:solidFill>
                <a:latin typeface="Calibri"/>
                <a:ea typeface="Calibri"/>
                <a:cs typeface="Calibri"/>
              </a:rPr>
              <a:t>: Example </a:t>
            </a:r>
            <a:r>
              <a:rPr lang="fr-CA" b="1" dirty="0" err="1">
                <a:solidFill>
                  <a:srgbClr val="203864"/>
                </a:solidFill>
                <a:latin typeface="Calibri"/>
                <a:ea typeface="Calibri"/>
                <a:cs typeface="Calibri"/>
              </a:rPr>
              <a:t>from</a:t>
            </a:r>
            <a:r>
              <a:rPr lang="fr-CA" b="1" dirty="0">
                <a:solidFill>
                  <a:srgbClr val="203864"/>
                </a:solidFill>
                <a:latin typeface="Calibri"/>
                <a:ea typeface="Calibri"/>
                <a:cs typeface="Calibri"/>
              </a:rPr>
              <a:t> the </a:t>
            </a:r>
            <a:r>
              <a:rPr lang="fr-CA" b="1" dirty="0" err="1">
                <a:solidFill>
                  <a:srgbClr val="203864"/>
                </a:solidFill>
                <a:latin typeface="Calibri"/>
                <a:ea typeface="Calibri"/>
                <a:cs typeface="Calibri"/>
              </a:rPr>
              <a:t>Quebec</a:t>
            </a:r>
            <a:r>
              <a:rPr lang="fr-CA" b="1" dirty="0">
                <a:solidFill>
                  <a:srgbClr val="203864"/>
                </a:solidFill>
                <a:latin typeface="Calibri"/>
                <a:ea typeface="Calibri"/>
                <a:cs typeface="Calibri"/>
              </a:rPr>
              <a:t> province</a:t>
            </a:r>
          </a:p>
        </p:txBody>
      </p:sp>
      <p:pic>
        <p:nvPicPr>
          <p:cNvPr id="9" name="Image 8" descr="Une image contenant texte, Appareils électroniques, capture d’écran, Site web&#10;&#10;Description générée automatiquement">
            <a:extLst>
              <a:ext uri="{FF2B5EF4-FFF2-40B4-BE49-F238E27FC236}">
                <a16:creationId xmlns:a16="http://schemas.microsoft.com/office/drawing/2014/main" id="{AF946ACA-E466-4857-97E2-A95F2A072409}"/>
              </a:ext>
            </a:extLst>
          </p:cNvPr>
          <p:cNvPicPr>
            <a:picLocks noChangeAspect="1"/>
          </p:cNvPicPr>
          <p:nvPr/>
        </p:nvPicPr>
        <p:blipFill rotWithShape="1">
          <a:blip r:embed="rId3">
            <a:extLst>
              <a:ext uri="{28A0092B-C50C-407E-A947-70E740481C1C}">
                <a14:useLocalDpi xmlns:a14="http://schemas.microsoft.com/office/drawing/2010/main" val="0"/>
              </a:ext>
            </a:extLst>
          </a:blip>
          <a:srcRect t="53044"/>
          <a:stretch/>
        </p:blipFill>
        <p:spPr>
          <a:xfrm>
            <a:off x="5937168" y="2314900"/>
            <a:ext cx="5964307" cy="3565526"/>
          </a:xfrm>
          <a:prstGeom prst="rect">
            <a:avLst/>
          </a:prstGeom>
        </p:spPr>
      </p:pic>
      <p:pic>
        <p:nvPicPr>
          <p:cNvPr id="10" name="Image 9" descr="Une image contenant texte, Appareils électroniques, capture d’écran, Site web&#10;&#10;Description générée automatiquement">
            <a:extLst>
              <a:ext uri="{FF2B5EF4-FFF2-40B4-BE49-F238E27FC236}">
                <a16:creationId xmlns:a16="http://schemas.microsoft.com/office/drawing/2014/main" id="{CC8620E6-4374-4A50-A691-28C32CD19BC0}"/>
              </a:ext>
            </a:extLst>
          </p:cNvPr>
          <p:cNvPicPr>
            <a:picLocks noChangeAspect="1"/>
          </p:cNvPicPr>
          <p:nvPr/>
        </p:nvPicPr>
        <p:blipFill rotWithShape="1">
          <a:blip r:embed="rId3">
            <a:extLst>
              <a:ext uri="{28A0092B-C50C-407E-A947-70E740481C1C}">
                <a14:useLocalDpi xmlns:a14="http://schemas.microsoft.com/office/drawing/2010/main" val="0"/>
              </a:ext>
            </a:extLst>
          </a:blip>
          <a:srcRect b="47070"/>
          <a:stretch/>
        </p:blipFill>
        <p:spPr>
          <a:xfrm>
            <a:off x="304225" y="2322512"/>
            <a:ext cx="5307091" cy="3576255"/>
          </a:xfrm>
          <a:prstGeom prst="rect">
            <a:avLst/>
          </a:prstGeom>
        </p:spPr>
      </p:pic>
      <p:sp>
        <p:nvSpPr>
          <p:cNvPr id="4" name="Rectangle 3">
            <a:extLst>
              <a:ext uri="{FF2B5EF4-FFF2-40B4-BE49-F238E27FC236}">
                <a16:creationId xmlns:a16="http://schemas.microsoft.com/office/drawing/2014/main" id="{5CAA74B0-3161-4C07-9E31-8A6C513B30CA}"/>
              </a:ext>
            </a:extLst>
          </p:cNvPr>
          <p:cNvSpPr/>
          <p:nvPr/>
        </p:nvSpPr>
        <p:spPr>
          <a:xfrm>
            <a:off x="7599218" y="2322512"/>
            <a:ext cx="3964709" cy="199015"/>
          </a:xfrm>
          <a:prstGeom prst="rect">
            <a:avLst/>
          </a:prstGeom>
          <a:solidFill>
            <a:srgbClr val="6661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58D5EEB2-DEBA-4012-BA3E-0E332453EC0B}"/>
              </a:ext>
            </a:extLst>
          </p:cNvPr>
          <p:cNvSpPr txBox="1"/>
          <p:nvPr/>
        </p:nvSpPr>
        <p:spPr>
          <a:xfrm>
            <a:off x="7689536" y="2263479"/>
            <a:ext cx="3964709" cy="338554"/>
          </a:xfrm>
          <a:prstGeom prst="rect">
            <a:avLst/>
          </a:prstGeom>
          <a:noFill/>
        </p:spPr>
        <p:txBody>
          <a:bodyPr wrap="square" rtlCol="0">
            <a:spAutoFit/>
          </a:bodyPr>
          <a:lstStyle/>
          <a:p>
            <a:r>
              <a:rPr lang="fr-CA" sz="1600" err="1">
                <a:solidFill>
                  <a:schemeClr val="bg1"/>
                </a:solidFill>
                <a:latin typeface="Calibri" panose="020F0502020204030204" pitchFamily="34" charset="0"/>
                <a:ea typeface="Calibri" panose="020F0502020204030204" pitchFamily="34" charset="0"/>
                <a:cs typeface="Calibri" panose="020F0502020204030204" pitchFamily="34" charset="0"/>
              </a:rPr>
              <a:t>Enrollment</a:t>
            </a:r>
            <a:r>
              <a:rPr lang="fr-CA" sz="1600">
                <a:solidFill>
                  <a:schemeClr val="bg1"/>
                </a:solidFill>
                <a:latin typeface="Calibri" panose="020F0502020204030204" pitchFamily="34" charset="0"/>
                <a:ea typeface="Calibri" panose="020F0502020204030204" pitchFamily="34" charset="0"/>
                <a:cs typeface="Calibri" panose="020F0502020204030204" pitchFamily="34" charset="0"/>
              </a:rPr>
              <a:t> and </a:t>
            </a:r>
            <a:r>
              <a:rPr lang="fr-CA" sz="1600" err="1">
                <a:solidFill>
                  <a:schemeClr val="bg1"/>
                </a:solidFill>
                <a:latin typeface="Calibri" panose="020F0502020204030204" pitchFamily="34" charset="0"/>
                <a:ea typeface="Calibri" panose="020F0502020204030204" pitchFamily="34" charset="0"/>
                <a:cs typeface="Calibri" panose="020F0502020204030204" pitchFamily="34" charset="0"/>
              </a:rPr>
              <a:t>response</a:t>
            </a:r>
            <a:r>
              <a:rPr lang="fr-CA" sz="1600">
                <a:solidFill>
                  <a:schemeClr val="bg1"/>
                </a:solidFill>
                <a:latin typeface="Calibri" panose="020F0502020204030204" pitchFamily="34" charset="0"/>
                <a:ea typeface="Calibri" panose="020F0502020204030204" pitchFamily="34" charset="0"/>
                <a:cs typeface="Calibri" panose="020F0502020204030204" pitchFamily="34" charset="0"/>
              </a:rPr>
              <a:t> rate</a:t>
            </a:r>
          </a:p>
        </p:txBody>
      </p:sp>
      <p:sp>
        <p:nvSpPr>
          <p:cNvPr id="7" name="Espace réservé du numéro de diapositive 1">
            <a:extLst>
              <a:ext uri="{FF2B5EF4-FFF2-40B4-BE49-F238E27FC236}">
                <a16:creationId xmlns:a16="http://schemas.microsoft.com/office/drawing/2014/main" id="{FEC2015E-6CE9-1C16-7978-46033851D7CF}"/>
              </a:ext>
            </a:extLst>
          </p:cNvPr>
          <p:cNvSpPr>
            <a:spLocks noGrp="1"/>
          </p:cNvSpPr>
          <p:nvPr>
            <p:ph type="sldNum" sz="quarter" idx="4294967295"/>
          </p:nvPr>
        </p:nvSpPr>
        <p:spPr>
          <a:xfrm>
            <a:off x="8610600" y="6356350"/>
            <a:ext cx="2743200" cy="365125"/>
          </a:xfrm>
        </p:spPr>
        <p:txBody>
          <a:bodyPr/>
          <a:lstStyle/>
          <a:p>
            <a:fld id="{27162530-21B6-4144-8678-174DBDC5F762}" type="slidenum">
              <a:rPr lang="fr-FR" smtClean="0">
                <a:solidFill>
                  <a:srgbClr val="6964AF"/>
                </a:solidFill>
              </a:rPr>
              <a:t>68</a:t>
            </a:fld>
            <a:endParaRPr lang="fr-FR">
              <a:solidFill>
                <a:srgbClr val="6964AF"/>
              </a:solidFill>
            </a:endParaRPr>
          </a:p>
        </p:txBody>
      </p:sp>
      <p:cxnSp>
        <p:nvCxnSpPr>
          <p:cNvPr id="8" name="Connecteur droit 7">
            <a:extLst>
              <a:ext uri="{FF2B5EF4-FFF2-40B4-BE49-F238E27FC236}">
                <a16:creationId xmlns:a16="http://schemas.microsoft.com/office/drawing/2014/main" id="{D618A407-5CA8-57B2-D73B-D2FA57457499}"/>
              </a:ext>
            </a:extLst>
          </p:cNvPr>
          <p:cNvCxnSpPr/>
          <p:nvPr/>
        </p:nvCxnSpPr>
        <p:spPr>
          <a:xfrm>
            <a:off x="11360150" y="6390115"/>
            <a:ext cx="0" cy="275843"/>
          </a:xfrm>
          <a:prstGeom prst="line">
            <a:avLst/>
          </a:prstGeom>
          <a:ln>
            <a:solidFill>
              <a:srgbClr val="6964AF"/>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233BE419-CC44-DC1E-2FC3-BA136A76B6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18" t="32407" r="72232" b="31591"/>
          <a:stretch/>
        </p:blipFill>
        <p:spPr bwMode="auto">
          <a:xfrm flipV="1">
            <a:off x="11427756" y="6315139"/>
            <a:ext cx="384620" cy="37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1692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D894E-0041-4F2B-B6C7-A5A3D24BBECF}"/>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4E1C19F0-850A-416B-B7A7-49C94B243636}"/>
              </a:ext>
            </a:extLst>
          </p:cNvPr>
          <p:cNvSpPr>
            <a:spLocks noGrp="1"/>
          </p:cNvSpPr>
          <p:nvPr>
            <p:ph idx="1"/>
          </p:nvPr>
        </p:nvSpPr>
        <p:spPr/>
        <p:txBody>
          <a:bodyPr/>
          <a:lstStyle/>
          <a:p>
            <a:endParaRPr lang="fr-CA"/>
          </a:p>
        </p:txBody>
      </p:sp>
      <p:sp>
        <p:nvSpPr>
          <p:cNvPr id="5" name="Rectangle 4">
            <a:extLst>
              <a:ext uri="{FF2B5EF4-FFF2-40B4-BE49-F238E27FC236}">
                <a16:creationId xmlns:a16="http://schemas.microsoft.com/office/drawing/2014/main" id="{6A1E819D-A5A2-4486-B2E4-AA9184B81C5B}"/>
              </a:ext>
            </a:extLst>
          </p:cNvPr>
          <p:cNvSpPr/>
          <p:nvPr/>
        </p:nvSpPr>
        <p:spPr>
          <a:xfrm>
            <a:off x="179614" y="213645"/>
            <a:ext cx="11832771" cy="6455229"/>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le 1">
            <a:extLst>
              <a:ext uri="{FF2B5EF4-FFF2-40B4-BE49-F238E27FC236}">
                <a16:creationId xmlns:a16="http://schemas.microsoft.com/office/drawing/2014/main" id="{76CDC41A-E230-4908-B4BF-45E1FFE4D430}"/>
              </a:ext>
            </a:extLst>
          </p:cNvPr>
          <p:cNvSpPr txBox="1">
            <a:spLocks/>
          </p:cNvSpPr>
          <p:nvPr>
            <p:custDataLst>
              <p:tags r:id="rId1"/>
            </p:custDataLst>
          </p:nvPr>
        </p:nvSpPr>
        <p:spPr>
          <a:xfrm>
            <a:off x="981635" y="500062"/>
            <a:ext cx="9575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a:solidFill>
                  <a:srgbClr val="203864"/>
                </a:solidFill>
                <a:latin typeface="Calibri"/>
                <a:ea typeface="Calibri"/>
                <a:cs typeface="Calibri"/>
              </a:rPr>
              <a:t>Dashboard </a:t>
            </a:r>
            <a:r>
              <a:rPr lang="fr-CA" b="1" err="1">
                <a:solidFill>
                  <a:srgbClr val="203864"/>
                </a:solidFill>
                <a:latin typeface="Calibri"/>
                <a:ea typeface="Calibri"/>
                <a:cs typeface="Calibri"/>
              </a:rPr>
              <a:t>template</a:t>
            </a:r>
            <a:endParaRPr lang="fr-CA" b="1">
              <a:solidFill>
                <a:srgbClr val="203864"/>
              </a:solidFill>
              <a:latin typeface="Calibri"/>
              <a:ea typeface="Calibri"/>
              <a:cs typeface="Calibri"/>
            </a:endParaRPr>
          </a:p>
        </p:txBody>
      </p:sp>
      <p:pic>
        <p:nvPicPr>
          <p:cNvPr id="13" name="Image 12" descr="Une image contenant texte, Appareils électroniques, capture d’écran, logiciel&#10;&#10;Description générée automatiquement">
            <a:extLst>
              <a:ext uri="{FF2B5EF4-FFF2-40B4-BE49-F238E27FC236}">
                <a16:creationId xmlns:a16="http://schemas.microsoft.com/office/drawing/2014/main" id="{39003694-5B71-4830-9BF9-4B037C02A952}"/>
              </a:ext>
            </a:extLst>
          </p:cNvPr>
          <p:cNvPicPr>
            <a:picLocks noChangeAspect="1"/>
          </p:cNvPicPr>
          <p:nvPr/>
        </p:nvPicPr>
        <p:blipFill rotWithShape="1">
          <a:blip r:embed="rId3">
            <a:extLst>
              <a:ext uri="{28A0092B-C50C-407E-A947-70E740481C1C}">
                <a14:useLocalDpi xmlns:a14="http://schemas.microsoft.com/office/drawing/2010/main" val="0"/>
              </a:ext>
            </a:extLst>
          </a:blip>
          <a:srcRect t="1" b="42565"/>
          <a:stretch/>
        </p:blipFill>
        <p:spPr>
          <a:xfrm>
            <a:off x="282074" y="1542187"/>
            <a:ext cx="5942015" cy="4435616"/>
          </a:xfrm>
          <a:prstGeom prst="rect">
            <a:avLst/>
          </a:prstGeom>
        </p:spPr>
      </p:pic>
      <p:pic>
        <p:nvPicPr>
          <p:cNvPr id="12" name="Image 11" descr="Une image contenant texte, Appareils électroniques, capture d’écran, logiciel&#10;&#10;Description générée automatiquement">
            <a:extLst>
              <a:ext uri="{FF2B5EF4-FFF2-40B4-BE49-F238E27FC236}">
                <a16:creationId xmlns:a16="http://schemas.microsoft.com/office/drawing/2014/main" id="{20B83637-BD12-40DE-A85D-A72F52FC99BE}"/>
              </a:ext>
            </a:extLst>
          </p:cNvPr>
          <p:cNvPicPr>
            <a:picLocks noChangeAspect="1"/>
          </p:cNvPicPr>
          <p:nvPr/>
        </p:nvPicPr>
        <p:blipFill rotWithShape="1">
          <a:blip r:embed="rId3">
            <a:extLst>
              <a:ext uri="{28A0092B-C50C-407E-A947-70E740481C1C}">
                <a14:useLocalDpi xmlns:a14="http://schemas.microsoft.com/office/drawing/2010/main" val="0"/>
              </a:ext>
            </a:extLst>
          </a:blip>
          <a:srcRect t="56743" b="2046"/>
          <a:stretch/>
        </p:blipFill>
        <p:spPr>
          <a:xfrm>
            <a:off x="6230979" y="1870075"/>
            <a:ext cx="5781406" cy="3096669"/>
          </a:xfrm>
          <a:prstGeom prst="rect">
            <a:avLst/>
          </a:prstGeom>
        </p:spPr>
      </p:pic>
      <p:sp>
        <p:nvSpPr>
          <p:cNvPr id="4" name="Espace réservé du numéro de diapositive 1">
            <a:extLst>
              <a:ext uri="{FF2B5EF4-FFF2-40B4-BE49-F238E27FC236}">
                <a16:creationId xmlns:a16="http://schemas.microsoft.com/office/drawing/2014/main" id="{047CE85D-409B-FBA5-2CC7-70C85E2C4E66}"/>
              </a:ext>
            </a:extLst>
          </p:cNvPr>
          <p:cNvSpPr>
            <a:spLocks noGrp="1"/>
          </p:cNvSpPr>
          <p:nvPr>
            <p:ph type="sldNum" sz="quarter" idx="4294967295"/>
          </p:nvPr>
        </p:nvSpPr>
        <p:spPr>
          <a:xfrm>
            <a:off x="8610600" y="6356350"/>
            <a:ext cx="2743200" cy="365125"/>
          </a:xfrm>
        </p:spPr>
        <p:txBody>
          <a:bodyPr/>
          <a:lstStyle/>
          <a:p>
            <a:fld id="{27162530-21B6-4144-8678-174DBDC5F762}" type="slidenum">
              <a:rPr lang="fr-FR" smtClean="0">
                <a:solidFill>
                  <a:srgbClr val="6964AF"/>
                </a:solidFill>
              </a:rPr>
              <a:t>69</a:t>
            </a:fld>
            <a:endParaRPr lang="fr-FR">
              <a:solidFill>
                <a:srgbClr val="6964AF"/>
              </a:solidFill>
            </a:endParaRPr>
          </a:p>
        </p:txBody>
      </p:sp>
      <p:cxnSp>
        <p:nvCxnSpPr>
          <p:cNvPr id="7" name="Connecteur droit 6">
            <a:extLst>
              <a:ext uri="{FF2B5EF4-FFF2-40B4-BE49-F238E27FC236}">
                <a16:creationId xmlns:a16="http://schemas.microsoft.com/office/drawing/2014/main" id="{6C952357-24CE-B032-D030-264A15C78E31}"/>
              </a:ext>
            </a:extLst>
          </p:cNvPr>
          <p:cNvCxnSpPr/>
          <p:nvPr/>
        </p:nvCxnSpPr>
        <p:spPr>
          <a:xfrm>
            <a:off x="11360150" y="6390115"/>
            <a:ext cx="0" cy="275843"/>
          </a:xfrm>
          <a:prstGeom prst="line">
            <a:avLst/>
          </a:prstGeom>
          <a:ln>
            <a:solidFill>
              <a:srgbClr val="6964AF"/>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CA939651-7BA9-CC6F-7103-85FA58B2B2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18" t="32407" r="72232" b="31591"/>
          <a:stretch/>
        </p:blipFill>
        <p:spPr bwMode="auto">
          <a:xfrm flipV="1">
            <a:off x="11427756" y="6315139"/>
            <a:ext cx="384620" cy="37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624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C46EA-E8E0-BD9E-F81C-ADE377D6F10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FD947-2041-F672-267B-2104CDE7C16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6441F1-B045-6847-9E61-6480B0C379F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srgbClr val="0A1A31"/>
              </a:solidFill>
              <a:effectLst/>
              <a:uLnTx/>
              <a:uFillTx/>
              <a:latin typeface="Arial" panose="020B060402020202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5F785E93-11C5-4B60-8B04-87D780FE636F}"/>
              </a:ext>
            </a:extLst>
          </p:cNvPr>
          <p:cNvSpPr/>
          <p:nvPr/>
        </p:nvSpPr>
        <p:spPr>
          <a:xfrm rot="5400000">
            <a:off x="-567372" y="567371"/>
            <a:ext cx="1836075"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6F1D4C2D-145E-3833-B4C8-23F089BA19E9}"/>
              </a:ext>
            </a:extLst>
          </p:cNvPr>
          <p:cNvSpPr txBox="1"/>
          <p:nvPr/>
        </p:nvSpPr>
        <p:spPr>
          <a:xfrm>
            <a:off x="826883" y="918037"/>
            <a:ext cx="1083523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Capturing Patient and Caregiver Experience</a:t>
            </a:r>
          </a:p>
        </p:txBody>
      </p:sp>
      <p:pic>
        <p:nvPicPr>
          <p:cNvPr id="14" name="Picture 2" descr="http://hspn.ca/wp-content/uploads/2020/03/HSPNWordmark_dark.png">
            <a:extLst>
              <a:ext uri="{FF2B5EF4-FFF2-40B4-BE49-F238E27FC236}">
                <a16:creationId xmlns:a16="http://schemas.microsoft.com/office/drawing/2014/main" id="{D46FA593-BA9B-00C8-9B41-E9273B01224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390" y="6356350"/>
            <a:ext cx="1436814" cy="36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82789D-7859-D475-F53E-9DA7D765F9EA}"/>
              </a:ext>
            </a:extLst>
          </p:cNvPr>
          <p:cNvSpPr txBox="1"/>
          <p:nvPr/>
        </p:nvSpPr>
        <p:spPr>
          <a:xfrm>
            <a:off x="700274" y="1674055"/>
            <a:ext cx="10961843" cy="390876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Health System Performance Network (HSPN) has been involved in many efforts to capture and report on patient and caregiver experience:</a:t>
            </a:r>
          </a:p>
          <a:p>
            <a:pPr marL="800100" lvl="1" indent="-342900">
              <a:buFont typeface="Arial" panose="020B0604020202020204" pitchFamily="34" charset="0"/>
              <a:buChar char="•"/>
            </a:pPr>
            <a:r>
              <a:rPr lang="en-CA" sz="2000" b="1" dirty="0">
                <a:solidFill>
                  <a:prstClr val="black"/>
                </a:solidFill>
                <a:latin typeface="Arial" panose="020B0604020202020204" pitchFamily="34" charset="0"/>
                <a:cs typeface="Arial" panose="020B0604020202020204" pitchFamily="34" charset="0"/>
              </a:rPr>
              <a:t>1999-2009, </a:t>
            </a:r>
            <a:r>
              <a:rPr lang="en-CA" sz="2000" dirty="0">
                <a:solidFill>
                  <a:prstClr val="black"/>
                </a:solidFill>
                <a:latin typeface="Arial" panose="020B0604020202020204" pitchFamily="34" charset="0"/>
                <a:cs typeface="Arial" panose="020B0604020202020204" pitchFamily="34" charset="0"/>
              </a:rPr>
              <a:t>the Hospital Report Research Collaborative provided hospital-level reporting on patient satisfaction in an annual </a:t>
            </a:r>
            <a:r>
              <a:rPr lang="en-CA" sz="2000" b="1" dirty="0">
                <a:solidFill>
                  <a:prstClr val="black"/>
                </a:solidFill>
                <a:latin typeface="Arial" panose="020B0604020202020204" pitchFamily="34" charset="0"/>
                <a:cs typeface="Arial" panose="020B0604020202020204" pitchFamily="34" charset="0"/>
              </a:rPr>
              <a:t>Hospital Report.</a:t>
            </a:r>
          </a:p>
          <a:p>
            <a:pPr marL="800100" lvl="1" indent="-342900">
              <a:buFont typeface="Arial" panose="020B0604020202020204" pitchFamily="34" charset="0"/>
              <a:buChar char="•"/>
            </a:pPr>
            <a:r>
              <a:rPr lang="en-CA" sz="2000" b="1" dirty="0">
                <a:solidFill>
                  <a:prstClr val="black"/>
                </a:solidFill>
                <a:latin typeface="Arial" panose="020B0604020202020204" pitchFamily="34" charset="0"/>
                <a:cs typeface="Arial" panose="020B0604020202020204" pitchFamily="34" charset="0"/>
              </a:rPr>
              <a:t>In 2013</a:t>
            </a:r>
            <a:r>
              <a:rPr lang="en-CA" sz="2000" dirty="0">
                <a:solidFill>
                  <a:prstClr val="black"/>
                </a:solidFill>
                <a:latin typeface="Arial" panose="020B0604020202020204" pitchFamily="34" charset="0"/>
                <a:cs typeface="Arial" panose="020B0604020202020204" pitchFamily="34" charset="0"/>
              </a:rPr>
              <a:t>, HSPN participated in the Quality and Costs in Primary Care (</a:t>
            </a:r>
            <a:r>
              <a:rPr lang="en-CA" sz="2000" b="1" dirty="0">
                <a:solidFill>
                  <a:prstClr val="black"/>
                </a:solidFill>
                <a:latin typeface="Arial" panose="020B0604020202020204" pitchFamily="34" charset="0"/>
                <a:cs typeface="Arial" panose="020B0604020202020204" pitchFamily="34" charset="0"/>
              </a:rPr>
              <a:t>QUALICOPC</a:t>
            </a:r>
            <a:r>
              <a:rPr lang="en-CA" sz="2000" dirty="0">
                <a:solidFill>
                  <a:prstClr val="black"/>
                </a:solidFill>
                <a:latin typeface="Arial" panose="020B0604020202020204" pitchFamily="34" charset="0"/>
                <a:cs typeface="Arial" panose="020B0604020202020204" pitchFamily="34" charset="0"/>
              </a:rPr>
              <a:t>) in 34 countries</a:t>
            </a:r>
            <a:endParaRPr kumimoji="0" lang="en-CA"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CA" sz="2000" b="1" dirty="0">
                <a:solidFill>
                  <a:prstClr val="black"/>
                </a:solidFill>
                <a:latin typeface="Arial" panose="020B0604020202020204" pitchFamily="34" charset="0"/>
                <a:cs typeface="Arial" panose="020B0604020202020204" pitchFamily="34" charset="0"/>
              </a:rPr>
              <a:t>In 2018, </a:t>
            </a:r>
            <a:r>
              <a:rPr lang="en-CA" sz="2000" dirty="0">
                <a:solidFill>
                  <a:prstClr val="black"/>
                </a:solidFill>
                <a:latin typeface="Arial" panose="020B0604020202020204" pitchFamily="34" charset="0"/>
                <a:cs typeface="Arial" panose="020B0604020202020204" pitchFamily="34" charset="0"/>
              </a:rPr>
              <a:t>HSPN developed a new </a:t>
            </a:r>
            <a:r>
              <a:rPr lang="en-CA" sz="2000" b="1" dirty="0">
                <a:solidFill>
                  <a:prstClr val="black"/>
                </a:solidFill>
                <a:latin typeface="Arial" panose="020B0604020202020204" pitchFamily="34" charset="0"/>
                <a:cs typeface="Arial" panose="020B0604020202020204" pitchFamily="34" charset="0"/>
              </a:rPr>
              <a:t>Home Care Client and Caregiver Experience Survey</a:t>
            </a:r>
            <a:r>
              <a:rPr lang="en-CA" sz="2000" dirty="0">
                <a:solidFill>
                  <a:prstClr val="black"/>
                </a:solidFill>
                <a:latin typeface="Arial" panose="020B0604020202020204" pitchFamily="34" charset="0"/>
                <a:cs typeface="Arial" panose="020B0604020202020204" pitchFamily="34" charset="0"/>
              </a:rPr>
              <a:t>. Currently fielded to over 9,000 clients each month.</a:t>
            </a:r>
          </a:p>
          <a:p>
            <a:pPr marL="800100" lvl="1" indent="-342900">
              <a:buFont typeface="Arial" panose="020B0604020202020204" pitchFamily="34" charset="0"/>
              <a:buChar char="•"/>
            </a:pPr>
            <a:r>
              <a:rPr lang="en-CA" sz="2000" b="1" dirty="0">
                <a:solidFill>
                  <a:prstClr val="black"/>
                </a:solidFill>
                <a:latin typeface="Arial" panose="020B0604020202020204" pitchFamily="34" charset="0"/>
                <a:cs typeface="Arial" panose="020B0604020202020204" pitchFamily="34" charset="0"/>
              </a:rPr>
              <a:t>In 2021, </a:t>
            </a:r>
            <a:r>
              <a:rPr lang="en-CA" sz="2000" dirty="0">
                <a:solidFill>
                  <a:prstClr val="black"/>
                </a:solidFill>
                <a:latin typeface="Arial" panose="020B0604020202020204" pitchFamily="34" charset="0"/>
                <a:cs typeface="Arial" panose="020B0604020202020204" pitchFamily="34" charset="0"/>
              </a:rPr>
              <a:t>HSPN developed and launched the Ontario Health Team </a:t>
            </a:r>
            <a:r>
              <a:rPr lang="en-CA" sz="2000" b="1" dirty="0">
                <a:solidFill>
                  <a:prstClr val="black"/>
                </a:solidFill>
                <a:latin typeface="Arial" panose="020B0604020202020204" pitchFamily="34" charset="0"/>
                <a:cs typeface="Arial" panose="020B0604020202020204" pitchFamily="34" charset="0"/>
              </a:rPr>
              <a:t>(OHT) Patient Survey </a:t>
            </a:r>
            <a:r>
              <a:rPr lang="en-CA" sz="2000" dirty="0">
                <a:solidFill>
                  <a:prstClr val="black"/>
                </a:solidFill>
                <a:latin typeface="Arial" panose="020B0604020202020204" pitchFamily="34" charset="0"/>
                <a:cs typeface="Arial" panose="020B0604020202020204" pitchFamily="34" charset="0"/>
              </a:rPr>
              <a:t>to collect Patient Reported Outcome (PROM) and Experience (PREM) data.</a:t>
            </a:r>
          </a:p>
          <a:p>
            <a:pPr marL="800100" lvl="1" indent="-342900">
              <a:buFont typeface="Arial" panose="020B0604020202020204" pitchFamily="34" charset="0"/>
              <a:buChar char="•"/>
            </a:pPr>
            <a:r>
              <a:rPr kumimoji="0" lang="en-CA"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2023</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HSPN joined the OECD </a:t>
            </a:r>
            <a:r>
              <a:rPr kumimoji="0" lang="en-CA" sz="20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tient </a:t>
            </a:r>
            <a:r>
              <a:rPr kumimoji="0" lang="en-CA" sz="20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eported </a:t>
            </a:r>
            <a:r>
              <a:rPr kumimoji="0" lang="en-CA" sz="20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ndicator </a:t>
            </a:r>
            <a:r>
              <a:rPr kumimoji="0" lang="en-CA" sz="20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t>
            </a:r>
            <a:r>
              <a:rPr kumimoji="0" lang="en-CA"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urvey (</a:t>
            </a:r>
            <a:r>
              <a:rPr kumimoji="0" lang="en-CA"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PaRIS</a:t>
            </a:r>
            <a:r>
              <a:rPr lang="en-CA" sz="2000" dirty="0">
                <a:solidFill>
                  <a:prstClr val="black"/>
                </a:solidFill>
                <a:latin typeface="Arial" panose="020B0604020202020204" pitchFamily="34" charset="0"/>
                <a:cs typeface="Arial" panose="020B0604020202020204" pitchFamily="34" charset="0"/>
              </a:rPr>
              <a:t>) international survey in primary care.</a:t>
            </a:r>
            <a:endParaRPr kumimoji="0" lang="en-CA"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514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D894E-0041-4F2B-B6C7-A5A3D24BBECF}"/>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4E1C19F0-850A-416B-B7A7-49C94B243636}"/>
              </a:ext>
            </a:extLst>
          </p:cNvPr>
          <p:cNvSpPr>
            <a:spLocks noGrp="1"/>
          </p:cNvSpPr>
          <p:nvPr>
            <p:ph idx="1"/>
          </p:nvPr>
        </p:nvSpPr>
        <p:spPr/>
        <p:txBody>
          <a:bodyPr/>
          <a:lstStyle/>
          <a:p>
            <a:endParaRPr lang="fr-CA"/>
          </a:p>
        </p:txBody>
      </p:sp>
      <p:sp>
        <p:nvSpPr>
          <p:cNvPr id="5" name="Rectangle 4">
            <a:extLst>
              <a:ext uri="{FF2B5EF4-FFF2-40B4-BE49-F238E27FC236}">
                <a16:creationId xmlns:a16="http://schemas.microsoft.com/office/drawing/2014/main" id="{6A1E819D-A5A2-4486-B2E4-AA9184B81C5B}"/>
              </a:ext>
            </a:extLst>
          </p:cNvPr>
          <p:cNvSpPr/>
          <p:nvPr/>
        </p:nvSpPr>
        <p:spPr>
          <a:xfrm>
            <a:off x="179615" y="236226"/>
            <a:ext cx="11832771" cy="6455229"/>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descr="Une image contenant texte, capture d’écran&#10;&#10;Description générée automatiquement">
            <a:extLst>
              <a:ext uri="{FF2B5EF4-FFF2-40B4-BE49-F238E27FC236}">
                <a16:creationId xmlns:a16="http://schemas.microsoft.com/office/drawing/2014/main" id="{C97E626C-743D-4EC3-846D-AC7CA702A6ED}"/>
              </a:ext>
            </a:extLst>
          </p:cNvPr>
          <p:cNvPicPr>
            <a:picLocks noChangeAspect="1"/>
          </p:cNvPicPr>
          <p:nvPr/>
        </p:nvPicPr>
        <p:blipFill rotWithShape="1">
          <a:blip r:embed="rId2">
            <a:extLst>
              <a:ext uri="{28A0092B-C50C-407E-A947-70E740481C1C}">
                <a14:useLocalDpi xmlns:a14="http://schemas.microsoft.com/office/drawing/2010/main" val="0"/>
              </a:ext>
            </a:extLst>
          </a:blip>
          <a:srcRect l="-361" t="-9984" r="361" b="9426"/>
          <a:stretch/>
        </p:blipFill>
        <p:spPr>
          <a:xfrm>
            <a:off x="6096000" y="-373927"/>
            <a:ext cx="5326159" cy="6762361"/>
          </a:xfrm>
          <a:prstGeom prst="rect">
            <a:avLst/>
          </a:prstGeom>
        </p:spPr>
      </p:pic>
      <p:pic>
        <p:nvPicPr>
          <p:cNvPr id="4" name="Image 3" descr="Une image contenant texte, capture d’écran, logiciel, Parallèle&#10;&#10;Description générée automatiquement">
            <a:extLst>
              <a:ext uri="{FF2B5EF4-FFF2-40B4-BE49-F238E27FC236}">
                <a16:creationId xmlns:a16="http://schemas.microsoft.com/office/drawing/2014/main" id="{457B9F15-4711-FA09-07B2-BC8C9F7B542E}"/>
              </a:ext>
            </a:extLst>
          </p:cNvPr>
          <p:cNvPicPr>
            <a:picLocks noChangeAspect="1"/>
          </p:cNvPicPr>
          <p:nvPr/>
        </p:nvPicPr>
        <p:blipFill rotWithShape="1">
          <a:blip r:embed="rId3">
            <a:extLst>
              <a:ext uri="{28A0092B-C50C-407E-A947-70E740481C1C}">
                <a14:useLocalDpi xmlns:a14="http://schemas.microsoft.com/office/drawing/2010/main" val="0"/>
              </a:ext>
            </a:extLst>
          </a:blip>
          <a:srcRect t="-2719" b="3017"/>
          <a:stretch/>
        </p:blipFill>
        <p:spPr>
          <a:xfrm>
            <a:off x="987642" y="166545"/>
            <a:ext cx="4779065" cy="6221889"/>
          </a:xfrm>
          <a:prstGeom prst="rect">
            <a:avLst/>
          </a:prstGeom>
        </p:spPr>
      </p:pic>
      <p:sp>
        <p:nvSpPr>
          <p:cNvPr id="6" name="Espace réservé du numéro de diapositive 1">
            <a:extLst>
              <a:ext uri="{FF2B5EF4-FFF2-40B4-BE49-F238E27FC236}">
                <a16:creationId xmlns:a16="http://schemas.microsoft.com/office/drawing/2014/main" id="{E741F80E-58B8-D5AA-AB95-552670C279FA}"/>
              </a:ext>
            </a:extLst>
          </p:cNvPr>
          <p:cNvSpPr>
            <a:spLocks noGrp="1"/>
          </p:cNvSpPr>
          <p:nvPr>
            <p:ph type="sldNum" sz="quarter" idx="4294967295"/>
          </p:nvPr>
        </p:nvSpPr>
        <p:spPr>
          <a:xfrm>
            <a:off x="8610600" y="6356350"/>
            <a:ext cx="2743200" cy="365125"/>
          </a:xfrm>
        </p:spPr>
        <p:txBody>
          <a:bodyPr/>
          <a:lstStyle/>
          <a:p>
            <a:fld id="{27162530-21B6-4144-8678-174DBDC5F762}" type="slidenum">
              <a:rPr lang="fr-FR" smtClean="0">
                <a:solidFill>
                  <a:srgbClr val="6964AF"/>
                </a:solidFill>
              </a:rPr>
              <a:t>70</a:t>
            </a:fld>
            <a:endParaRPr lang="fr-FR">
              <a:solidFill>
                <a:srgbClr val="6964AF"/>
              </a:solidFill>
            </a:endParaRPr>
          </a:p>
        </p:txBody>
      </p:sp>
      <p:cxnSp>
        <p:nvCxnSpPr>
          <p:cNvPr id="7" name="Connecteur droit 6">
            <a:extLst>
              <a:ext uri="{FF2B5EF4-FFF2-40B4-BE49-F238E27FC236}">
                <a16:creationId xmlns:a16="http://schemas.microsoft.com/office/drawing/2014/main" id="{4D4D2BEA-FEAE-31CF-7980-2E9032F20372}"/>
              </a:ext>
            </a:extLst>
          </p:cNvPr>
          <p:cNvCxnSpPr/>
          <p:nvPr/>
        </p:nvCxnSpPr>
        <p:spPr>
          <a:xfrm>
            <a:off x="11360150" y="6390115"/>
            <a:ext cx="0" cy="275843"/>
          </a:xfrm>
          <a:prstGeom prst="line">
            <a:avLst/>
          </a:prstGeom>
          <a:ln>
            <a:solidFill>
              <a:srgbClr val="6964AF"/>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94B045D6-41EA-9F08-A142-E443449532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18" t="32407" r="72232" b="31591"/>
          <a:stretch/>
        </p:blipFill>
        <p:spPr bwMode="auto">
          <a:xfrm flipV="1">
            <a:off x="11427756" y="6315139"/>
            <a:ext cx="384620" cy="37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043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D894E-0041-4F2B-B6C7-A5A3D24BBECF}"/>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4E1C19F0-850A-416B-B7A7-49C94B243636}"/>
              </a:ext>
            </a:extLst>
          </p:cNvPr>
          <p:cNvSpPr>
            <a:spLocks noGrp="1"/>
          </p:cNvSpPr>
          <p:nvPr>
            <p:ph idx="1"/>
          </p:nvPr>
        </p:nvSpPr>
        <p:spPr/>
        <p:txBody>
          <a:bodyPr/>
          <a:lstStyle/>
          <a:p>
            <a:endParaRPr lang="fr-CA"/>
          </a:p>
        </p:txBody>
      </p:sp>
      <p:sp>
        <p:nvSpPr>
          <p:cNvPr id="5" name="Rectangle 4">
            <a:extLst>
              <a:ext uri="{FF2B5EF4-FFF2-40B4-BE49-F238E27FC236}">
                <a16:creationId xmlns:a16="http://schemas.microsoft.com/office/drawing/2014/main" id="{6A1E819D-A5A2-4486-B2E4-AA9184B81C5B}"/>
              </a:ext>
            </a:extLst>
          </p:cNvPr>
          <p:cNvSpPr/>
          <p:nvPr/>
        </p:nvSpPr>
        <p:spPr>
          <a:xfrm>
            <a:off x="179615" y="236226"/>
            <a:ext cx="11832771" cy="6455229"/>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le 1">
            <a:extLst>
              <a:ext uri="{FF2B5EF4-FFF2-40B4-BE49-F238E27FC236}">
                <a16:creationId xmlns:a16="http://schemas.microsoft.com/office/drawing/2014/main" id="{76CDC41A-E230-4908-B4BF-45E1FFE4D430}"/>
              </a:ext>
            </a:extLst>
          </p:cNvPr>
          <p:cNvSpPr txBox="1">
            <a:spLocks/>
          </p:cNvSpPr>
          <p:nvPr>
            <p:custDataLst>
              <p:tags r:id="rId1"/>
            </p:custDataLst>
          </p:nvPr>
        </p:nvSpPr>
        <p:spPr>
          <a:xfrm>
            <a:off x="979869" y="609998"/>
            <a:ext cx="105156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2591867" eaLnBrk="1" fontAlgn="auto" latinLnBrk="0" hangingPunct="1">
              <a:lnSpc>
                <a:spcPct val="100000"/>
              </a:lnSpc>
              <a:spcBef>
                <a:spcPts val="0"/>
              </a:spcBef>
              <a:spcAft>
                <a:spcPts val="0"/>
              </a:spcAft>
              <a:buClrTx/>
              <a:buSzTx/>
              <a:buFontTx/>
              <a:buNone/>
              <a:tabLst/>
              <a:defRPr/>
            </a:pPr>
            <a:r>
              <a:rPr kumimoji="0" lang="fr-CA" sz="4400" b="1" i="0" u="none" strike="noStrike" kern="0" cap="none" spc="0" normalizeH="0" baseline="0" noProof="0" dirty="0" err="1">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Overview</a:t>
            </a:r>
            <a:r>
              <a:rPr kumimoji="0" lang="fr-CA" sz="4400" b="1" i="0" u="none" strike="noStrike" kern="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 of  feedback and observations </a:t>
            </a:r>
            <a:r>
              <a:rPr kumimoji="0" lang="fr-CA" sz="4400" b="1" i="0" u="none" strike="noStrike" kern="0" cap="none" spc="0" normalizeH="0" baseline="0" noProof="0" dirty="0" err="1">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from</a:t>
            </a:r>
            <a:r>
              <a:rPr kumimoji="0" lang="fr-CA" sz="4400" b="1" i="0" u="none" strike="noStrike" kern="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 the </a:t>
            </a:r>
            <a:r>
              <a:rPr kumimoji="0" lang="fr-CA" sz="4400" b="1" i="0" u="none" strike="noStrike" kern="0" cap="none" spc="0" normalizeH="0" baseline="0" noProof="0" dirty="0" err="1">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research</a:t>
            </a:r>
            <a:r>
              <a:rPr kumimoji="0" lang="fr-CA" sz="4400" b="1" i="0" u="none" strike="noStrike" kern="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 team</a:t>
            </a:r>
          </a:p>
        </p:txBody>
      </p:sp>
      <p:sp>
        <p:nvSpPr>
          <p:cNvPr id="9" name="ZoneTexte 8">
            <a:extLst>
              <a:ext uri="{FF2B5EF4-FFF2-40B4-BE49-F238E27FC236}">
                <a16:creationId xmlns:a16="http://schemas.microsoft.com/office/drawing/2014/main" id="{C210B597-D937-42BD-8652-8D7338368D46}"/>
              </a:ext>
            </a:extLst>
          </p:cNvPr>
          <p:cNvSpPr txBox="1"/>
          <p:nvPr/>
        </p:nvSpPr>
        <p:spPr>
          <a:xfrm>
            <a:off x="9315760" y="1690688"/>
            <a:ext cx="1844974" cy="2554545"/>
          </a:xfrm>
          <a:prstGeom prst="rect">
            <a:avLst/>
          </a:prstGeom>
          <a:noFill/>
        </p:spPr>
        <p:txBody>
          <a:bodyPr wrap="square">
            <a:spAutoFit/>
          </a:bodyPr>
          <a:lstStyle/>
          <a:p>
            <a:pPr marL="0" lvl="1" defTabSz="2591867"/>
            <a:r>
              <a:rPr lang="en-US" sz="1600" b="1" dirty="0">
                <a:solidFill>
                  <a:srgbClr val="1F3863"/>
                </a:solidFill>
                <a:latin typeface="Calibri" panose="020F0502020204030204" pitchFamily="34" charset="0"/>
                <a:ea typeface="Calibri" panose="020F0502020204030204" pitchFamily="34" charset="0"/>
                <a:cs typeface="Calibri" panose="020F0502020204030204" pitchFamily="34" charset="0"/>
              </a:rPr>
              <a:t>We always like to receive input on the services we provide and especially appreciate the avenues for improvement that your approach has offered us.</a:t>
            </a:r>
            <a:endParaRPr lang="en-US" sz="16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Freeform 27">
            <a:extLst>
              <a:ext uri="{FF2B5EF4-FFF2-40B4-BE49-F238E27FC236}">
                <a16:creationId xmlns:a16="http://schemas.microsoft.com/office/drawing/2014/main" id="{CB93F5CB-F431-45CA-94E4-77279475B266}"/>
              </a:ext>
            </a:extLst>
          </p:cNvPr>
          <p:cNvSpPr>
            <a:spLocks noChangeAspect="1"/>
          </p:cNvSpPr>
          <p:nvPr/>
        </p:nvSpPr>
        <p:spPr>
          <a:xfrm>
            <a:off x="7912516" y="4010308"/>
            <a:ext cx="4357084" cy="2681147"/>
          </a:xfrm>
          <a:custGeom>
            <a:avLst/>
            <a:gdLst/>
            <a:ahLst/>
            <a:cxnLst/>
            <a:rect l="l" t="t" r="r" b="b"/>
            <a:pathLst>
              <a:path w="5515924" h="1392771">
                <a:moveTo>
                  <a:pt x="0" y="0"/>
                </a:moveTo>
                <a:lnTo>
                  <a:pt x="5515925" y="0"/>
                </a:lnTo>
                <a:lnTo>
                  <a:pt x="5515925" y="1392771"/>
                </a:lnTo>
                <a:lnTo>
                  <a:pt x="0" y="1392771"/>
                </a:lnTo>
                <a:lnTo>
                  <a:pt x="0" y="0"/>
                </a:lnTo>
                <a:close/>
              </a:path>
            </a:pathLst>
          </a:custGeom>
          <a:blipFill>
            <a:blip r:embed="rId4">
              <a:extLst>
                <a:ext uri="{96DAC541-7B7A-43D3-8B79-37D633B846F1}">
                  <asvg:svgBlip xmlns:asvg="http://schemas.microsoft.com/office/drawing/2016/SVG/main" xmlns="" r:embed="rId5"/>
                </a:ext>
              </a:extLst>
            </a:blip>
            <a:stretch>
              <a:fillRect l="-143704"/>
            </a:stretch>
          </a:blipFill>
        </p:spPr>
        <p:txBody>
          <a:bodyPr/>
          <a:lstStyle/>
          <a:p>
            <a:endParaRPr lang="fr-CA"/>
          </a:p>
        </p:txBody>
      </p:sp>
      <p:sp>
        <p:nvSpPr>
          <p:cNvPr id="8" name="Espace réservé du contenu 2">
            <a:extLst>
              <a:ext uri="{FF2B5EF4-FFF2-40B4-BE49-F238E27FC236}">
                <a16:creationId xmlns:a16="http://schemas.microsoft.com/office/drawing/2014/main" id="{5CF4A926-2413-4E2E-8472-571123335DE8}"/>
              </a:ext>
            </a:extLst>
          </p:cNvPr>
          <p:cNvSpPr txBox="1">
            <a:spLocks/>
          </p:cNvSpPr>
          <p:nvPr/>
        </p:nvSpPr>
        <p:spPr>
          <a:xfrm>
            <a:off x="1189194" y="2201423"/>
            <a:ext cx="6372452" cy="52709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2560" marR="153035" indent="-150495">
              <a:lnSpc>
                <a:spcPct val="102299"/>
              </a:lnSpc>
              <a:spcBef>
                <a:spcPts val="90"/>
              </a:spcBef>
              <a:spcAft>
                <a:spcPts val="600"/>
              </a:spcAft>
              <a:buFont typeface="Arial"/>
              <a:buChar char="•"/>
              <a:tabLst>
                <a:tab pos="165100" algn="l"/>
              </a:tabLst>
            </a:pPr>
            <a:r>
              <a:rPr lang="en-US" sz="1800" b="1" dirty="0">
                <a:solidFill>
                  <a:srgbClr val="203864"/>
                </a:solidFill>
                <a:latin typeface="Calibri"/>
                <a:ea typeface="Calibri"/>
                <a:cs typeface="Calibri"/>
              </a:rPr>
              <a:t>Accreditation</a:t>
            </a:r>
            <a:r>
              <a:rPr lang="en-US" sz="1800" dirty="0">
                <a:solidFill>
                  <a:srgbClr val="203864"/>
                </a:solidFill>
                <a:latin typeface="Calibri"/>
                <a:ea typeface="Calibri"/>
                <a:cs typeface="Calibri"/>
              </a:rPr>
              <a:t> was a key factor in motivating participation in learning sessions</a:t>
            </a:r>
          </a:p>
          <a:p>
            <a:pPr marL="162560" marR="5080" indent="-150495">
              <a:lnSpc>
                <a:spcPct val="102299"/>
              </a:lnSpc>
              <a:spcBef>
                <a:spcPts val="170"/>
              </a:spcBef>
              <a:spcAft>
                <a:spcPts val="600"/>
              </a:spcAft>
              <a:buFont typeface="Arial"/>
              <a:buChar char="•"/>
              <a:tabLst>
                <a:tab pos="165100" algn="l"/>
              </a:tabLst>
            </a:pPr>
            <a:r>
              <a:rPr lang="en-US" sz="1800" dirty="0">
                <a:solidFill>
                  <a:srgbClr val="203864"/>
                </a:solidFill>
                <a:latin typeface="Calibri"/>
                <a:ea typeface="Calibri"/>
                <a:cs typeface="Calibri"/>
              </a:rPr>
              <a:t>The providers question the relevance of creating an identical framework for all practices. Their needs vary, and the </a:t>
            </a:r>
            <a:r>
              <a:rPr lang="en-US" sz="1800" b="1" dirty="0">
                <a:solidFill>
                  <a:srgbClr val="203864"/>
                </a:solidFill>
                <a:latin typeface="Calibri"/>
                <a:ea typeface="Calibri"/>
                <a:cs typeface="Calibri"/>
              </a:rPr>
              <a:t>relevant items are different </a:t>
            </a:r>
            <a:r>
              <a:rPr lang="en-US" sz="1800" dirty="0">
                <a:solidFill>
                  <a:srgbClr val="203864"/>
                </a:solidFill>
                <a:latin typeface="Calibri"/>
                <a:ea typeface="Calibri"/>
                <a:cs typeface="Calibri"/>
              </a:rPr>
              <a:t>for all</a:t>
            </a:r>
          </a:p>
          <a:p>
            <a:pPr marL="162560" marR="5080" indent="-150495">
              <a:lnSpc>
                <a:spcPct val="102299"/>
              </a:lnSpc>
              <a:spcBef>
                <a:spcPts val="170"/>
              </a:spcBef>
              <a:spcAft>
                <a:spcPts val="600"/>
              </a:spcAft>
              <a:buFont typeface="Arial"/>
              <a:buChar char="•"/>
              <a:tabLst>
                <a:tab pos="165100" algn="l"/>
              </a:tabLst>
            </a:pPr>
            <a:r>
              <a:rPr lang="en-US" sz="1800" dirty="0">
                <a:solidFill>
                  <a:srgbClr val="203864"/>
                </a:solidFill>
                <a:latin typeface="Calibri"/>
                <a:ea typeface="Calibri"/>
                <a:cs typeface="Calibri"/>
              </a:rPr>
              <a:t>In </a:t>
            </a:r>
            <a:r>
              <a:rPr lang="en-US" sz="1800" b="1" dirty="0">
                <a:solidFill>
                  <a:srgbClr val="203864"/>
                </a:solidFill>
                <a:latin typeface="Calibri"/>
                <a:ea typeface="Calibri"/>
                <a:cs typeface="Calibri"/>
              </a:rPr>
              <a:t>95% </a:t>
            </a:r>
            <a:r>
              <a:rPr lang="en-US" sz="1800" dirty="0">
                <a:solidFill>
                  <a:srgbClr val="203864"/>
                </a:solidFill>
                <a:latin typeface="Calibri"/>
                <a:ea typeface="Calibri"/>
                <a:cs typeface="Calibri"/>
              </a:rPr>
              <a:t>of cases, the explanations and support offered to the people we met </a:t>
            </a:r>
            <a:r>
              <a:rPr lang="en-US" sz="1800" b="1" dirty="0">
                <a:solidFill>
                  <a:srgbClr val="203864"/>
                </a:solidFill>
                <a:latin typeface="Calibri"/>
                <a:ea typeface="Calibri"/>
                <a:cs typeface="Calibri"/>
              </a:rPr>
              <a:t>helped them to understand and reflect </a:t>
            </a:r>
            <a:r>
              <a:rPr lang="en-US" sz="1800" dirty="0">
                <a:solidFill>
                  <a:srgbClr val="203864"/>
                </a:solidFill>
                <a:latin typeface="Calibri"/>
                <a:ea typeface="Calibri"/>
                <a:cs typeface="Calibri"/>
              </a:rPr>
              <a:t>on the elements reported</a:t>
            </a:r>
          </a:p>
          <a:p>
            <a:pPr marL="162560" marR="5080" indent="-150495">
              <a:lnSpc>
                <a:spcPct val="102299"/>
              </a:lnSpc>
              <a:spcBef>
                <a:spcPts val="170"/>
              </a:spcBef>
              <a:spcAft>
                <a:spcPts val="600"/>
              </a:spcAft>
              <a:buFont typeface="Arial"/>
              <a:buChar char="•"/>
              <a:tabLst>
                <a:tab pos="165100" algn="l"/>
              </a:tabLst>
            </a:pPr>
            <a:endParaRPr lang="en-US" sz="1800" dirty="0">
              <a:solidFill>
                <a:srgbClr val="203864"/>
              </a:solidFill>
              <a:latin typeface="Calibri"/>
              <a:ea typeface="Calibri"/>
              <a:cs typeface="Calibri"/>
            </a:endParaRPr>
          </a:p>
        </p:txBody>
      </p:sp>
      <p:sp>
        <p:nvSpPr>
          <p:cNvPr id="11" name="ZoneTexte 10">
            <a:extLst>
              <a:ext uri="{FF2B5EF4-FFF2-40B4-BE49-F238E27FC236}">
                <a16:creationId xmlns:a16="http://schemas.microsoft.com/office/drawing/2014/main" id="{B3F9CA59-86D6-40D5-A403-76E4C611B0B9}"/>
              </a:ext>
            </a:extLst>
          </p:cNvPr>
          <p:cNvSpPr txBox="1"/>
          <p:nvPr/>
        </p:nvSpPr>
        <p:spPr>
          <a:xfrm>
            <a:off x="8894054" y="1385494"/>
            <a:ext cx="843412" cy="769441"/>
          </a:xfrm>
          <a:prstGeom prst="rect">
            <a:avLst/>
          </a:prstGeom>
          <a:noFill/>
        </p:spPr>
        <p:txBody>
          <a:bodyPr wrap="square">
            <a:spAutoFit/>
          </a:bodyPr>
          <a:lstStyle/>
          <a:p>
            <a:pPr marL="0" lvl="1" defTabSz="2591867"/>
            <a:r>
              <a:rPr lang="en-US" sz="4400" b="1" dirty="0">
                <a:solidFill>
                  <a:srgbClr val="6661AE"/>
                </a:solidFill>
                <a:latin typeface="Calibri" panose="020F0502020204030204" pitchFamily="34" charset="0"/>
                <a:ea typeface="Calibri" panose="020F0502020204030204" pitchFamily="34" charset="0"/>
                <a:cs typeface="Calibri" panose="020F0502020204030204" pitchFamily="34" charset="0"/>
              </a:rPr>
              <a:t>«</a:t>
            </a:r>
          </a:p>
        </p:txBody>
      </p:sp>
      <p:sp>
        <p:nvSpPr>
          <p:cNvPr id="4" name="Espace réservé du numéro de diapositive 1">
            <a:extLst>
              <a:ext uri="{FF2B5EF4-FFF2-40B4-BE49-F238E27FC236}">
                <a16:creationId xmlns:a16="http://schemas.microsoft.com/office/drawing/2014/main" id="{3680EAAB-CDF0-FAA5-BE11-6BB71AD52944}"/>
              </a:ext>
            </a:extLst>
          </p:cNvPr>
          <p:cNvSpPr>
            <a:spLocks noGrp="1"/>
          </p:cNvSpPr>
          <p:nvPr>
            <p:ph type="sldNum" sz="quarter" idx="4294967295"/>
          </p:nvPr>
        </p:nvSpPr>
        <p:spPr>
          <a:xfrm>
            <a:off x="8646248" y="6358365"/>
            <a:ext cx="2743200" cy="365125"/>
          </a:xfrm>
        </p:spPr>
        <p:txBody>
          <a:bodyPr/>
          <a:lstStyle/>
          <a:p>
            <a:fld id="{27162530-21B6-4144-8678-174DBDC5F762}" type="slidenum">
              <a:rPr lang="fr-FR" smtClean="0">
                <a:solidFill>
                  <a:schemeClr val="bg1"/>
                </a:solidFill>
              </a:rPr>
              <a:t>71</a:t>
            </a:fld>
            <a:endParaRPr lang="fr-FR" dirty="0">
              <a:solidFill>
                <a:schemeClr val="bg1"/>
              </a:solidFill>
            </a:endParaRPr>
          </a:p>
        </p:txBody>
      </p:sp>
      <p:cxnSp>
        <p:nvCxnSpPr>
          <p:cNvPr id="7" name="Connecteur droit 6">
            <a:extLst>
              <a:ext uri="{FF2B5EF4-FFF2-40B4-BE49-F238E27FC236}">
                <a16:creationId xmlns:a16="http://schemas.microsoft.com/office/drawing/2014/main" id="{60B458BE-1E80-1A1C-59C9-DA62CD8F8F43}"/>
              </a:ext>
            </a:extLst>
          </p:cNvPr>
          <p:cNvCxnSpPr/>
          <p:nvPr/>
        </p:nvCxnSpPr>
        <p:spPr>
          <a:xfrm>
            <a:off x="11360150" y="6390115"/>
            <a:ext cx="0" cy="2758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0E000C6C-805A-97F7-3FC4-1D0AE4ED95D2}"/>
              </a:ext>
            </a:extLst>
          </p:cNvPr>
          <p:cNvSpPr txBox="1"/>
          <p:nvPr/>
        </p:nvSpPr>
        <p:spPr>
          <a:xfrm rot="10800000">
            <a:off x="10017848" y="3765435"/>
            <a:ext cx="843412" cy="769441"/>
          </a:xfrm>
          <a:prstGeom prst="rect">
            <a:avLst/>
          </a:prstGeom>
          <a:noFill/>
        </p:spPr>
        <p:txBody>
          <a:bodyPr wrap="square">
            <a:spAutoFit/>
          </a:bodyPr>
          <a:lstStyle/>
          <a:p>
            <a:pPr marL="0" lvl="1" defTabSz="2591867"/>
            <a:r>
              <a:rPr lang="en-US" sz="4400" b="1" dirty="0">
                <a:solidFill>
                  <a:srgbClr val="6661AE"/>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314442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D894E-0041-4F2B-B6C7-A5A3D24BBECF}"/>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4E1C19F0-850A-416B-B7A7-49C94B243636}"/>
              </a:ext>
            </a:extLst>
          </p:cNvPr>
          <p:cNvSpPr>
            <a:spLocks noGrp="1"/>
          </p:cNvSpPr>
          <p:nvPr>
            <p:ph idx="1"/>
          </p:nvPr>
        </p:nvSpPr>
        <p:spPr/>
        <p:txBody>
          <a:bodyPr/>
          <a:lstStyle/>
          <a:p>
            <a:endParaRPr lang="fr-CA"/>
          </a:p>
        </p:txBody>
      </p:sp>
      <p:sp>
        <p:nvSpPr>
          <p:cNvPr id="5" name="Rectangle 4">
            <a:extLst>
              <a:ext uri="{FF2B5EF4-FFF2-40B4-BE49-F238E27FC236}">
                <a16:creationId xmlns:a16="http://schemas.microsoft.com/office/drawing/2014/main" id="{6A1E819D-A5A2-4486-B2E4-AA9184B81C5B}"/>
              </a:ext>
            </a:extLst>
          </p:cNvPr>
          <p:cNvSpPr/>
          <p:nvPr/>
        </p:nvSpPr>
        <p:spPr>
          <a:xfrm>
            <a:off x="179615" y="236226"/>
            <a:ext cx="11832771" cy="6455229"/>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le 1">
            <a:extLst>
              <a:ext uri="{FF2B5EF4-FFF2-40B4-BE49-F238E27FC236}">
                <a16:creationId xmlns:a16="http://schemas.microsoft.com/office/drawing/2014/main" id="{76CDC41A-E230-4908-B4BF-45E1FFE4D430}"/>
              </a:ext>
            </a:extLst>
          </p:cNvPr>
          <p:cNvSpPr txBox="1">
            <a:spLocks/>
          </p:cNvSpPr>
          <p:nvPr>
            <p:custDataLst>
              <p:tags r:id="rId1"/>
            </p:custDataLst>
          </p:nvPr>
        </p:nvSpPr>
        <p:spPr>
          <a:xfrm>
            <a:off x="979869" y="609998"/>
            <a:ext cx="105156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2591867" eaLnBrk="1" fontAlgn="auto" latinLnBrk="0" hangingPunct="1">
              <a:lnSpc>
                <a:spcPct val="100000"/>
              </a:lnSpc>
              <a:spcBef>
                <a:spcPts val="0"/>
              </a:spcBef>
              <a:spcAft>
                <a:spcPts val="0"/>
              </a:spcAft>
              <a:buClrTx/>
              <a:buSzTx/>
              <a:buFontTx/>
              <a:buNone/>
              <a:tabLst/>
              <a:defRPr/>
            </a:pPr>
            <a:r>
              <a:rPr kumimoji="0" lang="fr-CA" sz="4400" b="1" i="0" u="none" strike="noStrike" kern="0" cap="none" spc="0" normalizeH="0" baseline="0" noProof="0" dirty="0" err="1">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Overview</a:t>
            </a:r>
            <a:r>
              <a:rPr kumimoji="0" lang="fr-CA" sz="4400" b="1" i="0" u="none" strike="noStrike" kern="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 of  feedback and observations </a:t>
            </a:r>
            <a:r>
              <a:rPr kumimoji="0" lang="fr-CA" sz="4400" b="1" i="0" u="none" strike="noStrike" kern="0" cap="none" spc="0" normalizeH="0" baseline="0" noProof="0" dirty="0" err="1">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from</a:t>
            </a:r>
            <a:r>
              <a:rPr kumimoji="0" lang="fr-CA" sz="4400" b="1" i="0" u="none" strike="noStrike" kern="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 the </a:t>
            </a:r>
            <a:r>
              <a:rPr kumimoji="0" lang="fr-CA" sz="4400" b="1" i="0" u="none" strike="noStrike" kern="0" cap="none" spc="0" normalizeH="0" baseline="0" noProof="0" dirty="0" err="1">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research</a:t>
            </a:r>
            <a:r>
              <a:rPr kumimoji="0" lang="fr-CA" sz="4400" b="1" i="0" u="none" strike="noStrike" kern="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 team</a:t>
            </a:r>
          </a:p>
        </p:txBody>
      </p:sp>
      <p:sp>
        <p:nvSpPr>
          <p:cNvPr id="8" name="Espace réservé du contenu 2">
            <a:extLst>
              <a:ext uri="{FF2B5EF4-FFF2-40B4-BE49-F238E27FC236}">
                <a16:creationId xmlns:a16="http://schemas.microsoft.com/office/drawing/2014/main" id="{5CF4A926-2413-4E2E-8472-571123335DE8}"/>
              </a:ext>
            </a:extLst>
          </p:cNvPr>
          <p:cNvSpPr txBox="1">
            <a:spLocks/>
          </p:cNvSpPr>
          <p:nvPr/>
        </p:nvSpPr>
        <p:spPr>
          <a:xfrm>
            <a:off x="1166991" y="1971987"/>
            <a:ext cx="7457055" cy="52709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2560" marR="210820" indent="-150495">
              <a:lnSpc>
                <a:spcPct val="102299"/>
              </a:lnSpc>
              <a:spcBef>
                <a:spcPts val="170"/>
              </a:spcBef>
              <a:spcAft>
                <a:spcPts val="600"/>
              </a:spcAft>
              <a:buFont typeface="Arial"/>
              <a:buChar char="•"/>
              <a:tabLst>
                <a:tab pos="165100" algn="l"/>
              </a:tabLst>
            </a:pPr>
            <a:r>
              <a:rPr lang="en-US" sz="1800" dirty="0">
                <a:solidFill>
                  <a:srgbClr val="203864"/>
                </a:solidFill>
                <a:latin typeface="Calibri"/>
                <a:ea typeface="Calibri"/>
                <a:cs typeface="Calibri"/>
              </a:rPr>
              <a:t>A </a:t>
            </a:r>
            <a:r>
              <a:rPr lang="en-US" sz="1800" b="1" dirty="0">
                <a:solidFill>
                  <a:srgbClr val="203864"/>
                </a:solidFill>
                <a:latin typeface="Calibri"/>
                <a:ea typeface="Calibri"/>
                <a:cs typeface="Calibri"/>
              </a:rPr>
              <a:t>diversity of healthcare professionals </a:t>
            </a:r>
            <a:r>
              <a:rPr lang="en-US" sz="1800" dirty="0">
                <a:solidFill>
                  <a:srgbClr val="203864"/>
                </a:solidFill>
                <a:latin typeface="Calibri"/>
                <a:ea typeface="Calibri"/>
                <a:cs typeface="Calibri"/>
              </a:rPr>
              <a:t>participate in the learning sessions</a:t>
            </a:r>
          </a:p>
          <a:p>
            <a:pPr marL="162560" marR="17145" indent="-150495">
              <a:lnSpc>
                <a:spcPct val="102299"/>
              </a:lnSpc>
              <a:spcBef>
                <a:spcPts val="175"/>
              </a:spcBef>
              <a:spcAft>
                <a:spcPts val="600"/>
              </a:spcAft>
              <a:buFont typeface="Arial"/>
              <a:buChar char="•"/>
              <a:tabLst>
                <a:tab pos="165100" algn="l"/>
              </a:tabLst>
            </a:pPr>
            <a:r>
              <a:rPr lang="en-US" sz="1800" dirty="0">
                <a:solidFill>
                  <a:srgbClr val="203864"/>
                </a:solidFill>
                <a:latin typeface="Calibri"/>
                <a:ea typeface="Calibri"/>
                <a:cs typeface="Calibri"/>
              </a:rPr>
              <a:t>Few providers could name a change of practice to be made, but </a:t>
            </a:r>
            <a:r>
              <a:rPr lang="en-US" sz="1800" b="1" dirty="0">
                <a:solidFill>
                  <a:srgbClr val="203864"/>
                </a:solidFill>
                <a:latin typeface="Calibri"/>
                <a:ea typeface="Calibri"/>
                <a:cs typeface="Calibri"/>
              </a:rPr>
              <a:t>92%  </a:t>
            </a:r>
            <a:r>
              <a:rPr lang="en-US" sz="1800" dirty="0">
                <a:solidFill>
                  <a:srgbClr val="203864"/>
                </a:solidFill>
                <a:latin typeface="Calibri"/>
                <a:ea typeface="Calibri"/>
                <a:cs typeface="Calibri"/>
              </a:rPr>
              <a:t>did select </a:t>
            </a:r>
            <a:r>
              <a:rPr lang="en-US" sz="1800" b="1" dirty="0">
                <a:solidFill>
                  <a:srgbClr val="203864"/>
                </a:solidFill>
                <a:latin typeface="Calibri"/>
                <a:ea typeface="Calibri"/>
                <a:cs typeface="Calibri"/>
              </a:rPr>
              <a:t>one to prioritize </a:t>
            </a:r>
            <a:r>
              <a:rPr lang="en-US" sz="1800" dirty="0">
                <a:solidFill>
                  <a:srgbClr val="203864"/>
                </a:solidFill>
                <a:latin typeface="Calibri"/>
                <a:ea typeface="Calibri"/>
                <a:cs typeface="Calibri"/>
              </a:rPr>
              <a:t>from among the courses of action we presented to them</a:t>
            </a:r>
          </a:p>
          <a:p>
            <a:pPr marL="162560" marR="447675" indent="-150495">
              <a:lnSpc>
                <a:spcPct val="102299"/>
              </a:lnSpc>
              <a:spcBef>
                <a:spcPts val="170"/>
              </a:spcBef>
              <a:spcAft>
                <a:spcPts val="600"/>
              </a:spcAft>
              <a:buFont typeface="Arial"/>
              <a:buChar char="•"/>
              <a:tabLst>
                <a:tab pos="165100" algn="l"/>
              </a:tabLst>
            </a:pPr>
            <a:r>
              <a:rPr lang="en-US" sz="1800" dirty="0">
                <a:solidFill>
                  <a:srgbClr val="203864"/>
                </a:solidFill>
                <a:latin typeface="Calibri"/>
                <a:ea typeface="Calibri"/>
                <a:cs typeface="Calibri"/>
              </a:rPr>
              <a:t>Providers could identify </a:t>
            </a:r>
            <a:r>
              <a:rPr lang="en-US" sz="1800" b="1" dirty="0">
                <a:solidFill>
                  <a:srgbClr val="203864"/>
                </a:solidFill>
                <a:latin typeface="Calibri"/>
                <a:ea typeface="Calibri"/>
                <a:cs typeface="Calibri"/>
              </a:rPr>
              <a:t>quality improvement actions </a:t>
            </a:r>
            <a:r>
              <a:rPr lang="en-US" sz="1800" dirty="0">
                <a:solidFill>
                  <a:srgbClr val="203864"/>
                </a:solidFill>
                <a:latin typeface="Calibri"/>
                <a:ea typeface="Calibri"/>
                <a:cs typeface="Calibri"/>
              </a:rPr>
              <a:t>in training students</a:t>
            </a:r>
          </a:p>
        </p:txBody>
      </p:sp>
      <p:sp>
        <p:nvSpPr>
          <p:cNvPr id="4" name="Espace réservé du numéro de diapositive 1">
            <a:extLst>
              <a:ext uri="{FF2B5EF4-FFF2-40B4-BE49-F238E27FC236}">
                <a16:creationId xmlns:a16="http://schemas.microsoft.com/office/drawing/2014/main" id="{3680EAAB-CDF0-FAA5-BE11-6BB71AD52944}"/>
              </a:ext>
            </a:extLst>
          </p:cNvPr>
          <p:cNvSpPr>
            <a:spLocks noGrp="1"/>
          </p:cNvSpPr>
          <p:nvPr>
            <p:ph type="sldNum" sz="quarter" idx="4294967295"/>
          </p:nvPr>
        </p:nvSpPr>
        <p:spPr>
          <a:xfrm>
            <a:off x="8610600" y="6356350"/>
            <a:ext cx="2743200" cy="365125"/>
          </a:xfrm>
        </p:spPr>
        <p:txBody>
          <a:bodyPr/>
          <a:lstStyle/>
          <a:p>
            <a:fld id="{27162530-21B6-4144-8678-174DBDC5F762}" type="slidenum">
              <a:rPr lang="fr-FR" smtClean="0">
                <a:solidFill>
                  <a:srgbClr val="6964AF"/>
                </a:solidFill>
              </a:rPr>
              <a:t>72</a:t>
            </a:fld>
            <a:endParaRPr lang="fr-FR">
              <a:solidFill>
                <a:srgbClr val="6964AF"/>
              </a:solidFill>
            </a:endParaRPr>
          </a:p>
        </p:txBody>
      </p:sp>
      <p:cxnSp>
        <p:nvCxnSpPr>
          <p:cNvPr id="7" name="Connecteur droit 6">
            <a:extLst>
              <a:ext uri="{FF2B5EF4-FFF2-40B4-BE49-F238E27FC236}">
                <a16:creationId xmlns:a16="http://schemas.microsoft.com/office/drawing/2014/main" id="{60B458BE-1E80-1A1C-59C9-DA62CD8F8F43}"/>
              </a:ext>
            </a:extLst>
          </p:cNvPr>
          <p:cNvCxnSpPr/>
          <p:nvPr/>
        </p:nvCxnSpPr>
        <p:spPr>
          <a:xfrm>
            <a:off x="11360150" y="6390115"/>
            <a:ext cx="0" cy="275843"/>
          </a:xfrm>
          <a:prstGeom prst="line">
            <a:avLst/>
          </a:prstGeom>
          <a:ln>
            <a:solidFill>
              <a:srgbClr val="6964AF"/>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A10EFD39-5A5E-312A-56BC-89C7DA67B2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18" t="32407" r="72232" b="31591"/>
          <a:stretch/>
        </p:blipFill>
        <p:spPr bwMode="auto">
          <a:xfrm flipV="1">
            <a:off x="11427756" y="6315139"/>
            <a:ext cx="384620" cy="377997"/>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31">
            <a:extLst>
              <a:ext uri="{FF2B5EF4-FFF2-40B4-BE49-F238E27FC236}">
                <a16:creationId xmlns:a16="http://schemas.microsoft.com/office/drawing/2014/main" id="{8EA335D5-7F24-4769-A57C-1556AB4224CE}"/>
              </a:ext>
            </a:extLst>
          </p:cNvPr>
          <p:cNvSpPr>
            <a:spLocks noChangeAspect="1"/>
          </p:cNvSpPr>
          <p:nvPr/>
        </p:nvSpPr>
        <p:spPr>
          <a:xfrm>
            <a:off x="2736765" y="3869759"/>
            <a:ext cx="3120715" cy="2462295"/>
          </a:xfrm>
          <a:custGeom>
            <a:avLst/>
            <a:gdLst/>
            <a:ahLst/>
            <a:cxnLst/>
            <a:rect l="l" t="t" r="r" b="b"/>
            <a:pathLst>
              <a:path w="3108960" h="2494940">
                <a:moveTo>
                  <a:pt x="0" y="0"/>
                </a:moveTo>
                <a:lnTo>
                  <a:pt x="3108960" y="0"/>
                </a:lnTo>
                <a:lnTo>
                  <a:pt x="3108960" y="2494940"/>
                </a:lnTo>
                <a:lnTo>
                  <a:pt x="0" y="24949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fr-CA"/>
          </a:p>
        </p:txBody>
      </p:sp>
      <p:sp>
        <p:nvSpPr>
          <p:cNvPr id="19" name="ZoneTexte 18">
            <a:extLst>
              <a:ext uri="{FF2B5EF4-FFF2-40B4-BE49-F238E27FC236}">
                <a16:creationId xmlns:a16="http://schemas.microsoft.com/office/drawing/2014/main" id="{8F5F2E57-4E98-4A79-8A88-DAD62024712B}"/>
              </a:ext>
            </a:extLst>
          </p:cNvPr>
          <p:cNvSpPr txBox="1"/>
          <p:nvPr/>
        </p:nvSpPr>
        <p:spPr>
          <a:xfrm>
            <a:off x="3500921" y="4269350"/>
            <a:ext cx="1844974" cy="1323439"/>
          </a:xfrm>
          <a:prstGeom prst="rect">
            <a:avLst/>
          </a:prstGeom>
          <a:noFill/>
        </p:spPr>
        <p:txBody>
          <a:bodyPr wrap="square">
            <a:spAutoFit/>
          </a:bodyPr>
          <a:lstStyle/>
          <a:p>
            <a:pPr marL="0" lvl="1" defTabSz="2591867"/>
            <a:r>
              <a:rPr lang="en-US" sz="2000" b="1" dirty="0">
                <a:solidFill>
                  <a:srgbClr val="1F3863"/>
                </a:solidFill>
                <a:latin typeface="Calibri" panose="020F0502020204030204" pitchFamily="34" charset="0"/>
                <a:ea typeface="Calibri" panose="020F0502020204030204" pitchFamily="34" charset="0"/>
                <a:cs typeface="Calibri" panose="020F0502020204030204" pitchFamily="34" charset="0"/>
              </a:rPr>
              <a:t>Aiming to make patients feel more like individuals</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
        <p:nvSpPr>
          <p:cNvPr id="24" name="Freeform 29">
            <a:extLst>
              <a:ext uri="{FF2B5EF4-FFF2-40B4-BE49-F238E27FC236}">
                <a16:creationId xmlns:a16="http://schemas.microsoft.com/office/drawing/2014/main" id="{9CC3CB98-8E56-4F53-A82C-94C3826D7EE4}"/>
              </a:ext>
            </a:extLst>
          </p:cNvPr>
          <p:cNvSpPr>
            <a:spLocks noChangeAspect="1"/>
          </p:cNvSpPr>
          <p:nvPr/>
        </p:nvSpPr>
        <p:spPr>
          <a:xfrm flipH="1">
            <a:off x="7323611" y="3469426"/>
            <a:ext cx="3120715" cy="2415652"/>
          </a:xfrm>
          <a:custGeom>
            <a:avLst/>
            <a:gdLst/>
            <a:ahLst/>
            <a:cxnLst/>
            <a:rect l="l" t="t" r="r" b="b"/>
            <a:pathLst>
              <a:path w="3108960" h="2406553">
                <a:moveTo>
                  <a:pt x="0" y="0"/>
                </a:moveTo>
                <a:lnTo>
                  <a:pt x="3108960" y="0"/>
                </a:lnTo>
                <a:lnTo>
                  <a:pt x="3108960" y="2406553"/>
                </a:lnTo>
                <a:lnTo>
                  <a:pt x="0" y="24065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fr-CA" dirty="0"/>
          </a:p>
        </p:txBody>
      </p:sp>
      <p:sp>
        <p:nvSpPr>
          <p:cNvPr id="21" name="ZoneTexte 20">
            <a:extLst>
              <a:ext uri="{FF2B5EF4-FFF2-40B4-BE49-F238E27FC236}">
                <a16:creationId xmlns:a16="http://schemas.microsoft.com/office/drawing/2014/main" id="{64DC7690-18BA-43C1-BCE2-E25006C369C5}"/>
              </a:ext>
            </a:extLst>
          </p:cNvPr>
          <p:cNvSpPr txBox="1"/>
          <p:nvPr/>
        </p:nvSpPr>
        <p:spPr>
          <a:xfrm>
            <a:off x="7751265" y="3525105"/>
            <a:ext cx="843412" cy="769441"/>
          </a:xfrm>
          <a:prstGeom prst="rect">
            <a:avLst/>
          </a:prstGeom>
          <a:noFill/>
        </p:spPr>
        <p:txBody>
          <a:bodyPr wrap="square">
            <a:spAutoFit/>
          </a:bodyPr>
          <a:lstStyle/>
          <a:p>
            <a:pPr marL="0" lvl="1" defTabSz="2591867"/>
            <a:r>
              <a:rPr lang="en-US" sz="4400" b="1" dirty="0">
                <a:solidFill>
                  <a:srgbClr val="6661AE"/>
                </a:solidFill>
                <a:latin typeface="Calibri" panose="020F0502020204030204" pitchFamily="34" charset="0"/>
                <a:ea typeface="Calibri" panose="020F0502020204030204" pitchFamily="34" charset="0"/>
                <a:cs typeface="Calibri" panose="020F0502020204030204" pitchFamily="34" charset="0"/>
              </a:rPr>
              <a:t>«</a:t>
            </a:r>
          </a:p>
        </p:txBody>
      </p:sp>
      <p:sp>
        <p:nvSpPr>
          <p:cNvPr id="22" name="ZoneTexte 21">
            <a:extLst>
              <a:ext uri="{FF2B5EF4-FFF2-40B4-BE49-F238E27FC236}">
                <a16:creationId xmlns:a16="http://schemas.microsoft.com/office/drawing/2014/main" id="{4BB909E9-7DB8-428A-BFA5-E6C2F5B35E95}"/>
              </a:ext>
            </a:extLst>
          </p:cNvPr>
          <p:cNvSpPr txBox="1"/>
          <p:nvPr/>
        </p:nvSpPr>
        <p:spPr>
          <a:xfrm>
            <a:off x="8149605" y="3877700"/>
            <a:ext cx="1844974" cy="1323439"/>
          </a:xfrm>
          <a:prstGeom prst="rect">
            <a:avLst/>
          </a:prstGeom>
          <a:noFill/>
        </p:spPr>
        <p:txBody>
          <a:bodyPr wrap="square">
            <a:spAutoFit/>
          </a:bodyPr>
          <a:lstStyle/>
          <a:p>
            <a:pPr marL="0" lvl="1" defTabSz="2591867"/>
            <a:r>
              <a:rPr lang="en-US" sz="2000" b="1" dirty="0">
                <a:solidFill>
                  <a:srgbClr val="1F3863"/>
                </a:solidFill>
                <a:latin typeface="Calibri" panose="020F0502020204030204" pitchFamily="34" charset="0"/>
                <a:ea typeface="Calibri" panose="020F0502020204030204" pitchFamily="34" charset="0"/>
                <a:cs typeface="Calibri" panose="020F0502020204030204" pitchFamily="34" charset="0"/>
              </a:rPr>
              <a:t>I believe that certain changes will be a quick win</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3C8890DC-8D01-4DEB-A4EE-87CCC23C478A}"/>
              </a:ext>
            </a:extLst>
          </p:cNvPr>
          <p:cNvSpPr txBox="1"/>
          <p:nvPr/>
        </p:nvSpPr>
        <p:spPr>
          <a:xfrm rot="10800000">
            <a:off x="8310752" y="4767774"/>
            <a:ext cx="843412" cy="769441"/>
          </a:xfrm>
          <a:prstGeom prst="rect">
            <a:avLst/>
          </a:prstGeom>
          <a:noFill/>
        </p:spPr>
        <p:txBody>
          <a:bodyPr wrap="square">
            <a:spAutoFit/>
          </a:bodyPr>
          <a:lstStyle/>
          <a:p>
            <a:pPr marL="0" lvl="1" defTabSz="2591867"/>
            <a:r>
              <a:rPr lang="en-US" sz="4400" b="1" dirty="0">
                <a:solidFill>
                  <a:srgbClr val="6661AE"/>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746906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D894E-0041-4F2B-B6C7-A5A3D24BBECF}"/>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4E1C19F0-850A-416B-B7A7-49C94B243636}"/>
              </a:ext>
            </a:extLst>
          </p:cNvPr>
          <p:cNvSpPr>
            <a:spLocks noGrp="1"/>
          </p:cNvSpPr>
          <p:nvPr>
            <p:ph idx="1"/>
          </p:nvPr>
        </p:nvSpPr>
        <p:spPr/>
        <p:txBody>
          <a:bodyPr/>
          <a:lstStyle/>
          <a:p>
            <a:endParaRPr lang="fr-CA"/>
          </a:p>
        </p:txBody>
      </p:sp>
      <p:sp>
        <p:nvSpPr>
          <p:cNvPr id="5" name="Rectangle 4">
            <a:extLst>
              <a:ext uri="{FF2B5EF4-FFF2-40B4-BE49-F238E27FC236}">
                <a16:creationId xmlns:a16="http://schemas.microsoft.com/office/drawing/2014/main" id="{6A1E819D-A5A2-4486-B2E4-AA9184B81C5B}"/>
              </a:ext>
            </a:extLst>
          </p:cNvPr>
          <p:cNvSpPr/>
          <p:nvPr/>
        </p:nvSpPr>
        <p:spPr>
          <a:xfrm>
            <a:off x="179615" y="236226"/>
            <a:ext cx="11832771" cy="6455229"/>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le 1">
            <a:extLst>
              <a:ext uri="{FF2B5EF4-FFF2-40B4-BE49-F238E27FC236}">
                <a16:creationId xmlns:a16="http://schemas.microsoft.com/office/drawing/2014/main" id="{76CDC41A-E230-4908-B4BF-45E1FFE4D430}"/>
              </a:ext>
            </a:extLst>
          </p:cNvPr>
          <p:cNvSpPr txBox="1">
            <a:spLocks/>
          </p:cNvSpPr>
          <p:nvPr>
            <p:custDataLst>
              <p:tags r:id="rId1"/>
            </p:custDataLst>
          </p:nvPr>
        </p:nvSpPr>
        <p:spPr>
          <a:xfrm>
            <a:off x="979869" y="609998"/>
            <a:ext cx="105156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2591867" eaLnBrk="1" fontAlgn="auto" latinLnBrk="0" hangingPunct="1">
              <a:lnSpc>
                <a:spcPct val="100000"/>
              </a:lnSpc>
              <a:spcBef>
                <a:spcPts val="0"/>
              </a:spcBef>
              <a:spcAft>
                <a:spcPts val="0"/>
              </a:spcAft>
              <a:buClrTx/>
              <a:buSzTx/>
              <a:buFontTx/>
              <a:buNone/>
              <a:tabLst/>
              <a:defRPr/>
            </a:pPr>
            <a:r>
              <a:rPr kumimoji="0" lang="fr-CA" sz="4400" b="1" i="0" u="none" strike="noStrike" kern="0" cap="none" spc="0" normalizeH="0" baseline="0" noProof="0" dirty="0" err="1">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Overview</a:t>
            </a:r>
            <a:r>
              <a:rPr kumimoji="0" lang="fr-CA" sz="4400" b="1" i="0" u="none" strike="noStrike" kern="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 of  feedback and observations </a:t>
            </a:r>
            <a:r>
              <a:rPr kumimoji="0" lang="fr-CA" sz="4400" b="1" i="0" u="none" strike="noStrike" kern="0" cap="none" spc="0" normalizeH="0" baseline="0" noProof="0" dirty="0" err="1">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from</a:t>
            </a:r>
            <a:r>
              <a:rPr kumimoji="0" lang="fr-CA" sz="4400" b="1" i="0" u="none" strike="noStrike" kern="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 the </a:t>
            </a:r>
            <a:r>
              <a:rPr kumimoji="0" lang="fr-CA" sz="4400" b="1" i="0" u="none" strike="noStrike" kern="0" cap="none" spc="0" normalizeH="0" baseline="0" noProof="0" dirty="0" err="1">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research</a:t>
            </a:r>
            <a:r>
              <a:rPr kumimoji="0" lang="fr-CA" sz="4400" b="1" i="0" u="none" strike="noStrike" kern="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Calibri" panose="020F0502020204030204" pitchFamily="34" charset="0"/>
              </a:rPr>
              <a:t> team</a:t>
            </a:r>
          </a:p>
        </p:txBody>
      </p:sp>
      <p:sp>
        <p:nvSpPr>
          <p:cNvPr id="8" name="Espace réservé du contenu 2">
            <a:extLst>
              <a:ext uri="{FF2B5EF4-FFF2-40B4-BE49-F238E27FC236}">
                <a16:creationId xmlns:a16="http://schemas.microsoft.com/office/drawing/2014/main" id="{5CF4A926-2413-4E2E-8472-571123335DE8}"/>
              </a:ext>
            </a:extLst>
          </p:cNvPr>
          <p:cNvSpPr txBox="1">
            <a:spLocks/>
          </p:cNvSpPr>
          <p:nvPr/>
        </p:nvSpPr>
        <p:spPr>
          <a:xfrm>
            <a:off x="1296598" y="2198893"/>
            <a:ext cx="7457055" cy="13255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2560" marR="447675" indent="-150495">
              <a:lnSpc>
                <a:spcPct val="102299"/>
              </a:lnSpc>
              <a:spcBef>
                <a:spcPts val="170"/>
              </a:spcBef>
              <a:spcAft>
                <a:spcPts val="600"/>
              </a:spcAft>
              <a:buFont typeface="Arial"/>
              <a:buChar char="•"/>
              <a:tabLst>
                <a:tab pos="165100" algn="l"/>
              </a:tabLst>
            </a:pPr>
            <a:r>
              <a:rPr lang="en-US" sz="1800" b="1" dirty="0">
                <a:solidFill>
                  <a:srgbClr val="203864"/>
                </a:solidFill>
                <a:latin typeface="Calibri"/>
                <a:ea typeface="Calibri"/>
                <a:cs typeface="Calibri"/>
              </a:rPr>
              <a:t>Improving care coordination </a:t>
            </a:r>
            <a:r>
              <a:rPr lang="en-US" sz="1800" dirty="0">
                <a:solidFill>
                  <a:srgbClr val="203864"/>
                </a:solidFill>
                <a:latin typeface="Calibri"/>
                <a:ea typeface="Calibri"/>
                <a:cs typeface="Calibri"/>
              </a:rPr>
              <a:t>for complex patients could enhance follow-ups and clarify roles among healthcare professionals</a:t>
            </a:r>
          </a:p>
          <a:p>
            <a:pPr marL="162560" marR="447675" indent="-150495">
              <a:lnSpc>
                <a:spcPct val="102299"/>
              </a:lnSpc>
              <a:spcBef>
                <a:spcPts val="170"/>
              </a:spcBef>
              <a:spcAft>
                <a:spcPts val="600"/>
              </a:spcAft>
              <a:buFont typeface="Arial"/>
              <a:buChar char="•"/>
              <a:tabLst>
                <a:tab pos="165100" algn="l"/>
              </a:tabLst>
            </a:pPr>
            <a:r>
              <a:rPr lang="en-US" sz="1800" dirty="0">
                <a:solidFill>
                  <a:srgbClr val="203864"/>
                </a:solidFill>
                <a:latin typeface="Calibri"/>
                <a:ea typeface="Calibri"/>
                <a:cs typeface="Calibri"/>
              </a:rPr>
              <a:t>Increasing </a:t>
            </a:r>
            <a:r>
              <a:rPr lang="en-US" sz="1800" b="1" dirty="0">
                <a:solidFill>
                  <a:srgbClr val="203864"/>
                </a:solidFill>
                <a:latin typeface="Calibri"/>
                <a:ea typeface="Calibri"/>
                <a:cs typeface="Calibri"/>
              </a:rPr>
              <a:t>patient awareness and education </a:t>
            </a:r>
            <a:r>
              <a:rPr lang="en-US" sz="1800" dirty="0">
                <a:solidFill>
                  <a:srgbClr val="203864"/>
                </a:solidFill>
                <a:latin typeface="Calibri"/>
                <a:ea typeface="Calibri"/>
                <a:cs typeface="Calibri"/>
              </a:rPr>
              <a:t>could support engagement and better health outcomes</a:t>
            </a:r>
            <a:endParaRPr lang="en-US" sz="1800" dirty="0">
              <a:solidFill>
                <a:srgbClr val="304698"/>
              </a:solidFill>
              <a:latin typeface="Calibri"/>
              <a:ea typeface="Calibri"/>
              <a:cs typeface="Calibri"/>
            </a:endParaRPr>
          </a:p>
        </p:txBody>
      </p:sp>
      <p:sp>
        <p:nvSpPr>
          <p:cNvPr id="4" name="Espace réservé du numéro de diapositive 1">
            <a:extLst>
              <a:ext uri="{FF2B5EF4-FFF2-40B4-BE49-F238E27FC236}">
                <a16:creationId xmlns:a16="http://schemas.microsoft.com/office/drawing/2014/main" id="{3680EAAB-CDF0-FAA5-BE11-6BB71AD52944}"/>
              </a:ext>
            </a:extLst>
          </p:cNvPr>
          <p:cNvSpPr>
            <a:spLocks noGrp="1"/>
          </p:cNvSpPr>
          <p:nvPr>
            <p:ph type="sldNum" sz="quarter" idx="4294967295"/>
          </p:nvPr>
        </p:nvSpPr>
        <p:spPr>
          <a:xfrm>
            <a:off x="8610600" y="6356350"/>
            <a:ext cx="2743200" cy="365125"/>
          </a:xfrm>
        </p:spPr>
        <p:txBody>
          <a:bodyPr/>
          <a:lstStyle/>
          <a:p>
            <a:fld id="{27162530-21B6-4144-8678-174DBDC5F762}" type="slidenum">
              <a:rPr lang="fr-FR" smtClean="0">
                <a:solidFill>
                  <a:srgbClr val="6964AF"/>
                </a:solidFill>
              </a:rPr>
              <a:t>73</a:t>
            </a:fld>
            <a:endParaRPr lang="fr-FR">
              <a:solidFill>
                <a:srgbClr val="6964AF"/>
              </a:solidFill>
            </a:endParaRPr>
          </a:p>
        </p:txBody>
      </p:sp>
      <p:cxnSp>
        <p:nvCxnSpPr>
          <p:cNvPr id="7" name="Connecteur droit 6">
            <a:extLst>
              <a:ext uri="{FF2B5EF4-FFF2-40B4-BE49-F238E27FC236}">
                <a16:creationId xmlns:a16="http://schemas.microsoft.com/office/drawing/2014/main" id="{60B458BE-1E80-1A1C-59C9-DA62CD8F8F43}"/>
              </a:ext>
            </a:extLst>
          </p:cNvPr>
          <p:cNvCxnSpPr/>
          <p:nvPr/>
        </p:nvCxnSpPr>
        <p:spPr>
          <a:xfrm>
            <a:off x="11360150" y="6390115"/>
            <a:ext cx="0" cy="275843"/>
          </a:xfrm>
          <a:prstGeom prst="line">
            <a:avLst/>
          </a:prstGeom>
          <a:ln>
            <a:solidFill>
              <a:srgbClr val="6964AF"/>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A10EFD39-5A5E-312A-56BC-89C7DA67B2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18" t="32407" r="72232" b="31591"/>
          <a:stretch/>
        </p:blipFill>
        <p:spPr bwMode="auto">
          <a:xfrm flipV="1">
            <a:off x="11427756" y="6315139"/>
            <a:ext cx="384620" cy="377997"/>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27">
            <a:extLst>
              <a:ext uri="{FF2B5EF4-FFF2-40B4-BE49-F238E27FC236}">
                <a16:creationId xmlns:a16="http://schemas.microsoft.com/office/drawing/2014/main" id="{1629FBC0-C387-4AD4-B949-4E00CBD54A8A}"/>
              </a:ext>
            </a:extLst>
          </p:cNvPr>
          <p:cNvSpPr>
            <a:spLocks noChangeAspect="1"/>
          </p:cNvSpPr>
          <p:nvPr/>
        </p:nvSpPr>
        <p:spPr>
          <a:xfrm>
            <a:off x="267329" y="3940226"/>
            <a:ext cx="3142976" cy="2752070"/>
          </a:xfrm>
          <a:custGeom>
            <a:avLst/>
            <a:gdLst/>
            <a:ahLst/>
            <a:cxnLst/>
            <a:rect l="l" t="t" r="r" b="b"/>
            <a:pathLst>
              <a:path w="5515924" h="1392771">
                <a:moveTo>
                  <a:pt x="0" y="0"/>
                </a:moveTo>
                <a:lnTo>
                  <a:pt x="5515925" y="0"/>
                </a:lnTo>
                <a:lnTo>
                  <a:pt x="5515925" y="1392771"/>
                </a:lnTo>
                <a:lnTo>
                  <a:pt x="0" y="1392771"/>
                </a:lnTo>
                <a:lnTo>
                  <a:pt x="0" y="0"/>
                </a:lnTo>
                <a:close/>
              </a:path>
            </a:pathLst>
          </a:custGeom>
          <a:blipFill>
            <a:blip r:embed="rId5">
              <a:extLst>
                <a:ext uri="{96DAC541-7B7A-43D3-8B79-37D633B846F1}">
                  <asvg:svgBlip xmlns:asvg="http://schemas.microsoft.com/office/drawing/2016/SVG/main" xmlns="" r:embed="rId6"/>
                </a:ext>
              </a:extLst>
            </a:blip>
            <a:stretch>
              <a:fillRect l="-105618" r="-141163"/>
            </a:stretch>
          </a:blipFill>
        </p:spPr>
        <p:txBody>
          <a:bodyPr/>
          <a:lstStyle/>
          <a:p>
            <a:endParaRPr lang="fr-CA"/>
          </a:p>
        </p:txBody>
      </p:sp>
      <p:graphicFrame>
        <p:nvGraphicFramePr>
          <p:cNvPr id="16" name="Graphique 15">
            <a:extLst>
              <a:ext uri="{FF2B5EF4-FFF2-40B4-BE49-F238E27FC236}">
                <a16:creationId xmlns:a16="http://schemas.microsoft.com/office/drawing/2014/main" id="{28FBA7AA-ECB4-4D4E-A79F-1385FAA00266}"/>
              </a:ext>
            </a:extLst>
          </p:cNvPr>
          <p:cNvGraphicFramePr>
            <a:graphicFrameLocks/>
          </p:cNvGraphicFramePr>
          <p:nvPr>
            <p:extLst/>
          </p:nvPr>
        </p:nvGraphicFramePr>
        <p:xfrm>
          <a:off x="4916632" y="3454907"/>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7" name="ZoneTexte 16">
            <a:extLst>
              <a:ext uri="{FF2B5EF4-FFF2-40B4-BE49-F238E27FC236}">
                <a16:creationId xmlns:a16="http://schemas.microsoft.com/office/drawing/2014/main" id="{F130EEF9-43A4-4638-9B43-2DC696EEB02E}"/>
              </a:ext>
            </a:extLst>
          </p:cNvPr>
          <p:cNvSpPr txBox="1"/>
          <p:nvPr/>
        </p:nvSpPr>
        <p:spPr>
          <a:xfrm>
            <a:off x="6359104" y="5699876"/>
            <a:ext cx="1446749" cy="307777"/>
          </a:xfrm>
          <a:prstGeom prst="rect">
            <a:avLst/>
          </a:prstGeom>
          <a:noFill/>
        </p:spPr>
        <p:txBody>
          <a:bodyPr wrap="square" rtlCol="0">
            <a:spAutoFit/>
          </a:bodyPr>
          <a:lstStyle/>
          <a:p>
            <a:r>
              <a:rPr lang="fr-CA"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Agreed</a:t>
            </a:r>
            <a:r>
              <a:rPr lang="fr-CA" sz="1400" dirty="0">
                <a:solidFill>
                  <a:schemeClr val="bg1"/>
                </a:solidFill>
                <a:latin typeface="Calibri" panose="020F0502020204030204" pitchFamily="34" charset="0"/>
                <a:ea typeface="Calibri" panose="020F0502020204030204" pitchFamily="34" charset="0"/>
                <a:cs typeface="Calibri" panose="020F0502020204030204" pitchFamily="34" charset="0"/>
              </a:rPr>
              <a:t> 91,9</a:t>
            </a:r>
          </a:p>
        </p:txBody>
      </p:sp>
      <p:sp>
        <p:nvSpPr>
          <p:cNvPr id="18" name="ZoneTexte 17">
            <a:extLst>
              <a:ext uri="{FF2B5EF4-FFF2-40B4-BE49-F238E27FC236}">
                <a16:creationId xmlns:a16="http://schemas.microsoft.com/office/drawing/2014/main" id="{935DA7BA-E1DC-4495-B015-9B745CFDD122}"/>
              </a:ext>
            </a:extLst>
          </p:cNvPr>
          <p:cNvSpPr txBox="1"/>
          <p:nvPr/>
        </p:nvSpPr>
        <p:spPr>
          <a:xfrm>
            <a:off x="6888156" y="4583797"/>
            <a:ext cx="1446749" cy="307777"/>
          </a:xfrm>
          <a:prstGeom prst="rect">
            <a:avLst/>
          </a:prstGeom>
          <a:noFill/>
        </p:spPr>
        <p:txBody>
          <a:bodyPr wrap="square" rtlCol="0">
            <a:spAutoFit/>
          </a:bodyPr>
          <a:lstStyle/>
          <a:p>
            <a:r>
              <a:rPr lang="fr-CA" sz="1400" dirty="0">
                <a:solidFill>
                  <a:schemeClr val="bg1"/>
                </a:solidFill>
                <a:latin typeface="Calibri" panose="020F0502020204030204" pitchFamily="34" charset="0"/>
                <a:ea typeface="Calibri" panose="020F0502020204030204" pitchFamily="34" charset="0"/>
                <a:cs typeface="Calibri" panose="020F0502020204030204" pitchFamily="34" charset="0"/>
              </a:rPr>
              <a:t>8,1</a:t>
            </a:r>
          </a:p>
        </p:txBody>
      </p:sp>
    </p:spTree>
    <p:extLst>
      <p:ext uri="{BB962C8B-B14F-4D97-AF65-F5344CB8AC3E}">
        <p14:creationId xmlns:p14="http://schemas.microsoft.com/office/powerpoint/2010/main" val="10087165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274434-8943-1999-4994-3AB51BC5EEC9}"/>
              </a:ext>
            </a:extLst>
          </p:cNvPr>
          <p:cNvSpPr/>
          <p:nvPr/>
        </p:nvSpPr>
        <p:spPr>
          <a:xfrm>
            <a:off x="179615" y="236226"/>
            <a:ext cx="11832771" cy="6455229"/>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2A46B9C7-7BCF-4FB0-B16A-0F1E89ED3C02}"/>
              </a:ext>
            </a:extLst>
          </p:cNvPr>
          <p:cNvSpPr txBox="1"/>
          <p:nvPr/>
        </p:nvSpPr>
        <p:spPr>
          <a:xfrm>
            <a:off x="1499336" y="1819587"/>
            <a:ext cx="6096000" cy="4093428"/>
          </a:xfrm>
          <a:prstGeom prst="rect">
            <a:avLst/>
          </a:prstGeom>
          <a:noFill/>
        </p:spPr>
        <p:txBody>
          <a:bodyPr wrap="square">
            <a:spAutoFit/>
          </a:bodyPr>
          <a:lstStyle/>
          <a:p>
            <a:pPr marL="342900" indent="-342900">
              <a:spcBef>
                <a:spcPts val="200"/>
              </a:spcBef>
              <a:spcAft>
                <a:spcPts val="600"/>
              </a:spcAft>
              <a:buClr>
                <a:srgbClr val="203864"/>
              </a:buClr>
              <a:buFont typeface="Arial" panose="020B0604020202020204" pitchFamily="34" charset="0"/>
              <a:buChar char="•"/>
            </a:pPr>
            <a:r>
              <a:rPr lang="en-US" sz="2000">
                <a:solidFill>
                  <a:srgbClr val="203864"/>
                </a:solidFill>
                <a:latin typeface="Calibri" panose="020F0502020204030204" pitchFamily="34" charset="0"/>
                <a:ea typeface="Calibri" panose="020F0502020204030204" pitchFamily="34" charset="0"/>
                <a:cs typeface="Calibri" panose="020F0502020204030204" pitchFamily="34" charset="0"/>
              </a:rPr>
              <a:t>PDF </a:t>
            </a:r>
            <a:r>
              <a:rPr lang="en-US" sz="2000" b="1">
                <a:solidFill>
                  <a:srgbClr val="203864"/>
                </a:solidFill>
                <a:latin typeface="Calibri" panose="020F0502020204030204" pitchFamily="34" charset="0"/>
                <a:ea typeface="Calibri" panose="020F0502020204030204" pitchFamily="34" charset="0"/>
                <a:cs typeface="Calibri" panose="020F0502020204030204" pitchFamily="34" charset="0"/>
              </a:rPr>
              <a:t>dashboards are appreciated </a:t>
            </a:r>
            <a:r>
              <a:rPr lang="en-US" sz="2000">
                <a:solidFill>
                  <a:srgbClr val="203864"/>
                </a:solidFill>
                <a:latin typeface="Calibri" panose="020F0502020204030204" pitchFamily="34" charset="0"/>
                <a:ea typeface="Calibri" panose="020F0502020204030204" pitchFamily="34" charset="0"/>
                <a:cs typeface="Calibri" panose="020F0502020204030204" pitchFamily="34" charset="0"/>
              </a:rPr>
              <a:t>by providers and are effective in illustrating PREMs and PROMs data</a:t>
            </a:r>
          </a:p>
          <a:p>
            <a:pPr marL="342900" indent="-342900">
              <a:spcBef>
                <a:spcPts val="200"/>
              </a:spcBef>
              <a:spcAft>
                <a:spcPts val="600"/>
              </a:spcAft>
              <a:buClr>
                <a:srgbClr val="203864"/>
              </a:buClr>
              <a:buFont typeface="Arial" panose="020B0604020202020204" pitchFamily="34" charset="0"/>
              <a:buChar char="•"/>
            </a:pPr>
            <a:r>
              <a:rPr lang="en-US" sz="2000">
                <a:solidFill>
                  <a:srgbClr val="203864"/>
                </a:solidFill>
                <a:latin typeface="Calibri" panose="020F0502020204030204" pitchFamily="34" charset="0"/>
                <a:ea typeface="Calibri" panose="020F0502020204030204" pitchFamily="34" charset="0"/>
                <a:cs typeface="Calibri" panose="020F0502020204030204" pitchFamily="34" charset="0"/>
              </a:rPr>
              <a:t>Even if providers are interested in PREMs and PROMs data, </a:t>
            </a:r>
            <a:r>
              <a:rPr lang="en-US" sz="2000" b="1">
                <a:solidFill>
                  <a:srgbClr val="203864"/>
                </a:solidFill>
                <a:latin typeface="Calibri" panose="020F0502020204030204" pitchFamily="34" charset="0"/>
                <a:ea typeface="Calibri" panose="020F0502020204030204" pitchFamily="34" charset="0"/>
                <a:cs typeface="Calibri" panose="020F0502020204030204" pitchFamily="34" charset="0"/>
              </a:rPr>
              <a:t>they need support in identifying </a:t>
            </a:r>
            <a:r>
              <a:rPr lang="en-US" sz="2000">
                <a:solidFill>
                  <a:srgbClr val="203864"/>
                </a:solidFill>
                <a:latin typeface="Calibri" panose="020F0502020204030204" pitchFamily="34" charset="0"/>
                <a:ea typeface="Calibri" panose="020F0502020204030204" pitchFamily="34" charset="0"/>
                <a:cs typeface="Calibri" panose="020F0502020204030204" pitchFamily="34" charset="0"/>
              </a:rPr>
              <a:t>courses of action and mechanisms for transposing these data into their professional practice and the organization of services within their practice</a:t>
            </a:r>
          </a:p>
          <a:p>
            <a:pPr marL="342900" indent="-342900">
              <a:spcBef>
                <a:spcPts val="200"/>
              </a:spcBef>
              <a:spcAft>
                <a:spcPts val="600"/>
              </a:spcAft>
              <a:buClr>
                <a:srgbClr val="203864"/>
              </a:buClr>
              <a:buFont typeface="Arial" panose="020B0604020202020204" pitchFamily="34" charset="0"/>
              <a:buChar char="•"/>
            </a:pPr>
            <a:r>
              <a:rPr lang="en-US" sz="2000" b="1">
                <a:solidFill>
                  <a:srgbClr val="203864"/>
                </a:solidFill>
                <a:latin typeface="Calibri" panose="020F0502020204030204" pitchFamily="34" charset="0"/>
                <a:ea typeface="Calibri" panose="020F0502020204030204" pitchFamily="34" charset="0"/>
                <a:cs typeface="Calibri" panose="020F0502020204030204" pitchFamily="34" charset="0"/>
              </a:rPr>
              <a:t>Improving patients’ experiences </a:t>
            </a:r>
            <a:r>
              <a:rPr lang="en-US" sz="2000">
                <a:solidFill>
                  <a:srgbClr val="203864"/>
                </a:solidFill>
                <a:latin typeface="Calibri" panose="020F0502020204030204" pitchFamily="34" charset="0"/>
                <a:ea typeface="Calibri" panose="020F0502020204030204" pitchFamily="34" charset="0"/>
                <a:cs typeface="Calibri" panose="020F0502020204030204" pitchFamily="34" charset="0"/>
              </a:rPr>
              <a:t>in primary care can be facilitated by providing </a:t>
            </a:r>
            <a:r>
              <a:rPr lang="en-US" sz="2000" b="1">
                <a:solidFill>
                  <a:srgbClr val="203864"/>
                </a:solidFill>
                <a:latin typeface="Calibri" panose="020F0502020204030204" pitchFamily="34" charset="0"/>
                <a:ea typeface="Calibri" panose="020F0502020204030204" pitchFamily="34" charset="0"/>
                <a:cs typeface="Calibri" panose="020F0502020204030204" pitchFamily="34" charset="0"/>
              </a:rPr>
              <a:t>PREMs/PROMs </a:t>
            </a:r>
            <a:r>
              <a:rPr lang="en-US" sz="2000">
                <a:solidFill>
                  <a:srgbClr val="203864"/>
                </a:solidFill>
                <a:latin typeface="Calibri" panose="020F0502020204030204" pitchFamily="34" charset="0"/>
                <a:ea typeface="Calibri" panose="020F0502020204030204" pitchFamily="34" charset="0"/>
                <a:cs typeface="Calibri" panose="020F0502020204030204" pitchFamily="34" charset="0"/>
              </a:rPr>
              <a:t>back to practices</a:t>
            </a:r>
          </a:p>
          <a:p>
            <a:pPr marL="342900" indent="-342900">
              <a:spcBef>
                <a:spcPts val="200"/>
              </a:spcBef>
              <a:spcAft>
                <a:spcPts val="600"/>
              </a:spcAft>
              <a:buClr>
                <a:srgbClr val="203864"/>
              </a:buClr>
              <a:buFont typeface="Arial" panose="020B0604020202020204" pitchFamily="34" charset="0"/>
              <a:buChar char="•"/>
            </a:pPr>
            <a:r>
              <a:rPr lang="en-US" sz="2000">
                <a:solidFill>
                  <a:srgbClr val="203864"/>
                </a:solidFill>
                <a:latin typeface="Calibri" panose="020F0502020204030204" pitchFamily="34" charset="0"/>
                <a:ea typeface="Calibri" panose="020F0502020204030204" pitchFamily="34" charset="0"/>
                <a:cs typeface="Calibri" panose="020F0502020204030204" pitchFamily="34" charset="0"/>
              </a:rPr>
              <a:t>Other </a:t>
            </a:r>
            <a:r>
              <a:rPr lang="en-US" sz="2000" b="1">
                <a:solidFill>
                  <a:srgbClr val="203864"/>
                </a:solidFill>
                <a:latin typeface="Calibri" panose="020F0502020204030204" pitchFamily="34" charset="0"/>
                <a:ea typeface="Calibri" panose="020F0502020204030204" pitchFamily="34" charset="0"/>
                <a:cs typeface="Calibri" panose="020F0502020204030204" pitchFamily="34" charset="0"/>
              </a:rPr>
              <a:t>learning sessions or tools </a:t>
            </a:r>
            <a:r>
              <a:rPr lang="en-US" sz="2000">
                <a:solidFill>
                  <a:srgbClr val="203864"/>
                </a:solidFill>
                <a:latin typeface="Calibri" panose="020F0502020204030204" pitchFamily="34" charset="0"/>
                <a:ea typeface="Calibri" panose="020F0502020204030204" pitchFamily="34" charset="0"/>
                <a:cs typeface="Calibri" panose="020F0502020204030204" pitchFamily="34" charset="0"/>
              </a:rPr>
              <a:t>are needed to support providers in taking concrete actions</a:t>
            </a:r>
          </a:p>
        </p:txBody>
      </p:sp>
      <p:sp>
        <p:nvSpPr>
          <p:cNvPr id="6" name="Titre 5">
            <a:extLst>
              <a:ext uri="{FF2B5EF4-FFF2-40B4-BE49-F238E27FC236}">
                <a16:creationId xmlns:a16="http://schemas.microsoft.com/office/drawing/2014/main" id="{15067273-3971-45B1-81F2-19D242DFA450}"/>
              </a:ext>
            </a:extLst>
          </p:cNvPr>
          <p:cNvSpPr txBox="1">
            <a:spLocks noGrp="1"/>
          </p:cNvSpPr>
          <p:nvPr>
            <p:ph type="title"/>
          </p:nvPr>
        </p:nvSpPr>
        <p:spPr>
          <a:xfrm>
            <a:off x="838200" y="643186"/>
            <a:ext cx="10515600" cy="769441"/>
          </a:xfrm>
          <a:prstGeom prst="rect">
            <a:avLst/>
          </a:prstGeom>
          <a:noFill/>
          <a:ln>
            <a:noFill/>
          </a:ln>
        </p:spPr>
        <p:txBody>
          <a:bodyPr wrap="square" lIns="432000" rtlCol="0">
            <a:spAutoFit/>
          </a:bodyPr>
          <a:lstStyle>
            <a:defPPr>
              <a:defRPr lang="fr-FR"/>
            </a:defPPr>
            <a:lvl1pPr marR="0" lvl="0" indent="0" defTabSz="2591867" fontAlgn="auto">
              <a:lnSpc>
                <a:spcPct val="100000"/>
              </a:lnSpc>
              <a:spcBef>
                <a:spcPts val="0"/>
              </a:spcBef>
              <a:spcAft>
                <a:spcPts val="0"/>
              </a:spcAft>
              <a:buClrTx/>
              <a:buSzTx/>
              <a:buFontTx/>
              <a:buNone/>
              <a:tabLst/>
              <a:defRPr kumimoji="0" sz="2800" b="1" i="0" u="none" strike="noStrike" kern="0" cap="none" spc="0" normalizeH="0" baseline="0">
                <a:ln>
                  <a:noFill/>
                </a:ln>
                <a:solidFill>
                  <a:srgbClr val="FFFFFF"/>
                </a:solidFill>
                <a:effectLst/>
                <a:uLnTx/>
                <a:uFillTx/>
                <a:latin typeface="Calibri" charset="0"/>
                <a:ea typeface="Calibri" charset="0"/>
                <a:cs typeface="Calibri" charset="0"/>
              </a:defRPr>
            </a:lvl1pPr>
          </a:lstStyle>
          <a:p>
            <a:r>
              <a:rPr lang="fr-CA" sz="4400">
                <a:solidFill>
                  <a:srgbClr val="203864"/>
                </a:solidFill>
                <a:latin typeface="Calibri" panose="020F0502020204030204" pitchFamily="34" charset="0"/>
                <a:ea typeface="Calibri" panose="020F0502020204030204" pitchFamily="34" charset="0"/>
                <a:cs typeface="Calibri" panose="020F0502020204030204" pitchFamily="34" charset="0"/>
              </a:rPr>
              <a:t>Discussion and conclusion	</a:t>
            </a:r>
          </a:p>
        </p:txBody>
      </p:sp>
      <p:sp>
        <p:nvSpPr>
          <p:cNvPr id="2" name="Freeform 30">
            <a:extLst>
              <a:ext uri="{FF2B5EF4-FFF2-40B4-BE49-F238E27FC236}">
                <a16:creationId xmlns:a16="http://schemas.microsoft.com/office/drawing/2014/main" id="{81FEF1C5-D6F9-B2DA-D984-4DE1F18AA25E}"/>
              </a:ext>
            </a:extLst>
          </p:cNvPr>
          <p:cNvSpPr>
            <a:spLocks noChangeAspect="1"/>
          </p:cNvSpPr>
          <p:nvPr/>
        </p:nvSpPr>
        <p:spPr>
          <a:xfrm rot="21183970" flipH="1">
            <a:off x="7995812" y="513790"/>
            <a:ext cx="4890582" cy="4364075"/>
          </a:xfrm>
          <a:custGeom>
            <a:avLst/>
            <a:gdLst/>
            <a:ahLst/>
            <a:cxnLst/>
            <a:rect l="l" t="t" r="r" b="b"/>
            <a:pathLst>
              <a:path w="3108960" h="2549347">
                <a:moveTo>
                  <a:pt x="0" y="0"/>
                </a:moveTo>
                <a:lnTo>
                  <a:pt x="3108960" y="0"/>
                </a:lnTo>
                <a:lnTo>
                  <a:pt x="3108960" y="2549348"/>
                </a:lnTo>
                <a:lnTo>
                  <a:pt x="0" y="25493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CA"/>
          </a:p>
        </p:txBody>
      </p:sp>
      <p:sp>
        <p:nvSpPr>
          <p:cNvPr id="4" name="ZoneTexte 3">
            <a:extLst>
              <a:ext uri="{FF2B5EF4-FFF2-40B4-BE49-F238E27FC236}">
                <a16:creationId xmlns:a16="http://schemas.microsoft.com/office/drawing/2014/main" id="{49FB0B02-8FEB-1947-F6CF-F1D818E88AE4}"/>
              </a:ext>
            </a:extLst>
          </p:cNvPr>
          <p:cNvSpPr txBox="1"/>
          <p:nvPr/>
        </p:nvSpPr>
        <p:spPr>
          <a:xfrm>
            <a:off x="9632255" y="950960"/>
            <a:ext cx="2380129" cy="1938992"/>
          </a:xfrm>
          <a:prstGeom prst="rect">
            <a:avLst/>
          </a:prstGeom>
          <a:noFill/>
        </p:spPr>
        <p:txBody>
          <a:bodyPr wrap="square" rtlCol="0">
            <a:spAutoFit/>
          </a:bodyPr>
          <a:lstStyle/>
          <a:p>
            <a:r>
              <a:rPr lang="fr-CA" sz="12000">
                <a:solidFill>
                  <a:srgbClr val="203864"/>
                </a:solidFill>
              </a:rPr>
              <a:t>…</a:t>
            </a:r>
          </a:p>
        </p:txBody>
      </p:sp>
      <p:sp>
        <p:nvSpPr>
          <p:cNvPr id="7" name="Espace réservé du numéro de diapositive 1">
            <a:extLst>
              <a:ext uri="{FF2B5EF4-FFF2-40B4-BE49-F238E27FC236}">
                <a16:creationId xmlns:a16="http://schemas.microsoft.com/office/drawing/2014/main" id="{CEC366B8-62B6-4AA4-6A3D-DC5430C5AB2D}"/>
              </a:ext>
            </a:extLst>
          </p:cNvPr>
          <p:cNvSpPr>
            <a:spLocks noGrp="1"/>
          </p:cNvSpPr>
          <p:nvPr>
            <p:ph type="sldNum" sz="quarter" idx="4294967295"/>
          </p:nvPr>
        </p:nvSpPr>
        <p:spPr>
          <a:xfrm>
            <a:off x="8610600" y="6356350"/>
            <a:ext cx="2743200" cy="365125"/>
          </a:xfrm>
        </p:spPr>
        <p:txBody>
          <a:bodyPr/>
          <a:lstStyle/>
          <a:p>
            <a:fld id="{27162530-21B6-4144-8678-174DBDC5F762}" type="slidenum">
              <a:rPr lang="fr-FR" smtClean="0">
                <a:solidFill>
                  <a:srgbClr val="6964AF"/>
                </a:solidFill>
              </a:rPr>
              <a:t>74</a:t>
            </a:fld>
            <a:endParaRPr lang="fr-FR">
              <a:solidFill>
                <a:srgbClr val="6964AF"/>
              </a:solidFill>
            </a:endParaRPr>
          </a:p>
        </p:txBody>
      </p:sp>
      <p:cxnSp>
        <p:nvCxnSpPr>
          <p:cNvPr id="8" name="Connecteur droit 7">
            <a:extLst>
              <a:ext uri="{FF2B5EF4-FFF2-40B4-BE49-F238E27FC236}">
                <a16:creationId xmlns:a16="http://schemas.microsoft.com/office/drawing/2014/main" id="{EE7E4485-4040-833F-B269-E73EE0265E4A}"/>
              </a:ext>
            </a:extLst>
          </p:cNvPr>
          <p:cNvCxnSpPr/>
          <p:nvPr/>
        </p:nvCxnSpPr>
        <p:spPr>
          <a:xfrm>
            <a:off x="11360150" y="6390115"/>
            <a:ext cx="0" cy="275843"/>
          </a:xfrm>
          <a:prstGeom prst="line">
            <a:avLst/>
          </a:prstGeom>
          <a:ln>
            <a:solidFill>
              <a:srgbClr val="6964AF"/>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FC98F49E-234A-FB16-002C-E531DEEDBB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18" t="32407" r="72232" b="31591"/>
          <a:stretch/>
        </p:blipFill>
        <p:spPr bwMode="auto">
          <a:xfrm flipV="1">
            <a:off x="11427756" y="6315139"/>
            <a:ext cx="384620" cy="37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832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AB08E-CD42-F504-1EC5-3BF05E17DDBC}"/>
              </a:ext>
            </a:extLst>
          </p:cNvPr>
          <p:cNvSpPr/>
          <p:nvPr/>
        </p:nvSpPr>
        <p:spPr>
          <a:xfrm>
            <a:off x="179615" y="164864"/>
            <a:ext cx="11832771" cy="6608097"/>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Titre 2">
            <a:extLst>
              <a:ext uri="{FF2B5EF4-FFF2-40B4-BE49-F238E27FC236}">
                <a16:creationId xmlns:a16="http://schemas.microsoft.com/office/drawing/2014/main" id="{C0E6AB84-BE47-4A6F-9FC5-55520DFACFC7}"/>
              </a:ext>
            </a:extLst>
          </p:cNvPr>
          <p:cNvSpPr txBox="1">
            <a:spLocks/>
          </p:cNvSpPr>
          <p:nvPr/>
        </p:nvSpPr>
        <p:spPr>
          <a:xfrm>
            <a:off x="5520100" y="1073793"/>
            <a:ext cx="6161784" cy="113304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fr-FR" sz="6000" dirty="0" err="1">
                <a:solidFill>
                  <a:srgbClr val="203864"/>
                </a:solidFill>
                <a:latin typeface="+mn-lt"/>
              </a:rPr>
              <a:t>Thank</a:t>
            </a:r>
            <a:r>
              <a:rPr lang="fr-FR" sz="6000" dirty="0">
                <a:solidFill>
                  <a:srgbClr val="203864"/>
                </a:solidFill>
                <a:latin typeface="+mn-lt"/>
              </a:rPr>
              <a:t> </a:t>
            </a:r>
            <a:r>
              <a:rPr lang="fr-FR" sz="6000" dirty="0" err="1">
                <a:solidFill>
                  <a:srgbClr val="203864"/>
                </a:solidFill>
                <a:latin typeface="+mn-lt"/>
              </a:rPr>
              <a:t>you</a:t>
            </a:r>
            <a:endParaRPr lang="fr-FR" sz="6000" dirty="0">
              <a:solidFill>
                <a:srgbClr val="203864"/>
              </a:solidFill>
              <a:latin typeface="+mn-lt"/>
            </a:endParaRPr>
          </a:p>
          <a:p>
            <a:r>
              <a:rPr lang="fr-FR" sz="4000" b="0" dirty="0">
                <a:solidFill>
                  <a:srgbClr val="203864"/>
                </a:solidFill>
              </a:rPr>
              <a:t>For </a:t>
            </a:r>
            <a:r>
              <a:rPr lang="fr-FR" sz="4000" b="0" dirty="0" err="1">
                <a:solidFill>
                  <a:srgbClr val="203864"/>
                </a:solidFill>
              </a:rPr>
              <a:t>your</a:t>
            </a:r>
            <a:r>
              <a:rPr lang="fr-FR" sz="4000" b="0" dirty="0">
                <a:solidFill>
                  <a:srgbClr val="203864"/>
                </a:solidFill>
              </a:rPr>
              <a:t> </a:t>
            </a:r>
            <a:r>
              <a:rPr lang="fr-FR" sz="4000" b="0" dirty="0" err="1">
                <a:solidFill>
                  <a:srgbClr val="203864"/>
                </a:solidFill>
              </a:rPr>
              <a:t>commitment</a:t>
            </a:r>
            <a:r>
              <a:rPr lang="fr-FR" sz="4000" b="0" dirty="0">
                <a:solidFill>
                  <a:srgbClr val="203864"/>
                </a:solidFill>
              </a:rPr>
              <a:t>!</a:t>
            </a:r>
          </a:p>
        </p:txBody>
      </p:sp>
      <p:sp>
        <p:nvSpPr>
          <p:cNvPr id="5" name="Sous-titre 3">
            <a:extLst>
              <a:ext uri="{FF2B5EF4-FFF2-40B4-BE49-F238E27FC236}">
                <a16:creationId xmlns:a16="http://schemas.microsoft.com/office/drawing/2014/main" id="{0BD78C75-D2BC-41AC-8059-FF2E501AEDB5}"/>
              </a:ext>
            </a:extLst>
          </p:cNvPr>
          <p:cNvSpPr txBox="1">
            <a:spLocks/>
          </p:cNvSpPr>
          <p:nvPr/>
        </p:nvSpPr>
        <p:spPr>
          <a:xfrm>
            <a:off x="5520100" y="3296855"/>
            <a:ext cx="4681330" cy="792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None/>
            </a:pPr>
            <a:r>
              <a:rPr lang="fr-CA" sz="1600" dirty="0">
                <a:solidFill>
                  <a:srgbClr val="203864"/>
                </a:solidFill>
                <a:latin typeface="+mj-lt"/>
              </a:rPr>
              <a:t>Dr Marie-Eve Poitras</a:t>
            </a:r>
          </a:p>
          <a:p>
            <a:pPr marL="0" indent="0">
              <a:spcBef>
                <a:spcPts val="0"/>
              </a:spcBef>
              <a:buNone/>
            </a:pPr>
            <a:r>
              <a:rPr lang="fr-FR" sz="1600" dirty="0">
                <a:solidFill>
                  <a:srgbClr val="324E73"/>
                </a:solidFill>
                <a:latin typeface="Calibri" panose="020F0502020204030204" pitchFamily="34" charset="0"/>
                <a:ea typeface="Calibri" panose="020F0502020204030204" pitchFamily="34" charset="0"/>
                <a:cs typeface="Calibri" panose="020F0502020204030204" pitchFamily="34" charset="0"/>
              </a:rPr>
              <a:t>marie-eve.poitras@usherbrooke.ca</a:t>
            </a:r>
            <a:endParaRPr lang="fr-CA" sz="1600" dirty="0">
              <a:solidFill>
                <a:srgbClr val="203864"/>
              </a:solidFill>
              <a:latin typeface="+mj-lt"/>
            </a:endParaRPr>
          </a:p>
          <a:p>
            <a:pPr marL="0" indent="0">
              <a:buNone/>
            </a:pPr>
            <a:endParaRPr lang="fr-FR" sz="1600" dirty="0">
              <a:solidFill>
                <a:srgbClr val="126974"/>
              </a:solidFill>
              <a:latin typeface="+mj-lt"/>
            </a:endParaRPr>
          </a:p>
        </p:txBody>
      </p:sp>
      <p:sp>
        <p:nvSpPr>
          <p:cNvPr id="6" name="Espace réservé du texte 6">
            <a:extLst>
              <a:ext uri="{FF2B5EF4-FFF2-40B4-BE49-F238E27FC236}">
                <a16:creationId xmlns:a16="http://schemas.microsoft.com/office/drawing/2014/main" id="{E8934AD4-049E-44B4-9F72-E4A5DE1B4B57}"/>
              </a:ext>
            </a:extLst>
          </p:cNvPr>
          <p:cNvSpPr txBox="1">
            <a:spLocks/>
          </p:cNvSpPr>
          <p:nvPr/>
        </p:nvSpPr>
        <p:spPr>
          <a:xfrm>
            <a:off x="5870395" y="4125478"/>
            <a:ext cx="4681330" cy="252000"/>
          </a:xfrm>
          <a:prstGeom prst="rect">
            <a:avLst/>
          </a:prstGeom>
        </p:spPr>
        <p:txBody>
          <a:bodyPr rtlCol="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fr-FR" sz="1400">
              <a:solidFill>
                <a:srgbClr val="126974"/>
              </a:solidFill>
              <a:latin typeface="+mj-lt"/>
            </a:endParaRPr>
          </a:p>
        </p:txBody>
      </p:sp>
      <p:sp>
        <p:nvSpPr>
          <p:cNvPr id="7" name="ZoneTexte 6">
            <a:extLst>
              <a:ext uri="{FF2B5EF4-FFF2-40B4-BE49-F238E27FC236}">
                <a16:creationId xmlns:a16="http://schemas.microsoft.com/office/drawing/2014/main" id="{0B2DEDFD-0BD4-42B1-9C58-DB1293DD4596}"/>
              </a:ext>
            </a:extLst>
          </p:cNvPr>
          <p:cNvSpPr txBox="1"/>
          <p:nvPr/>
        </p:nvSpPr>
        <p:spPr>
          <a:xfrm>
            <a:off x="5520100" y="2507819"/>
            <a:ext cx="6359492" cy="707886"/>
          </a:xfrm>
          <a:prstGeom prst="rect">
            <a:avLst/>
          </a:prstGeom>
          <a:noFill/>
        </p:spPr>
        <p:txBody>
          <a:bodyPr wrap="square" rtlCol="0">
            <a:spAutoFit/>
          </a:bodyPr>
          <a:lstStyle/>
          <a:p>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For </a:t>
            </a: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any</a:t>
            </a: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 questions or </a:t>
            </a: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additional</a:t>
            </a: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 information,</a:t>
            </a:r>
            <a:b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br>
            <a:r>
              <a:rPr lang="fr-CA" sz="2000" err="1">
                <a:solidFill>
                  <a:srgbClr val="203864"/>
                </a:solidFill>
                <a:latin typeface="Calibri" panose="020F0502020204030204" pitchFamily="34" charset="0"/>
                <a:ea typeface="Calibri" panose="020F0502020204030204" pitchFamily="34" charset="0"/>
                <a:cs typeface="Calibri" panose="020F0502020204030204" pitchFamily="34" charset="0"/>
              </a:rPr>
              <a:t>please</a:t>
            </a:r>
            <a:r>
              <a:rPr lang="fr-CA" sz="2000">
                <a:solidFill>
                  <a:srgbClr val="203864"/>
                </a:solidFill>
                <a:latin typeface="Calibri" panose="020F0502020204030204" pitchFamily="34" charset="0"/>
                <a:ea typeface="Calibri" panose="020F0502020204030204" pitchFamily="34" charset="0"/>
                <a:cs typeface="Calibri" panose="020F0502020204030204" pitchFamily="34" charset="0"/>
              </a:rPr>
              <a:t> contact</a:t>
            </a:r>
          </a:p>
        </p:txBody>
      </p:sp>
      <p:cxnSp>
        <p:nvCxnSpPr>
          <p:cNvPr id="8" name="Connecteur droit 7">
            <a:extLst>
              <a:ext uri="{FF2B5EF4-FFF2-40B4-BE49-F238E27FC236}">
                <a16:creationId xmlns:a16="http://schemas.microsoft.com/office/drawing/2014/main" id="{12193F8C-CFC0-46FF-8E02-0FF96970594E}"/>
              </a:ext>
            </a:extLst>
          </p:cNvPr>
          <p:cNvCxnSpPr>
            <a:cxnSpLocks/>
          </p:cNvCxnSpPr>
          <p:nvPr/>
        </p:nvCxnSpPr>
        <p:spPr>
          <a:xfrm>
            <a:off x="5598558" y="2343916"/>
            <a:ext cx="868775" cy="0"/>
          </a:xfrm>
          <a:prstGeom prst="line">
            <a:avLst/>
          </a:prstGeom>
          <a:ln>
            <a:solidFill>
              <a:srgbClr val="203864"/>
            </a:solidFill>
          </a:ln>
        </p:spPr>
        <p:style>
          <a:lnRef idx="3">
            <a:schemeClr val="dk1"/>
          </a:lnRef>
          <a:fillRef idx="0">
            <a:schemeClr val="dk1"/>
          </a:fillRef>
          <a:effectRef idx="2">
            <a:schemeClr val="dk1"/>
          </a:effectRef>
          <a:fontRef idx="minor">
            <a:schemeClr val="tx1"/>
          </a:fontRef>
        </p:style>
      </p:cxnSp>
      <p:sp>
        <p:nvSpPr>
          <p:cNvPr id="9" name="Espace réservé du numéro de diapositive 1">
            <a:extLst>
              <a:ext uri="{FF2B5EF4-FFF2-40B4-BE49-F238E27FC236}">
                <a16:creationId xmlns:a16="http://schemas.microsoft.com/office/drawing/2014/main" id="{11F2E177-A5EE-4F28-97E0-8E4DBAD6F8F9}"/>
              </a:ext>
            </a:extLst>
          </p:cNvPr>
          <p:cNvSpPr>
            <a:spLocks noGrp="1"/>
          </p:cNvSpPr>
          <p:nvPr>
            <p:ph type="sldNum" sz="quarter" idx="4294967295"/>
          </p:nvPr>
        </p:nvSpPr>
        <p:spPr>
          <a:xfrm>
            <a:off x="8610600" y="6356350"/>
            <a:ext cx="2743200" cy="365125"/>
          </a:xfrm>
        </p:spPr>
        <p:txBody>
          <a:bodyPr/>
          <a:lstStyle/>
          <a:p>
            <a:fld id="{27162530-21B6-4144-8678-174DBDC5F762}" type="slidenum">
              <a:rPr lang="fr-FR" smtClean="0">
                <a:solidFill>
                  <a:srgbClr val="6964AF"/>
                </a:solidFill>
              </a:rPr>
              <a:t>75</a:t>
            </a:fld>
            <a:endParaRPr lang="fr-FR">
              <a:solidFill>
                <a:srgbClr val="6964AF"/>
              </a:solidFill>
            </a:endParaRPr>
          </a:p>
        </p:txBody>
      </p:sp>
      <p:cxnSp>
        <p:nvCxnSpPr>
          <p:cNvPr id="11" name="Connecteur droit 10">
            <a:extLst>
              <a:ext uri="{FF2B5EF4-FFF2-40B4-BE49-F238E27FC236}">
                <a16:creationId xmlns:a16="http://schemas.microsoft.com/office/drawing/2014/main" id="{56262E95-EFA9-4F81-AC07-3033B265A947}"/>
              </a:ext>
            </a:extLst>
          </p:cNvPr>
          <p:cNvCxnSpPr/>
          <p:nvPr/>
        </p:nvCxnSpPr>
        <p:spPr>
          <a:xfrm>
            <a:off x="11360150" y="6390115"/>
            <a:ext cx="0" cy="275843"/>
          </a:xfrm>
          <a:prstGeom prst="line">
            <a:avLst/>
          </a:prstGeom>
          <a:ln>
            <a:solidFill>
              <a:srgbClr val="6964AF"/>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0BDB88F-7964-4F3B-B8E2-ADFC5D0A1C09}"/>
              </a:ext>
            </a:extLst>
          </p:cNvPr>
          <p:cNvSpPr/>
          <p:nvPr/>
        </p:nvSpPr>
        <p:spPr>
          <a:xfrm>
            <a:off x="136524" y="1073793"/>
            <a:ext cx="2962275" cy="88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22">
            <a:extLst>
              <a:ext uri="{FF2B5EF4-FFF2-40B4-BE49-F238E27FC236}">
                <a16:creationId xmlns:a16="http://schemas.microsoft.com/office/drawing/2014/main" id="{D4579821-0DD4-4B49-BFF7-79EE8B3B62B4}"/>
              </a:ext>
            </a:extLst>
          </p:cNvPr>
          <p:cNvPicPr>
            <a:picLocks noChangeAspect="1"/>
          </p:cNvPicPr>
          <p:nvPr/>
        </p:nvPicPr>
        <p:blipFill>
          <a:blip r:embed="rId2"/>
          <a:stretch>
            <a:fillRect/>
          </a:stretch>
        </p:blipFill>
        <p:spPr>
          <a:xfrm>
            <a:off x="10105256" y="4699842"/>
            <a:ext cx="892938" cy="858818"/>
          </a:xfrm>
          <a:prstGeom prst="rect">
            <a:avLst/>
          </a:prstGeom>
        </p:spPr>
      </p:pic>
      <p:sp>
        <p:nvSpPr>
          <p:cNvPr id="15" name="ZoneTexte 14">
            <a:extLst>
              <a:ext uri="{FF2B5EF4-FFF2-40B4-BE49-F238E27FC236}">
                <a16:creationId xmlns:a16="http://schemas.microsoft.com/office/drawing/2014/main" id="{6730A824-D809-4DE9-948A-D16D37545EC9}"/>
              </a:ext>
            </a:extLst>
          </p:cNvPr>
          <p:cNvSpPr txBox="1"/>
          <p:nvPr/>
        </p:nvSpPr>
        <p:spPr>
          <a:xfrm>
            <a:off x="5520100" y="4858113"/>
            <a:ext cx="5173508" cy="523220"/>
          </a:xfrm>
          <a:prstGeom prst="rect">
            <a:avLst/>
          </a:prstGeom>
          <a:noFill/>
        </p:spPr>
        <p:txBody>
          <a:bodyPr wrap="square">
            <a:spAutoFit/>
          </a:bodyPr>
          <a:lstStyle/>
          <a:p>
            <a:pPr algn="just"/>
            <a:r>
              <a:rPr lang="fr-CA" sz="2800" b="1" dirty="0">
                <a:solidFill>
                  <a:srgbClr val="203864"/>
                </a:solidFill>
                <a:latin typeface="Calibri Light" charset="0"/>
                <a:ea typeface="Calibri Light" charset="0"/>
                <a:cs typeface="Calibri Light" charset="0"/>
              </a:rPr>
              <a:t>Follow us on </a:t>
            </a:r>
            <a:r>
              <a:rPr lang="fr-CA" sz="2800" b="1" dirty="0" err="1">
                <a:solidFill>
                  <a:srgbClr val="203864"/>
                </a:solidFill>
                <a:latin typeface="Calibri Light" charset="0"/>
                <a:ea typeface="Calibri Light" charset="0"/>
                <a:cs typeface="Calibri Light" charset="0"/>
              </a:rPr>
              <a:t>our</a:t>
            </a:r>
            <a:r>
              <a:rPr lang="fr-CA" sz="2800" b="1" dirty="0">
                <a:solidFill>
                  <a:srgbClr val="203864"/>
                </a:solidFill>
                <a:latin typeface="Calibri Light" charset="0"/>
                <a:ea typeface="Calibri Light" charset="0"/>
                <a:cs typeface="Calibri Light" charset="0"/>
              </a:rPr>
              <a:t> networks!</a:t>
            </a:r>
          </a:p>
        </p:txBody>
      </p:sp>
      <p:pic>
        <p:nvPicPr>
          <p:cNvPr id="16" name="Image 15">
            <a:extLst>
              <a:ext uri="{FF2B5EF4-FFF2-40B4-BE49-F238E27FC236}">
                <a16:creationId xmlns:a16="http://schemas.microsoft.com/office/drawing/2014/main" id="{CE7FF301-27F3-47FF-A1FB-046A3BA5E315}"/>
              </a:ext>
            </a:extLst>
          </p:cNvPr>
          <p:cNvPicPr>
            <a:picLocks noChangeAspect="1"/>
          </p:cNvPicPr>
          <p:nvPr/>
        </p:nvPicPr>
        <p:blipFill rotWithShape="1">
          <a:blip r:embed="rId3"/>
          <a:srcRect l="7523" t="28726" r="8328" b="29154"/>
          <a:stretch/>
        </p:blipFill>
        <p:spPr>
          <a:xfrm>
            <a:off x="327223" y="1178927"/>
            <a:ext cx="2580876" cy="671737"/>
          </a:xfrm>
          <a:prstGeom prst="rect">
            <a:avLst/>
          </a:prstGeom>
        </p:spPr>
      </p:pic>
      <p:pic>
        <p:nvPicPr>
          <p:cNvPr id="17" name="Espace réservé d’image 11" descr="Image vue d’en haut d’un clavier d’ordinateur portable et d’un porte-bloc sur lequel figure un formulaire.  On aperçoit aussi des mains croisées.">
            <a:extLst>
              <a:ext uri="{FF2B5EF4-FFF2-40B4-BE49-F238E27FC236}">
                <a16:creationId xmlns:a16="http://schemas.microsoft.com/office/drawing/2014/main" id="{A861E3AF-CAA4-4DF5-9771-CD5E6866AB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9" r="3050"/>
          <a:stretch/>
        </p:blipFill>
        <p:spPr>
          <a:xfrm>
            <a:off x="188011" y="164864"/>
            <a:ext cx="5207005" cy="6608097"/>
          </a:xfrm>
          <a:prstGeom prst="rect">
            <a:avLst/>
          </a:prstGeom>
        </p:spPr>
      </p:pic>
      <p:pic>
        <p:nvPicPr>
          <p:cNvPr id="1026" name="Picture 2">
            <a:extLst>
              <a:ext uri="{FF2B5EF4-FFF2-40B4-BE49-F238E27FC236}">
                <a16:creationId xmlns:a16="http://schemas.microsoft.com/office/drawing/2014/main" id="{60A89B5F-647D-3611-F4DB-F78A2274928C}"/>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47656" y="5647965"/>
            <a:ext cx="5547878" cy="5735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7C7EE54A-45ED-5754-CA6A-43D92D134B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18" t="32407" r="72232" b="31591"/>
          <a:stretch/>
        </p:blipFill>
        <p:spPr bwMode="auto">
          <a:xfrm flipV="1">
            <a:off x="11427756" y="6315139"/>
            <a:ext cx="384620" cy="37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4796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61887-E9F1-9BA0-48B6-89407A9821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A0CEE5-7D1C-52C0-B080-6F39966675BC}"/>
              </a:ext>
            </a:extLst>
          </p:cNvPr>
          <p:cNvSpPr>
            <a:spLocks noGrp="1"/>
          </p:cNvSpPr>
          <p:nvPr>
            <p:ph type="title"/>
          </p:nvPr>
        </p:nvSpPr>
        <p:spPr/>
        <p:txBody>
          <a:bodyPr>
            <a:normAutofit/>
          </a:bodyPr>
          <a:lstStyle/>
          <a:p>
            <a:r>
              <a:rPr lang="en-US" dirty="0"/>
              <a:t>E.G. Ontario Practice Reports</a:t>
            </a:r>
          </a:p>
        </p:txBody>
      </p:sp>
      <p:sp>
        <p:nvSpPr>
          <p:cNvPr id="3" name="Slide Number Placeholder 2">
            <a:extLst>
              <a:ext uri="{FF2B5EF4-FFF2-40B4-BE49-F238E27FC236}">
                <a16:creationId xmlns:a16="http://schemas.microsoft.com/office/drawing/2014/main" id="{C2178D14-19B2-737C-6BF4-5A29C16F5F50}"/>
              </a:ext>
            </a:extLst>
          </p:cNvPr>
          <p:cNvSpPr>
            <a:spLocks noGrp="1"/>
          </p:cNvSpPr>
          <p:nvPr>
            <p:ph type="sldNum"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9B3D23-7D44-4C46-B9D0-9869B41B7B85}" type="datetimeFigureOut">
              <a:rPr lang="en-US" smtClean="0"/>
              <a:pPr/>
              <a:t>2/25/2025</a:t>
            </a:fld>
            <a:endParaRPr lang="fr-CA"/>
          </a:p>
        </p:txBody>
      </p:sp>
      <p:pic>
        <p:nvPicPr>
          <p:cNvPr id="7" name="Picture 6" descr="A diagram of a variety of colored squares&#10;&#10;Description automatically generated with medium confidence">
            <a:extLst>
              <a:ext uri="{FF2B5EF4-FFF2-40B4-BE49-F238E27FC236}">
                <a16:creationId xmlns:a16="http://schemas.microsoft.com/office/drawing/2014/main" id="{1DE98503-38F1-69FC-2245-33DAED2BBBD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3045" y="1232595"/>
            <a:ext cx="10848257" cy="3480082"/>
          </a:xfrm>
          <a:prstGeom prst="rect">
            <a:avLst/>
          </a:prstGeom>
        </p:spPr>
      </p:pic>
      <p:sp>
        <p:nvSpPr>
          <p:cNvPr id="8" name="TextBox 7">
            <a:extLst>
              <a:ext uri="{FF2B5EF4-FFF2-40B4-BE49-F238E27FC236}">
                <a16:creationId xmlns:a16="http://schemas.microsoft.com/office/drawing/2014/main" id="{29F98400-F010-6209-20FC-A497879F226F}"/>
              </a:ext>
            </a:extLst>
          </p:cNvPr>
          <p:cNvSpPr txBox="1"/>
          <p:nvPr/>
        </p:nvSpPr>
        <p:spPr>
          <a:xfrm>
            <a:off x="838200" y="4979074"/>
            <a:ext cx="10515600" cy="1015663"/>
          </a:xfrm>
          <a:prstGeom prst="rect">
            <a:avLst/>
          </a:prstGeom>
          <a:noFill/>
        </p:spPr>
        <p:txBody>
          <a:bodyPr wrap="square" rtlCol="0">
            <a:spAutoFit/>
          </a:bodyPr>
          <a:lstStyle/>
          <a:p>
            <a:r>
              <a:rPr lang="en-US" sz="2000" dirty="0"/>
              <a:t>This practice had more individuals reporting that their provider ‘Definitely” spent enough time and that they were “Always” involved as much as they wanted to be in decisions about their care compared to other participating practices in Ontario. </a:t>
            </a:r>
          </a:p>
        </p:txBody>
      </p:sp>
    </p:spTree>
    <p:extLst>
      <p:ext uri="{BB962C8B-B14F-4D97-AF65-F5344CB8AC3E}">
        <p14:creationId xmlns:p14="http://schemas.microsoft.com/office/powerpoint/2010/main" val="9164598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3A25D70-4A55-4F72-B9C5-A69CDBF4DB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4957100-6D8B-4161-9F2F-C0A949EC84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CB02B1-1B82-403C-B7D2-E2CED1882F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CCDE13A7-6382-4A67-BEBE-4FF1F37C7F5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33" name="Freeform: Shape 32">
              <a:extLst>
                <a:ext uri="{FF2B5EF4-FFF2-40B4-BE49-F238E27FC236}">
                  <a16:creationId xmlns:a16="http://schemas.microsoft.com/office/drawing/2014/main" id="{E9978FC9-2E40-4257-8D97-FAB20CA4BF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40ABB98-77BA-4C40-8121-34D196E58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41AA752E-66C1-4835-8A3C-556475159D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E9555AB-2295-4939-AEC9-B2CBFCB4CC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7499201-5A2C-48B3-9B02-5519B88294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D3FC2AE7-C60C-4C48-BCAE-410BB6C3DF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40EA1593-6BC9-441E-8F3C-46DD50F810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B31F3EC-66A4-34AF-86F5-059E476170E9}"/>
              </a:ext>
            </a:extLst>
          </p:cNvPr>
          <p:cNvSpPr>
            <a:spLocks noGrp="1"/>
          </p:cNvSpPr>
          <p:nvPr>
            <p:ph type="ctrTitle"/>
          </p:nvPr>
        </p:nvSpPr>
        <p:spPr>
          <a:xfrm>
            <a:off x="3371787" y="1741337"/>
            <a:ext cx="5448730" cy="2387918"/>
          </a:xfrm>
        </p:spPr>
        <p:txBody>
          <a:bodyPr anchor="b">
            <a:normAutofit/>
          </a:bodyPr>
          <a:lstStyle/>
          <a:p>
            <a:r>
              <a:rPr lang="en-US" sz="4400" dirty="0">
                <a:solidFill>
                  <a:schemeClr val="tx2"/>
                </a:solidFill>
              </a:rPr>
              <a:t>Factors Associated with Patient Satisfaction In Primary Care Settings</a:t>
            </a:r>
          </a:p>
        </p:txBody>
      </p:sp>
      <p:grpSp>
        <p:nvGrpSpPr>
          <p:cNvPr id="41" name="Group 40">
            <a:extLst>
              <a:ext uri="{FF2B5EF4-FFF2-40B4-BE49-F238E27FC236}">
                <a16:creationId xmlns:a16="http://schemas.microsoft.com/office/drawing/2014/main" id="{17147D5D-F01F-4164-BD81-D10DC6F23E4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42" y="2854"/>
            <a:ext cx="2783421" cy="2406445"/>
            <a:chOff x="-305" y="-4155"/>
            <a:chExt cx="2514948" cy="2174333"/>
          </a:xfrm>
        </p:grpSpPr>
        <p:sp>
          <p:nvSpPr>
            <p:cNvPr id="42" name="Freeform: Shape 41">
              <a:extLst>
                <a:ext uri="{FF2B5EF4-FFF2-40B4-BE49-F238E27FC236}">
                  <a16:creationId xmlns:a16="http://schemas.microsoft.com/office/drawing/2014/main" id="{F24C7412-3E2D-4708-8DC3-425A457A10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71483A6A-CB0B-4469-B09D-C9451F9B07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A935E9D-EB55-46F3-BCCB-9CB918E870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8EDC5655-C7D7-4936-91EA-E188A96DC6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6D0E248E-80AB-4B35-BA8D-F940FCB4432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417253" y="4456669"/>
            <a:ext cx="2783421" cy="2406445"/>
            <a:chOff x="-305" y="-4155"/>
            <a:chExt cx="2514948" cy="2174333"/>
          </a:xfrm>
        </p:grpSpPr>
        <p:sp>
          <p:nvSpPr>
            <p:cNvPr id="48" name="Freeform: Shape 47">
              <a:extLst>
                <a:ext uri="{FF2B5EF4-FFF2-40B4-BE49-F238E27FC236}">
                  <a16:creationId xmlns:a16="http://schemas.microsoft.com/office/drawing/2014/main" id="{F9E91B0A-66E8-4298-BAC6-004DBE4919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0A629C66-36BD-487E-B1CD-ED026D7789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6BC2D2C-3D7D-4224-81BC-22C094C9FB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3BDF903-22C5-4312-8776-C2ABC3EDC0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1143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0F5949-A7B3-FE29-6681-6AE10DD434B8}"/>
              </a:ext>
            </a:extLst>
          </p:cNvPr>
          <p:cNvSpPr>
            <a:spLocks noGrp="1"/>
          </p:cNvSpPr>
          <p:nvPr>
            <p:ph type="title"/>
          </p:nvPr>
        </p:nvSpPr>
        <p:spPr>
          <a:xfrm>
            <a:off x="486910" y="186325"/>
            <a:ext cx="9833548" cy="602376"/>
          </a:xfrm>
        </p:spPr>
        <p:txBody>
          <a:bodyPr anchor="b">
            <a:normAutofit/>
          </a:bodyPr>
          <a:lstStyle/>
          <a:p>
            <a:pPr algn="ctr"/>
            <a:r>
              <a:rPr lang="en-US" sz="3600" dirty="0">
                <a:solidFill>
                  <a:schemeClr val="tx2"/>
                </a:solidFill>
              </a:rPr>
              <a:t>Background</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E8890916-ED4B-4DCA-8ADE-5351444128C2}"/>
              </a:ext>
            </a:extLst>
          </p:cNvPr>
          <p:cNvSpPr>
            <a:spLocks noGrp="1"/>
          </p:cNvSpPr>
          <p:nvPr>
            <p:ph idx="1"/>
          </p:nvPr>
        </p:nvSpPr>
        <p:spPr>
          <a:xfrm>
            <a:off x="132304" y="735024"/>
            <a:ext cx="10734478" cy="2693976"/>
          </a:xfrm>
        </p:spPr>
        <p:txBody>
          <a:bodyPr>
            <a:noAutofit/>
          </a:bodyPr>
          <a:lstStyle/>
          <a:p>
            <a:r>
              <a:rPr lang="en-CA" sz="2300" b="1" dirty="0">
                <a:solidFill>
                  <a:schemeClr val="tx2"/>
                </a:solidFill>
                <a:effectLst/>
                <a:latin typeface="+mj-lt"/>
                <a:ea typeface="Calibri" panose="020F0502020204030204" pitchFamily="34" charset="0"/>
              </a:rPr>
              <a:t>Patient-reported outcome and experiences</a:t>
            </a:r>
            <a:r>
              <a:rPr lang="en-CA" sz="2300" dirty="0">
                <a:solidFill>
                  <a:schemeClr val="tx2"/>
                </a:solidFill>
                <a:effectLst/>
                <a:latin typeface="+mj-lt"/>
                <a:ea typeface="Calibri" panose="020F0502020204030204" pitchFamily="34" charset="0"/>
              </a:rPr>
              <a:t> are well-recognized for quality monitoring and improvement.</a:t>
            </a:r>
          </a:p>
          <a:p>
            <a:pPr lvl="1"/>
            <a:r>
              <a:rPr lang="en-CA" sz="2300" b="1" dirty="0">
                <a:solidFill>
                  <a:schemeClr val="tx2"/>
                </a:solidFill>
                <a:effectLst/>
                <a:latin typeface="+mj-lt"/>
                <a:ea typeface="Times New Roman" panose="02020603050405020304" pitchFamily="18" charset="0"/>
              </a:rPr>
              <a:t>PROMs</a:t>
            </a:r>
            <a:r>
              <a:rPr lang="en-CA" sz="2300" dirty="0">
                <a:solidFill>
                  <a:schemeClr val="tx2"/>
                </a:solidFill>
                <a:effectLst/>
                <a:latin typeface="+mj-lt"/>
                <a:ea typeface="Times New Roman" panose="02020603050405020304" pitchFamily="18" charset="0"/>
              </a:rPr>
              <a:t> gather information related to health, functioning, and quality of life (QOL)</a:t>
            </a:r>
          </a:p>
          <a:p>
            <a:pPr lvl="1"/>
            <a:r>
              <a:rPr lang="en-CA" sz="2300" b="1" dirty="0">
                <a:solidFill>
                  <a:schemeClr val="tx2"/>
                </a:solidFill>
                <a:effectLst/>
                <a:latin typeface="+mj-lt"/>
                <a:ea typeface="Times New Roman" panose="02020603050405020304" pitchFamily="18" charset="0"/>
              </a:rPr>
              <a:t>PREMs</a:t>
            </a:r>
            <a:r>
              <a:rPr lang="en-CA" sz="2300" dirty="0">
                <a:solidFill>
                  <a:schemeClr val="tx2"/>
                </a:solidFill>
                <a:effectLst/>
                <a:latin typeface="+mj-lt"/>
                <a:ea typeface="Times New Roman" panose="02020603050405020304" pitchFamily="18" charset="0"/>
              </a:rPr>
              <a:t> focus on patients' experiences while receiving care, which reflect organizational care processes</a:t>
            </a:r>
            <a:r>
              <a:rPr lang="en-CA" sz="2300" dirty="0">
                <a:solidFill>
                  <a:schemeClr val="tx2"/>
                </a:solidFill>
                <a:effectLst/>
                <a:latin typeface="+mj-lt"/>
              </a:rPr>
              <a:t> </a:t>
            </a:r>
            <a:endParaRPr lang="en-CA" sz="2300" dirty="0">
              <a:solidFill>
                <a:schemeClr val="tx2"/>
              </a:solidFill>
              <a:latin typeface="+mj-lt"/>
            </a:endParaRPr>
          </a:p>
          <a:p>
            <a:pPr lvl="1"/>
            <a:r>
              <a:rPr lang="en-CA" sz="2300" dirty="0">
                <a:solidFill>
                  <a:schemeClr val="tx2"/>
                </a:solidFill>
                <a:latin typeface="+mj-lt"/>
                <a:ea typeface="Times New Roman" panose="02020603050405020304" pitchFamily="18" charset="0"/>
              </a:rPr>
              <a:t>A</a:t>
            </a:r>
            <a:r>
              <a:rPr lang="en-CA" sz="2300" dirty="0">
                <a:solidFill>
                  <a:schemeClr val="tx2"/>
                </a:solidFill>
                <a:effectLst/>
                <a:latin typeface="+mj-lt"/>
                <a:ea typeface="Times New Roman" panose="02020603050405020304" pitchFamily="18" charset="0"/>
              </a:rPr>
              <a:t>ddress inconsistencies between patients' and healthcare providers' assessments of patient needs</a:t>
            </a:r>
            <a:r>
              <a:rPr lang="en-CA" sz="2300" dirty="0">
                <a:solidFill>
                  <a:schemeClr val="tx2"/>
                </a:solidFill>
                <a:effectLst/>
                <a:latin typeface="+mj-lt"/>
              </a:rPr>
              <a:t>  </a:t>
            </a:r>
          </a:p>
          <a:p>
            <a:r>
              <a:rPr lang="en-CA" sz="2300" dirty="0">
                <a:solidFill>
                  <a:schemeClr val="tx2"/>
                </a:solidFill>
                <a:latin typeface="+mj-lt"/>
              </a:rPr>
              <a:t>However, such measurement is limited in primary care</a:t>
            </a:r>
            <a:endParaRPr lang="en-US" sz="2300" dirty="0">
              <a:solidFill>
                <a:schemeClr val="tx2"/>
              </a:solidFill>
              <a:latin typeface="+mj-lt"/>
            </a:endParaRP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096778A5-ABE7-3F45-498D-FF030DEDB3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5082" y="3776601"/>
            <a:ext cx="7328210" cy="2733798"/>
          </a:xfrm>
          <a:prstGeom prst="rect">
            <a:avLst/>
          </a:prstGeom>
        </p:spPr>
      </p:pic>
    </p:spTree>
    <p:extLst>
      <p:ext uri="{BB962C8B-B14F-4D97-AF65-F5344CB8AC3E}">
        <p14:creationId xmlns:p14="http://schemas.microsoft.com/office/powerpoint/2010/main" val="32948211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316980-80B5-8046-6486-AF9F7DE10F3E}"/>
              </a:ext>
            </a:extLst>
          </p:cNvPr>
          <p:cNvSpPr>
            <a:spLocks noGrp="1"/>
          </p:cNvSpPr>
          <p:nvPr>
            <p:ph type="title"/>
          </p:nvPr>
        </p:nvSpPr>
        <p:spPr>
          <a:xfrm>
            <a:off x="2619109" y="-57789"/>
            <a:ext cx="4977976" cy="1454051"/>
          </a:xfrm>
        </p:spPr>
        <p:txBody>
          <a:bodyPr>
            <a:normAutofit/>
          </a:bodyPr>
          <a:lstStyle/>
          <a:p>
            <a:r>
              <a:rPr lang="en-US" sz="3600" dirty="0">
                <a:solidFill>
                  <a:schemeClr val="tx2"/>
                </a:solidFill>
              </a:rPr>
              <a:t>Satisfaction with Care</a:t>
            </a:r>
          </a:p>
        </p:txBody>
      </p:sp>
      <p:sp>
        <p:nvSpPr>
          <p:cNvPr id="3" name="Content Placeholder 2">
            <a:extLst>
              <a:ext uri="{FF2B5EF4-FFF2-40B4-BE49-F238E27FC236}">
                <a16:creationId xmlns:a16="http://schemas.microsoft.com/office/drawing/2014/main" id="{32E666F3-E585-B701-013D-904F26E07E4D}"/>
              </a:ext>
            </a:extLst>
          </p:cNvPr>
          <p:cNvSpPr>
            <a:spLocks noGrp="1"/>
          </p:cNvSpPr>
          <p:nvPr>
            <p:ph idx="1"/>
          </p:nvPr>
        </p:nvSpPr>
        <p:spPr>
          <a:xfrm>
            <a:off x="552881" y="1258958"/>
            <a:ext cx="6179223" cy="4324936"/>
          </a:xfrm>
        </p:spPr>
        <p:txBody>
          <a:bodyPr anchor="ctr">
            <a:normAutofit fontScale="92500" lnSpcReduction="10000"/>
          </a:bodyPr>
          <a:lstStyle/>
          <a:p>
            <a:r>
              <a:rPr lang="en-CA" sz="2700" dirty="0">
                <a:solidFill>
                  <a:schemeClr val="tx2"/>
                </a:solidFill>
                <a:effectLst/>
                <a:highlight>
                  <a:srgbClr val="FFFFFF"/>
                </a:highlight>
                <a:latin typeface="+mj-lt"/>
                <a:ea typeface="Times New Roman" panose="02020603050405020304" pitchFamily="18" charset="0"/>
              </a:rPr>
              <a:t>The OECD </a:t>
            </a:r>
            <a:r>
              <a:rPr lang="en-CA" sz="2700" dirty="0">
                <a:solidFill>
                  <a:schemeClr val="tx2"/>
                </a:solidFill>
                <a:effectLst/>
                <a:latin typeface="+mj-lt"/>
                <a:ea typeface="Times New Roman" panose="02020603050405020304" pitchFamily="18" charset="0"/>
              </a:rPr>
              <a:t>launched the Patient-Reported Indicators Surveys (</a:t>
            </a:r>
            <a:r>
              <a:rPr lang="en-CA" sz="2700" dirty="0" err="1">
                <a:solidFill>
                  <a:schemeClr val="tx2"/>
                </a:solidFill>
                <a:effectLst/>
                <a:latin typeface="+mj-lt"/>
                <a:ea typeface="Times New Roman" panose="02020603050405020304" pitchFamily="18" charset="0"/>
              </a:rPr>
              <a:t>PaRIS</a:t>
            </a:r>
            <a:r>
              <a:rPr lang="en-CA" sz="2700" dirty="0">
                <a:solidFill>
                  <a:schemeClr val="tx2"/>
                </a:solidFill>
                <a:effectLst/>
                <a:latin typeface="+mj-lt"/>
                <a:ea typeface="Times New Roman" panose="02020603050405020304" pitchFamily="18" charset="0"/>
              </a:rPr>
              <a:t>) to build capacity for PROMs and PREMs in primary care</a:t>
            </a:r>
            <a:r>
              <a:rPr lang="en-CA" sz="2700" dirty="0">
                <a:solidFill>
                  <a:schemeClr val="tx2"/>
                </a:solidFill>
                <a:effectLst/>
                <a:latin typeface="+mj-lt"/>
              </a:rPr>
              <a:t> </a:t>
            </a:r>
            <a:endParaRPr lang="en-CA" sz="2700" dirty="0">
              <a:solidFill>
                <a:schemeClr val="tx2"/>
              </a:solidFill>
              <a:latin typeface="+mj-lt"/>
            </a:endParaRPr>
          </a:p>
          <a:p>
            <a:r>
              <a:rPr lang="en-CA" sz="2700" dirty="0">
                <a:solidFill>
                  <a:schemeClr val="tx2"/>
                </a:solidFill>
                <a:latin typeface="+mj-lt"/>
                <a:sym typeface="Wingdings" pitchFamily="2" charset="2"/>
              </a:rPr>
              <a:t>  Allows for capturing patient satisfaction with care</a:t>
            </a:r>
          </a:p>
          <a:p>
            <a:r>
              <a:rPr lang="en-CA" sz="2700" dirty="0">
                <a:solidFill>
                  <a:schemeClr val="tx2"/>
                </a:solidFill>
                <a:effectLst/>
                <a:latin typeface="+mj-lt"/>
                <a:ea typeface="Calibri" panose="020F0502020204030204" pitchFamily="34" charset="0"/>
              </a:rPr>
              <a:t>Research needed on practice-level and other provider level factors that influence both outcomes and experiences and contribute to satisfaction with care</a:t>
            </a:r>
            <a:endParaRPr lang="en-CA" sz="2700" dirty="0">
              <a:solidFill>
                <a:schemeClr val="tx2"/>
              </a:solidFill>
              <a:latin typeface="+mj-lt"/>
              <a:sym typeface="Wingdings" pitchFamily="2" charset="2"/>
            </a:endParaRPr>
          </a:p>
          <a:p>
            <a:r>
              <a:rPr lang="en-CA" sz="2700" dirty="0">
                <a:solidFill>
                  <a:schemeClr val="tx2"/>
                </a:solidFill>
                <a:latin typeface="+mj-lt"/>
                <a:sym typeface="Wingdings" pitchFamily="2" charset="2"/>
              </a:rPr>
              <a:t>This research </a:t>
            </a:r>
            <a:r>
              <a:rPr lang="en-CA" sz="2700" dirty="0">
                <a:solidFill>
                  <a:schemeClr val="tx2"/>
                </a:solidFill>
                <a:effectLst/>
                <a:latin typeface="+mj-lt"/>
                <a:ea typeface="Calibri" panose="020F0502020204030204" pitchFamily="34" charset="0"/>
              </a:rPr>
              <a:t>explores </a:t>
            </a:r>
            <a:r>
              <a:rPr lang="en-CA" sz="2700" b="1" dirty="0">
                <a:solidFill>
                  <a:schemeClr val="tx2"/>
                </a:solidFill>
                <a:effectLst/>
                <a:latin typeface="+mj-lt"/>
                <a:ea typeface="Calibri" panose="020F0502020204030204" pitchFamily="34" charset="0"/>
              </a:rPr>
              <a:t>patient and practice-level characteristics associated with satisfaction with health care</a:t>
            </a:r>
            <a:r>
              <a:rPr lang="en-CA" sz="2700" b="1" dirty="0">
                <a:solidFill>
                  <a:schemeClr val="tx2"/>
                </a:solidFill>
                <a:effectLst/>
                <a:latin typeface="+mj-lt"/>
              </a:rPr>
              <a:t> </a:t>
            </a:r>
            <a:endParaRPr lang="en-CA" sz="2700" b="1" dirty="0">
              <a:solidFill>
                <a:schemeClr val="tx2"/>
              </a:solidFill>
              <a:latin typeface="+mj-lt"/>
              <a:sym typeface="Wingdings" pitchFamily="2" charset="2"/>
            </a:endParaRPr>
          </a:p>
          <a:p>
            <a:endParaRPr lang="en-US" sz="15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2478BA5-B998-EAC0-87B9-9C812CE01C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7085" y="1476306"/>
            <a:ext cx="4343124" cy="3382256"/>
          </a:xfrm>
          <a:prstGeom prst="rect">
            <a:avLst/>
          </a:prstGeom>
        </p:spPr>
      </p:pic>
    </p:spTree>
    <p:extLst>
      <p:ext uri="{BB962C8B-B14F-4D97-AF65-F5344CB8AC3E}">
        <p14:creationId xmlns:p14="http://schemas.microsoft.com/office/powerpoint/2010/main" val="4283378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8D083-18E2-8851-848F-32AA295BE2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18FE0-A046-8274-E233-6D33357FE9C4}"/>
              </a:ext>
            </a:extLst>
          </p:cNvPr>
          <p:cNvSpPr>
            <a:spLocks noGrp="1"/>
          </p:cNvSpPr>
          <p:nvPr>
            <p:ph type="title" idx="4294967295"/>
          </p:nvPr>
        </p:nvSpPr>
        <p:spPr>
          <a:xfrm>
            <a:off x="534444" y="338977"/>
            <a:ext cx="11123112" cy="1325563"/>
          </a:xfrm>
        </p:spPr>
        <p:txBody>
          <a:bodyPr/>
          <a:lstStyle/>
          <a:p>
            <a:r>
              <a:rPr lang="en-US" dirty="0"/>
              <a:t>We all know how poorly Canada performs</a:t>
            </a:r>
          </a:p>
        </p:txBody>
      </p:sp>
      <p:grpSp>
        <p:nvGrpSpPr>
          <p:cNvPr id="5" name="Group 4">
            <a:extLst>
              <a:ext uri="{FF2B5EF4-FFF2-40B4-BE49-F238E27FC236}">
                <a16:creationId xmlns:a16="http://schemas.microsoft.com/office/drawing/2014/main" id="{58DB00EA-F29F-6616-1776-21215A213D73}"/>
              </a:ext>
            </a:extLst>
          </p:cNvPr>
          <p:cNvGrpSpPr/>
          <p:nvPr/>
        </p:nvGrpSpPr>
        <p:grpSpPr>
          <a:xfrm>
            <a:off x="1646805" y="1664540"/>
            <a:ext cx="7875998" cy="4422624"/>
            <a:chOff x="219618" y="-178437"/>
            <a:chExt cx="8696346" cy="5259990"/>
          </a:xfrm>
        </p:grpSpPr>
        <p:pic>
          <p:nvPicPr>
            <p:cNvPr id="6" name="Picture 5">
              <a:extLst>
                <a:ext uri="{FF2B5EF4-FFF2-40B4-BE49-F238E27FC236}">
                  <a16:creationId xmlns:a16="http://schemas.microsoft.com/office/drawing/2014/main" id="{F47CFFB7-D319-2212-2646-24045F5028ED}"/>
                </a:ext>
              </a:extLst>
            </p:cNvPr>
            <p:cNvPicPr>
              <a:picLocks noChangeAspect="1"/>
            </p:cNvPicPr>
            <p:nvPr/>
          </p:nvPicPr>
          <p:blipFill>
            <a:blip r:embed="rId2"/>
            <a:stretch>
              <a:fillRect/>
            </a:stretch>
          </p:blipFill>
          <p:spPr>
            <a:xfrm>
              <a:off x="239774" y="-178437"/>
              <a:ext cx="8676190" cy="4790475"/>
            </a:xfrm>
            <a:prstGeom prst="rect">
              <a:avLst/>
            </a:prstGeom>
          </p:spPr>
        </p:pic>
        <p:pic>
          <p:nvPicPr>
            <p:cNvPr id="7" name="Picture 6">
              <a:extLst>
                <a:ext uri="{FF2B5EF4-FFF2-40B4-BE49-F238E27FC236}">
                  <a16:creationId xmlns:a16="http://schemas.microsoft.com/office/drawing/2014/main" id="{5C9E98D6-0FCB-0FF8-6DAB-80B56A74226C}"/>
                </a:ext>
              </a:extLst>
            </p:cNvPr>
            <p:cNvPicPr>
              <a:picLocks noChangeAspect="1"/>
            </p:cNvPicPr>
            <p:nvPr/>
          </p:nvPicPr>
          <p:blipFill>
            <a:blip r:embed="rId3"/>
            <a:stretch>
              <a:fillRect/>
            </a:stretch>
          </p:blipFill>
          <p:spPr>
            <a:xfrm>
              <a:off x="219618" y="4538696"/>
              <a:ext cx="8685714" cy="542857"/>
            </a:xfrm>
            <a:prstGeom prst="rect">
              <a:avLst/>
            </a:prstGeom>
          </p:spPr>
        </p:pic>
      </p:grpSp>
      <p:sp>
        <p:nvSpPr>
          <p:cNvPr id="8" name="Oval 7">
            <a:extLst>
              <a:ext uri="{FF2B5EF4-FFF2-40B4-BE49-F238E27FC236}">
                <a16:creationId xmlns:a16="http://schemas.microsoft.com/office/drawing/2014/main" id="{92B48C24-63E8-9DC9-A5D7-639571FC6799}"/>
              </a:ext>
            </a:extLst>
          </p:cNvPr>
          <p:cNvSpPr/>
          <p:nvPr/>
        </p:nvSpPr>
        <p:spPr>
          <a:xfrm>
            <a:off x="4140070" y="2047741"/>
            <a:ext cx="566057" cy="35605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Up 20">
            <a:extLst>
              <a:ext uri="{FF2B5EF4-FFF2-40B4-BE49-F238E27FC236}">
                <a16:creationId xmlns:a16="http://schemas.microsoft.com/office/drawing/2014/main" id="{0EB4C869-F2F4-B9BE-2BD1-C04A7B747749}"/>
              </a:ext>
            </a:extLst>
          </p:cNvPr>
          <p:cNvSpPr/>
          <p:nvPr/>
        </p:nvSpPr>
        <p:spPr>
          <a:xfrm>
            <a:off x="4401326" y="5608243"/>
            <a:ext cx="45719" cy="318518"/>
          </a:xfrm>
          <a:prstGeom prst="upArrow">
            <a:avLst/>
          </a:prstGeom>
          <a:solidFill>
            <a:srgbClr val="1F497D"/>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55747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316980-80B5-8046-6486-AF9F7DE10F3E}"/>
              </a:ext>
            </a:extLst>
          </p:cNvPr>
          <p:cNvSpPr>
            <a:spLocks noGrp="1"/>
          </p:cNvSpPr>
          <p:nvPr>
            <p:ph type="title"/>
          </p:nvPr>
        </p:nvSpPr>
        <p:spPr>
          <a:xfrm>
            <a:off x="2619109" y="-57789"/>
            <a:ext cx="4977976" cy="1454051"/>
          </a:xfrm>
        </p:spPr>
        <p:txBody>
          <a:bodyPr>
            <a:normAutofit/>
          </a:bodyPr>
          <a:lstStyle/>
          <a:p>
            <a:r>
              <a:rPr lang="en-US" sz="3600" dirty="0">
                <a:solidFill>
                  <a:schemeClr val="tx2"/>
                </a:solidFill>
              </a:rPr>
              <a:t>Sample</a:t>
            </a: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3"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Content Placeholder 5">
            <a:extLst>
              <a:ext uri="{FF2B5EF4-FFF2-40B4-BE49-F238E27FC236}">
                <a16:creationId xmlns:a16="http://schemas.microsoft.com/office/drawing/2014/main" id="{DBBAAF57-BDD0-ABE3-2538-3E249E1C482D}"/>
              </a:ext>
            </a:extLst>
          </p:cNvPr>
          <p:cNvSpPr txBox="1">
            <a:spLocks/>
          </p:cNvSpPr>
          <p:nvPr/>
        </p:nvSpPr>
        <p:spPr>
          <a:xfrm>
            <a:off x="373982" y="1548662"/>
            <a:ext cx="56005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7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Convenience sample of patients and their providers were surveyed across 16 practices in Ontario </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7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Eligibility criteria for patients: aged 45 years + who visited their provider in the past 6 months</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7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1 representative from each practice was surveyed to collect practice-level data</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700" b="1"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Distribution: </a:t>
            </a:r>
            <a:r>
              <a:rPr kumimoji="0" lang="en-CA" sz="27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patient surveys were sent through a generic link via their practice</a:t>
            </a:r>
            <a:endParaRPr kumimoji="0" lang="en-US" sz="2700" b="1"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318;p32">
            <a:extLst>
              <a:ext uri="{FF2B5EF4-FFF2-40B4-BE49-F238E27FC236}">
                <a16:creationId xmlns:a16="http://schemas.microsoft.com/office/drawing/2014/main" id="{6D797BB7-9C4F-0BC2-B959-DA5015955DDB}"/>
              </a:ext>
            </a:extLst>
          </p:cNvPr>
          <p:cNvPicPr preferRelativeResize="0"/>
          <p:nvPr/>
        </p:nvPicPr>
        <p:blipFill>
          <a:blip r:embed="rId3">
            <a:alphaModFix/>
          </a:blip>
          <a:stretch>
            <a:fillRect/>
          </a:stretch>
        </p:blipFill>
        <p:spPr>
          <a:xfrm>
            <a:off x="7944667" y="1548662"/>
            <a:ext cx="3038875" cy="3038875"/>
          </a:xfrm>
          <a:prstGeom prst="rect">
            <a:avLst/>
          </a:prstGeom>
          <a:solidFill>
            <a:schemeClr val="lt1"/>
          </a:solidFill>
          <a:ln>
            <a:noFill/>
          </a:ln>
        </p:spPr>
      </p:pic>
    </p:spTree>
    <p:extLst>
      <p:ext uri="{BB962C8B-B14F-4D97-AF65-F5344CB8AC3E}">
        <p14:creationId xmlns:p14="http://schemas.microsoft.com/office/powerpoint/2010/main" val="8861887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0F5949-A7B3-FE29-6681-6AE10DD434B8}"/>
              </a:ext>
            </a:extLst>
          </p:cNvPr>
          <p:cNvSpPr>
            <a:spLocks noGrp="1"/>
          </p:cNvSpPr>
          <p:nvPr>
            <p:ph type="title"/>
          </p:nvPr>
        </p:nvSpPr>
        <p:spPr>
          <a:xfrm>
            <a:off x="486910" y="186325"/>
            <a:ext cx="9833548" cy="602376"/>
          </a:xfrm>
        </p:spPr>
        <p:txBody>
          <a:bodyPr anchor="b">
            <a:normAutofit/>
          </a:bodyPr>
          <a:lstStyle/>
          <a:p>
            <a:pPr algn="ctr"/>
            <a:r>
              <a:rPr lang="en-US" sz="3600" dirty="0">
                <a:solidFill>
                  <a:schemeClr val="tx2"/>
                </a:solidFill>
              </a:rPr>
              <a:t>Data Collection</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E8890916-ED4B-4DCA-8ADE-5351444128C2}"/>
              </a:ext>
            </a:extLst>
          </p:cNvPr>
          <p:cNvSpPr>
            <a:spLocks noGrp="1"/>
          </p:cNvSpPr>
          <p:nvPr>
            <p:ph idx="1"/>
          </p:nvPr>
        </p:nvSpPr>
        <p:spPr>
          <a:xfrm>
            <a:off x="211817" y="849981"/>
            <a:ext cx="10734478" cy="2693976"/>
          </a:xfrm>
        </p:spPr>
        <p:txBody>
          <a:bodyPr>
            <a:noAutofit/>
          </a:bodyPr>
          <a:lstStyle/>
          <a:p>
            <a:pPr marL="514350">
              <a:lnSpc>
                <a:spcPct val="70000"/>
              </a:lnSpc>
            </a:pPr>
            <a:r>
              <a:rPr lang="en-US" sz="2700" b="1" dirty="0">
                <a:solidFill>
                  <a:schemeClr val="tx2"/>
                </a:solidFill>
                <a:highlight>
                  <a:srgbClr val="FFFFFF"/>
                </a:highlight>
                <a:latin typeface="+mj-lt"/>
              </a:rPr>
              <a:t>Practice survey: </a:t>
            </a:r>
            <a:r>
              <a:rPr lang="en-US" sz="2700" dirty="0">
                <a:solidFill>
                  <a:schemeClr val="tx2"/>
                </a:solidFill>
                <a:highlight>
                  <a:srgbClr val="FFFFFF"/>
                </a:highlight>
                <a:latin typeface="+mj-lt"/>
              </a:rPr>
              <a:t>34 questions about practice characteristics (e.g. location; practice type; funding model; team composition; and services provided) </a:t>
            </a:r>
          </a:p>
          <a:p>
            <a:pPr marL="514350">
              <a:lnSpc>
                <a:spcPct val="70000"/>
              </a:lnSpc>
            </a:pPr>
            <a:r>
              <a:rPr lang="en-US" sz="2700" b="1" dirty="0">
                <a:solidFill>
                  <a:schemeClr val="tx2"/>
                </a:solidFill>
                <a:highlight>
                  <a:srgbClr val="FFFFFF"/>
                </a:highlight>
                <a:latin typeface="+mj-lt"/>
              </a:rPr>
              <a:t>Patient survey: </a:t>
            </a:r>
            <a:r>
              <a:rPr lang="en-US" sz="2700" dirty="0">
                <a:solidFill>
                  <a:schemeClr val="tx2"/>
                </a:solidFill>
                <a:highlight>
                  <a:srgbClr val="FFFFFF"/>
                </a:highlight>
                <a:latin typeface="+mj-lt"/>
              </a:rPr>
              <a:t>121 items covering four domains: (1) health status and symptoms; (2) managing health; (3) experiences of primary health care services; and (4) experiences of other health care services, and sociodemographic characteristics</a:t>
            </a:r>
          </a:p>
          <a:p>
            <a:pPr marL="285750" indent="0">
              <a:lnSpc>
                <a:spcPct val="70000"/>
              </a:lnSpc>
              <a:buNone/>
            </a:pPr>
            <a:endParaRPr lang="en-US" sz="2700" dirty="0">
              <a:solidFill>
                <a:schemeClr val="tx2"/>
              </a:solidFill>
              <a:highlight>
                <a:srgbClr val="FFFFFF"/>
              </a:highlight>
              <a:latin typeface="+mj-lt"/>
            </a:endParaRPr>
          </a:p>
          <a:p>
            <a:pPr marL="285750" indent="0">
              <a:lnSpc>
                <a:spcPct val="70000"/>
              </a:lnSpc>
              <a:buNone/>
            </a:pPr>
            <a:endParaRPr lang="en-US" sz="2700" dirty="0">
              <a:solidFill>
                <a:schemeClr val="tx2"/>
              </a:solidFill>
              <a:highlight>
                <a:srgbClr val="FFFFFF"/>
              </a:highlight>
              <a:latin typeface="+mj-lt"/>
            </a:endParaRPr>
          </a:p>
          <a:p>
            <a:endParaRPr lang="en-US" sz="2300" dirty="0">
              <a:solidFill>
                <a:schemeClr val="tx2"/>
              </a:solidFill>
              <a:latin typeface="+mj-lt"/>
            </a:endParaRP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5" name="Table 4">
            <a:extLst>
              <a:ext uri="{FF2B5EF4-FFF2-40B4-BE49-F238E27FC236}">
                <a16:creationId xmlns:a16="http://schemas.microsoft.com/office/drawing/2014/main" id="{B53239EA-12FF-4CBA-A4ED-23745373A0E6}"/>
              </a:ext>
            </a:extLst>
          </p:cNvPr>
          <p:cNvGraphicFramePr>
            <a:graphicFrameLocks noGrp="1"/>
          </p:cNvGraphicFramePr>
          <p:nvPr/>
        </p:nvGraphicFramePr>
        <p:xfrm>
          <a:off x="1449705" y="3034257"/>
          <a:ext cx="8128000" cy="3661649"/>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186374017"/>
                    </a:ext>
                  </a:extLst>
                </a:gridCol>
                <a:gridCol w="4064000">
                  <a:extLst>
                    <a:ext uri="{9D8B030D-6E8A-4147-A177-3AD203B41FA5}">
                      <a16:colId xmlns:a16="http://schemas.microsoft.com/office/drawing/2014/main" val="3421247645"/>
                    </a:ext>
                  </a:extLst>
                </a:gridCol>
              </a:tblGrid>
              <a:tr h="372009">
                <a:tc>
                  <a:txBody>
                    <a:bodyPr/>
                    <a:lstStyle/>
                    <a:p>
                      <a:r>
                        <a:rPr lang="en-US" sz="2000" dirty="0">
                          <a:latin typeface="+mj-lt"/>
                        </a:rPr>
                        <a:t>PREMS</a:t>
                      </a:r>
                    </a:p>
                  </a:txBody>
                  <a:tcPr/>
                </a:tc>
                <a:tc>
                  <a:txBody>
                    <a:bodyPr/>
                    <a:lstStyle/>
                    <a:p>
                      <a:r>
                        <a:rPr lang="en-US" sz="2000" dirty="0">
                          <a:latin typeface="+mj-lt"/>
                        </a:rPr>
                        <a:t>PROMS</a:t>
                      </a:r>
                    </a:p>
                  </a:txBody>
                  <a:tcPr/>
                </a:tc>
                <a:extLst>
                  <a:ext uri="{0D108BD9-81ED-4DB2-BD59-A6C34878D82A}">
                    <a16:rowId xmlns:a16="http://schemas.microsoft.com/office/drawing/2014/main" val="2846666582"/>
                  </a:ext>
                </a:extLst>
              </a:tr>
              <a:tr h="3265409">
                <a:tc>
                  <a:txBody>
                    <a:bodyPr/>
                    <a:lstStyle/>
                    <a:p>
                      <a:pPr marL="285750" indent="-285750">
                        <a:buFont typeface="Arial" panose="020B0604020202020204" pitchFamily="34" charset="0"/>
                        <a:buChar char="•"/>
                      </a:pPr>
                      <a:r>
                        <a:rPr lang="en-US" sz="2000" dirty="0">
                          <a:latin typeface="+mj-lt"/>
                        </a:rPr>
                        <a:t>Access</a:t>
                      </a:r>
                    </a:p>
                    <a:p>
                      <a:pPr marL="285750" indent="-285750">
                        <a:buFont typeface="Arial" panose="020B0604020202020204" pitchFamily="34" charset="0"/>
                        <a:buChar char="•"/>
                      </a:pPr>
                      <a:r>
                        <a:rPr lang="en-US" sz="2000" dirty="0">
                          <a:latin typeface="+mj-lt"/>
                        </a:rPr>
                        <a:t>Comprehensiveness of care</a:t>
                      </a:r>
                    </a:p>
                    <a:p>
                      <a:pPr marL="285750" indent="-285750">
                        <a:buFont typeface="Arial" panose="020B0604020202020204" pitchFamily="34" charset="0"/>
                        <a:buChar char="•"/>
                      </a:pPr>
                      <a:r>
                        <a:rPr lang="en-US" sz="2000" dirty="0">
                          <a:latin typeface="+mj-lt"/>
                        </a:rPr>
                        <a:t>Quality of care</a:t>
                      </a:r>
                    </a:p>
                    <a:p>
                      <a:pPr marL="285750" indent="-285750">
                        <a:buFont typeface="Arial" panose="020B0604020202020204" pitchFamily="34" charset="0"/>
                        <a:buChar char="•"/>
                      </a:pPr>
                      <a:r>
                        <a:rPr lang="en-US" sz="2000" dirty="0">
                          <a:latin typeface="+mj-lt"/>
                        </a:rPr>
                        <a:t>Person-</a:t>
                      </a:r>
                      <a:r>
                        <a:rPr lang="en-US" sz="2000" dirty="0" err="1">
                          <a:latin typeface="+mj-lt"/>
                        </a:rPr>
                        <a:t>centredness</a:t>
                      </a:r>
                      <a:endParaRPr lang="en-US" sz="2000" dirty="0">
                        <a:latin typeface="+mj-lt"/>
                      </a:endParaRPr>
                    </a:p>
                    <a:p>
                      <a:pPr marL="285750" indent="-285750">
                        <a:buFont typeface="Arial" panose="020B0604020202020204" pitchFamily="34" charset="0"/>
                        <a:buChar char="•"/>
                      </a:pPr>
                      <a:r>
                        <a:rPr lang="en-US" sz="2000" dirty="0">
                          <a:latin typeface="+mj-lt"/>
                        </a:rPr>
                        <a:t>Care continuity</a:t>
                      </a:r>
                    </a:p>
                    <a:p>
                      <a:pPr marL="285750" indent="-285750">
                        <a:buFont typeface="Arial" panose="020B0604020202020204" pitchFamily="34" charset="0"/>
                        <a:buChar char="•"/>
                      </a:pPr>
                      <a:r>
                        <a:rPr lang="en-US" sz="2000" dirty="0">
                          <a:latin typeface="+mj-lt"/>
                        </a:rPr>
                        <a:t>Self-management support</a:t>
                      </a:r>
                    </a:p>
                    <a:p>
                      <a:pPr marL="285750" indent="-285750">
                        <a:buFont typeface="Arial" panose="020B0604020202020204" pitchFamily="34" charset="0"/>
                        <a:buChar char="•"/>
                      </a:pPr>
                      <a:r>
                        <a:rPr lang="en-US" sz="2000" dirty="0">
                          <a:latin typeface="+mj-lt"/>
                        </a:rPr>
                        <a:t>Safety</a:t>
                      </a:r>
                    </a:p>
                    <a:p>
                      <a:pPr marL="285750" indent="-285750">
                        <a:buFont typeface="Arial" panose="020B0604020202020204" pitchFamily="34" charset="0"/>
                        <a:buChar char="•"/>
                      </a:pPr>
                      <a:r>
                        <a:rPr lang="en-US" sz="2000" dirty="0">
                          <a:latin typeface="+mj-lt"/>
                        </a:rPr>
                        <a:t>Trust</a:t>
                      </a:r>
                    </a:p>
                  </a:txBody>
                  <a:tcPr/>
                </a:tc>
                <a:tc>
                  <a:txBody>
                    <a:bodyPr/>
                    <a:lstStyle/>
                    <a:p>
                      <a:pPr marL="285750" indent="-285750">
                        <a:buFont typeface="Arial" panose="020B0604020202020204" pitchFamily="34" charset="0"/>
                        <a:buChar char="•"/>
                      </a:pPr>
                      <a:r>
                        <a:rPr lang="en-US" sz="2000" dirty="0">
                          <a:latin typeface="+mj-lt"/>
                        </a:rPr>
                        <a:t>Symptoms</a:t>
                      </a:r>
                    </a:p>
                    <a:p>
                      <a:pPr marL="285750" indent="-285750">
                        <a:buFont typeface="Arial" panose="020B0604020202020204" pitchFamily="34" charset="0"/>
                        <a:buChar char="•"/>
                      </a:pPr>
                      <a:r>
                        <a:rPr lang="en-US" sz="2000" dirty="0">
                          <a:latin typeface="+mj-lt"/>
                        </a:rPr>
                        <a:t>Functioning</a:t>
                      </a:r>
                    </a:p>
                    <a:p>
                      <a:pPr marL="285750" indent="-285750">
                        <a:buFont typeface="Arial" panose="020B0604020202020204" pitchFamily="34" charset="0"/>
                        <a:buChar char="•"/>
                      </a:pPr>
                      <a:r>
                        <a:rPr lang="en-US" sz="2000" dirty="0">
                          <a:latin typeface="+mj-lt"/>
                        </a:rPr>
                        <a:t>Self-reported health status</a:t>
                      </a:r>
                    </a:p>
                    <a:p>
                      <a:pPr marL="285750" indent="-285750">
                        <a:buFont typeface="Arial" panose="020B0604020202020204" pitchFamily="34" charset="0"/>
                        <a:buChar char="•"/>
                      </a:pPr>
                      <a:r>
                        <a:rPr lang="en-US" sz="2000" dirty="0">
                          <a:latin typeface="+mj-lt"/>
                        </a:rPr>
                        <a:t>Mental health</a:t>
                      </a:r>
                    </a:p>
                    <a:p>
                      <a:pPr marL="285750" indent="-285750">
                        <a:buFont typeface="Arial" panose="020B0604020202020204" pitchFamily="34" charset="0"/>
                        <a:buChar char="•"/>
                      </a:pPr>
                      <a:r>
                        <a:rPr lang="en-US" sz="2000" dirty="0">
                          <a:latin typeface="+mj-lt"/>
                        </a:rPr>
                        <a:t>Pain</a:t>
                      </a:r>
                    </a:p>
                    <a:p>
                      <a:pPr marL="285750" indent="-285750">
                        <a:buFont typeface="Arial" panose="020B0604020202020204" pitchFamily="34" charset="0"/>
                        <a:buChar char="•"/>
                      </a:pPr>
                      <a:r>
                        <a:rPr lang="en-US" sz="2000" dirty="0">
                          <a:latin typeface="+mj-lt"/>
                        </a:rPr>
                        <a:t>Sleep disturbance</a:t>
                      </a:r>
                    </a:p>
                    <a:p>
                      <a:pPr marL="285750" indent="-285750">
                        <a:buFont typeface="Arial" panose="020B0604020202020204" pitchFamily="34" charset="0"/>
                        <a:buChar char="•"/>
                      </a:pPr>
                      <a:r>
                        <a:rPr lang="en-US" sz="2000" dirty="0">
                          <a:latin typeface="+mj-lt"/>
                        </a:rPr>
                        <a:t>Fatigue</a:t>
                      </a:r>
                    </a:p>
                    <a:p>
                      <a:pPr marL="285750" indent="-285750">
                        <a:buFont typeface="Arial" panose="020B0604020202020204" pitchFamily="34" charset="0"/>
                        <a:buChar char="•"/>
                      </a:pPr>
                      <a:r>
                        <a:rPr lang="en-US" sz="2000" dirty="0">
                          <a:latin typeface="+mj-lt"/>
                        </a:rPr>
                        <a:t>Physical functioning</a:t>
                      </a:r>
                    </a:p>
                    <a:p>
                      <a:pPr marL="285750" indent="-285750">
                        <a:buFont typeface="Arial" panose="020B0604020202020204" pitchFamily="34" charset="0"/>
                        <a:buChar char="•"/>
                      </a:pPr>
                      <a:r>
                        <a:rPr lang="en-US" sz="2000" dirty="0">
                          <a:latin typeface="+mj-lt"/>
                        </a:rPr>
                        <a:t>Satisfaction in social roles</a:t>
                      </a:r>
                    </a:p>
                    <a:p>
                      <a:pPr marL="285750" indent="-285750">
                        <a:buFont typeface="Arial" panose="020B0604020202020204" pitchFamily="34" charset="0"/>
                        <a:buChar char="•"/>
                      </a:pPr>
                      <a:r>
                        <a:rPr lang="en-US" sz="2000" dirty="0">
                          <a:latin typeface="+mj-lt"/>
                        </a:rPr>
                        <a:t>Self-management capacity</a:t>
                      </a:r>
                    </a:p>
                  </a:txBody>
                  <a:tcPr/>
                </a:tc>
                <a:extLst>
                  <a:ext uri="{0D108BD9-81ED-4DB2-BD59-A6C34878D82A}">
                    <a16:rowId xmlns:a16="http://schemas.microsoft.com/office/drawing/2014/main" val="2852521299"/>
                  </a:ext>
                </a:extLst>
              </a:tr>
            </a:tbl>
          </a:graphicData>
        </a:graphic>
      </p:graphicFrame>
    </p:spTree>
    <p:extLst>
      <p:ext uri="{BB962C8B-B14F-4D97-AF65-F5344CB8AC3E}">
        <p14:creationId xmlns:p14="http://schemas.microsoft.com/office/powerpoint/2010/main" val="35782227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0F5949-A7B3-FE29-6681-6AE10DD434B8}"/>
              </a:ext>
            </a:extLst>
          </p:cNvPr>
          <p:cNvSpPr>
            <a:spLocks noGrp="1"/>
          </p:cNvSpPr>
          <p:nvPr>
            <p:ph type="title"/>
          </p:nvPr>
        </p:nvSpPr>
        <p:spPr>
          <a:xfrm>
            <a:off x="486910" y="323612"/>
            <a:ext cx="9833548" cy="602376"/>
          </a:xfrm>
        </p:spPr>
        <p:txBody>
          <a:bodyPr anchor="b">
            <a:normAutofit/>
          </a:bodyPr>
          <a:lstStyle/>
          <a:p>
            <a:pPr algn="ctr"/>
            <a:r>
              <a:rPr lang="en-US" sz="3600" dirty="0">
                <a:solidFill>
                  <a:schemeClr val="tx2"/>
                </a:solidFill>
              </a:rPr>
              <a:t>Data Analysis</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 Box 567034743">
            <a:extLst>
              <a:ext uri="{FF2B5EF4-FFF2-40B4-BE49-F238E27FC236}">
                <a16:creationId xmlns:a16="http://schemas.microsoft.com/office/drawing/2014/main" id="{8FC50CAA-A918-6DD8-EE7C-0E68BA6253BB}"/>
              </a:ext>
            </a:extLst>
          </p:cNvPr>
          <p:cNvSpPr txBox="1"/>
          <p:nvPr/>
        </p:nvSpPr>
        <p:spPr>
          <a:xfrm>
            <a:off x="419638" y="1114703"/>
            <a:ext cx="4796290" cy="41855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0" marR="0" lvl="0" indent="0" algn="l" defTabSz="914400" rtl="0" eaLnBrk="1" fontAlgn="auto" latinLnBrk="0" hangingPunct="1">
              <a:lnSpc>
                <a:spcPct val="70000"/>
              </a:lnSpc>
              <a:spcBef>
                <a:spcPts val="1000"/>
              </a:spcBef>
              <a:spcAft>
                <a:spcPts val="0"/>
              </a:spcAft>
              <a:buClrTx/>
              <a:buSzTx/>
              <a:buFontTx/>
              <a:buNone/>
              <a:tabLst/>
              <a:defRPr/>
            </a:pPr>
            <a:r>
              <a:rPr kumimoji="0" lang="en-CA" sz="2400" b="1" i="0" u="sng"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Exposures:</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Sex</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Income</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Health status</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Wait times for appointments, </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Ability to pay rent</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Ability to buy healthy meals</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Ability to pay for electricity</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 Physician’s professional background</a:t>
            </a:r>
          </a:p>
          <a:p>
            <a:pPr marL="514350" marR="0" lvl="0" indent="-2286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Development of care plans </a:t>
            </a:r>
            <a:endParaRPr kumimoji="0" lang="en-CA"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5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sp>
        <p:nvSpPr>
          <p:cNvPr id="9" name="Text Box 2085800536">
            <a:extLst>
              <a:ext uri="{FF2B5EF4-FFF2-40B4-BE49-F238E27FC236}">
                <a16:creationId xmlns:a16="http://schemas.microsoft.com/office/drawing/2014/main" id="{6665AD13-D4B2-E826-2B52-5C8C9EE2F7B6}"/>
              </a:ext>
            </a:extLst>
          </p:cNvPr>
          <p:cNvSpPr txBox="1"/>
          <p:nvPr/>
        </p:nvSpPr>
        <p:spPr>
          <a:xfrm>
            <a:off x="6599273" y="1249599"/>
            <a:ext cx="5425515" cy="356012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70000"/>
              </a:lnSpc>
              <a:spcBef>
                <a:spcPts val="1000"/>
              </a:spcBef>
              <a:spcAft>
                <a:spcPts val="0"/>
              </a:spcAft>
              <a:buClrTx/>
              <a:buSzTx/>
              <a:buFontTx/>
              <a:buNone/>
              <a:tabLst/>
              <a:defRPr/>
            </a:pPr>
            <a:r>
              <a:rPr kumimoji="0" lang="en-CA" sz="2400" b="1" i="0" u="sng"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Outcome</a:t>
            </a:r>
            <a:r>
              <a:rPr kumimoji="0" lang="en-CA" sz="2400" b="1"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a:t>
            </a:r>
          </a:p>
          <a:p>
            <a:pPr marL="0" marR="0" lvl="0" indent="0" algn="l" defTabSz="914400" rtl="0" eaLnBrk="1" fontAlgn="auto" latinLnBrk="0" hangingPunct="1">
              <a:lnSpc>
                <a:spcPct val="70000"/>
              </a:lnSpc>
              <a:spcBef>
                <a:spcPts val="1000"/>
              </a:spcBef>
              <a:spcAft>
                <a:spcPts val="0"/>
              </a:spcAft>
              <a:buClrTx/>
              <a:buSzTx/>
              <a:buFontTx/>
              <a:buNone/>
              <a:tabLst/>
              <a:defRPr/>
            </a:pPr>
            <a:r>
              <a:rPr kumimoji="0" lang="en-CA" sz="2400" b="1"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Satisfaction with Care</a:t>
            </a:r>
          </a:p>
          <a:p>
            <a:pPr marL="0" marR="0" lvl="0" indent="0" algn="l" defTabSz="914400" rtl="0" eaLnBrk="1" fontAlgn="auto" latinLnBrk="0" hangingPunct="1">
              <a:lnSpc>
                <a:spcPct val="70000"/>
              </a:lnSpc>
              <a:spcBef>
                <a:spcPts val="1000"/>
              </a:spcBef>
              <a:spcAft>
                <a:spcPts val="0"/>
              </a:spcAft>
              <a:buClrTx/>
              <a:buSzTx/>
              <a:buFontTx/>
              <a:buNone/>
              <a:tabLst/>
              <a:defRPr/>
            </a:pPr>
            <a:r>
              <a:rPr kumimoji="0" lang="en-CA" sz="2400" b="1"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(“When taking all things into consideration in relation to the care you have received, overall, how do you rate the medical care that you have received in the past 12 months from your primary care clinic?”)  </a:t>
            </a:r>
          </a:p>
        </p:txBody>
      </p:sp>
      <p:cxnSp>
        <p:nvCxnSpPr>
          <p:cNvPr id="11" name="Straight Arrow Connector 10">
            <a:extLst>
              <a:ext uri="{FF2B5EF4-FFF2-40B4-BE49-F238E27FC236}">
                <a16:creationId xmlns:a16="http://schemas.microsoft.com/office/drawing/2014/main" id="{6ACB5E01-903A-480D-9411-2E399AB3B44B}"/>
              </a:ext>
            </a:extLst>
          </p:cNvPr>
          <p:cNvCxnSpPr>
            <a:cxnSpLocks/>
          </p:cNvCxnSpPr>
          <p:nvPr/>
        </p:nvCxnSpPr>
        <p:spPr>
          <a:xfrm>
            <a:off x="5216233" y="2382977"/>
            <a:ext cx="1383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8B79AB-3E7A-DCF5-602B-7A5950A24917}"/>
              </a:ext>
            </a:extLst>
          </p:cNvPr>
          <p:cNvSpPr txBox="1"/>
          <p:nvPr/>
        </p:nvSpPr>
        <p:spPr>
          <a:xfrm>
            <a:off x="3302000" y="5537200"/>
            <a:ext cx="734906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44546A"/>
                </a:solidFill>
                <a:effectLst/>
                <a:highlight>
                  <a:srgbClr val="FFFFFF"/>
                </a:highlight>
                <a:uLnTx/>
                <a:uFillTx/>
                <a:latin typeface="Calibri Light" panose="020F0302020204030204"/>
                <a:ea typeface="+mn-ea"/>
                <a:cs typeface="+mn-cs"/>
              </a:rPr>
              <a:t>Model= random effects multivariate ordinal logistic regression</a:t>
            </a:r>
          </a:p>
        </p:txBody>
      </p:sp>
    </p:spTree>
    <p:extLst>
      <p:ext uri="{BB962C8B-B14F-4D97-AF65-F5344CB8AC3E}">
        <p14:creationId xmlns:p14="http://schemas.microsoft.com/office/powerpoint/2010/main" val="38732396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0F5949-A7B3-FE29-6681-6AE10DD434B8}"/>
              </a:ext>
            </a:extLst>
          </p:cNvPr>
          <p:cNvSpPr>
            <a:spLocks noGrp="1"/>
          </p:cNvSpPr>
          <p:nvPr>
            <p:ph type="title"/>
          </p:nvPr>
        </p:nvSpPr>
        <p:spPr>
          <a:xfrm>
            <a:off x="942026" y="200713"/>
            <a:ext cx="9833548" cy="602376"/>
          </a:xfrm>
        </p:spPr>
        <p:txBody>
          <a:bodyPr anchor="b">
            <a:normAutofit/>
          </a:bodyPr>
          <a:lstStyle/>
          <a:p>
            <a:pPr algn="ctr"/>
            <a:r>
              <a:rPr lang="en-US" sz="3600" dirty="0">
                <a:solidFill>
                  <a:schemeClr val="tx2"/>
                </a:solidFill>
              </a:rPr>
              <a:t>Results: Patient Demographics</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5" name="Chart 4">
            <a:extLst>
              <a:ext uri="{FF2B5EF4-FFF2-40B4-BE49-F238E27FC236}">
                <a16:creationId xmlns:a16="http://schemas.microsoft.com/office/drawing/2014/main" id="{796646F6-7DAA-2B29-413B-4EF0DFFAF033}"/>
              </a:ext>
            </a:extLst>
          </p:cNvPr>
          <p:cNvGraphicFramePr>
            <a:graphicFrameLocks/>
          </p:cNvGraphicFramePr>
          <p:nvPr/>
        </p:nvGraphicFramePr>
        <p:xfrm>
          <a:off x="591974" y="6248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822B6AC4-BCF6-CB9C-7F5C-185297A11B57}"/>
              </a:ext>
            </a:extLst>
          </p:cNvPr>
          <p:cNvGraphicFramePr>
            <a:graphicFrameLocks/>
          </p:cNvGraphicFramePr>
          <p:nvPr/>
        </p:nvGraphicFramePr>
        <p:xfrm>
          <a:off x="-305" y="3630089"/>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AED716B5-F5A9-08BD-BFA2-6271206FF174}"/>
              </a:ext>
            </a:extLst>
          </p:cNvPr>
          <p:cNvGraphicFramePr>
            <a:graphicFrameLocks/>
          </p:cNvGraphicFramePr>
          <p:nvPr/>
        </p:nvGraphicFramePr>
        <p:xfrm>
          <a:off x="3833620" y="3452866"/>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a:extLst>
              <a:ext uri="{FF2B5EF4-FFF2-40B4-BE49-F238E27FC236}">
                <a16:creationId xmlns:a16="http://schemas.microsoft.com/office/drawing/2014/main" id="{B572435B-CA01-6B1D-2559-5C6A457FB8E2}"/>
              </a:ext>
            </a:extLst>
          </p:cNvPr>
          <p:cNvGraphicFramePr>
            <a:graphicFrameLocks/>
          </p:cNvGraphicFramePr>
          <p:nvPr/>
        </p:nvGraphicFramePr>
        <p:xfrm>
          <a:off x="7737254" y="3679994"/>
          <a:ext cx="45720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Chart 24">
            <a:extLst>
              <a:ext uri="{FF2B5EF4-FFF2-40B4-BE49-F238E27FC236}">
                <a16:creationId xmlns:a16="http://schemas.microsoft.com/office/drawing/2014/main" id="{A7B97CFA-38FC-D0D2-09AD-7B10202A7093}"/>
              </a:ext>
            </a:extLst>
          </p:cNvPr>
          <p:cNvGraphicFramePr>
            <a:graphicFrameLocks/>
          </p:cNvGraphicFramePr>
          <p:nvPr/>
        </p:nvGraphicFramePr>
        <p:xfrm>
          <a:off x="5611905" y="784249"/>
          <a:ext cx="6131859" cy="276204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4081235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0F5949-A7B3-FE29-6681-6AE10DD434B8}"/>
              </a:ext>
            </a:extLst>
          </p:cNvPr>
          <p:cNvSpPr>
            <a:spLocks noGrp="1"/>
          </p:cNvSpPr>
          <p:nvPr>
            <p:ph type="title"/>
          </p:nvPr>
        </p:nvSpPr>
        <p:spPr>
          <a:xfrm>
            <a:off x="1179073" y="354208"/>
            <a:ext cx="9833548" cy="602376"/>
          </a:xfrm>
        </p:spPr>
        <p:txBody>
          <a:bodyPr anchor="b">
            <a:normAutofit/>
          </a:bodyPr>
          <a:lstStyle/>
          <a:p>
            <a:pPr algn="ctr"/>
            <a:r>
              <a:rPr lang="en-US" sz="3600" dirty="0">
                <a:solidFill>
                  <a:schemeClr val="tx2"/>
                </a:solidFill>
              </a:rPr>
              <a:t>Results: Provider Demographics</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Chart 6">
            <a:extLst>
              <a:ext uri="{FF2B5EF4-FFF2-40B4-BE49-F238E27FC236}">
                <a16:creationId xmlns:a16="http://schemas.microsoft.com/office/drawing/2014/main" id="{4447FBE7-B34F-F361-B6E4-AA9E6F30AC36}"/>
              </a:ext>
            </a:extLst>
          </p:cNvPr>
          <p:cNvGraphicFramePr>
            <a:graphicFrameLocks/>
          </p:cNvGraphicFramePr>
          <p:nvPr/>
        </p:nvGraphicFramePr>
        <p:xfrm>
          <a:off x="0" y="844731"/>
          <a:ext cx="5074024" cy="2951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F23F0E8-030C-D102-453B-ABD31381EC52}"/>
              </a:ext>
            </a:extLst>
          </p:cNvPr>
          <p:cNvGraphicFramePr>
            <a:graphicFrameLocks/>
          </p:cNvGraphicFramePr>
          <p:nvPr/>
        </p:nvGraphicFramePr>
        <p:xfrm>
          <a:off x="6346859" y="84473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id="{EEB4D7B8-6789-E17D-4C4E-1C0BFE236790}"/>
              </a:ext>
            </a:extLst>
          </p:cNvPr>
          <p:cNvGraphicFramePr>
            <a:graphicFrameLocks/>
          </p:cNvGraphicFramePr>
          <p:nvPr/>
        </p:nvGraphicFramePr>
        <p:xfrm>
          <a:off x="2841621" y="3925465"/>
          <a:ext cx="6508452"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934629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0F5949-A7B3-FE29-6681-6AE10DD434B8}"/>
              </a:ext>
            </a:extLst>
          </p:cNvPr>
          <p:cNvSpPr>
            <a:spLocks noGrp="1"/>
          </p:cNvSpPr>
          <p:nvPr>
            <p:ph type="title"/>
          </p:nvPr>
        </p:nvSpPr>
        <p:spPr>
          <a:xfrm>
            <a:off x="1179073" y="206187"/>
            <a:ext cx="9833548" cy="602376"/>
          </a:xfrm>
        </p:spPr>
        <p:txBody>
          <a:bodyPr anchor="b">
            <a:normAutofit/>
          </a:bodyPr>
          <a:lstStyle/>
          <a:p>
            <a:pPr algn="ctr"/>
            <a:r>
              <a:rPr lang="en-US" sz="3600" dirty="0">
                <a:solidFill>
                  <a:schemeClr val="tx2"/>
                </a:solidFill>
              </a:rPr>
              <a:t>Regression Results</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5" name="Content Placeholder 3">
            <a:extLst>
              <a:ext uri="{FF2B5EF4-FFF2-40B4-BE49-F238E27FC236}">
                <a16:creationId xmlns:a16="http://schemas.microsoft.com/office/drawing/2014/main" id="{2C243FD6-FE6E-A496-21E7-E7EAAB436798}"/>
              </a:ext>
            </a:extLst>
          </p:cNvPr>
          <p:cNvGraphicFramePr>
            <a:graphicFrameLocks noGrp="1"/>
          </p:cNvGraphicFramePr>
          <p:nvPr>
            <p:ph idx="1"/>
          </p:nvPr>
        </p:nvGraphicFramePr>
        <p:xfrm>
          <a:off x="118052" y="825190"/>
          <a:ext cx="11955590" cy="6002932"/>
        </p:xfrm>
        <a:graphic>
          <a:graphicData uri="http://schemas.openxmlformats.org/drawingml/2006/table">
            <a:tbl>
              <a:tblPr firstRow="1" firstCol="1" bandRow="1"/>
              <a:tblGrid>
                <a:gridCol w="4057837">
                  <a:extLst>
                    <a:ext uri="{9D8B030D-6E8A-4147-A177-3AD203B41FA5}">
                      <a16:colId xmlns:a16="http://schemas.microsoft.com/office/drawing/2014/main" val="1626001321"/>
                    </a:ext>
                  </a:extLst>
                </a:gridCol>
                <a:gridCol w="3182779">
                  <a:extLst>
                    <a:ext uri="{9D8B030D-6E8A-4147-A177-3AD203B41FA5}">
                      <a16:colId xmlns:a16="http://schemas.microsoft.com/office/drawing/2014/main" val="2297922238"/>
                    </a:ext>
                  </a:extLst>
                </a:gridCol>
                <a:gridCol w="3030070">
                  <a:extLst>
                    <a:ext uri="{9D8B030D-6E8A-4147-A177-3AD203B41FA5}">
                      <a16:colId xmlns:a16="http://schemas.microsoft.com/office/drawing/2014/main" val="2062130461"/>
                    </a:ext>
                  </a:extLst>
                </a:gridCol>
                <a:gridCol w="1684904">
                  <a:extLst>
                    <a:ext uri="{9D8B030D-6E8A-4147-A177-3AD203B41FA5}">
                      <a16:colId xmlns:a16="http://schemas.microsoft.com/office/drawing/2014/main" val="4208306221"/>
                    </a:ext>
                  </a:extLst>
                </a:gridCol>
              </a:tblGrid>
              <a:tr h="405574">
                <a:tc>
                  <a:txBody>
                    <a:bodyPr/>
                    <a:lstStyle/>
                    <a:p>
                      <a:pPr algn="l" fontAlgn="t"/>
                      <a:r>
                        <a:rPr lang="en-CA" sz="1800" b="1" i="0" u="none" strike="noStrike" dirty="0">
                          <a:effectLst/>
                          <a:latin typeface="+mj-lt"/>
                          <a:ea typeface="Calibri" panose="020F0502020204030204" pitchFamily="34" charset="0"/>
                          <a:cs typeface="Calibri" panose="020F0502020204030204" pitchFamily="34" charset="0"/>
                        </a:rPr>
                        <a:t>Predictor </a:t>
                      </a:r>
                      <a:endParaRPr lang="en-CA" sz="18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r>
                        <a:rPr lang="en-CA" sz="1800" b="1" i="0" u="none" strike="noStrike" dirty="0">
                          <a:effectLst/>
                          <a:latin typeface="+mj-lt"/>
                          <a:ea typeface="Calibri" panose="020F0502020204030204" pitchFamily="34" charset="0"/>
                          <a:cs typeface="Calibri" panose="020F0502020204030204" pitchFamily="34" charset="0"/>
                        </a:rPr>
                        <a:t>Response option</a:t>
                      </a:r>
                      <a:endParaRPr lang="en-CA" sz="18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r>
                        <a:rPr lang="en-CA" sz="1800" b="1" i="0" u="none" strike="noStrike">
                          <a:effectLst/>
                          <a:latin typeface="+mj-lt"/>
                          <a:ea typeface="Calibri" panose="020F0502020204030204" pitchFamily="34" charset="0"/>
                          <a:cs typeface="Calibri" panose="020F0502020204030204" pitchFamily="34" charset="0"/>
                        </a:rPr>
                        <a:t>Odds Ratio [95% CI]</a:t>
                      </a:r>
                      <a:endParaRPr lang="en-CA" sz="1800" b="0" i="0" u="none" strike="noStrike">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CA" sz="1800" b="1" i="0" u="none" strike="noStrike" dirty="0">
                          <a:effectLst/>
                          <a:latin typeface="+mj-lt"/>
                          <a:ea typeface="Calibri" panose="020F0502020204030204" pitchFamily="34" charset="0"/>
                          <a:cs typeface="Calibri" panose="020F0502020204030204" pitchFamily="34" charset="0"/>
                        </a:rPr>
                        <a:t>P-Value</a:t>
                      </a:r>
                      <a:endParaRPr lang="en-CA" sz="18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956751"/>
                  </a:ext>
                </a:extLst>
              </a:tr>
              <a:tr h="230754">
                <a:tc rowSpan="4">
                  <a:txBody>
                    <a:bodyPr/>
                    <a:lstStyle/>
                    <a:p>
                      <a:pPr algn="l" fontAlgn="t"/>
                      <a:r>
                        <a:rPr lang="en-CA" sz="1600" b="1" i="0" u="none" strike="noStrike" dirty="0">
                          <a:effectLst/>
                          <a:latin typeface="+mj-lt"/>
                          <a:ea typeface="Calibri" panose="020F0502020204030204" pitchFamily="34" charset="0"/>
                          <a:cs typeface="Calibri" panose="020F0502020204030204" pitchFamily="34" charset="0"/>
                        </a:rPr>
                        <a:t>Annual household income</a:t>
                      </a:r>
                      <a:endParaRPr lang="en-CA" sz="1600" b="0" i="0" u="none" strike="noStrike" dirty="0">
                        <a:effectLst/>
                        <a:latin typeface="+mj-lt"/>
                        <a:cs typeface="Calibri" panose="020F0502020204030204" pitchFamily="34" charset="0"/>
                      </a:endParaRPr>
                    </a:p>
                    <a:p>
                      <a:pPr algn="l" fontAlgn="t"/>
                      <a:r>
                        <a:rPr lang="en-CA" sz="1600" b="0" i="0" u="none" strike="noStrike" dirty="0">
                          <a:effectLst/>
                          <a:latin typeface="+mj-lt"/>
                          <a:ea typeface="Calibri" panose="020F0502020204030204" pitchFamily="34" charset="0"/>
                          <a:cs typeface="Calibri" panose="020F0502020204030204" pitchFamily="34" charset="0"/>
                        </a:rPr>
                        <a:t> </a:t>
                      </a:r>
                      <a:endParaRPr lang="en-CA" sz="1600" b="0" i="0" u="none" strike="noStrike" dirty="0">
                        <a:effectLst/>
                        <a:latin typeface="+mj-lt"/>
                        <a:cs typeface="Calibri" panose="020F0502020204030204" pitchFamily="34" charset="0"/>
                      </a:endParaRPr>
                    </a:p>
                    <a:p>
                      <a:pPr algn="l" fontAlgn="t"/>
                      <a:r>
                        <a:rPr lang="en-CA" sz="1600" b="0" i="0" u="none" strike="noStrike" dirty="0">
                          <a:effectLst/>
                          <a:latin typeface="+mj-lt"/>
                          <a:ea typeface="Calibri" panose="020F0502020204030204" pitchFamily="34" charset="0"/>
                          <a:cs typeface="Calibri" panose="020F0502020204030204" pitchFamily="34" charset="0"/>
                        </a:rPr>
                        <a:t>Ref category: &lt;=60,000</a:t>
                      </a:r>
                      <a:endParaRPr lang="en-CA" sz="1600" b="0" i="0" u="none" strike="noStrike" dirty="0">
                        <a:effectLst/>
                        <a:latin typeface="+mj-lt"/>
                        <a:cs typeface="Calibri" panose="020F0502020204030204" pitchFamily="34" charset="0"/>
                      </a:endParaRPr>
                    </a:p>
                    <a:p>
                      <a:pPr algn="l" fontAlgn="t"/>
                      <a:r>
                        <a:rPr lang="en-CA" sz="1600" b="0" i="0" u="none" strike="noStrike" dirty="0">
                          <a:effectLst/>
                          <a:latin typeface="+mj-lt"/>
                          <a:ea typeface="Calibri" panose="020F0502020204030204" pitchFamily="34" charset="0"/>
                          <a:cs typeface="Calibri" panose="020F0502020204030204" pitchFamily="34" charset="0"/>
                        </a:rPr>
                        <a:t> </a:t>
                      </a:r>
                      <a:endParaRPr lang="en-CA" sz="1600" b="0" i="0" u="none" strike="noStrike" dirty="0">
                        <a:effectLst/>
                        <a:latin typeface="+mj-lt"/>
                        <a:cs typeface="Calibri" panose="020F0502020204030204" pitchFamily="34" charset="0"/>
                      </a:endParaRPr>
                    </a:p>
                  </a:txBody>
                  <a:tcPr marL="76563" marR="76563" marT="38282" marB="382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t"/>
                      <a:r>
                        <a:rPr lang="en-CA" sz="1600" b="0" i="0" u="none" strike="noStrike" dirty="0">
                          <a:effectLst/>
                          <a:latin typeface="+mj-lt"/>
                          <a:ea typeface="Calibri" panose="020F0502020204030204" pitchFamily="34" charset="0"/>
                          <a:cs typeface="Calibri" panose="020F0502020204030204" pitchFamily="34" charset="0"/>
                        </a:rPr>
                        <a:t>$60,000-$99,000</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t"/>
                      <a:r>
                        <a:rPr lang="en-CA" sz="1600" b="0" i="0" u="none" strike="noStrike">
                          <a:effectLst/>
                          <a:latin typeface="+mj-lt"/>
                          <a:ea typeface="Arial" panose="020B0604020202020204" pitchFamily="34" charset="0"/>
                          <a:cs typeface="Calibri" panose="020F0502020204030204" pitchFamily="34" charset="0"/>
                        </a:rPr>
                        <a:t>0.935 [0.599, 1.461]</a:t>
                      </a:r>
                      <a:endParaRPr lang="en-CA" sz="1600" b="0" i="0" u="none" strike="noStrike">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0.769</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73353745"/>
                  </a:ext>
                </a:extLst>
              </a:tr>
              <a:tr h="230754">
                <a:tc vMerge="1">
                  <a:txBody>
                    <a:bodyPr/>
                    <a:lstStyle/>
                    <a:p>
                      <a:endParaRPr lang="en-US"/>
                    </a:p>
                  </a:txBody>
                  <a:tcPr/>
                </a:tc>
                <a:tc>
                  <a:txBody>
                    <a:bodyPr/>
                    <a:lstStyle/>
                    <a:p>
                      <a:pPr algn="l" fontAlgn="t"/>
                      <a:r>
                        <a:rPr lang="en-CA" sz="1600" b="0" i="0" u="none" strike="noStrike" dirty="0">
                          <a:effectLst/>
                          <a:latin typeface="+mj-lt"/>
                          <a:ea typeface="Calibri" panose="020F0502020204030204" pitchFamily="34" charset="0"/>
                          <a:cs typeface="Calibri" panose="020F0502020204030204" pitchFamily="34" charset="0"/>
                        </a:rPr>
                        <a:t>$99,000 or more</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0.745 [0.476, 1.168]</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0.199</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559335494"/>
                  </a:ext>
                </a:extLst>
              </a:tr>
              <a:tr h="230754">
                <a:tc vMerge="1">
                  <a:txBody>
                    <a:bodyPr/>
                    <a:lstStyle/>
                    <a:p>
                      <a:endParaRPr lang="en-US"/>
                    </a:p>
                  </a:txBody>
                  <a:tcPr/>
                </a:tc>
                <a:tc>
                  <a:txBody>
                    <a:bodyPr/>
                    <a:lstStyle/>
                    <a:p>
                      <a:pPr algn="l" fontAlgn="t"/>
                      <a:r>
                        <a:rPr lang="en-CA" sz="1600" b="0" i="0" u="none" strike="noStrike" dirty="0">
                          <a:effectLst/>
                          <a:latin typeface="+mj-lt"/>
                          <a:ea typeface="Calibri" panose="020F0502020204030204" pitchFamily="34" charset="0"/>
                          <a:cs typeface="Calibri" panose="020F0502020204030204" pitchFamily="34" charset="0"/>
                        </a:rPr>
                        <a:t>Don’t know</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0.806 [0.261, 2.494]</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0.709</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540966571"/>
                  </a:ext>
                </a:extLst>
              </a:tr>
              <a:tr h="274319">
                <a:tc vMerge="1">
                  <a:txBody>
                    <a:bodyPr/>
                    <a:lstStyle/>
                    <a:p>
                      <a:endParaRPr lang="en-US"/>
                    </a:p>
                  </a:txBody>
                  <a:tcPr/>
                </a:tc>
                <a:tc>
                  <a:txBody>
                    <a:bodyPr/>
                    <a:lstStyle/>
                    <a:p>
                      <a:pPr algn="l" fontAlgn="t"/>
                      <a:r>
                        <a:rPr lang="en-CA" sz="1600" b="0" i="0" u="none" strike="noStrike" dirty="0">
                          <a:solidFill>
                            <a:srgbClr val="FF0000"/>
                          </a:solidFill>
                          <a:effectLst/>
                          <a:latin typeface="+mj-lt"/>
                          <a:ea typeface="Calibri" panose="020F0502020204030204" pitchFamily="34" charset="0"/>
                          <a:cs typeface="Calibri" panose="020F0502020204030204" pitchFamily="34" charset="0"/>
                        </a:rPr>
                        <a:t>Prefer not to say</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0.606 [0.383, 0.959]</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0.033**</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878335056"/>
                  </a:ext>
                </a:extLst>
              </a:tr>
              <a:tr h="230754">
                <a:tc rowSpan="4">
                  <a:txBody>
                    <a:bodyPr/>
                    <a:lstStyle/>
                    <a:p>
                      <a:pPr algn="l" fontAlgn="t"/>
                      <a:r>
                        <a:rPr lang="en-CA" sz="1600" b="1" i="0" u="none" strike="noStrike" dirty="0">
                          <a:effectLst/>
                          <a:latin typeface="+mj-lt"/>
                          <a:ea typeface="Calibri" panose="020F0502020204030204" pitchFamily="34" charset="0"/>
                          <a:cs typeface="Calibri" panose="020F0502020204030204" pitchFamily="34" charset="0"/>
                        </a:rPr>
                        <a:t>Frequency of being worried or stressed about having enough money to pay rent or mortgage</a:t>
                      </a:r>
                      <a:endParaRPr lang="en-CA" sz="1600" b="0" i="0" u="none" strike="noStrike" dirty="0">
                        <a:effectLst/>
                        <a:latin typeface="+mj-lt"/>
                        <a:ea typeface="Calibri" panose="020F0502020204030204" pitchFamily="34" charset="0"/>
                        <a:cs typeface="Calibri" panose="020F0502020204030204" pitchFamily="34" charset="0"/>
                      </a:endParaRPr>
                    </a:p>
                    <a:p>
                      <a:pPr algn="l" fontAlgn="t"/>
                      <a:endParaRPr lang="en-CA" sz="1600" b="0" i="0" u="none" strike="noStrike" dirty="0">
                        <a:effectLst/>
                        <a:latin typeface="+mj-lt"/>
                        <a:cs typeface="Calibri" panose="020F0502020204030204" pitchFamily="34" charset="0"/>
                      </a:endParaRPr>
                    </a:p>
                    <a:p>
                      <a:pPr algn="l" fontAlgn="t"/>
                      <a:r>
                        <a:rPr lang="en-CA" sz="1600" b="0" i="0" u="none" strike="noStrike" dirty="0">
                          <a:effectLst/>
                          <a:latin typeface="+mj-lt"/>
                          <a:ea typeface="Calibri" panose="020F0502020204030204" pitchFamily="34" charset="0"/>
                          <a:cs typeface="Calibri" panose="020F0502020204030204" pitchFamily="34" charset="0"/>
                        </a:rPr>
                        <a:t>Ref category: Never </a:t>
                      </a:r>
                      <a:endParaRPr lang="en-CA" sz="1600" b="0" i="0" u="none" strike="noStrike" dirty="0">
                        <a:effectLst/>
                        <a:latin typeface="+mj-lt"/>
                        <a:cs typeface="Calibri" panose="020F0502020204030204" pitchFamily="34" charset="0"/>
                      </a:endParaRPr>
                    </a:p>
                  </a:txBody>
                  <a:tcPr marL="76563" marR="76563" marT="38282" marB="382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r>
                        <a:rPr lang="en-CA" sz="1600" b="0" i="0" u="none" strike="noStrike" dirty="0">
                          <a:solidFill>
                            <a:srgbClr val="FF0000"/>
                          </a:solidFill>
                          <a:effectLst/>
                          <a:latin typeface="+mj-lt"/>
                          <a:ea typeface="Calibri" panose="020F0502020204030204" pitchFamily="34" charset="0"/>
                          <a:cs typeface="Calibri" panose="020F0502020204030204" pitchFamily="34" charset="0"/>
                        </a:rPr>
                        <a:t>Always</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0.659 [0.470, 0.925]</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r>
                        <a:rPr lang="en-CA" sz="1600" b="0" i="0" u="none" strike="noStrike">
                          <a:solidFill>
                            <a:srgbClr val="FF0000"/>
                          </a:solidFill>
                          <a:effectLst/>
                          <a:latin typeface="+mj-lt"/>
                          <a:ea typeface="Arial" panose="020B0604020202020204" pitchFamily="34" charset="0"/>
                          <a:cs typeface="Calibri" panose="020F0502020204030204" pitchFamily="34" charset="0"/>
                        </a:rPr>
                        <a:t>0.016**</a:t>
                      </a:r>
                      <a:endParaRPr lang="en-CA" sz="1600" b="0" i="0" u="none" strike="noStrike">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9541976"/>
                  </a:ext>
                </a:extLst>
              </a:tr>
              <a:tr h="230754">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r>
                        <a:rPr lang="en-CA" sz="1600" b="0" i="0" u="none" strike="noStrike" dirty="0">
                          <a:solidFill>
                            <a:srgbClr val="FF0000"/>
                          </a:solidFill>
                          <a:effectLst/>
                          <a:latin typeface="+mj-lt"/>
                          <a:ea typeface="Calibri" panose="020F0502020204030204" pitchFamily="34" charset="0"/>
                          <a:cs typeface="Calibri" panose="020F0502020204030204" pitchFamily="34" charset="0"/>
                        </a:rPr>
                        <a:t>Usually</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0.469 [0.231, 0.954]</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r>
                        <a:rPr lang="en-CA" sz="1600" b="0" i="0" u="none" strike="noStrike" dirty="0">
                          <a:solidFill>
                            <a:srgbClr val="FF0000"/>
                          </a:solidFill>
                          <a:effectLst/>
                          <a:latin typeface="+mj-lt"/>
                          <a:ea typeface="Calibri" panose="020F0502020204030204" pitchFamily="34" charset="0"/>
                          <a:cs typeface="Calibri" panose="020F0502020204030204" pitchFamily="34" charset="0"/>
                        </a:rPr>
                        <a:t>0.037**</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6652206"/>
                  </a:ext>
                </a:extLst>
              </a:tr>
              <a:tr h="230754">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r>
                        <a:rPr lang="en-CA" sz="1600" b="0" i="0" u="none" strike="noStrike" dirty="0">
                          <a:effectLst/>
                          <a:latin typeface="+mj-lt"/>
                          <a:ea typeface="Calibri" panose="020F0502020204030204" pitchFamily="34" charset="0"/>
                          <a:cs typeface="Calibri" panose="020F0502020204030204" pitchFamily="34" charset="0"/>
                        </a:rPr>
                        <a:t>Sometimes</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r>
                        <a:rPr lang="en-CA" sz="1600" b="0" i="0" u="none" strike="noStrike">
                          <a:effectLst/>
                          <a:latin typeface="+mj-lt"/>
                          <a:ea typeface="Arial" panose="020B0604020202020204" pitchFamily="34" charset="0"/>
                          <a:cs typeface="Calibri" panose="020F0502020204030204" pitchFamily="34" charset="0"/>
                        </a:rPr>
                        <a:t>0.967 [0.458, 2.039]</a:t>
                      </a:r>
                      <a:endParaRPr lang="en-CA" sz="1600" b="0" i="0" u="none" strike="noStrike">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r>
                        <a:rPr lang="en-CA" sz="1600" b="0" i="0" u="none" strike="noStrike">
                          <a:effectLst/>
                          <a:latin typeface="+mj-lt"/>
                          <a:ea typeface="Arial" panose="020B0604020202020204" pitchFamily="34" charset="0"/>
                          <a:cs typeface="Calibri" panose="020F0502020204030204" pitchFamily="34" charset="0"/>
                        </a:rPr>
                        <a:t>0.929</a:t>
                      </a:r>
                      <a:endParaRPr lang="en-CA" sz="1600" b="0" i="0" u="none" strike="noStrike">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3312031"/>
                  </a:ext>
                </a:extLst>
              </a:tr>
              <a:tr h="0">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r>
                        <a:rPr lang="en-CA" sz="1600" b="0" i="0" u="none" strike="noStrike" dirty="0">
                          <a:effectLst/>
                          <a:latin typeface="+mj-lt"/>
                          <a:ea typeface="Calibri" panose="020F0502020204030204" pitchFamily="34" charset="0"/>
                          <a:cs typeface="Calibri" panose="020F0502020204030204" pitchFamily="34" charset="0"/>
                        </a:rPr>
                        <a:t>Rarely</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r>
                        <a:rPr lang="en-CA" sz="1600" b="0" i="0" u="none" strike="noStrike">
                          <a:effectLst/>
                          <a:latin typeface="+mj-lt"/>
                          <a:ea typeface="Arial" panose="020B0604020202020204" pitchFamily="34" charset="0"/>
                          <a:cs typeface="Calibri" panose="020F0502020204030204" pitchFamily="34" charset="0"/>
                        </a:rPr>
                        <a:t>0.911 [0.472, 1.758]</a:t>
                      </a:r>
                      <a:endParaRPr lang="en-CA" sz="1600" b="0" i="0" u="none" strike="noStrike">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0.782</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2267943"/>
                  </a:ext>
                </a:extLst>
              </a:tr>
              <a:tr h="230754">
                <a:tc rowSpan="4">
                  <a:txBody>
                    <a:bodyPr/>
                    <a:lstStyle/>
                    <a:p>
                      <a:pPr algn="l" fontAlgn="t"/>
                      <a:r>
                        <a:rPr lang="en-CA" sz="1600" b="1" i="0" u="none" strike="noStrike" dirty="0">
                          <a:effectLst/>
                          <a:latin typeface="+mj-lt"/>
                          <a:ea typeface="Calibri" panose="020F0502020204030204" pitchFamily="34" charset="0"/>
                          <a:cs typeface="Calibri" panose="020F0502020204030204" pitchFamily="34" charset="0"/>
                        </a:rPr>
                        <a:t>Self-reported health</a:t>
                      </a:r>
                      <a:endParaRPr lang="en-CA" sz="1600" b="0" i="0" u="none" strike="noStrike" dirty="0">
                        <a:effectLst/>
                        <a:latin typeface="+mj-lt"/>
                        <a:cs typeface="Calibri" panose="020F0502020204030204" pitchFamily="34" charset="0"/>
                      </a:endParaRPr>
                    </a:p>
                    <a:p>
                      <a:pPr algn="l" fontAlgn="t"/>
                      <a:r>
                        <a:rPr lang="en-CA" sz="1600" b="0" i="0" u="none" strike="noStrike" dirty="0">
                          <a:effectLst/>
                          <a:latin typeface="+mj-lt"/>
                          <a:ea typeface="Calibri" panose="020F0502020204030204" pitchFamily="34" charset="0"/>
                          <a:cs typeface="Calibri" panose="020F0502020204030204" pitchFamily="34" charset="0"/>
                        </a:rPr>
                        <a:t> </a:t>
                      </a:r>
                      <a:endParaRPr lang="en-CA" sz="1600" b="0" i="0" u="none" strike="noStrike" dirty="0">
                        <a:effectLst/>
                        <a:latin typeface="+mj-lt"/>
                        <a:cs typeface="Calibri" panose="020F0502020204030204" pitchFamily="34" charset="0"/>
                      </a:endParaRPr>
                    </a:p>
                    <a:p>
                      <a:pPr algn="l" fontAlgn="t"/>
                      <a:r>
                        <a:rPr lang="en-CA" sz="1600" b="0" i="0" u="none" strike="noStrike" dirty="0">
                          <a:effectLst/>
                          <a:latin typeface="+mj-lt"/>
                          <a:ea typeface="Calibri" panose="020F0502020204030204" pitchFamily="34" charset="0"/>
                          <a:cs typeface="Calibri" panose="020F0502020204030204" pitchFamily="34" charset="0"/>
                        </a:rPr>
                        <a:t>Ref category: Good  </a:t>
                      </a:r>
                      <a:endParaRPr lang="en-CA" sz="1600" b="0" i="0" u="none" strike="noStrike" dirty="0">
                        <a:effectLst/>
                        <a:latin typeface="+mj-lt"/>
                        <a:cs typeface="Calibri" panose="020F0502020204030204" pitchFamily="34" charset="0"/>
                      </a:endParaRPr>
                    </a:p>
                  </a:txBody>
                  <a:tcPr marL="76563" marR="76563" marT="38282" marB="382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t"/>
                      <a:r>
                        <a:rPr lang="en-CA" sz="1600" b="0" i="0" u="none" strike="noStrike" dirty="0">
                          <a:effectLst/>
                          <a:latin typeface="+mj-lt"/>
                          <a:ea typeface="Calibri" panose="020F0502020204030204" pitchFamily="34" charset="0"/>
                          <a:cs typeface="Calibri" panose="020F0502020204030204" pitchFamily="34" charset="0"/>
                        </a:rPr>
                        <a:t>Poor</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0.613 [0.239, 1.576]</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0.310</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20957374"/>
                  </a:ext>
                </a:extLst>
              </a:tr>
              <a:tr h="0">
                <a:tc vMerge="1">
                  <a:txBody>
                    <a:bodyPr/>
                    <a:lstStyle/>
                    <a:p>
                      <a:endParaRPr lang="en-US"/>
                    </a:p>
                  </a:txBody>
                  <a:tcPr/>
                </a:tc>
                <a:tc>
                  <a:txBody>
                    <a:bodyPr/>
                    <a:lstStyle/>
                    <a:p>
                      <a:pPr algn="l" fontAlgn="t"/>
                      <a:r>
                        <a:rPr lang="en-CA" sz="1600" b="0" i="0" u="none" strike="noStrike" dirty="0">
                          <a:effectLst/>
                          <a:latin typeface="+mj-lt"/>
                          <a:ea typeface="Calibri" panose="020F0502020204030204" pitchFamily="34" charset="0"/>
                          <a:cs typeface="Calibri" panose="020F0502020204030204" pitchFamily="34" charset="0"/>
                        </a:rPr>
                        <a:t>Fair</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0.918 [0.583, 1.446]</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0.712</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33751752"/>
                  </a:ext>
                </a:extLst>
              </a:tr>
              <a:tr h="230754">
                <a:tc vMerge="1">
                  <a:txBody>
                    <a:bodyPr/>
                    <a:lstStyle/>
                    <a:p>
                      <a:endParaRPr lang="en-US"/>
                    </a:p>
                  </a:txBody>
                  <a:tcPr/>
                </a:tc>
                <a:tc>
                  <a:txBody>
                    <a:bodyPr/>
                    <a:lstStyle/>
                    <a:p>
                      <a:pPr algn="l" fontAlgn="t"/>
                      <a:r>
                        <a:rPr lang="en-CA" sz="1600" b="0" i="0" u="none" strike="noStrike" dirty="0">
                          <a:solidFill>
                            <a:srgbClr val="FF0000"/>
                          </a:solidFill>
                          <a:effectLst/>
                          <a:latin typeface="+mj-lt"/>
                          <a:ea typeface="Calibri" panose="020F0502020204030204" pitchFamily="34" charset="0"/>
                          <a:cs typeface="Calibri" panose="020F0502020204030204" pitchFamily="34" charset="0"/>
                        </a:rPr>
                        <a:t>Very Good </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1.563 [1.092, 2.237]</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0.015**</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49093794"/>
                  </a:ext>
                </a:extLst>
              </a:tr>
              <a:tr h="230754">
                <a:tc vMerge="1">
                  <a:txBody>
                    <a:bodyPr/>
                    <a:lstStyle/>
                    <a:p>
                      <a:endParaRPr lang="en-US"/>
                    </a:p>
                  </a:txBody>
                  <a:tcPr/>
                </a:tc>
                <a:tc>
                  <a:txBody>
                    <a:bodyPr/>
                    <a:lstStyle/>
                    <a:p>
                      <a:pPr algn="l" fontAlgn="t"/>
                      <a:r>
                        <a:rPr lang="en-CA" sz="1600" b="0" i="0" u="none" strike="noStrike" dirty="0">
                          <a:solidFill>
                            <a:srgbClr val="FF0000"/>
                          </a:solidFill>
                          <a:effectLst/>
                          <a:latin typeface="+mj-lt"/>
                          <a:ea typeface="Calibri" panose="020F0502020204030204" pitchFamily="34" charset="0"/>
                          <a:cs typeface="Calibri" panose="020F0502020204030204" pitchFamily="34" charset="0"/>
                        </a:rPr>
                        <a:t>Excellent</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2.533 [1.270, 5.052]</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0.008***</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7801415"/>
                  </a:ext>
                </a:extLst>
              </a:tr>
              <a:tr h="230754">
                <a:tc rowSpan="5">
                  <a:txBody>
                    <a:bodyPr/>
                    <a:lstStyle/>
                    <a:p>
                      <a:pPr algn="l" fontAlgn="t"/>
                      <a:r>
                        <a:rPr lang="en-CA" sz="1600" b="1" i="0" u="none" strike="noStrike" dirty="0">
                          <a:effectLst/>
                          <a:latin typeface="+mj-lt"/>
                          <a:cs typeface="Calibri" panose="020F0502020204030204" pitchFamily="34" charset="0"/>
                        </a:rPr>
                        <a:t>Length of time that appointment took place after booking </a:t>
                      </a:r>
                      <a:endParaRPr lang="en-CA" sz="1600" b="0" i="0" u="none" strike="noStrike" dirty="0">
                        <a:effectLst/>
                        <a:latin typeface="+mj-lt"/>
                        <a:cs typeface="Calibri" panose="020F0502020204030204" pitchFamily="34" charset="0"/>
                      </a:endParaRPr>
                    </a:p>
                    <a:p>
                      <a:pPr algn="l" fontAlgn="t"/>
                      <a:r>
                        <a:rPr lang="en-CA" sz="1600" b="0" i="0" u="none" strike="noStrike" dirty="0">
                          <a:effectLst/>
                          <a:latin typeface="+mj-lt"/>
                          <a:ea typeface="Calibri" panose="020F0502020204030204" pitchFamily="34" charset="0"/>
                          <a:cs typeface="Calibri" panose="020F0502020204030204" pitchFamily="34" charset="0"/>
                        </a:rPr>
                        <a:t> </a:t>
                      </a:r>
                      <a:endParaRPr lang="en-CA" sz="1600" b="0" i="0" u="none" strike="noStrike" dirty="0">
                        <a:effectLst/>
                        <a:latin typeface="+mj-lt"/>
                        <a:cs typeface="Calibri" panose="020F0502020204030204" pitchFamily="34" charset="0"/>
                      </a:endParaRPr>
                    </a:p>
                    <a:p>
                      <a:pPr algn="l" fontAlgn="t"/>
                      <a:r>
                        <a:rPr lang="en-CA" sz="1600" b="0" i="0" u="none" strike="noStrike" dirty="0">
                          <a:effectLst/>
                          <a:latin typeface="+mj-lt"/>
                          <a:ea typeface="Calibri" panose="020F0502020204030204" pitchFamily="34" charset="0"/>
                          <a:cs typeface="Calibri" panose="020F0502020204030204" pitchFamily="34" charset="0"/>
                        </a:rPr>
                        <a:t>Reference category: More than one month later </a:t>
                      </a:r>
                      <a:endParaRPr lang="en-CA" sz="1600" b="0" i="0" u="none" strike="noStrike" dirty="0">
                        <a:effectLst/>
                        <a:latin typeface="+mj-lt"/>
                        <a:cs typeface="Calibri" panose="020F0502020204030204" pitchFamily="34" charset="0"/>
                      </a:endParaRPr>
                    </a:p>
                  </a:txBody>
                  <a:tcPr marL="76563" marR="76563" marT="38282" marB="382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t"/>
                      <a:r>
                        <a:rPr lang="en-CA" sz="1600" b="0" i="0" u="none" strike="noStrike" dirty="0">
                          <a:solidFill>
                            <a:schemeClr val="tx1"/>
                          </a:solidFill>
                          <a:effectLst/>
                          <a:latin typeface="+mj-lt"/>
                          <a:ea typeface="Calibri" panose="020F0502020204030204" pitchFamily="34" charset="0"/>
                          <a:cs typeface="Calibri" panose="020F0502020204030204" pitchFamily="34" charset="0"/>
                        </a:rPr>
                        <a:t>More than a week and up to one month later</a:t>
                      </a:r>
                      <a:endParaRPr lang="en-CA" sz="1600" b="0" i="0" u="none" strike="noStrike" dirty="0">
                        <a:solidFill>
                          <a:schemeClr val="tx1"/>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t"/>
                      <a:r>
                        <a:rPr lang="en-CA" sz="1600" b="0" i="0" u="none" strike="noStrike" dirty="0">
                          <a:solidFill>
                            <a:schemeClr val="tx1"/>
                          </a:solidFill>
                          <a:effectLst/>
                          <a:latin typeface="+mj-lt"/>
                          <a:ea typeface="Arial" panose="020B0604020202020204" pitchFamily="34" charset="0"/>
                          <a:cs typeface="Calibri" panose="020F0502020204030204" pitchFamily="34" charset="0"/>
                        </a:rPr>
                        <a:t>1.403 [0.858, 2.293]</a:t>
                      </a:r>
                      <a:endParaRPr lang="en-CA" sz="1600" b="0" i="0" u="none" strike="noStrike" dirty="0">
                        <a:solidFill>
                          <a:schemeClr val="tx1"/>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t"/>
                      <a:r>
                        <a:rPr lang="en-CA" sz="1600" b="0" i="0" u="none" strike="noStrike" dirty="0">
                          <a:solidFill>
                            <a:schemeClr val="tx1"/>
                          </a:solidFill>
                          <a:effectLst/>
                          <a:latin typeface="+mj-lt"/>
                          <a:ea typeface="Arial" panose="020B0604020202020204" pitchFamily="34" charset="0"/>
                          <a:cs typeface="Calibri" panose="020F0502020204030204" pitchFamily="34" charset="0"/>
                        </a:rPr>
                        <a:t>0.177</a:t>
                      </a:r>
                      <a:endParaRPr lang="en-CA" sz="1600" b="0" i="0" u="none" strike="noStrike" dirty="0">
                        <a:solidFill>
                          <a:schemeClr val="tx1"/>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53658306"/>
                  </a:ext>
                </a:extLst>
              </a:tr>
              <a:tr h="230754">
                <a:tc vMerge="1">
                  <a:txBody>
                    <a:bodyPr/>
                    <a:lstStyle/>
                    <a:p>
                      <a:endParaRPr lang="en-US"/>
                    </a:p>
                  </a:txBody>
                  <a:tcPr/>
                </a:tc>
                <a:tc>
                  <a:txBody>
                    <a:bodyPr/>
                    <a:lstStyle/>
                    <a:p>
                      <a:pPr algn="l" fontAlgn="t"/>
                      <a:r>
                        <a:rPr lang="en-CA" sz="1600" b="0" i="0" u="none" strike="noStrike" dirty="0">
                          <a:solidFill>
                            <a:srgbClr val="FF0000"/>
                          </a:solidFill>
                          <a:effectLst/>
                          <a:latin typeface="+mj-lt"/>
                          <a:ea typeface="Calibri" panose="020F0502020204030204" pitchFamily="34" charset="0"/>
                          <a:cs typeface="Calibri" panose="020F0502020204030204" pitchFamily="34" charset="0"/>
                        </a:rPr>
                        <a:t>A few days and up to a week later</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2.577 [1.558, 4.263]</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&lt;0.001****</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8712585"/>
                  </a:ext>
                </a:extLst>
              </a:tr>
              <a:tr h="230754">
                <a:tc vMerge="1">
                  <a:txBody>
                    <a:bodyPr/>
                    <a:lstStyle/>
                    <a:p>
                      <a:endParaRPr lang="en-US"/>
                    </a:p>
                  </a:txBody>
                  <a:tcPr/>
                </a:tc>
                <a:tc>
                  <a:txBody>
                    <a:bodyPr/>
                    <a:lstStyle/>
                    <a:p>
                      <a:pPr algn="l" fontAlgn="t"/>
                      <a:r>
                        <a:rPr lang="en-CA" sz="1600" b="0" i="0" u="none" strike="noStrike" dirty="0">
                          <a:solidFill>
                            <a:srgbClr val="FF0000"/>
                          </a:solidFill>
                          <a:effectLst/>
                          <a:latin typeface="+mj-lt"/>
                          <a:ea typeface="Calibri" panose="020F0502020204030204" pitchFamily="34" charset="0"/>
                          <a:cs typeface="Calibri" panose="020F0502020204030204" pitchFamily="34" charset="0"/>
                        </a:rPr>
                        <a:t>On the next day</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4.711 [1.997, 11.111]</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&lt;0.001****</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8697192"/>
                  </a:ext>
                </a:extLst>
              </a:tr>
              <a:tr h="230754">
                <a:tc vMerge="1">
                  <a:txBody>
                    <a:bodyPr/>
                    <a:lstStyle/>
                    <a:p>
                      <a:endParaRPr lang="en-US"/>
                    </a:p>
                  </a:txBody>
                  <a:tcPr/>
                </a:tc>
                <a:tc>
                  <a:txBody>
                    <a:bodyPr/>
                    <a:lstStyle/>
                    <a:p>
                      <a:pPr algn="l" fontAlgn="t"/>
                      <a:r>
                        <a:rPr lang="en-CA" sz="1600" b="0" i="0" u="none" strike="noStrike" dirty="0">
                          <a:solidFill>
                            <a:srgbClr val="FF0000"/>
                          </a:solidFill>
                          <a:effectLst/>
                          <a:latin typeface="+mj-lt"/>
                          <a:ea typeface="Calibri" panose="020F0502020204030204" pitchFamily="34" charset="0"/>
                          <a:cs typeface="Calibri" panose="020F0502020204030204" pitchFamily="34" charset="0"/>
                        </a:rPr>
                        <a:t>On the same day</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2.772 [1.274, 6.033]</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0.010**</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2980939"/>
                  </a:ext>
                </a:extLst>
              </a:tr>
              <a:tr h="230754">
                <a:tc vMerge="1">
                  <a:txBody>
                    <a:bodyPr/>
                    <a:lstStyle/>
                    <a:p>
                      <a:endParaRPr lang="en-US"/>
                    </a:p>
                  </a:txBody>
                  <a:tcPr/>
                </a:tc>
                <a:tc>
                  <a:txBody>
                    <a:bodyPr/>
                    <a:lstStyle/>
                    <a:p>
                      <a:pPr algn="l" fontAlgn="t"/>
                      <a:r>
                        <a:rPr lang="en-CA" sz="1600" b="0" i="0" u="none" strike="noStrike" dirty="0">
                          <a:effectLst/>
                          <a:latin typeface="+mj-lt"/>
                          <a:ea typeface="Calibri" panose="020F0502020204030204" pitchFamily="34" charset="0"/>
                          <a:cs typeface="Calibri" panose="020F0502020204030204" pitchFamily="34" charset="0"/>
                        </a:rPr>
                        <a:t>Can’t remember</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2.109 [0.901, 4.937]</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t"/>
                      <a:r>
                        <a:rPr lang="en-CA" sz="1600" b="0" i="0" u="none" strike="noStrike" dirty="0">
                          <a:effectLst/>
                          <a:latin typeface="+mj-lt"/>
                          <a:ea typeface="Arial" panose="020B0604020202020204" pitchFamily="34" charset="0"/>
                          <a:cs typeface="Calibri" panose="020F0502020204030204" pitchFamily="34" charset="0"/>
                        </a:rPr>
                        <a:t>0.085*</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72854129"/>
                  </a:ext>
                </a:extLst>
              </a:tr>
              <a:tr h="676706">
                <a:tc>
                  <a:txBody>
                    <a:bodyPr/>
                    <a:lstStyle/>
                    <a:p>
                      <a:pPr algn="l" fontAlgn="t"/>
                      <a:r>
                        <a:rPr lang="en-CA" sz="1600" b="1" i="0" u="none" strike="noStrike" dirty="0">
                          <a:effectLst/>
                          <a:latin typeface="+mj-lt"/>
                          <a:ea typeface="Calibri" panose="020F0502020204030204" pitchFamily="34" charset="0"/>
                          <a:cs typeface="Calibri" panose="020F0502020204030204" pitchFamily="34" charset="0"/>
                        </a:rPr>
                        <a:t>Professional background</a:t>
                      </a:r>
                      <a:endParaRPr lang="en-CA" sz="1600" b="0" i="0" u="none" strike="noStrike" dirty="0">
                        <a:effectLst/>
                        <a:latin typeface="+mj-lt"/>
                        <a:cs typeface="Calibri" panose="020F0502020204030204" pitchFamily="34" charset="0"/>
                      </a:endParaRPr>
                    </a:p>
                    <a:p>
                      <a:pPr algn="l" fontAlgn="t"/>
                      <a:r>
                        <a:rPr lang="en-CA" sz="1600" b="0" i="0" u="none" strike="noStrike" dirty="0">
                          <a:effectLst/>
                          <a:latin typeface="+mj-lt"/>
                          <a:ea typeface="Calibri" panose="020F0502020204030204" pitchFamily="34" charset="0"/>
                          <a:cs typeface="Calibri" panose="020F0502020204030204" pitchFamily="34" charset="0"/>
                        </a:rPr>
                        <a:t> </a:t>
                      </a:r>
                      <a:endParaRPr lang="en-CA" sz="1600" b="0" i="0" u="none" strike="noStrike" dirty="0">
                        <a:effectLst/>
                        <a:latin typeface="+mj-lt"/>
                        <a:cs typeface="Calibri" panose="020F0502020204030204" pitchFamily="34" charset="0"/>
                      </a:endParaRPr>
                    </a:p>
                    <a:p>
                      <a:pPr algn="l" fontAlgn="t"/>
                      <a:r>
                        <a:rPr lang="en-CA" sz="1600" b="0" i="0" u="none" strike="noStrike" dirty="0">
                          <a:effectLst/>
                          <a:latin typeface="+mj-lt"/>
                          <a:ea typeface="Calibri" panose="020F0502020204030204" pitchFamily="34" charset="0"/>
                          <a:cs typeface="Calibri" panose="020F0502020204030204" pitchFamily="34" charset="0"/>
                        </a:rPr>
                        <a:t>Ref category: Physician in family medicine</a:t>
                      </a:r>
                      <a:endParaRPr lang="en-CA" sz="1600" b="0" i="0" u="none" strike="noStrike" dirty="0">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t"/>
                      <a:r>
                        <a:rPr lang="en-CA" sz="1600" b="0" i="0" u="none" strike="noStrike" dirty="0">
                          <a:solidFill>
                            <a:srgbClr val="FF0000"/>
                          </a:solidFill>
                          <a:effectLst/>
                          <a:latin typeface="+mj-lt"/>
                          <a:ea typeface="Calibri" panose="020F0502020204030204" pitchFamily="34" charset="0"/>
                          <a:cs typeface="Calibri" panose="020F0502020204030204" pitchFamily="34" charset="0"/>
                        </a:rPr>
                        <a:t>Nurse Practitioner</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1.768 [1.176, 2.657]</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t"/>
                      <a:r>
                        <a:rPr lang="en-CA" sz="1600" b="0" i="0" u="none" strike="noStrike" dirty="0">
                          <a:solidFill>
                            <a:srgbClr val="FF0000"/>
                          </a:solidFill>
                          <a:effectLst/>
                          <a:latin typeface="+mj-lt"/>
                          <a:ea typeface="Arial" panose="020B0604020202020204" pitchFamily="34" charset="0"/>
                          <a:cs typeface="Calibri" panose="020F0502020204030204" pitchFamily="34" charset="0"/>
                        </a:rPr>
                        <a:t>0.006***</a:t>
                      </a:r>
                      <a:endParaRPr lang="en-CA" sz="1600" b="0" i="0" u="none" strike="noStrike" dirty="0">
                        <a:solidFill>
                          <a:srgbClr val="FF0000"/>
                        </a:solidFill>
                        <a:effectLst/>
                        <a:latin typeface="+mj-lt"/>
                        <a:cs typeface="Calibri" panose="020F0502020204030204" pitchFamily="34" charset="0"/>
                      </a:endParaRPr>
                    </a:p>
                  </a:txBody>
                  <a:tcPr marL="57423" marR="57423" marT="79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696905936"/>
                  </a:ext>
                </a:extLst>
              </a:tr>
            </a:tbl>
          </a:graphicData>
        </a:graphic>
      </p:graphicFrame>
    </p:spTree>
    <p:extLst>
      <p:ext uri="{BB962C8B-B14F-4D97-AF65-F5344CB8AC3E}">
        <p14:creationId xmlns:p14="http://schemas.microsoft.com/office/powerpoint/2010/main" val="7193060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0F5949-A7B3-FE29-6681-6AE10DD434B8}"/>
              </a:ext>
            </a:extLst>
          </p:cNvPr>
          <p:cNvSpPr>
            <a:spLocks noGrp="1"/>
          </p:cNvSpPr>
          <p:nvPr>
            <p:ph type="title"/>
          </p:nvPr>
        </p:nvSpPr>
        <p:spPr>
          <a:xfrm>
            <a:off x="570037" y="387144"/>
            <a:ext cx="9833548" cy="602376"/>
          </a:xfrm>
        </p:spPr>
        <p:txBody>
          <a:bodyPr anchor="b">
            <a:normAutofit/>
          </a:bodyPr>
          <a:lstStyle/>
          <a:p>
            <a:pPr algn="ctr"/>
            <a:r>
              <a:rPr lang="en-US" sz="3600" dirty="0">
                <a:solidFill>
                  <a:schemeClr val="tx2"/>
                </a:solidFill>
              </a:rPr>
              <a:t>The role of financial instability in primary care</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E8890916-ED4B-4DCA-8ADE-5351444128C2}"/>
              </a:ext>
            </a:extLst>
          </p:cNvPr>
          <p:cNvSpPr>
            <a:spLocks noGrp="1"/>
          </p:cNvSpPr>
          <p:nvPr>
            <p:ph idx="1"/>
          </p:nvPr>
        </p:nvSpPr>
        <p:spPr>
          <a:xfrm>
            <a:off x="284704" y="1376662"/>
            <a:ext cx="10734478" cy="2693976"/>
          </a:xfrm>
        </p:spPr>
        <p:txBody>
          <a:bodyPr>
            <a:noAutofit/>
          </a:bodyPr>
          <a:lstStyle/>
          <a:p>
            <a:r>
              <a:rPr lang="en-CA" sz="2600" dirty="0">
                <a:solidFill>
                  <a:schemeClr val="tx2"/>
                </a:solidFill>
                <a:effectLst/>
                <a:latin typeface="+mj-lt"/>
                <a:ea typeface="Calibri" panose="020F0502020204030204" pitchFamily="34" charset="0"/>
              </a:rPr>
              <a:t>Financial instability </a:t>
            </a:r>
            <a:r>
              <a:rPr lang="en-CA" sz="2600" dirty="0">
                <a:solidFill>
                  <a:schemeClr val="tx2"/>
                </a:solidFill>
                <a:effectLst/>
                <a:latin typeface="+mj-lt"/>
                <a:ea typeface="Calibri" panose="020F0502020204030204" pitchFamily="34" charset="0"/>
                <a:sym typeface="Wingdings" pitchFamily="2" charset="2"/>
              </a:rPr>
              <a:t> </a:t>
            </a:r>
            <a:r>
              <a:rPr lang="en-CA" sz="2600" dirty="0">
                <a:solidFill>
                  <a:schemeClr val="tx2"/>
                </a:solidFill>
                <a:effectLst/>
                <a:latin typeface="+mj-lt"/>
                <a:ea typeface="Calibri" panose="020F0502020204030204" pitchFamily="34" charset="0"/>
              </a:rPr>
              <a:t>low patient satisfaction</a:t>
            </a:r>
            <a:r>
              <a:rPr lang="en-CA" sz="2600" dirty="0">
                <a:solidFill>
                  <a:schemeClr val="tx2"/>
                </a:solidFill>
                <a:effectLst/>
                <a:latin typeface="+mj-lt"/>
              </a:rPr>
              <a:t> </a:t>
            </a:r>
          </a:p>
          <a:p>
            <a:r>
              <a:rPr lang="en-CA" altLang="en-US" sz="2600" dirty="0">
                <a:solidFill>
                  <a:schemeClr val="tx2"/>
                </a:solidFill>
                <a:latin typeface="+mj-lt"/>
                <a:ea typeface="Calibri" panose="020F0502020204030204" pitchFamily="34" charset="0"/>
              </a:rPr>
              <a:t>P</a:t>
            </a:r>
            <a:r>
              <a:rPr kumimoji="0" lang="en-CA" altLang="en-US" sz="2600" b="0" i="0" u="none" strike="noStrike" cap="none" normalizeH="0" baseline="0" dirty="0">
                <a:ln>
                  <a:noFill/>
                </a:ln>
                <a:solidFill>
                  <a:schemeClr val="tx2"/>
                </a:solidFill>
                <a:effectLst/>
                <a:latin typeface="+mj-lt"/>
                <a:ea typeface="Calibri" panose="020F0502020204030204" pitchFamily="34" charset="0"/>
              </a:rPr>
              <a:t>otential primary care interventions to address poverty as a social determinant of health</a:t>
            </a:r>
            <a:r>
              <a:rPr lang="en-CA" altLang="en-US" sz="2600" dirty="0">
                <a:solidFill>
                  <a:schemeClr val="tx2"/>
                </a:solidFill>
                <a:latin typeface="+mj-lt"/>
                <a:ea typeface="Calibri" panose="020F0502020204030204" pitchFamily="34" charset="0"/>
              </a:rPr>
              <a:t>:</a:t>
            </a:r>
          </a:p>
          <a:p>
            <a:pPr lvl="1"/>
            <a:r>
              <a:rPr lang="en-CA" altLang="en-US" sz="2600" dirty="0">
                <a:solidFill>
                  <a:schemeClr val="tx2"/>
                </a:solidFill>
                <a:latin typeface="+mj-lt"/>
                <a:ea typeface="Calibri" panose="020F0502020204030204" pitchFamily="34" charset="0"/>
              </a:rPr>
              <a:t>S</a:t>
            </a:r>
            <a:r>
              <a:rPr kumimoji="0" lang="en-CA" altLang="en-US" sz="2600" b="0" i="0" u="none" strike="noStrike" cap="none" normalizeH="0" baseline="0" dirty="0">
                <a:ln>
                  <a:noFill/>
                </a:ln>
                <a:solidFill>
                  <a:schemeClr val="tx2"/>
                </a:solidFill>
                <a:effectLst/>
                <a:latin typeface="+mj-lt"/>
                <a:ea typeface="Calibri" panose="020F0502020204030204" pitchFamily="34" charset="0"/>
              </a:rPr>
              <a:t>creening tools to assess social needs</a:t>
            </a:r>
            <a:endParaRPr lang="en-CA" altLang="en-US" sz="2600" dirty="0">
              <a:solidFill>
                <a:schemeClr val="tx2"/>
              </a:solidFill>
              <a:latin typeface="+mj-lt"/>
              <a:ea typeface="Calibri" panose="020F0502020204030204" pitchFamily="34" charset="0"/>
            </a:endParaRPr>
          </a:p>
          <a:p>
            <a:pPr lvl="1"/>
            <a:r>
              <a:rPr lang="en-CA" altLang="en-US" sz="2600" dirty="0">
                <a:solidFill>
                  <a:schemeClr val="tx2"/>
                </a:solidFill>
                <a:latin typeface="+mj-lt"/>
                <a:ea typeface="Calibri" panose="020F0502020204030204" pitchFamily="34" charset="0"/>
              </a:rPr>
              <a:t>W</a:t>
            </a:r>
            <a:r>
              <a:rPr kumimoji="0" lang="en-CA" altLang="en-US" sz="2600" b="0" i="0" u="none" strike="noStrike" cap="none" normalizeH="0" baseline="0" dirty="0">
                <a:ln>
                  <a:noFill/>
                </a:ln>
                <a:solidFill>
                  <a:schemeClr val="tx2"/>
                </a:solidFill>
                <a:effectLst/>
                <a:latin typeface="+mj-lt"/>
                <a:ea typeface="Calibri" panose="020F0502020204030204" pitchFamily="34" charset="0"/>
              </a:rPr>
              <a:t>elfare rights services (social prescribing)</a:t>
            </a:r>
          </a:p>
          <a:p>
            <a:pPr lvl="1"/>
            <a:r>
              <a:rPr lang="en-CA" altLang="en-US" sz="2600" dirty="0">
                <a:solidFill>
                  <a:schemeClr val="tx2"/>
                </a:solidFill>
                <a:latin typeface="+mj-lt"/>
                <a:ea typeface="Calibri" panose="020F0502020204030204" pitchFamily="34" charset="0"/>
              </a:rPr>
              <a:t>Fo</a:t>
            </a:r>
            <a:r>
              <a:rPr kumimoji="0" lang="en-CA" altLang="en-US" sz="2600" b="0" i="0" u="none" strike="noStrike" cap="none" normalizeH="0" baseline="0" dirty="0">
                <a:ln>
                  <a:noFill/>
                </a:ln>
                <a:solidFill>
                  <a:schemeClr val="tx2"/>
                </a:solidFill>
                <a:effectLst/>
                <a:latin typeface="+mj-lt"/>
                <a:ea typeface="Calibri" panose="020F0502020204030204" pitchFamily="34" charset="0"/>
              </a:rPr>
              <a:t>od insecurity interventions</a:t>
            </a:r>
            <a:endParaRPr lang="en-CA" altLang="en-US" sz="2600" dirty="0">
              <a:solidFill>
                <a:schemeClr val="tx2"/>
              </a:solidFill>
              <a:latin typeface="+mj-lt"/>
              <a:ea typeface="Calibri" panose="020F0502020204030204" pitchFamily="34" charset="0"/>
            </a:endParaRPr>
          </a:p>
          <a:p>
            <a:pPr lvl="1"/>
            <a:r>
              <a:rPr lang="en-CA" altLang="en-US" sz="2600" dirty="0">
                <a:solidFill>
                  <a:schemeClr val="tx2"/>
                </a:solidFill>
                <a:latin typeface="+mj-lt"/>
                <a:ea typeface="Calibri" panose="020F0502020204030204" pitchFamily="34" charset="0"/>
              </a:rPr>
              <a:t>P</a:t>
            </a:r>
            <a:r>
              <a:rPr kumimoji="0" lang="en-CA" altLang="en-US" sz="2600" b="0" i="0" u="none" strike="noStrike" cap="none" normalizeH="0" baseline="0" dirty="0">
                <a:ln>
                  <a:noFill/>
                </a:ln>
                <a:solidFill>
                  <a:schemeClr val="tx2"/>
                </a:solidFill>
                <a:effectLst/>
                <a:latin typeface="+mj-lt"/>
                <a:ea typeface="Calibri" panose="020F0502020204030204" pitchFamily="34" charset="0"/>
              </a:rPr>
              <a:t>romoting healthcare’s involvement in affordable housing. </a:t>
            </a:r>
          </a:p>
          <a:p>
            <a:r>
              <a:rPr kumimoji="0" lang="en-CA" altLang="en-US" sz="2600" b="0" i="0" u="none" strike="noStrike" cap="none" normalizeH="0" baseline="0" dirty="0">
                <a:ln>
                  <a:noFill/>
                </a:ln>
                <a:solidFill>
                  <a:schemeClr val="tx2"/>
                </a:solidFill>
                <a:effectLst/>
                <a:latin typeface="+mj-lt"/>
                <a:ea typeface="Calibri" panose="020F0502020204030204" pitchFamily="34" charset="0"/>
              </a:rPr>
              <a:t>The potential of such interventions is limited</a:t>
            </a:r>
            <a:r>
              <a:rPr kumimoji="0" lang="en-CA" altLang="en-US" sz="2600" b="0" i="0" u="none" strike="noStrike" cap="none" normalizeH="0" baseline="0" dirty="0">
                <a:ln>
                  <a:noFill/>
                </a:ln>
                <a:solidFill>
                  <a:schemeClr val="tx2"/>
                </a:solidFill>
                <a:effectLst/>
                <a:latin typeface="+mj-lt"/>
                <a:ea typeface="Calibri" panose="020F0502020204030204" pitchFamily="34" charset="0"/>
                <a:sym typeface="Wingdings" pitchFamily="2" charset="2"/>
              </a:rPr>
              <a:t> primary care </a:t>
            </a:r>
            <a:r>
              <a:rPr kumimoji="0" lang="en-CA" altLang="en-US" sz="2600" b="0" i="0" u="none" strike="noStrike" cap="none" normalizeH="0" baseline="0" dirty="0">
                <a:ln>
                  <a:noFill/>
                </a:ln>
                <a:solidFill>
                  <a:schemeClr val="tx2"/>
                </a:solidFill>
                <a:effectLst/>
                <a:latin typeface="+mj-lt"/>
                <a:ea typeface="Calibri" panose="020F0502020204030204" pitchFamily="34" charset="0"/>
              </a:rPr>
              <a:t>lacks strong linkages with social services, and navigating such systems can be complex</a:t>
            </a:r>
            <a:endParaRPr lang="en-CA" sz="2600" dirty="0">
              <a:solidFill>
                <a:schemeClr val="tx2"/>
              </a:solidFill>
              <a:effectLst/>
              <a:latin typeface="+mj-lt"/>
            </a:endParaRPr>
          </a:p>
          <a:p>
            <a:endParaRPr lang="en-US" sz="2300" dirty="0">
              <a:solidFill>
                <a:schemeClr val="tx2"/>
              </a:solidFill>
              <a:latin typeface="+mj-lt"/>
            </a:endParaRP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674460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316980-80B5-8046-6486-AF9F7DE10F3E}"/>
              </a:ext>
            </a:extLst>
          </p:cNvPr>
          <p:cNvSpPr>
            <a:spLocks noGrp="1"/>
          </p:cNvSpPr>
          <p:nvPr>
            <p:ph type="title"/>
          </p:nvPr>
        </p:nvSpPr>
        <p:spPr>
          <a:xfrm>
            <a:off x="3904794" y="0"/>
            <a:ext cx="4977976" cy="1454051"/>
          </a:xfrm>
        </p:spPr>
        <p:txBody>
          <a:bodyPr>
            <a:normAutofit/>
          </a:bodyPr>
          <a:lstStyle/>
          <a:p>
            <a:r>
              <a:rPr lang="en-US" sz="3600" dirty="0">
                <a:solidFill>
                  <a:schemeClr val="tx2"/>
                </a:solidFill>
              </a:rPr>
              <a:t>Wait Times</a:t>
            </a: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3"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Content Placeholder 5">
            <a:extLst>
              <a:ext uri="{FF2B5EF4-FFF2-40B4-BE49-F238E27FC236}">
                <a16:creationId xmlns:a16="http://schemas.microsoft.com/office/drawing/2014/main" id="{DBBAAF57-BDD0-ABE3-2538-3E249E1C482D}"/>
              </a:ext>
            </a:extLst>
          </p:cNvPr>
          <p:cNvSpPr txBox="1">
            <a:spLocks/>
          </p:cNvSpPr>
          <p:nvPr/>
        </p:nvSpPr>
        <p:spPr>
          <a:xfrm>
            <a:off x="160183" y="1175950"/>
            <a:ext cx="6993924" cy="5128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500" b="0" i="0" u="none" strike="noStrike" kern="1200" cap="none" spc="0" normalizeH="0" baseline="0" noProof="0" dirty="0">
                <a:ln>
                  <a:noFill/>
                </a:ln>
                <a:solidFill>
                  <a:srgbClr val="44546A"/>
                </a:solidFill>
                <a:effectLst/>
                <a:uLnTx/>
                <a:uFillTx/>
                <a:latin typeface="Calibri Light" panose="020F0302020204030204"/>
                <a:ea typeface="+mn-ea"/>
                <a:cs typeface="+mn-cs"/>
              </a:rPr>
              <a:t>Shorter wait times </a:t>
            </a:r>
            <a:r>
              <a:rPr kumimoji="0" lang="en-CA" sz="2500" b="0" i="0" u="none" strike="noStrike" kern="1200" cap="none" spc="0" normalizeH="0" baseline="0" noProof="0" dirty="0">
                <a:ln>
                  <a:noFill/>
                </a:ln>
                <a:solidFill>
                  <a:srgbClr val="44546A"/>
                </a:solidFill>
                <a:effectLst/>
                <a:uLnTx/>
                <a:uFillTx/>
                <a:latin typeface="Calibri Light" panose="020F0302020204030204"/>
                <a:ea typeface="+mn-ea"/>
                <a:cs typeface="+mn-cs"/>
                <a:sym typeface="Wingdings" pitchFamily="2" charset="2"/>
              </a:rPr>
              <a:t> </a:t>
            </a:r>
            <a:r>
              <a:rPr kumimoji="0" lang="en-CA" sz="2500" b="0" i="0" u="none" strike="noStrike" kern="1200" cap="none" spc="0" normalizeH="0" baseline="0" noProof="0" dirty="0">
                <a:ln>
                  <a:noFill/>
                </a:ln>
                <a:solidFill>
                  <a:srgbClr val="44546A"/>
                </a:solidFill>
                <a:effectLst/>
                <a:uLnTx/>
                <a:uFillTx/>
                <a:latin typeface="Calibri Light" panose="020F0302020204030204"/>
                <a:ea typeface="+mn-ea"/>
                <a:cs typeface="+mn-cs"/>
              </a:rPr>
              <a:t>higher satisfaction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500" b="0" i="0" u="none" strike="noStrike" kern="1200" cap="none" spc="0" normalizeH="0" baseline="0" noProof="0" dirty="0">
                <a:ln>
                  <a:noFill/>
                </a:ln>
                <a:solidFill>
                  <a:srgbClr val="44546A"/>
                </a:solidFill>
                <a:effectLst/>
                <a:uLnTx/>
                <a:uFillTx/>
                <a:latin typeface="Calibri Light" panose="020F0302020204030204"/>
                <a:ea typeface="+mn-ea"/>
                <a:cs typeface="+mn-cs"/>
              </a:rPr>
              <a:t>Accessibility and availability are important characteristics of efficient and effective primary healthcare systems.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500" b="0" i="0" u="none" strike="noStrike" kern="1200" cap="none" spc="0" normalizeH="0" baseline="0" noProof="0" dirty="0">
                <a:ln>
                  <a:noFill/>
                </a:ln>
                <a:solidFill>
                  <a:srgbClr val="44546A"/>
                </a:solidFill>
                <a:effectLst/>
                <a:uLnTx/>
                <a:uFillTx/>
                <a:latin typeface="Calibri Light" panose="020F0302020204030204"/>
                <a:ea typeface="+mn-ea"/>
                <a:cs typeface="+mn-cs"/>
              </a:rPr>
              <a:t>Strategies to address the problem: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500" b="0" i="0" u="none" strike="noStrike" kern="1200" cap="none" spc="0" normalizeH="0" baseline="0" noProof="0" dirty="0">
                <a:ln>
                  <a:noFill/>
                </a:ln>
                <a:solidFill>
                  <a:srgbClr val="44546A"/>
                </a:solidFill>
                <a:effectLst/>
                <a:uLnTx/>
                <a:uFillTx/>
                <a:latin typeface="Calibri Light" panose="020F0302020204030204"/>
                <a:ea typeface="+mn-ea"/>
                <a:cs typeface="+mn-cs"/>
              </a:rPr>
              <a:t>Incentives for family physicians to provide additional services on evenings and weekends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500" b="0" i="0" u="none" strike="noStrike" kern="1200" cap="none" spc="0" normalizeH="0" baseline="0" noProof="0" dirty="0">
                <a:ln>
                  <a:noFill/>
                </a:ln>
                <a:solidFill>
                  <a:srgbClr val="44546A"/>
                </a:solidFill>
                <a:effectLst/>
                <a:uLnTx/>
                <a:uFillTx/>
                <a:latin typeface="Calibri Light" panose="020F0302020204030204"/>
                <a:ea typeface="+mn-ea"/>
                <a:cs typeface="+mn-cs"/>
              </a:rPr>
              <a:t>Advanced access/ open access scheduling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500" b="0" i="0" u="none" strike="noStrike" kern="1200" cap="none" spc="0" normalizeH="0" baseline="0" noProof="0" dirty="0">
                <a:ln>
                  <a:noFill/>
                </a:ln>
                <a:solidFill>
                  <a:srgbClr val="44546A"/>
                </a:solidFill>
                <a:effectLst/>
                <a:uLnTx/>
                <a:uFillTx/>
                <a:latin typeface="Calibri Light" panose="020F0302020204030204"/>
                <a:ea typeface="+mn-ea"/>
                <a:cs typeface="+mn-cs"/>
              </a:rPr>
              <a:t>Use of teams in primary care practices (include nurse practitioners and allied workers)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500" b="0" i="0" u="none" strike="noStrike" kern="1200" cap="none" spc="0" normalizeH="0" baseline="0" noProof="0" dirty="0">
                <a:ln>
                  <a:noFill/>
                </a:ln>
                <a:solidFill>
                  <a:srgbClr val="44546A"/>
                </a:solidFill>
                <a:effectLst/>
                <a:uLnTx/>
                <a:uFillTx/>
                <a:latin typeface="Calibri Light" panose="020F0302020204030204"/>
                <a:ea typeface="+mn-ea"/>
                <a:cs typeface="+mn-cs"/>
              </a:rPr>
              <a:t>Use of electronic/telephone follow-ups</a:t>
            </a:r>
            <a:endParaRPr kumimoji="0" lang="en-US" sz="2500" b="0" i="0" u="none" strike="noStrike" kern="1200" cap="none" spc="0" normalizeH="0" baseline="0" noProof="0" dirty="0">
              <a:ln>
                <a:noFill/>
              </a:ln>
              <a:solidFill>
                <a:srgbClr val="44546A"/>
              </a:solidFill>
              <a:effectLst/>
              <a:uLnTx/>
              <a:uFillTx/>
              <a:latin typeface="Calibri Light" panose="020F0302020204030204"/>
              <a:ea typeface="+mn-ea"/>
              <a:cs typeface="+mn-cs"/>
            </a:endParaRPr>
          </a:p>
        </p:txBody>
      </p:sp>
      <p:pic>
        <p:nvPicPr>
          <p:cNvPr id="5" name="Graphic 4" descr="Watch with solid fill">
            <a:extLst>
              <a:ext uri="{FF2B5EF4-FFF2-40B4-BE49-F238E27FC236}">
                <a16:creationId xmlns:a16="http://schemas.microsoft.com/office/drawing/2014/main" id="{6CC8F4B9-C746-1EE0-4B95-E2EB0BF749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85325" y="1110454"/>
            <a:ext cx="3627801" cy="3627801"/>
          </a:xfrm>
          <a:prstGeom prst="rect">
            <a:avLst/>
          </a:prstGeom>
        </p:spPr>
      </p:pic>
    </p:spTree>
    <p:extLst>
      <p:ext uri="{BB962C8B-B14F-4D97-AF65-F5344CB8AC3E}">
        <p14:creationId xmlns:p14="http://schemas.microsoft.com/office/powerpoint/2010/main" val="540951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0F5949-A7B3-FE29-6681-6AE10DD434B8}"/>
              </a:ext>
            </a:extLst>
          </p:cNvPr>
          <p:cNvSpPr>
            <a:spLocks noGrp="1"/>
          </p:cNvSpPr>
          <p:nvPr>
            <p:ph type="title"/>
          </p:nvPr>
        </p:nvSpPr>
        <p:spPr>
          <a:xfrm>
            <a:off x="425516" y="546069"/>
            <a:ext cx="9833548" cy="602376"/>
          </a:xfrm>
        </p:spPr>
        <p:txBody>
          <a:bodyPr anchor="b">
            <a:normAutofit/>
          </a:bodyPr>
          <a:lstStyle/>
          <a:p>
            <a:pPr algn="ctr"/>
            <a:r>
              <a:rPr lang="en-US" sz="3600" dirty="0">
                <a:solidFill>
                  <a:schemeClr val="tx2"/>
                </a:solidFill>
              </a:rPr>
              <a:t>Provider Background</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E8890916-ED4B-4DCA-8ADE-5351444128C2}"/>
              </a:ext>
            </a:extLst>
          </p:cNvPr>
          <p:cNvSpPr>
            <a:spLocks noGrp="1"/>
          </p:cNvSpPr>
          <p:nvPr>
            <p:ph idx="1"/>
          </p:nvPr>
        </p:nvSpPr>
        <p:spPr>
          <a:xfrm>
            <a:off x="868382" y="1325822"/>
            <a:ext cx="9833547" cy="4986109"/>
          </a:xfrm>
        </p:spPr>
        <p:txBody>
          <a:bodyPr>
            <a:noAutofit/>
          </a:bodyPr>
          <a:lstStyle/>
          <a:p>
            <a:r>
              <a:rPr lang="en-CA" sz="2500" dirty="0">
                <a:solidFill>
                  <a:schemeClr val="tx2"/>
                </a:solidFill>
                <a:effectLst/>
                <a:latin typeface="+mj-lt"/>
                <a:ea typeface="Calibri" panose="020F0502020204030204" pitchFamily="34" charset="0"/>
                <a:cs typeface="Times New Roman" panose="02020603050405020304" pitchFamily="18" charset="0"/>
              </a:rPr>
              <a:t>Patients who were seen by a nurse practitioner had significantly higher satisfaction scores than those who saw a physician</a:t>
            </a:r>
            <a:r>
              <a:rPr lang="en-CA" sz="2500" dirty="0">
                <a:solidFill>
                  <a:schemeClr val="tx2"/>
                </a:solidFill>
                <a:effectLst/>
                <a:latin typeface="+mj-lt"/>
              </a:rPr>
              <a:t> </a:t>
            </a:r>
          </a:p>
          <a:p>
            <a:r>
              <a:rPr lang="en-CA" sz="2500" dirty="0">
                <a:solidFill>
                  <a:schemeClr val="tx2"/>
                </a:solidFill>
                <a:latin typeface="+mj-lt"/>
              </a:rPr>
              <a:t>Other research shows that </a:t>
            </a:r>
            <a:r>
              <a:rPr lang="en-CA" sz="2500" dirty="0">
                <a:solidFill>
                  <a:schemeClr val="tx2"/>
                </a:solidFill>
                <a:effectLst/>
                <a:latin typeface="+mj-lt"/>
                <a:ea typeface="Calibri" panose="020F0502020204030204" pitchFamily="34" charset="0"/>
                <a:cs typeface="Times New Roman" panose="02020603050405020304" pitchFamily="18" charset="0"/>
              </a:rPr>
              <a:t>higher satisfaction scores for nurse practitioners were found for items relating to length of consultation, reassurance about symptoms, information on coping with disease and attention to the impact of disease on daily life</a:t>
            </a:r>
            <a:r>
              <a:rPr lang="en-CA" sz="2500" dirty="0">
                <a:solidFill>
                  <a:schemeClr val="tx2"/>
                </a:solidFill>
                <a:effectLst/>
                <a:latin typeface="+mj-lt"/>
              </a:rPr>
              <a:t> </a:t>
            </a:r>
          </a:p>
          <a:p>
            <a:r>
              <a:rPr lang="en-CA" sz="2500" b="0" i="0" dirty="0">
                <a:solidFill>
                  <a:schemeClr val="tx2"/>
                </a:solidFill>
                <a:effectLst/>
                <a:latin typeface="+mj-lt"/>
              </a:rPr>
              <a:t>Nurse practitioners have been integrated into primary care settings </a:t>
            </a:r>
          </a:p>
          <a:p>
            <a:r>
              <a:rPr lang="en-CA" sz="2500" dirty="0">
                <a:solidFill>
                  <a:schemeClr val="tx2"/>
                </a:solidFill>
                <a:latin typeface="+mj-lt"/>
                <a:sym typeface="Wingdings" pitchFamily="2" charset="2"/>
              </a:rPr>
              <a:t> incorporate activities to target SDH vulnerable populations</a:t>
            </a:r>
          </a:p>
          <a:p>
            <a:r>
              <a:rPr lang="en-CA" sz="2500" b="0" i="0" dirty="0">
                <a:solidFill>
                  <a:schemeClr val="tx2"/>
                </a:solidFill>
                <a:effectLst/>
                <a:latin typeface="+mj-lt"/>
                <a:sym typeface="Wingdings" pitchFamily="2" charset="2"/>
              </a:rPr>
              <a:t> Increased </a:t>
            </a:r>
            <a:r>
              <a:rPr lang="en-CA" sz="2500" b="0" i="0" dirty="0">
                <a:solidFill>
                  <a:schemeClr val="tx2"/>
                </a:solidFill>
                <a:effectLst/>
                <a:latin typeface="+mj-lt"/>
              </a:rPr>
              <a:t>access to care &amp; cost savings</a:t>
            </a:r>
            <a:endParaRPr lang="en-US" sz="2500" dirty="0">
              <a:solidFill>
                <a:schemeClr val="tx2"/>
              </a:solidFill>
              <a:latin typeface="+mj-lt"/>
            </a:endParaRP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723054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78F8D3-6C8D-0772-3FFD-864286921E87}"/>
              </a:ext>
            </a:extLst>
          </p:cNvPr>
          <p:cNvSpPr>
            <a:spLocks noGrp="1"/>
          </p:cNvSpPr>
          <p:nvPr>
            <p:ph type="title"/>
          </p:nvPr>
        </p:nvSpPr>
        <p:spPr>
          <a:xfrm>
            <a:off x="4560559" y="137947"/>
            <a:ext cx="4977976" cy="1454051"/>
          </a:xfrm>
        </p:spPr>
        <p:txBody>
          <a:bodyPr>
            <a:normAutofit/>
          </a:bodyPr>
          <a:lstStyle/>
          <a:p>
            <a:r>
              <a:rPr lang="en-US" sz="3600" dirty="0">
                <a:solidFill>
                  <a:schemeClr val="tx2"/>
                </a:solidFill>
              </a:rPr>
              <a:t>Conclusion</a:t>
            </a:r>
          </a:p>
        </p:txBody>
      </p:sp>
      <p:sp>
        <p:nvSpPr>
          <p:cNvPr id="3" name="Content Placeholder 2">
            <a:extLst>
              <a:ext uri="{FF2B5EF4-FFF2-40B4-BE49-F238E27FC236}">
                <a16:creationId xmlns:a16="http://schemas.microsoft.com/office/drawing/2014/main" id="{8DCB0884-0754-502B-70EE-B5C52FB3A50F}"/>
              </a:ext>
            </a:extLst>
          </p:cNvPr>
          <p:cNvSpPr>
            <a:spLocks noGrp="1"/>
          </p:cNvSpPr>
          <p:nvPr>
            <p:ph idx="1"/>
          </p:nvPr>
        </p:nvSpPr>
        <p:spPr>
          <a:xfrm>
            <a:off x="5152768" y="864973"/>
            <a:ext cx="7039232" cy="4800582"/>
          </a:xfrm>
        </p:spPr>
        <p:txBody>
          <a:bodyPr anchor="ctr">
            <a:normAutofit/>
          </a:bodyPr>
          <a:lstStyle/>
          <a:p>
            <a:pPr indent="0">
              <a:buNone/>
            </a:pPr>
            <a:r>
              <a:rPr lang="en-CA" sz="2500" kern="100" dirty="0">
                <a:solidFill>
                  <a:schemeClr val="tx2"/>
                </a:solidFill>
                <a:effectLst/>
                <a:latin typeface="+mj-lt"/>
                <a:ea typeface="Calibri" panose="020F0502020204030204" pitchFamily="34" charset="0"/>
                <a:cs typeface="Times New Roman" panose="02020603050405020304" pitchFamily="18" charset="0"/>
              </a:rPr>
              <a:t>Structuring primary care in ways that address the following may enhance patient satisfaction:</a:t>
            </a:r>
          </a:p>
          <a:p>
            <a:pPr lvl="1" indent="457200"/>
            <a:r>
              <a:rPr lang="en-CA" sz="2500" kern="100" dirty="0">
                <a:solidFill>
                  <a:schemeClr val="tx2"/>
                </a:solidFill>
                <a:latin typeface="+mj-lt"/>
                <a:ea typeface="Calibri" panose="020F0502020204030204" pitchFamily="34" charset="0"/>
                <a:cs typeface="Times New Roman" panose="02020603050405020304" pitchFamily="18" charset="0"/>
              </a:rPr>
              <a:t>S</a:t>
            </a:r>
            <a:r>
              <a:rPr lang="en-CA" sz="2500" kern="100" dirty="0">
                <a:solidFill>
                  <a:schemeClr val="tx2"/>
                </a:solidFill>
                <a:effectLst/>
                <a:latin typeface="+mj-lt"/>
                <a:ea typeface="Calibri" panose="020F0502020204030204" pitchFamily="34" charset="0"/>
                <a:cs typeface="Times New Roman" panose="02020603050405020304" pitchFamily="18" charset="0"/>
              </a:rPr>
              <a:t>ocial determinants of health</a:t>
            </a:r>
          </a:p>
          <a:p>
            <a:pPr lvl="1" indent="457200"/>
            <a:r>
              <a:rPr lang="en-CA" sz="2500" kern="100" dirty="0">
                <a:solidFill>
                  <a:schemeClr val="tx2"/>
                </a:solidFill>
                <a:effectLst/>
                <a:latin typeface="+mj-lt"/>
                <a:ea typeface="Calibri" panose="020F0502020204030204" pitchFamily="34" charset="0"/>
                <a:cs typeface="Times New Roman" panose="02020603050405020304" pitchFamily="18" charset="0"/>
              </a:rPr>
              <a:t> </a:t>
            </a:r>
            <a:r>
              <a:rPr lang="en-CA" sz="2500" kern="100" dirty="0">
                <a:solidFill>
                  <a:schemeClr val="tx2"/>
                </a:solidFill>
                <a:latin typeface="+mj-lt"/>
                <a:ea typeface="Calibri" panose="020F0502020204030204" pitchFamily="34" charset="0"/>
                <a:cs typeface="Times New Roman" panose="02020603050405020304" pitchFamily="18" charset="0"/>
              </a:rPr>
              <a:t>D</a:t>
            </a:r>
            <a:r>
              <a:rPr lang="en-CA" sz="2500" kern="100" dirty="0">
                <a:solidFill>
                  <a:schemeClr val="tx2"/>
                </a:solidFill>
                <a:effectLst/>
                <a:latin typeface="+mj-lt"/>
                <a:ea typeface="Calibri" panose="020F0502020204030204" pitchFamily="34" charset="0"/>
                <a:cs typeface="Times New Roman" panose="02020603050405020304" pitchFamily="18" charset="0"/>
              </a:rPr>
              <a:t>rawing on the skills and leadership of multidisciplinary teams</a:t>
            </a:r>
            <a:endParaRPr lang="en-CA" sz="2500" kern="100" dirty="0">
              <a:solidFill>
                <a:schemeClr val="tx2"/>
              </a:solidFill>
              <a:latin typeface="+mj-lt"/>
              <a:ea typeface="Calibri" panose="020F0502020204030204" pitchFamily="34" charset="0"/>
              <a:cs typeface="Times New Roman" panose="02020603050405020304" pitchFamily="18" charset="0"/>
            </a:endParaRPr>
          </a:p>
          <a:p>
            <a:pPr lvl="1" indent="457200"/>
            <a:r>
              <a:rPr lang="en-CA" sz="2500" kern="100" dirty="0">
                <a:solidFill>
                  <a:schemeClr val="tx2"/>
                </a:solidFill>
                <a:latin typeface="+mj-lt"/>
                <a:ea typeface="Calibri" panose="020F0502020204030204" pitchFamily="34" charset="0"/>
                <a:cs typeface="Times New Roman" panose="02020603050405020304" pitchFamily="18" charset="0"/>
              </a:rPr>
              <a:t>C</a:t>
            </a:r>
            <a:r>
              <a:rPr lang="en-CA" sz="2500" kern="100" dirty="0">
                <a:solidFill>
                  <a:schemeClr val="tx2"/>
                </a:solidFill>
                <a:effectLst/>
                <a:latin typeface="+mj-lt"/>
                <a:ea typeface="Calibri" panose="020F0502020204030204" pitchFamily="34" charset="0"/>
                <a:cs typeface="Times New Roman" panose="02020603050405020304" pitchFamily="18" charset="0"/>
              </a:rPr>
              <a:t>reating efficient systems for reducing wait times</a:t>
            </a:r>
          </a:p>
          <a:p>
            <a:pPr lvl="1" indent="457200"/>
            <a:r>
              <a:rPr lang="en-CA" sz="2500" kern="100" dirty="0">
                <a:solidFill>
                  <a:schemeClr val="tx2"/>
                </a:solidFill>
                <a:latin typeface="+mj-lt"/>
                <a:ea typeface="Calibri" panose="020F0502020204030204" pitchFamily="34" charset="0"/>
                <a:cs typeface="Times New Roman" panose="02020603050405020304" pitchFamily="18" charset="0"/>
              </a:rPr>
              <a:t>A</a:t>
            </a:r>
            <a:r>
              <a:rPr lang="en-CA" sz="2500" kern="100" dirty="0">
                <a:solidFill>
                  <a:schemeClr val="tx2"/>
                </a:solidFill>
                <a:effectLst/>
                <a:latin typeface="+mj-lt"/>
                <a:ea typeface="Calibri" panose="020F0502020204030204" pitchFamily="34" charset="0"/>
                <a:cs typeface="Times New Roman" panose="02020603050405020304" pitchFamily="18" charset="0"/>
              </a:rPr>
              <a:t>ttending to patients’ perceptions of their health and ability to function in their daily lives</a:t>
            </a:r>
          </a:p>
          <a:p>
            <a:endParaRPr lang="en-CA" sz="1800" dirty="0">
              <a:solidFill>
                <a:schemeClr val="tx2"/>
              </a:solidFill>
              <a:effectLst/>
              <a:latin typeface="Times New Roman" panose="02020603050405020304" pitchFamily="18" charset="0"/>
              <a:ea typeface="Times New Roman" panose="02020603050405020304" pitchFamily="18" charset="0"/>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3D3B23B0-80AB-D999-D89D-25F13644567A}"/>
              </a:ext>
            </a:extLst>
          </p:cNvPr>
          <p:cNvPicPr>
            <a:picLocks noChangeAspect="1"/>
          </p:cNvPicPr>
          <p:nvPr/>
        </p:nvPicPr>
        <p:blipFill>
          <a:blip r:embed="rId3"/>
          <a:stretch>
            <a:fillRect/>
          </a:stretch>
        </p:blipFill>
        <p:spPr>
          <a:xfrm>
            <a:off x="302089" y="1507047"/>
            <a:ext cx="4258470" cy="2929660"/>
          </a:xfrm>
          <a:prstGeom prst="rect">
            <a:avLst/>
          </a:prstGeom>
        </p:spPr>
      </p:pic>
    </p:spTree>
    <p:extLst>
      <p:ext uri="{BB962C8B-B14F-4D97-AF65-F5344CB8AC3E}">
        <p14:creationId xmlns:p14="http://schemas.microsoft.com/office/powerpoint/2010/main" val="3509853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97963-DB60-08BE-67D3-0379863FB80B}"/>
            </a:ext>
          </a:extLst>
        </p:cNvPr>
        <p:cNvGrpSpPr/>
        <p:nvPr/>
      </p:nvGrpSpPr>
      <p:grpSpPr>
        <a:xfrm>
          <a:off x="0" y="0"/>
          <a:ext cx="0" cy="0"/>
          <a:chOff x="0" y="0"/>
          <a:chExt cx="0" cy="0"/>
        </a:xfrm>
      </p:grpSpPr>
      <p:sp>
        <p:nvSpPr>
          <p:cNvPr id="10" name="Arrow: Up 20">
            <a:extLst>
              <a:ext uri="{FF2B5EF4-FFF2-40B4-BE49-F238E27FC236}">
                <a16:creationId xmlns:a16="http://schemas.microsoft.com/office/drawing/2014/main" id="{F57AD3CB-32C9-5A31-D15A-84F140FE5E0D}"/>
              </a:ext>
            </a:extLst>
          </p:cNvPr>
          <p:cNvSpPr/>
          <p:nvPr/>
        </p:nvSpPr>
        <p:spPr>
          <a:xfrm>
            <a:off x="3662894" y="5633999"/>
            <a:ext cx="45719" cy="318518"/>
          </a:xfrm>
          <a:prstGeom prst="upArrow">
            <a:avLst/>
          </a:prstGeom>
          <a:solidFill>
            <a:srgbClr val="1F497D"/>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a:extLst>
              <a:ext uri="{FF2B5EF4-FFF2-40B4-BE49-F238E27FC236}">
                <a16:creationId xmlns:a16="http://schemas.microsoft.com/office/drawing/2014/main" id="{926312F6-E6C7-3931-7695-E9C1BBAE11CE}"/>
              </a:ext>
            </a:extLst>
          </p:cNvPr>
          <p:cNvSpPr txBox="1">
            <a:spLocks/>
          </p:cNvSpPr>
          <p:nvPr/>
        </p:nvSpPr>
        <p:spPr>
          <a:xfrm>
            <a:off x="476518" y="375857"/>
            <a:ext cx="114106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But maybe it depends on what questions you ask? </a:t>
            </a:r>
          </a:p>
        </p:txBody>
      </p:sp>
      <p:pic>
        <p:nvPicPr>
          <p:cNvPr id="1026" name="Picture 2">
            <a:extLst>
              <a:ext uri="{FF2B5EF4-FFF2-40B4-BE49-F238E27FC236}">
                <a16:creationId xmlns:a16="http://schemas.microsoft.com/office/drawing/2014/main" id="{B3C71FBE-F70C-DAE6-ED87-8430FDE014B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500263" y="5027492"/>
            <a:ext cx="2426025" cy="1213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11E4253-A591-5583-A121-D67D087DB37B}"/>
              </a:ext>
            </a:extLst>
          </p:cNvPr>
          <p:cNvPicPr>
            <a:picLocks noChangeAspect="1"/>
          </p:cNvPicPr>
          <p:nvPr/>
        </p:nvPicPr>
        <p:blipFill>
          <a:blip r:embed="rId3"/>
          <a:stretch>
            <a:fillRect/>
          </a:stretch>
        </p:blipFill>
        <p:spPr>
          <a:xfrm>
            <a:off x="1148865" y="2330685"/>
            <a:ext cx="10065988" cy="2696807"/>
          </a:xfrm>
          <a:prstGeom prst="rect">
            <a:avLst/>
          </a:prstGeom>
        </p:spPr>
      </p:pic>
      <p:sp>
        <p:nvSpPr>
          <p:cNvPr id="8" name="Oval 7">
            <a:extLst>
              <a:ext uri="{FF2B5EF4-FFF2-40B4-BE49-F238E27FC236}">
                <a16:creationId xmlns:a16="http://schemas.microsoft.com/office/drawing/2014/main" id="{BD14B55F-60C3-1C7B-5971-1CE0F54C87FA}"/>
              </a:ext>
            </a:extLst>
          </p:cNvPr>
          <p:cNvSpPr/>
          <p:nvPr/>
        </p:nvSpPr>
        <p:spPr>
          <a:xfrm>
            <a:off x="3431732" y="2330685"/>
            <a:ext cx="566057" cy="311799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560318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02DAE-8BD8-01DC-603C-6027ED9FE93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A3E28C-4CDA-3476-859E-57FB8214EE2F}"/>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F4F81F6-E686-4BCF-BA3C-EFC8F861DBA0}" type="slidenum">
              <a:rPr kumimoji="0" lang="fr-CA" sz="1200" b="0" i="0" u="none" strike="noStrike" kern="0" cap="none" spc="0" normalizeH="0" baseline="0" noProof="0" smtClean="0">
                <a:ln>
                  <a:noFill/>
                </a:ln>
                <a:solidFill>
                  <a:srgbClr val="0A1A3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90</a:t>
            </a:fld>
            <a:endParaRPr kumimoji="0" lang="fr-CA" sz="1200" b="0" i="0" u="none" strike="noStrike" kern="0" cap="none" spc="0" normalizeH="0" baseline="0" noProof="0" dirty="0">
              <a:ln>
                <a:noFill/>
              </a:ln>
              <a:solidFill>
                <a:srgbClr val="0A1A31"/>
              </a:solidFill>
              <a:effectLst/>
              <a:uLnTx/>
              <a:uFillTx/>
              <a:latin typeface="Arial"/>
              <a:cs typeface="Arial"/>
              <a:sym typeface="Arial"/>
            </a:endParaRPr>
          </a:p>
        </p:txBody>
      </p:sp>
      <p:sp>
        <p:nvSpPr>
          <p:cNvPr id="3" name="TextBox 2">
            <a:extLst>
              <a:ext uri="{FF2B5EF4-FFF2-40B4-BE49-F238E27FC236}">
                <a16:creationId xmlns:a16="http://schemas.microsoft.com/office/drawing/2014/main" id="{32538B6E-BF2E-EB91-3CC7-3ACE28789644}"/>
              </a:ext>
            </a:extLst>
          </p:cNvPr>
          <p:cNvSpPr txBox="1"/>
          <p:nvPr/>
        </p:nvSpPr>
        <p:spPr>
          <a:xfrm>
            <a:off x="3751385" y="430306"/>
            <a:ext cx="4747846" cy="646331"/>
          </a:xfrm>
          <a:prstGeom prst="rect">
            <a:avLst/>
          </a:prstGeom>
          <a:noFill/>
        </p:spPr>
        <p:txBody>
          <a:bodyPr wrap="square" rtlCol="0">
            <a:spAutoFit/>
          </a:bodyPr>
          <a:lstStyle/>
          <a:p>
            <a:pPr algn="ctr"/>
            <a:r>
              <a:rPr lang="en-CA" sz="3600" b="1" dirty="0"/>
              <a:t>Discussion Topic</a:t>
            </a:r>
          </a:p>
        </p:txBody>
      </p:sp>
      <p:sp>
        <p:nvSpPr>
          <p:cNvPr id="5" name="TextBox 4">
            <a:extLst>
              <a:ext uri="{FF2B5EF4-FFF2-40B4-BE49-F238E27FC236}">
                <a16:creationId xmlns:a16="http://schemas.microsoft.com/office/drawing/2014/main" id="{BDD30964-E223-E3AB-6AFC-79F21EBCC778}"/>
              </a:ext>
            </a:extLst>
          </p:cNvPr>
          <p:cNvSpPr txBox="1"/>
          <p:nvPr/>
        </p:nvSpPr>
        <p:spPr>
          <a:xfrm>
            <a:off x="699245" y="1111286"/>
            <a:ext cx="11044518" cy="5742598"/>
          </a:xfrm>
          <a:prstGeom prst="rect">
            <a:avLst/>
          </a:prstGeom>
          <a:noFill/>
        </p:spPr>
        <p:txBody>
          <a:bodyPr wrap="square">
            <a:spAutoFit/>
          </a:bodyPr>
          <a:lstStyle/>
          <a:p>
            <a:pPr marL="742950" indent="-742950">
              <a:lnSpc>
                <a:spcPct val="107000"/>
              </a:lnSpc>
              <a:spcAft>
                <a:spcPts val="800"/>
              </a:spcAft>
              <a:buAutoNum type="arabicPeriod"/>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What questions do you have about adopting Patient Reported Measurement to advance your OHT priorities? </a:t>
            </a:r>
          </a:p>
          <a:p>
            <a:pPr marL="742950" indent="-742950">
              <a:lnSpc>
                <a:spcPct val="107000"/>
              </a:lnSpc>
              <a:spcAft>
                <a:spcPts val="800"/>
              </a:spcAft>
              <a:buAutoNum type="arabicPeriod"/>
            </a:pPr>
            <a:endParaRPr lang="en-CA"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nSpc>
                <a:spcPct val="107000"/>
              </a:lnSpc>
              <a:spcAft>
                <a:spcPts val="800"/>
              </a:spcAft>
              <a:buAutoNum type="arabicPeriod"/>
            </a:pPr>
            <a:r>
              <a:rPr lang="en-CA" sz="4000" kern="100" dirty="0">
                <a:effectLst/>
                <a:latin typeface="Calibri" panose="020F0502020204030204" pitchFamily="34" charset="0"/>
                <a:ea typeface="Calibri" panose="020F0502020204030204" pitchFamily="34" charset="0"/>
                <a:cs typeface="Times New Roman" panose="02020603050405020304" pitchFamily="18" charset="0"/>
              </a:rPr>
              <a:t>What challenges do you foresee in implementing Patient Reported Measurement in you OHT? </a:t>
            </a:r>
            <a:endParaRPr lang="en-CA" sz="4000" kern="100" dirty="0">
              <a:latin typeface="Calibri" panose="020F0502020204030204" pitchFamily="34" charset="0"/>
              <a:ea typeface="Calibri" panose="020F0502020204030204" pitchFamily="34" charset="0"/>
              <a:cs typeface="Times New Roman" panose="02020603050405020304" pitchFamily="18" charset="0"/>
            </a:endParaRPr>
          </a:p>
          <a:p>
            <a:pPr marL="742950" indent="-742950">
              <a:lnSpc>
                <a:spcPct val="107000"/>
              </a:lnSpc>
              <a:spcAft>
                <a:spcPts val="800"/>
              </a:spcAft>
              <a:buAutoNum type="arabicPeriod"/>
            </a:pPr>
            <a:endParaRPr lang="en-CA"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lnSpc>
                <a:spcPct val="107000"/>
              </a:lnSpc>
              <a:spcAft>
                <a:spcPts val="800"/>
              </a:spcAft>
              <a:buAutoNum type="arabicPeriod"/>
            </a:pPr>
            <a:endParaRPr lang="en-CA"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95861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CA" smtClean="0"/>
              <a:t>91</a:t>
            </a:fld>
            <a:endParaRPr lang="en-CA"/>
          </a:p>
        </p:txBody>
      </p:sp>
      <p:sp>
        <p:nvSpPr>
          <p:cNvPr id="4" name="TextBox 3">
            <a:extLst>
              <a:ext uri="{FF2B5EF4-FFF2-40B4-BE49-F238E27FC236}">
                <a16:creationId xmlns:a16="http://schemas.microsoft.com/office/drawing/2014/main" id="{32538B6E-BF2E-EB91-3CC7-3ACE28789644}"/>
              </a:ext>
            </a:extLst>
          </p:cNvPr>
          <p:cNvSpPr txBox="1"/>
          <p:nvPr/>
        </p:nvSpPr>
        <p:spPr>
          <a:xfrm>
            <a:off x="3247803" y="218271"/>
            <a:ext cx="4747846" cy="646331"/>
          </a:xfrm>
          <a:prstGeom prst="rect">
            <a:avLst/>
          </a:prstGeom>
          <a:noFill/>
        </p:spPr>
        <p:txBody>
          <a:bodyPr wrap="square" rtlCol="0">
            <a:spAutoFit/>
          </a:bodyPr>
          <a:lstStyle/>
          <a:p>
            <a:pPr algn="ctr"/>
            <a:r>
              <a:rPr lang="en-CA" sz="3600" b="1" dirty="0" smtClean="0"/>
              <a:t>Poll 4</a:t>
            </a:r>
            <a:endParaRPr lang="en-CA" sz="3600" b="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522" t="24684" r="3629" b="32764"/>
          <a:stretch/>
        </p:blipFill>
        <p:spPr>
          <a:xfrm>
            <a:off x="2292626" y="864602"/>
            <a:ext cx="7540488" cy="5075801"/>
          </a:xfrm>
          <a:prstGeom prst="rect">
            <a:avLst/>
          </a:prstGeom>
        </p:spPr>
      </p:pic>
    </p:spTree>
    <p:extLst>
      <p:ext uri="{BB962C8B-B14F-4D97-AF65-F5344CB8AC3E}">
        <p14:creationId xmlns:p14="http://schemas.microsoft.com/office/powerpoint/2010/main" val="29604385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EE79-B3D1-1755-15D9-507975ED2F3F}"/>
              </a:ext>
            </a:extLst>
          </p:cNvPr>
          <p:cNvSpPr>
            <a:spLocks noGrp="1"/>
          </p:cNvSpPr>
          <p:nvPr>
            <p:ph type="title"/>
          </p:nvPr>
        </p:nvSpPr>
        <p:spPr/>
        <p:txBody>
          <a:bodyPr>
            <a:normAutofit/>
          </a:bodyPr>
          <a:lstStyle/>
          <a:p>
            <a:pPr algn="l"/>
            <a:r>
              <a:rPr lang="en-CA" sz="4000" dirty="0"/>
              <a:t>Up Next</a:t>
            </a:r>
          </a:p>
        </p:txBody>
      </p:sp>
      <p:sp>
        <p:nvSpPr>
          <p:cNvPr id="4" name="Slide Number Placeholder 3">
            <a:extLst>
              <a:ext uri="{FF2B5EF4-FFF2-40B4-BE49-F238E27FC236}">
                <a16:creationId xmlns:a16="http://schemas.microsoft.com/office/drawing/2014/main" id="{75A53A86-F493-37B1-9EDC-D26F1BD55C3D}"/>
              </a:ext>
            </a:extLst>
          </p:cNvPr>
          <p:cNvSpPr>
            <a:spLocks noGrp="1"/>
          </p:cNvSpPr>
          <p:nvPr>
            <p:ph type="sldNum" idx="12"/>
          </p:nvPr>
        </p:nvSpPr>
        <p:spPr/>
        <p:txBody>
          <a:bodyPr/>
          <a:lstStyle/>
          <a:p>
            <a:fld id="{9F4F81F6-E686-4BCF-BA3C-EFC8F861DBA0}" type="slidenum">
              <a:rPr lang="fr-CA" smtClean="0"/>
              <a:pPr/>
              <a:t>92</a:t>
            </a:fld>
            <a:endParaRPr lang="fr-CA" dirty="0"/>
          </a:p>
        </p:txBody>
      </p:sp>
      <p:sp>
        <p:nvSpPr>
          <p:cNvPr id="3" name="Content Placeholder 2">
            <a:extLst>
              <a:ext uri="{FF2B5EF4-FFF2-40B4-BE49-F238E27FC236}">
                <a16:creationId xmlns:a16="http://schemas.microsoft.com/office/drawing/2014/main" id="{B79F4325-7191-D29B-E848-F0A87CD4A93A}"/>
              </a:ext>
            </a:extLst>
          </p:cNvPr>
          <p:cNvSpPr>
            <a:spLocks noGrp="1"/>
          </p:cNvSpPr>
          <p:nvPr>
            <p:ph type="body" idx="4294967295"/>
          </p:nvPr>
        </p:nvSpPr>
        <p:spPr>
          <a:xfrm>
            <a:off x="977030" y="1544638"/>
            <a:ext cx="9538570" cy="4632325"/>
          </a:xfrm>
        </p:spPr>
        <p:txBody>
          <a:bodyPr>
            <a:normAutofit fontScale="92500" lnSpcReduction="10000"/>
          </a:bodyPr>
          <a:lstStyle/>
          <a:p>
            <a:r>
              <a:rPr lang="en-CA" sz="3600" dirty="0"/>
              <a:t>HSPN webinar series</a:t>
            </a:r>
          </a:p>
          <a:p>
            <a:pPr lvl="1"/>
            <a:r>
              <a:rPr lang="en-CA" sz="3200" dirty="0"/>
              <a:t>4</a:t>
            </a:r>
            <a:r>
              <a:rPr lang="en-CA" sz="3200" baseline="30000" dirty="0"/>
              <a:t>th</a:t>
            </a:r>
            <a:r>
              <a:rPr lang="en-CA" sz="3200" dirty="0"/>
              <a:t> Tuesday of the Month: 12:00 – 1:30 pm</a:t>
            </a:r>
          </a:p>
          <a:p>
            <a:endParaRPr lang="en-CA" sz="3600" dirty="0"/>
          </a:p>
          <a:p>
            <a:pPr marL="0" indent="0">
              <a:buNone/>
            </a:pPr>
            <a:r>
              <a:rPr lang="en-CA" sz="3600" dirty="0"/>
              <a:t>Upcoming March 2025: </a:t>
            </a:r>
          </a:p>
          <a:p>
            <a:pPr marL="534988" indent="-534988">
              <a:buNone/>
            </a:pPr>
            <a:r>
              <a:rPr lang="en-CA" sz="3600" dirty="0"/>
              <a:t>	What do you think? </a:t>
            </a:r>
          </a:p>
          <a:p>
            <a:pPr marL="1485900" lvl="2" indent="-571500">
              <a:buFont typeface="Courier New" panose="02070309020205020404" pitchFamily="49" charset="0"/>
              <a:buChar char="o"/>
            </a:pPr>
            <a:r>
              <a:rPr lang="en-CA" sz="2800" dirty="0"/>
              <a:t>More on PREMs and PROMs?</a:t>
            </a:r>
          </a:p>
          <a:p>
            <a:pPr marL="1485900" lvl="2" indent="-571500">
              <a:buFont typeface="Courier New" panose="02070309020205020404" pitchFamily="49" charset="0"/>
              <a:buChar char="o"/>
            </a:pPr>
            <a:r>
              <a:rPr lang="en-CA" sz="2800" dirty="0"/>
              <a:t>Leading Projects in Home Care? </a:t>
            </a:r>
          </a:p>
          <a:p>
            <a:pPr marL="1485900" lvl="2" indent="-571500">
              <a:buFont typeface="Courier New" panose="02070309020205020404" pitchFamily="49" charset="0"/>
              <a:buChar char="o"/>
            </a:pPr>
            <a:r>
              <a:rPr lang="en-CA" sz="2800" dirty="0"/>
              <a:t>Governance and Leadership?</a:t>
            </a:r>
          </a:p>
          <a:p>
            <a:pPr marL="1485900" lvl="2" indent="-571500">
              <a:buFont typeface="Courier New" panose="02070309020205020404" pitchFamily="49" charset="0"/>
              <a:buChar char="o"/>
            </a:pPr>
            <a:r>
              <a:rPr lang="en-CA" sz="2800" dirty="0"/>
              <a:t>Other topics of importance : Use the chat </a:t>
            </a:r>
            <a:r>
              <a:rPr lang="en-CA" sz="2800" dirty="0">
                <a:highlight>
                  <a:srgbClr val="FFFF00"/>
                </a:highlight>
              </a:rPr>
              <a:t>and post-event survey comments</a:t>
            </a:r>
          </a:p>
        </p:txBody>
      </p:sp>
    </p:spTree>
    <p:extLst>
      <p:ext uri="{BB962C8B-B14F-4D97-AF65-F5344CB8AC3E}">
        <p14:creationId xmlns:p14="http://schemas.microsoft.com/office/powerpoint/2010/main" val="28769923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D308F048-4A10-47B1-992F-CD666DE9845B}" type="slidenum">
              <a:rPr kumimoji="0" lang="en-CA" sz="1200" b="0" i="0" u="none" strike="noStrike" kern="0" cap="none" spc="0" normalizeH="0" baseline="0" noProof="0" dirty="0">
                <a:ln>
                  <a:noFill/>
                </a:ln>
                <a:solidFill>
                  <a:srgbClr val="0B2040"/>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93</a:t>
            </a:fld>
            <a:endParaRPr kumimoji="0" lang="en-CA" sz="12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endParaRPr>
          </a:p>
        </p:txBody>
      </p:sp>
      <p:sp>
        <p:nvSpPr>
          <p:cNvPr id="26" name="Rectangle 25"/>
          <p:cNvSpPr/>
          <p:nvPr/>
        </p:nvSpPr>
        <p:spPr>
          <a:xfrm>
            <a:off x="2111450" y="783340"/>
            <a:ext cx="4463974" cy="600164"/>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0B2040"/>
                </a:solidFill>
                <a:effectLst/>
                <a:uLnTx/>
                <a:uFillTx/>
                <a:latin typeface="Arial Black" panose="020B0A04020102020204" pitchFamily="34" charset="0"/>
                <a:cs typeface="Arial"/>
                <a:sym typeface="Arial"/>
              </a:rPr>
              <a:t>THANK YOU!</a:t>
            </a:r>
            <a:endParaRPr kumimoji="0" lang="en-US" sz="1350" b="0" i="0" u="none" strike="noStrike" kern="1200" cap="none" spc="0" normalizeH="0" baseline="0" noProof="0">
              <a:ln>
                <a:noFill/>
              </a:ln>
              <a:solidFill>
                <a:srgbClr val="0B2040"/>
              </a:solidFill>
              <a:effectLst/>
              <a:uLnTx/>
              <a:uFillTx/>
              <a:latin typeface="Arial Black" panose="020B0A04020102020204" pitchFamily="34" charset="0"/>
              <a:cs typeface="Arial"/>
              <a:sym typeface="Arial"/>
            </a:endParaRPr>
          </a:p>
        </p:txBody>
      </p:sp>
      <p:sp>
        <p:nvSpPr>
          <p:cNvPr id="45" name="Rectangle 44"/>
          <p:cNvSpPr/>
          <p:nvPr/>
        </p:nvSpPr>
        <p:spPr>
          <a:xfrm>
            <a:off x="9849541" y="682171"/>
            <a:ext cx="2342459" cy="701333"/>
          </a:xfrm>
          <a:prstGeom prst="rect">
            <a:avLst/>
          </a:prstGeom>
          <a:solidFill>
            <a:srgbClr val="C7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2"/>
          <p:cNvSpPr/>
          <p:nvPr/>
        </p:nvSpPr>
        <p:spPr>
          <a:xfrm>
            <a:off x="3101218" y="2205347"/>
            <a:ext cx="210171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rPr>
              <a:t>@</a:t>
            </a:r>
            <a:r>
              <a:rPr kumimoji="0" lang="en-US" sz="1400" b="0" i="0" u="none" strike="noStrike" kern="0" cap="none" spc="0" normalizeH="0" baseline="0" noProof="0" err="1">
                <a:ln>
                  <a:noFill/>
                </a:ln>
                <a:solidFill>
                  <a:srgbClr val="0B2040"/>
                </a:solidFill>
                <a:effectLst/>
                <a:uLnTx/>
                <a:uFillTx/>
                <a:latin typeface="Arial" panose="020B0604020202020204" pitchFamily="34" charset="0"/>
                <a:cs typeface="Arial" panose="020B0604020202020204" pitchFamily="34" charset="0"/>
                <a:sym typeface="Arial"/>
              </a:rPr>
              <a:t>infohspn</a:t>
            </a:r>
            <a:r>
              <a:rPr kumimoji="0" lang="en-US"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rPr>
              <a:t> </a:t>
            </a:r>
            <a:endParaRPr kumimoji="0" lang="en-CA"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endParaRPr>
          </a:p>
        </p:txBody>
      </p:sp>
      <p:sp>
        <p:nvSpPr>
          <p:cNvPr id="6" name="Rectangle 5"/>
          <p:cNvSpPr/>
          <p:nvPr/>
        </p:nvSpPr>
        <p:spPr>
          <a:xfrm>
            <a:off x="3101218" y="3151165"/>
            <a:ext cx="253470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rPr>
              <a:t>hspn@utoronto.ca</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6204" y="2973635"/>
            <a:ext cx="720000" cy="7200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8004" y="3866219"/>
            <a:ext cx="900000" cy="900000"/>
          </a:xfrm>
          <a:prstGeom prst="rect">
            <a:avLst/>
          </a:prstGeom>
        </p:spPr>
      </p:pic>
      <p:sp>
        <p:nvSpPr>
          <p:cNvPr id="46" name="Rectangle 45"/>
          <p:cNvSpPr/>
          <p:nvPr/>
        </p:nvSpPr>
        <p:spPr>
          <a:xfrm>
            <a:off x="3101218" y="4125224"/>
            <a:ext cx="474433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rPr>
              <a:t>The Health System Performance Network</a:t>
            </a:r>
          </a:p>
        </p:txBody>
      </p:sp>
      <p:sp>
        <p:nvSpPr>
          <p:cNvPr id="10" name="Rectangle 9"/>
          <p:cNvSpPr/>
          <p:nvPr/>
        </p:nvSpPr>
        <p:spPr>
          <a:xfrm>
            <a:off x="3101218" y="5099283"/>
            <a:ext cx="99257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a:ln>
                  <a:noFill/>
                </a:ln>
                <a:solidFill>
                  <a:srgbClr val="0B2040"/>
                </a:solidFill>
                <a:effectLst/>
                <a:uLnTx/>
                <a:uFillTx/>
                <a:latin typeface="Arial" panose="020B0604020202020204" pitchFamily="34" charset="0"/>
                <a:cs typeface="Arial" panose="020B0604020202020204" pitchFamily="34" charset="0"/>
                <a:sym typeface="Arial"/>
              </a:rPr>
              <a:t>hspn.ca</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2884" y="4929622"/>
            <a:ext cx="720000" cy="720000"/>
          </a:xfrm>
          <a:prstGeom prst="rect">
            <a:avLst/>
          </a:prstGeom>
        </p:spPr>
      </p:pic>
      <p:pic>
        <p:nvPicPr>
          <p:cNvPr id="2" name="Picture 1" descr="A white x in a black background&#10;&#10;Description automatically generated">
            <a:extLst>
              <a:ext uri="{FF2B5EF4-FFF2-40B4-BE49-F238E27FC236}">
                <a16:creationId xmlns:a16="http://schemas.microsoft.com/office/drawing/2014/main" id="{B7957718-2769-F0D4-70D6-1EAAE0B7E6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8007" y="1803895"/>
            <a:ext cx="1470754" cy="1065195"/>
          </a:xfrm>
          <a:prstGeom prst="rect">
            <a:avLst/>
          </a:prstGeom>
        </p:spPr>
      </p:pic>
    </p:spTree>
    <p:extLst>
      <p:ext uri="{BB962C8B-B14F-4D97-AF65-F5344CB8AC3E}">
        <p14:creationId xmlns:p14="http://schemas.microsoft.com/office/powerpoint/2010/main" val="871464172"/>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HSPN Palette">
      <a:dk1>
        <a:srgbClr val="0A1A31"/>
      </a:dk1>
      <a:lt1>
        <a:srgbClr val="FFFFFF"/>
      </a:lt1>
      <a:dk2>
        <a:srgbClr val="0A1A31"/>
      </a:dk2>
      <a:lt2>
        <a:srgbClr val="FFFFFF"/>
      </a:lt2>
      <a:accent1>
        <a:srgbClr val="C7EA95"/>
      </a:accent1>
      <a:accent2>
        <a:srgbClr val="2E80BC"/>
      </a:accent2>
      <a:accent3>
        <a:srgbClr val="EE654F"/>
      </a:accent3>
      <a:accent4>
        <a:srgbClr val="7BB4A9"/>
      </a:accent4>
      <a:accent5>
        <a:srgbClr val="FFC000"/>
      </a:accent5>
      <a:accent6>
        <a:srgbClr val="C490AA"/>
      </a:accent6>
      <a:hlink>
        <a:srgbClr val="7BB4A9"/>
      </a:hlink>
      <a:folHlink>
        <a:srgbClr val="7BB4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ISE">
  <a:themeElements>
    <a:clrScheme name="RISE">
      <a:dk1>
        <a:srgbClr val="244776"/>
      </a:dk1>
      <a:lt1>
        <a:srgbClr val="FFFFFF"/>
      </a:lt1>
      <a:dk2>
        <a:srgbClr val="3F4349"/>
      </a:dk2>
      <a:lt2>
        <a:srgbClr val="E7E6E6"/>
      </a:lt2>
      <a:accent1>
        <a:srgbClr val="168DED"/>
      </a:accent1>
      <a:accent2>
        <a:srgbClr val="FEC134"/>
      </a:accent2>
      <a:accent3>
        <a:srgbClr val="FF3056"/>
      </a:accent3>
      <a:accent4>
        <a:srgbClr val="93E533"/>
      </a:accent4>
      <a:accent5>
        <a:srgbClr val="8FA3C6"/>
      </a:accent5>
      <a:accent6>
        <a:srgbClr val="8E979D"/>
      </a:accent6>
      <a:hlink>
        <a:srgbClr val="168DED"/>
      </a:hlink>
      <a:folHlink>
        <a:srgbClr val="0F62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heme1ris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Verdana"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Verdana" pitchFamily="-107" charset="0"/>
            <a:ea typeface="ＭＳ Ｐゴシック" pitchFamily="-107" charset="-128"/>
            <a:cs typeface="ＭＳ Ｐゴシック"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rise" id="{97BB389A-C3B2-4AD6-985D-30CBF53BA380}" vid="{4F088452-851D-4A31-8593-1337E5C35ACA}"/>
    </a:ext>
  </a:extLst>
</a:theme>
</file>

<file path=ppt/theme/theme4.xml><?xml version="1.0" encoding="utf-8"?>
<a:theme xmlns:a="http://schemas.openxmlformats.org/drawingml/2006/main" name="1_Office Theme">
  <a:themeElements>
    <a:clrScheme name="HSPN Palette">
      <a:dk1>
        <a:srgbClr val="0A1A31"/>
      </a:dk1>
      <a:lt1>
        <a:srgbClr val="FFFFFF"/>
      </a:lt1>
      <a:dk2>
        <a:srgbClr val="0A1A31"/>
      </a:dk2>
      <a:lt2>
        <a:srgbClr val="FFFFFF"/>
      </a:lt2>
      <a:accent1>
        <a:srgbClr val="C7EA95"/>
      </a:accent1>
      <a:accent2>
        <a:srgbClr val="2E80BC"/>
      </a:accent2>
      <a:accent3>
        <a:srgbClr val="EE654F"/>
      </a:accent3>
      <a:accent4>
        <a:srgbClr val="7BB4A9"/>
      </a:accent4>
      <a:accent5>
        <a:srgbClr val="FFC000"/>
      </a:accent5>
      <a:accent6>
        <a:srgbClr val="C490AA"/>
      </a:accent6>
      <a:hlink>
        <a:srgbClr val="7BB4A9"/>
      </a:hlink>
      <a:folHlink>
        <a:srgbClr val="7BB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SPN Template.potx" id="{C774F8E6-D990-4362-85BE-619AE60FB77B}" vid="{618B01FF-DDE8-47E4-9C4F-A881B5507482}"/>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4218</TotalTime>
  <Words>5600</Words>
  <Application>Microsoft Office PowerPoint</Application>
  <PresentationFormat>Widescreen</PresentationFormat>
  <Paragraphs>948</Paragraphs>
  <Slides>93</Slides>
  <Notes>50</Notes>
  <HiddenSlides>0</HiddenSlides>
  <MMClips>0</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93</vt:i4>
      </vt:variant>
    </vt:vector>
  </HeadingPairs>
  <TitlesOfParts>
    <vt:vector size="124" baseType="lpstr">
      <vt:lpstr>Batang</vt:lpstr>
      <vt:lpstr>MinionPro-It</vt:lpstr>
      <vt:lpstr>Mark Pro Light</vt:lpstr>
      <vt:lpstr>ＭＳ Ｐゴシック</vt:lpstr>
      <vt:lpstr>Times New Roman</vt:lpstr>
      <vt:lpstr>Calibri Light</vt:lpstr>
      <vt:lpstr>Arial</vt:lpstr>
      <vt:lpstr>MinionPro-Regular</vt:lpstr>
      <vt:lpstr>Wingdings</vt:lpstr>
      <vt:lpstr>Calibri</vt:lpstr>
      <vt:lpstr>Monaco</vt:lpstr>
      <vt:lpstr>Aptos</vt:lpstr>
      <vt:lpstr>Cormorant Garamond Medium</vt:lpstr>
      <vt:lpstr>Noto Sans Symbols</vt:lpstr>
      <vt:lpstr>Verdana</vt:lpstr>
      <vt:lpstr>Helvetica</vt:lpstr>
      <vt:lpstr>msgothic</vt:lpstr>
      <vt:lpstr>Arial Black</vt:lpstr>
      <vt:lpstr>Open Sans</vt:lpstr>
      <vt:lpstr>Mark Pro</vt:lpstr>
      <vt:lpstr>Helvetica Neue</vt:lpstr>
      <vt:lpstr>Ebrima</vt:lpstr>
      <vt:lpstr>Cormorant Garamond Bold Bold</vt:lpstr>
      <vt:lpstr>Courier New</vt:lpstr>
      <vt:lpstr>Osaka</vt:lpstr>
      <vt:lpstr>Office Theme</vt:lpstr>
      <vt:lpstr>RISE</vt:lpstr>
      <vt:lpstr>1_Theme1rise</vt:lpstr>
      <vt:lpstr>1_Office Theme</vt:lpstr>
      <vt:lpstr>2_Office Theme</vt:lpstr>
      <vt:lpstr>3_Office Theme</vt:lpstr>
      <vt:lpstr>                 Population Insights from Patient Reported Data : PREMs and PROMs    </vt:lpstr>
      <vt:lpstr>PowerPoint Presentation</vt:lpstr>
      <vt:lpstr>PowerPoint Presentation</vt:lpstr>
      <vt:lpstr>PowerPoint Presentation</vt:lpstr>
      <vt:lpstr>PowerPoint Presentation</vt:lpstr>
      <vt:lpstr>PowerPoint Presentation</vt:lpstr>
      <vt:lpstr>PowerPoint Presentation</vt:lpstr>
      <vt:lpstr>We all know how poorly Canada performs</vt:lpstr>
      <vt:lpstr>PowerPoint Presentation</vt:lpstr>
      <vt:lpstr>QUALICOPC – How well did we do in 2013?</vt:lpstr>
      <vt:lpstr>QUALICOPC – What mattered to Canadians in 2013?</vt:lpstr>
      <vt:lpstr>Poll 3</vt:lpstr>
      <vt:lpstr>What is important  to patients &amp; caregivers ?</vt:lpstr>
      <vt:lpstr>PowerPoint Presentation</vt:lpstr>
      <vt:lpstr>PowerPoint Presentation</vt:lpstr>
      <vt:lpstr>PowerPoint Presentation</vt:lpstr>
      <vt:lpstr>PowerPoint Presentation</vt:lpstr>
      <vt:lpstr>PowerPoint Presentation</vt:lpstr>
      <vt:lpstr>PowerPoint Presentation</vt:lpstr>
      <vt:lpstr>Background</vt:lpstr>
      <vt:lpstr>Background</vt:lpstr>
      <vt:lpstr>Background</vt:lpstr>
      <vt:lpstr>Survey Development</vt:lpstr>
      <vt:lpstr>Variable of Interest</vt:lpstr>
      <vt:lpstr>Methods</vt:lpstr>
      <vt:lpstr>Methods</vt:lpstr>
      <vt:lpstr>Results</vt:lpstr>
      <vt:lpstr>Results</vt:lpstr>
      <vt:lpstr>Results</vt:lpstr>
      <vt:lpstr>What factors are associated with patient experience with 8 aspects of primary care?</vt:lpstr>
      <vt:lpstr>In the last 12 months, how would you describe the length of time it took to access your regular healthcare provider? </vt:lpstr>
      <vt:lpstr>In the last 12 months, how would you describe the length of time it took to access your regular healthcare provider? </vt:lpstr>
      <vt:lpstr>In the last 12 months, how would you describe the length of time it took to access your regular healthcare provider? </vt:lpstr>
      <vt:lpstr>Results - Age</vt:lpstr>
      <vt:lpstr>Results - SES</vt:lpstr>
      <vt:lpstr>Results – Gender &amp; Sexuality</vt:lpstr>
      <vt:lpstr>Limitations</vt:lpstr>
      <vt:lpstr>Discussion</vt:lpstr>
      <vt:lpstr>Questions?</vt:lpstr>
      <vt:lpstr>OECD PaRIS Results</vt:lpstr>
      <vt:lpstr>PaRIS </vt:lpstr>
      <vt:lpstr>PowerPoint Presentation</vt:lpstr>
      <vt:lpstr>The PaRIS10 Indicators</vt:lpstr>
      <vt:lpstr>The PaRIS10 Indicators</vt:lpstr>
      <vt:lpstr>The PaRIS10 Indicators</vt:lpstr>
      <vt:lpstr>Some summary descriptive statistics:</vt:lpstr>
      <vt:lpstr>Canada and Ontario Participation in PaRIS</vt:lpstr>
      <vt:lpstr>Results</vt:lpstr>
      <vt:lpstr>PaRIS: National, Provincial and Practice Reports</vt:lpstr>
      <vt:lpstr>OECD PaRIS Results</vt:lpstr>
      <vt:lpstr>OECD PaRIS Results</vt:lpstr>
      <vt:lpstr>National Results: Self-Reported Physical Health</vt:lpstr>
      <vt:lpstr>National Results: Bothered by Emotional Problems</vt:lpstr>
      <vt:lpstr>PaRIS Results</vt:lpstr>
      <vt:lpstr>PaRIS Results</vt:lpstr>
      <vt:lpstr>National Results: Patients discussed what is most important to managing health and well-being.</vt:lpstr>
      <vt:lpstr>Ontario Provincial Results: Patients discussed what is most important to managing health and well-being.</vt:lpstr>
      <vt:lpstr>Ontario Provincial Results: Patients Are Involved “as much as they want to be” in care decisions</vt:lpstr>
      <vt:lpstr>Patient Partner Reflection</vt:lpstr>
      <vt:lpstr>PowerPoint Presentation</vt:lpstr>
      <vt:lpstr>Themes Arising From First Patient Engagement</vt:lpstr>
      <vt:lpstr>PowerPoint Presentation</vt:lpstr>
      <vt:lpstr>PaRIS – Canada Shaping primary care through incorporating patient-reported experiences and outcomes into performance reporting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and conclusion </vt:lpstr>
      <vt:lpstr>PowerPoint Presentation</vt:lpstr>
      <vt:lpstr>E.G. Ontario Practice Reports</vt:lpstr>
      <vt:lpstr>Factors Associated with Patient Satisfaction In Primary Care Settings</vt:lpstr>
      <vt:lpstr>Background</vt:lpstr>
      <vt:lpstr>Satisfaction with Care</vt:lpstr>
      <vt:lpstr>Sample</vt:lpstr>
      <vt:lpstr>Data Collection</vt:lpstr>
      <vt:lpstr>Data Analysis</vt:lpstr>
      <vt:lpstr>Results: Patient Demographics</vt:lpstr>
      <vt:lpstr>Results: Provider Demographics</vt:lpstr>
      <vt:lpstr>Regression Results</vt:lpstr>
      <vt:lpstr>The role of financial instability in primary care</vt:lpstr>
      <vt:lpstr>Wait Times</vt:lpstr>
      <vt:lpstr>Provider Background</vt:lpstr>
      <vt:lpstr>Conclusion</vt:lpstr>
      <vt:lpstr>PowerPoint Presentation</vt:lpstr>
      <vt:lpstr>PowerPoint Presentation</vt:lpstr>
      <vt:lpstr>Up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Measure Health Equity</dc:title>
  <dc:creator>Nusrat Nessa</dc:creator>
  <cp:lastModifiedBy>Trisha Martin</cp:lastModifiedBy>
  <cp:revision>73</cp:revision>
  <dcterms:created xsi:type="dcterms:W3CDTF">2022-01-12T21:19:05Z</dcterms:created>
  <dcterms:modified xsi:type="dcterms:W3CDTF">2025-02-26T13:14:34Z</dcterms:modified>
</cp:coreProperties>
</file>