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3.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7"/>
  </p:notesMasterIdLst>
  <p:sldIdLst>
    <p:sldId id="267" r:id="rId5"/>
    <p:sldId id="4300" r:id="rId6"/>
    <p:sldId id="4301" r:id="rId7"/>
    <p:sldId id="4302" r:id="rId8"/>
    <p:sldId id="4303" r:id="rId9"/>
    <p:sldId id="312" r:id="rId10"/>
    <p:sldId id="291" r:id="rId11"/>
    <p:sldId id="324" r:id="rId12"/>
    <p:sldId id="325" r:id="rId13"/>
    <p:sldId id="292" r:id="rId14"/>
    <p:sldId id="318" r:id="rId15"/>
    <p:sldId id="323" r:id="rId16"/>
    <p:sldId id="288" r:id="rId17"/>
    <p:sldId id="287" r:id="rId18"/>
    <p:sldId id="286" r:id="rId19"/>
    <p:sldId id="319" r:id="rId20"/>
    <p:sldId id="289" r:id="rId21"/>
    <p:sldId id="328" r:id="rId22"/>
    <p:sldId id="329" r:id="rId23"/>
    <p:sldId id="276" r:id="rId24"/>
    <p:sldId id="327" r:id="rId25"/>
    <p:sldId id="4299" r:id="rId26"/>
    <p:sldId id="4313" r:id="rId27"/>
    <p:sldId id="4309" r:id="rId28"/>
    <p:sldId id="4304" r:id="rId29"/>
    <p:sldId id="4305" r:id="rId30"/>
    <p:sldId id="4306" r:id="rId31"/>
    <p:sldId id="4307" r:id="rId32"/>
    <p:sldId id="4308" r:id="rId33"/>
    <p:sldId id="4310" r:id="rId34"/>
    <p:sldId id="4311" r:id="rId35"/>
    <p:sldId id="431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EB43C1-88CA-490F-BFFE-4F1B9A52F34E}" v="167" dt="2025-05-02T00:11:06.31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94" d="100"/>
          <a:sy n="94" d="100"/>
        </p:scale>
        <p:origin x="1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d.docs.live.net/07a2366ed4cc5526/Documents/Jobs/1.%20HSPN/3.%20Projects/3.%20Leading%20Projects/graphs%20for%20presentation.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525176716042722"/>
          <c:y val="4.674202671856386E-2"/>
          <c:w val="0.8899423541210304"/>
          <c:h val="0.89251289458879213"/>
        </c:manualLayout>
      </c:layout>
      <c:barChart>
        <c:barDir val="col"/>
        <c:grouping val="stack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Sheet1!$C$4:$L$4</c:f>
              <c:strCache>
                <c:ptCount val="10"/>
                <c:pt idx="0">
                  <c:v>ETHP</c:v>
                </c:pt>
                <c:pt idx="1">
                  <c:v>DOHT</c:v>
                </c:pt>
                <c:pt idx="3">
                  <c:v>GW</c:v>
                </c:pt>
                <c:pt idx="4">
                  <c:v>FLA</c:v>
                </c:pt>
                <c:pt idx="6">
                  <c:v>MOHT</c:v>
                </c:pt>
                <c:pt idx="7">
                  <c:v>CK</c:v>
                </c:pt>
                <c:pt idx="9">
                  <c:v>NW</c:v>
                </c:pt>
              </c:strCache>
            </c:strRef>
          </c:cat>
          <c:val>
            <c:numRef>
              <c:f>Sheet1!$C$43:$I$43</c:f>
              <c:numCache>
                <c:formatCode>0.0</c:formatCode>
                <c:ptCount val="7"/>
                <c:pt idx="0">
                  <c:v>29.6</c:v>
                </c:pt>
                <c:pt idx="1">
                  <c:v>24.65</c:v>
                </c:pt>
                <c:pt idx="2">
                  <c:v>19.75</c:v>
                </c:pt>
                <c:pt idx="3">
                  <c:v>17.059999999999999</c:v>
                </c:pt>
                <c:pt idx="4">
                  <c:v>15.18</c:v>
                </c:pt>
                <c:pt idx="5">
                  <c:v>11.23</c:v>
                </c:pt>
                <c:pt idx="6">
                  <c:v>9.6</c:v>
                </c:pt>
              </c:numCache>
            </c:numRef>
          </c:val>
          <c:extLst>
            <c:ext xmlns:c16="http://schemas.microsoft.com/office/drawing/2014/chart" uri="{C3380CC4-5D6E-409C-BE32-E72D297353CC}">
              <c16:uniqueId val="{00000000-948E-48CB-92CA-94443587C2D8}"/>
            </c:ext>
          </c:extLst>
        </c:ser>
        <c:dLbls>
          <c:dLblPos val="inEnd"/>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1400" dirty="0"/>
                  <a:t>Average</a:t>
                </a:r>
                <a:r>
                  <a:rPr lang="en-US" sz="1400" baseline="0" dirty="0"/>
                  <a:t> # of services per patient-month</a:t>
                </a:r>
                <a:endParaRPr lang="en-US" sz="1400" dirty="0"/>
              </a:p>
            </c:rich>
          </c:tx>
          <c:layout>
            <c:manualLayout>
              <c:xMode val="edge"/>
              <c:yMode val="edge"/>
              <c:x val="1.4444325137501253E-2"/>
              <c:y val="0.12088870779745335"/>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rgbClr val="2E80B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Sheet1!$C$4:$I$4</c:f>
              <c:strCache>
                <c:ptCount val="7"/>
                <c:pt idx="0">
                  <c:v>ETHP</c:v>
                </c:pt>
                <c:pt idx="1">
                  <c:v>DOHT</c:v>
                </c:pt>
                <c:pt idx="2">
                  <c:v>GW</c:v>
                </c:pt>
                <c:pt idx="3">
                  <c:v>FLA</c:v>
                </c:pt>
                <c:pt idx="4">
                  <c:v>MOHT</c:v>
                </c:pt>
                <c:pt idx="5">
                  <c:v>CK</c:v>
                </c:pt>
                <c:pt idx="6">
                  <c:v>NW</c:v>
                </c:pt>
              </c:strCache>
            </c:strRef>
          </c:cat>
          <c:val>
            <c:numRef>
              <c:f>Sheet1!$C$5:$I$5</c:f>
              <c:numCache>
                <c:formatCode>0.0%</c:formatCode>
                <c:ptCount val="7"/>
                <c:pt idx="0">
                  <c:v>0.76500000000000001</c:v>
                </c:pt>
                <c:pt idx="1">
                  <c:v>0.219</c:v>
                </c:pt>
                <c:pt idx="2">
                  <c:v>0.19800000000000001</c:v>
                </c:pt>
                <c:pt idx="3">
                  <c:v>0.16880000000000001</c:v>
                </c:pt>
                <c:pt idx="4">
                  <c:v>0.14980000000000002</c:v>
                </c:pt>
                <c:pt idx="5">
                  <c:v>9.7500000000000003E-2</c:v>
                </c:pt>
                <c:pt idx="6">
                  <c:v>9.3299999999999994E-2</c:v>
                </c:pt>
              </c:numCache>
            </c:numRef>
          </c:val>
          <c:extLst>
            <c:ext xmlns:c16="http://schemas.microsoft.com/office/drawing/2014/chart" uri="{C3380CC4-5D6E-409C-BE32-E72D297353CC}">
              <c16:uniqueId val="{00000000-348A-453F-99F7-D672CA562B27}"/>
            </c:ext>
          </c:extLst>
        </c:ser>
        <c:dLbls>
          <c:dLblPos val="inEnd"/>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CA" sz="1400" dirty="0"/>
                  <a:t>%</a:t>
                </a:r>
                <a:r>
                  <a:rPr lang="en-CA" sz="1400" baseline="0" dirty="0"/>
                  <a:t> of hospitalisations with ALC days</a:t>
                </a:r>
                <a:endParaRPr lang="en-CA" sz="1400" dirty="0"/>
              </a:p>
            </c:rich>
          </c:tx>
          <c:layout>
            <c:manualLayout>
              <c:xMode val="edge"/>
              <c:yMode val="edge"/>
              <c:x val="1.3022633868820912E-2"/>
              <c:y val="0.22972962035292571"/>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CA"/>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aj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12783182918854"/>
          <c:y val="8.5428012047425922E-2"/>
          <c:w val="0.8613943361616706"/>
          <c:h val="0.84140823172879198"/>
        </c:manualLayout>
      </c:layout>
      <c:barChart>
        <c:barDir val="col"/>
        <c:grouping val="stacked"/>
        <c:varyColors val="0"/>
        <c:ser>
          <c:idx val="0"/>
          <c:order val="0"/>
          <c:spPr>
            <a:solidFill>
              <a:srgbClr val="2E80B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Sheet1!$C$4:$I$4</c:f>
              <c:strCache>
                <c:ptCount val="7"/>
                <c:pt idx="0">
                  <c:v>ETHP</c:v>
                </c:pt>
                <c:pt idx="1">
                  <c:v>DOHT</c:v>
                </c:pt>
                <c:pt idx="2">
                  <c:v>GW</c:v>
                </c:pt>
                <c:pt idx="3">
                  <c:v>FLA</c:v>
                </c:pt>
                <c:pt idx="4">
                  <c:v>MOHT</c:v>
                </c:pt>
                <c:pt idx="5">
                  <c:v>CK</c:v>
                </c:pt>
                <c:pt idx="6">
                  <c:v>NW</c:v>
                </c:pt>
              </c:strCache>
            </c:strRef>
          </c:cat>
          <c:val>
            <c:numRef>
              <c:f>Sheet1!$C$31:$I$31</c:f>
              <c:numCache>
                <c:formatCode>0.0%</c:formatCode>
                <c:ptCount val="7"/>
                <c:pt idx="0">
                  <c:v>0.53700000000000003</c:v>
                </c:pt>
                <c:pt idx="1">
                  <c:v>0.41</c:v>
                </c:pt>
                <c:pt idx="2">
                  <c:v>0.223</c:v>
                </c:pt>
                <c:pt idx="3">
                  <c:v>0.182</c:v>
                </c:pt>
                <c:pt idx="4">
                  <c:v>0.17899999999999999</c:v>
                </c:pt>
                <c:pt idx="5">
                  <c:v>0.16800000000000001</c:v>
                </c:pt>
                <c:pt idx="6">
                  <c:v>0.14799999999999999</c:v>
                </c:pt>
              </c:numCache>
            </c:numRef>
          </c:val>
          <c:extLst>
            <c:ext xmlns:c16="http://schemas.microsoft.com/office/drawing/2014/chart" uri="{C3380CC4-5D6E-409C-BE32-E72D297353CC}">
              <c16:uniqueId val="{00000000-658C-4BFD-9E98-FCE360E389E1}"/>
            </c:ext>
          </c:extLst>
        </c:ser>
        <c:dLbls>
          <c:dLblPos val="inEnd"/>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CA" sz="1400" dirty="0"/>
                  <a:t>%</a:t>
                </a:r>
                <a:r>
                  <a:rPr lang="en-CA" sz="1400" baseline="0" dirty="0"/>
                  <a:t> of patients </a:t>
                </a:r>
                <a:r>
                  <a:rPr lang="en-CA" sz="1400" dirty="0"/>
                  <a:t>with unplanned hospitalisation</a:t>
                </a:r>
              </a:p>
            </c:rich>
          </c:tx>
          <c:layout>
            <c:manualLayout>
              <c:xMode val="edge"/>
              <c:yMode val="edge"/>
              <c:x val="4.0866283592166028E-3"/>
              <c:y val="0.12934439103836792"/>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aj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81133243208963"/>
          <c:y val="2.1077722772277228E-2"/>
          <c:w val="0.88018866756791048"/>
          <c:h val="0.93268519958765417"/>
        </c:manualLayout>
      </c:layout>
      <c:barChart>
        <c:barDir val="col"/>
        <c:grouping val="stacked"/>
        <c:varyColors val="0"/>
        <c:ser>
          <c:idx val="0"/>
          <c:order val="0"/>
          <c:spPr>
            <a:solidFill>
              <a:srgbClr val="2E80B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Sheet1!$C$4:$H$4</c:f>
              <c:strCache>
                <c:ptCount val="6"/>
                <c:pt idx="0">
                  <c:v>ETHP</c:v>
                </c:pt>
                <c:pt idx="1">
                  <c:v>DOHT</c:v>
                </c:pt>
                <c:pt idx="2">
                  <c:v>GW</c:v>
                </c:pt>
                <c:pt idx="3">
                  <c:v>FLA</c:v>
                </c:pt>
                <c:pt idx="4">
                  <c:v>MOHT</c:v>
                </c:pt>
                <c:pt idx="5">
                  <c:v>CK</c:v>
                </c:pt>
              </c:strCache>
            </c:strRef>
          </c:cat>
          <c:val>
            <c:numRef>
              <c:f>Sheet1!$C$17:$H$17</c:f>
              <c:numCache>
                <c:formatCode>0.0%</c:formatCode>
                <c:ptCount val="6"/>
                <c:pt idx="0">
                  <c:v>3.4000000000000002E-2</c:v>
                </c:pt>
                <c:pt idx="1">
                  <c:v>2.8000000000000001E-2</c:v>
                </c:pt>
                <c:pt idx="2">
                  <c:v>2.1999999999999999E-2</c:v>
                </c:pt>
                <c:pt idx="3">
                  <c:v>2.0500000000000001E-2</c:v>
                </c:pt>
                <c:pt idx="4">
                  <c:v>1.7000000000000001E-2</c:v>
                </c:pt>
                <c:pt idx="5">
                  <c:v>1.6E-2</c:v>
                </c:pt>
              </c:numCache>
            </c:numRef>
          </c:val>
          <c:extLst>
            <c:ext xmlns:c16="http://schemas.microsoft.com/office/drawing/2014/chart" uri="{C3380CC4-5D6E-409C-BE32-E72D297353CC}">
              <c16:uniqueId val="{00000000-EF2A-44DD-BECE-E3A32E2892BD}"/>
            </c:ext>
          </c:extLst>
        </c:ser>
        <c:dLbls>
          <c:dLblPos val="ctr"/>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max val="5.000000000000001E-2"/>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CA" sz="1400" dirty="0"/>
                  <a:t>% with an ED visit</a:t>
                </a:r>
                <a:r>
                  <a:rPr lang="en-CA" sz="1400" baseline="0" dirty="0"/>
                  <a:t> </a:t>
                </a:r>
                <a:r>
                  <a:rPr lang="en-CA" sz="1400" dirty="0"/>
                  <a:t>best managed elsewhere</a:t>
                </a:r>
              </a:p>
            </c:rich>
          </c:tx>
          <c:layout>
            <c:manualLayout>
              <c:xMode val="edge"/>
              <c:yMode val="edge"/>
              <c:x val="0"/>
              <c:y val="0.14246113861386139"/>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CA"/>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ajorUnit val="1.0000000000000002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7335960047668"/>
          <c:y val="3.5580709910008237E-2"/>
          <c:w val="0.84805445119495104"/>
          <c:h val="0.88187905134063738"/>
        </c:manualLayout>
      </c:layout>
      <c:barChart>
        <c:barDir val="col"/>
        <c:grouping val="stacked"/>
        <c:varyColors val="0"/>
        <c:ser>
          <c:idx val="0"/>
          <c:order val="0"/>
          <c:spPr>
            <a:solidFill>
              <a:srgbClr val="2E80B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Sheet1!$D$4:$I$4</c:f>
              <c:strCache>
                <c:ptCount val="6"/>
                <c:pt idx="0">
                  <c:v>DOHT</c:v>
                </c:pt>
                <c:pt idx="1">
                  <c:v>GW</c:v>
                </c:pt>
                <c:pt idx="2">
                  <c:v>FLA</c:v>
                </c:pt>
                <c:pt idx="3">
                  <c:v>MOHT</c:v>
                </c:pt>
                <c:pt idx="4">
                  <c:v>CK</c:v>
                </c:pt>
                <c:pt idx="5">
                  <c:v>NW</c:v>
                </c:pt>
              </c:strCache>
            </c:strRef>
          </c:cat>
          <c:val>
            <c:numRef>
              <c:f>Sheet1!$D$96:$I$96</c:f>
              <c:numCache>
                <c:formatCode>0%</c:formatCode>
                <c:ptCount val="6"/>
                <c:pt idx="0">
                  <c:v>0.76100000000000001</c:v>
                </c:pt>
                <c:pt idx="1">
                  <c:v>0.64300000000000002</c:v>
                </c:pt>
                <c:pt idx="2">
                  <c:v>0.58330000000000004</c:v>
                </c:pt>
                <c:pt idx="3">
                  <c:v>0.54900000000000004</c:v>
                </c:pt>
                <c:pt idx="4">
                  <c:v>0.40100000000000002</c:v>
                </c:pt>
                <c:pt idx="5">
                  <c:v>0.374</c:v>
                </c:pt>
              </c:numCache>
            </c:numRef>
          </c:val>
          <c:extLst>
            <c:ext xmlns:c16="http://schemas.microsoft.com/office/drawing/2014/chart" uri="{C3380CC4-5D6E-409C-BE32-E72D297353CC}">
              <c16:uniqueId val="{00000000-F9DF-4685-86F3-249BBAB981A2}"/>
            </c:ext>
          </c:extLst>
        </c:ser>
        <c:dLbls>
          <c:dLblPos val="ctr"/>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max val="1"/>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CA" sz="1400" dirty="0"/>
                  <a:t>% with a caregiver experiencing distress</a:t>
                </a:r>
              </a:p>
            </c:rich>
          </c:tx>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CA"/>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087961773533814"/>
          <c:y val="0.10471043870676286"/>
          <c:w val="0.70203653340555749"/>
          <c:h val="0.81917503241375689"/>
        </c:manualLayout>
      </c:layout>
      <c:barChart>
        <c:barDir val="col"/>
        <c:grouping val="stack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Sheet1!$L$4</c:f>
              <c:numCache>
                <c:formatCode>0.0</c:formatCode>
                <c:ptCount val="1"/>
              </c:numCache>
            </c:numRef>
          </c:cat>
          <c:val>
            <c:numRef>
              <c:f>Sheet1!$L$120</c:f>
              <c:numCache>
                <c:formatCode>0%</c:formatCode>
                <c:ptCount val="1"/>
                <c:pt idx="0">
                  <c:v>0.68011839684625486</c:v>
                </c:pt>
              </c:numCache>
            </c:numRef>
          </c:val>
          <c:extLst>
            <c:ext xmlns:c16="http://schemas.microsoft.com/office/drawing/2014/chart" uri="{C3380CC4-5D6E-409C-BE32-E72D297353CC}">
              <c16:uniqueId val="{00000000-3ABB-4258-AE48-52B8F3ABAFD3}"/>
            </c:ext>
          </c:extLst>
        </c:ser>
        <c:dLbls>
          <c:dLblPos val="inEnd"/>
          <c:showLegendKey val="0"/>
          <c:showVal val="1"/>
          <c:showCatName val="0"/>
          <c:showSerName val="0"/>
          <c:showPercent val="0"/>
          <c:showBubbleSize val="0"/>
        </c:dLbls>
        <c:gapWidth val="113"/>
        <c:overlap val="100"/>
        <c:axId val="1076823135"/>
        <c:axId val="1076825055"/>
      </c:barChart>
      <c:catAx>
        <c:axId val="1076823135"/>
        <c:scaling>
          <c:orientation val="minMax"/>
        </c:scaling>
        <c:delete val="0"/>
        <c:axPos val="b"/>
        <c:numFmt formatCode="0.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5055"/>
        <c:crosses val="autoZero"/>
        <c:auto val="1"/>
        <c:lblAlgn val="ctr"/>
        <c:lblOffset val="100"/>
        <c:noMultiLvlLbl val="0"/>
      </c:catAx>
      <c:valAx>
        <c:axId val="1076825055"/>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a:t>% of decedents with palliative visit in last 90 days </a:t>
                </a:r>
              </a:p>
            </c:rich>
          </c:tx>
          <c:layout>
            <c:manualLayout>
              <c:xMode val="edge"/>
              <c:yMode val="edge"/>
              <c:x val="1.488304329895198E-2"/>
              <c:y val="0.12194650516693134"/>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a:solidFill>
              <a:schemeClr val="tx1">
                <a:alpha val="95000"/>
              </a:schemeClr>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Sheet1!$L$4</c:f>
              <c:numCache>
                <c:formatCode>0.0</c:formatCode>
                <c:ptCount val="1"/>
              </c:numCache>
            </c:numRef>
          </c:cat>
          <c:val>
            <c:numRef>
              <c:f>Sheet1!$L$114</c:f>
              <c:numCache>
                <c:formatCode>0%</c:formatCode>
                <c:ptCount val="1"/>
                <c:pt idx="0">
                  <c:v>0.64899684625492782</c:v>
                </c:pt>
              </c:numCache>
            </c:numRef>
          </c:val>
          <c:extLst>
            <c:ext xmlns:c16="http://schemas.microsoft.com/office/drawing/2014/chart" uri="{C3380CC4-5D6E-409C-BE32-E72D297353CC}">
              <c16:uniqueId val="{00000000-E8D5-4B68-BB75-9A151D850557}"/>
            </c:ext>
          </c:extLst>
        </c:ser>
        <c:dLbls>
          <c:dLblPos val="inEnd"/>
          <c:showLegendKey val="0"/>
          <c:showVal val="1"/>
          <c:showCatName val="0"/>
          <c:showSerName val="0"/>
          <c:showPercent val="0"/>
          <c:showBubbleSize val="0"/>
        </c:dLbls>
        <c:gapWidth val="113"/>
        <c:overlap val="100"/>
        <c:axId val="1076823135"/>
        <c:axId val="1076825055"/>
      </c:barChart>
      <c:catAx>
        <c:axId val="1076823135"/>
        <c:scaling>
          <c:orientation val="minMax"/>
        </c:scaling>
        <c:delete val="0"/>
        <c:axPos val="b"/>
        <c:numFmt formatCode="0.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5055"/>
        <c:crosses val="autoZero"/>
        <c:auto val="1"/>
        <c:lblAlgn val="ctr"/>
        <c:lblOffset val="100"/>
        <c:noMultiLvlLbl val="0"/>
      </c:catAx>
      <c:valAx>
        <c:axId val="1076825055"/>
        <c:scaling>
          <c:orientation val="minMax"/>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a:t>% of decedents with ED visit in last 30 days of life</a:t>
                </a:r>
              </a:p>
            </c:rich>
          </c:tx>
          <c:layout>
            <c:manualLayout>
              <c:xMode val="edge"/>
              <c:yMode val="edge"/>
              <c:x val="1.4882970337846304E-2"/>
              <c:y val="0.14521430127961113"/>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a:solidFill>
              <a:schemeClr val="tx1">
                <a:alpha val="95000"/>
              </a:schemeClr>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707383466627165"/>
          <c:y val="3.7725426535238381E-2"/>
          <c:w val="0.77245748142212456"/>
          <c:h val="0.8722573505542357"/>
        </c:manualLayout>
      </c:layout>
      <c:barChart>
        <c:barDir val="col"/>
        <c:grouping val="stack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Sheet1!$L$4</c:f>
              <c:numCache>
                <c:formatCode>0.0</c:formatCode>
                <c:ptCount val="1"/>
              </c:numCache>
            </c:numRef>
          </c:cat>
          <c:val>
            <c:numRef>
              <c:f>Sheet1!$L$131</c:f>
              <c:numCache>
                <c:formatCode>0%</c:formatCode>
                <c:ptCount val="1"/>
                <c:pt idx="0">
                  <c:v>0.44191852825229955</c:v>
                </c:pt>
              </c:numCache>
            </c:numRef>
          </c:val>
          <c:extLst>
            <c:ext xmlns:c16="http://schemas.microsoft.com/office/drawing/2014/chart" uri="{C3380CC4-5D6E-409C-BE32-E72D297353CC}">
              <c16:uniqueId val="{00000000-6D2C-4714-8D2B-490F54C680EA}"/>
            </c:ext>
          </c:extLst>
        </c:ser>
        <c:dLbls>
          <c:dLblPos val="inEnd"/>
          <c:showLegendKey val="0"/>
          <c:showVal val="1"/>
          <c:showCatName val="0"/>
          <c:showSerName val="0"/>
          <c:showPercent val="0"/>
          <c:showBubbleSize val="0"/>
        </c:dLbls>
        <c:gapWidth val="113"/>
        <c:overlap val="100"/>
        <c:axId val="1076823135"/>
        <c:axId val="1076825055"/>
      </c:barChart>
      <c:catAx>
        <c:axId val="1076823135"/>
        <c:scaling>
          <c:orientation val="minMax"/>
        </c:scaling>
        <c:delete val="0"/>
        <c:axPos val="b"/>
        <c:numFmt formatCode="0.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5055"/>
        <c:crosses val="autoZero"/>
        <c:auto val="1"/>
        <c:lblAlgn val="ctr"/>
        <c:lblOffset val="100"/>
        <c:noMultiLvlLbl val="0"/>
      </c:catAx>
      <c:valAx>
        <c:axId val="1076825055"/>
        <c:scaling>
          <c:orientation val="minMax"/>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dirty="0"/>
                  <a:t>Days</a:t>
                </a:r>
                <a:r>
                  <a:rPr lang="en-US" baseline="0" dirty="0"/>
                  <a:t> spent at home in last 6 months of life</a:t>
                </a:r>
                <a:r>
                  <a:rPr lang="en-US" dirty="0"/>
                  <a:t> </a:t>
                </a:r>
              </a:p>
            </c:rich>
          </c:tx>
          <c:layout>
            <c:manualLayout>
              <c:xMode val="edge"/>
              <c:yMode val="edge"/>
              <c:x val="1.4882922663766651E-2"/>
              <c:y val="9.8610141474404417E-2"/>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a:solidFill>
              <a:schemeClr val="tx1">
                <a:alpha val="95000"/>
              </a:schemeClr>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Sheet1!$L$4</c:f>
              <c:numCache>
                <c:formatCode>0.0</c:formatCode>
                <c:ptCount val="1"/>
              </c:numCache>
            </c:numRef>
          </c:cat>
          <c:val>
            <c:numRef>
              <c:f>Sheet1!$L$126</c:f>
              <c:numCache>
                <c:formatCode>0</c:formatCode>
                <c:ptCount val="1"/>
                <c:pt idx="0">
                  <c:v>160.50768725361368</c:v>
                </c:pt>
              </c:numCache>
            </c:numRef>
          </c:val>
          <c:extLst>
            <c:ext xmlns:c16="http://schemas.microsoft.com/office/drawing/2014/chart" uri="{C3380CC4-5D6E-409C-BE32-E72D297353CC}">
              <c16:uniqueId val="{00000000-01A3-423E-B84A-A98EDDEDB24A}"/>
            </c:ext>
          </c:extLst>
        </c:ser>
        <c:dLbls>
          <c:dLblPos val="inEnd"/>
          <c:showLegendKey val="0"/>
          <c:showVal val="1"/>
          <c:showCatName val="0"/>
          <c:showSerName val="0"/>
          <c:showPercent val="0"/>
          <c:showBubbleSize val="0"/>
        </c:dLbls>
        <c:gapWidth val="113"/>
        <c:overlap val="100"/>
        <c:axId val="1076823135"/>
        <c:axId val="1076825055"/>
      </c:barChart>
      <c:catAx>
        <c:axId val="1076823135"/>
        <c:scaling>
          <c:orientation val="minMax"/>
        </c:scaling>
        <c:delete val="0"/>
        <c:axPos val="b"/>
        <c:numFmt formatCode="0.0"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5055"/>
        <c:crosses val="autoZero"/>
        <c:auto val="1"/>
        <c:lblAlgn val="ctr"/>
        <c:lblOffset val="100"/>
        <c:noMultiLvlLbl val="0"/>
      </c:catAx>
      <c:valAx>
        <c:axId val="1076825055"/>
        <c:scaling>
          <c:orientation val="minMax"/>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a:t>Days</a:t>
                </a:r>
                <a:r>
                  <a:rPr lang="en-US" baseline="0"/>
                  <a:t> spent at home in last 6 months of life</a:t>
                </a:r>
                <a:r>
                  <a:rPr lang="en-US"/>
                  <a:t> </a:t>
                </a:r>
              </a:p>
            </c:rich>
          </c:tx>
          <c:layout>
            <c:manualLayout>
              <c:xMode val="edge"/>
              <c:yMode val="edge"/>
              <c:x val="1.4882981988932859E-2"/>
              <c:y val="0.15452151379619403"/>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a:solidFill>
              <a:schemeClr val="tx1">
                <a:alpha val="95000"/>
              </a:schemeClr>
            </a:solid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24000828977794"/>
          <c:y val="4.338306752266663E-2"/>
          <c:w val="0.66047115489573094"/>
          <c:h val="0.89265880559642308"/>
        </c:manualLayout>
      </c:layout>
      <c:barChart>
        <c:barDir val="col"/>
        <c:grouping val="percentStacked"/>
        <c:varyColors val="0"/>
        <c:ser>
          <c:idx val="0"/>
          <c:order val="0"/>
          <c:tx>
            <c:strRef>
              <c:f>Sheet1!$B$51</c:f>
              <c:strCache>
                <c:ptCount val="1"/>
                <c:pt idx="0">
                  <c:v>Other</c:v>
                </c:pt>
              </c:strCache>
            </c:strRef>
          </c:tx>
          <c:spPr>
            <a:solidFill>
              <a:srgbClr val="FFC04C"/>
            </a:solidFill>
            <a:ln>
              <a:noFill/>
            </a:ln>
            <a:effectLst/>
          </c:spPr>
          <c:invertIfNegative val="0"/>
          <c:dLbls>
            <c:delete val="1"/>
          </c:dLbls>
          <c:cat>
            <c:strRef>
              <c:f>Sheet1!$C$4:$I$4</c:f>
              <c:strCache>
                <c:ptCount val="7"/>
                <c:pt idx="0">
                  <c:v>ETHP</c:v>
                </c:pt>
                <c:pt idx="1">
                  <c:v>DOHT</c:v>
                </c:pt>
                <c:pt idx="3">
                  <c:v>GW</c:v>
                </c:pt>
                <c:pt idx="4">
                  <c:v>FLA</c:v>
                </c:pt>
                <c:pt idx="6">
                  <c:v>MOHT</c:v>
                </c:pt>
              </c:strCache>
            </c:strRef>
          </c:cat>
          <c:val>
            <c:numRef>
              <c:f>Sheet1!$C$51:$I$51</c:f>
              <c:numCache>
                <c:formatCode>0.0</c:formatCode>
                <c:ptCount val="7"/>
                <c:pt idx="0">
                  <c:v>0.47</c:v>
                </c:pt>
                <c:pt idx="1">
                  <c:v>0.16</c:v>
                </c:pt>
                <c:pt idx="2">
                  <c:v>0.2</c:v>
                </c:pt>
                <c:pt idx="3">
                  <c:v>0.72</c:v>
                </c:pt>
                <c:pt idx="4">
                  <c:v>0.15</c:v>
                </c:pt>
                <c:pt idx="5">
                  <c:v>0.46</c:v>
                </c:pt>
                <c:pt idx="6">
                  <c:v>0.11</c:v>
                </c:pt>
              </c:numCache>
            </c:numRef>
          </c:val>
          <c:extLst>
            <c:ext xmlns:c16="http://schemas.microsoft.com/office/drawing/2014/chart" uri="{C3380CC4-5D6E-409C-BE32-E72D297353CC}">
              <c16:uniqueId val="{00000000-1E3D-4C39-8DE7-BA9C3616EA17}"/>
            </c:ext>
          </c:extLst>
        </c:ser>
        <c:ser>
          <c:idx val="1"/>
          <c:order val="1"/>
          <c:tx>
            <c:strRef>
              <c:f>Sheet1!$B$52</c:f>
              <c:strCache>
                <c:ptCount val="1"/>
                <c:pt idx="0">
                  <c:v>Case mgm</c:v>
                </c:pt>
              </c:strCache>
            </c:strRef>
          </c:tx>
          <c:spPr>
            <a:solidFill>
              <a:srgbClr val="FFE9C1"/>
            </a:solidFill>
            <a:ln>
              <a:noFill/>
            </a:ln>
            <a:effectLst/>
          </c:spPr>
          <c:invertIfNegative val="0"/>
          <c:dLbls>
            <c:delete val="1"/>
          </c:dLbls>
          <c:cat>
            <c:strRef>
              <c:f>Sheet1!$C$4:$I$4</c:f>
              <c:strCache>
                <c:ptCount val="7"/>
                <c:pt idx="0">
                  <c:v>ETHP</c:v>
                </c:pt>
                <c:pt idx="1">
                  <c:v>DOHT</c:v>
                </c:pt>
                <c:pt idx="3">
                  <c:v>GW</c:v>
                </c:pt>
                <c:pt idx="4">
                  <c:v>FLA</c:v>
                </c:pt>
                <c:pt idx="6">
                  <c:v>MOHT</c:v>
                </c:pt>
              </c:strCache>
            </c:strRef>
          </c:cat>
          <c:val>
            <c:numRef>
              <c:f>Sheet1!$C$52:$I$52</c:f>
              <c:numCache>
                <c:formatCode>0.0</c:formatCode>
                <c:ptCount val="7"/>
                <c:pt idx="0">
                  <c:v>0.35</c:v>
                </c:pt>
                <c:pt idx="1">
                  <c:v>0.15</c:v>
                </c:pt>
                <c:pt idx="2">
                  <c:v>0.12</c:v>
                </c:pt>
                <c:pt idx="3">
                  <c:v>0.49</c:v>
                </c:pt>
                <c:pt idx="4">
                  <c:v>0.24</c:v>
                </c:pt>
                <c:pt idx="5">
                  <c:v>0.1</c:v>
                </c:pt>
                <c:pt idx="6">
                  <c:v>0.15</c:v>
                </c:pt>
              </c:numCache>
            </c:numRef>
          </c:val>
          <c:extLst>
            <c:ext xmlns:c16="http://schemas.microsoft.com/office/drawing/2014/chart" uri="{C3380CC4-5D6E-409C-BE32-E72D297353CC}">
              <c16:uniqueId val="{00000001-1E3D-4C39-8DE7-BA9C3616EA17}"/>
            </c:ext>
          </c:extLst>
        </c:ser>
        <c:ser>
          <c:idx val="2"/>
          <c:order val="2"/>
          <c:tx>
            <c:strRef>
              <c:f>Sheet1!$B$53</c:f>
              <c:strCache>
                <c:ptCount val="1"/>
                <c:pt idx="0">
                  <c:v>Home-personal</c:v>
                </c:pt>
              </c:strCache>
            </c:strRef>
          </c:tx>
          <c:spPr>
            <a:solidFill>
              <a:srgbClr val="C7EA95"/>
            </a:solidFill>
            <a:ln>
              <a:noFill/>
            </a:ln>
            <a:effectLst/>
          </c:spPr>
          <c:invertIfNegative val="0"/>
          <c:dLbls>
            <c:delete val="1"/>
          </c:dLbls>
          <c:cat>
            <c:strRef>
              <c:f>Sheet1!$C$4:$I$4</c:f>
              <c:strCache>
                <c:ptCount val="7"/>
                <c:pt idx="0">
                  <c:v>ETHP</c:v>
                </c:pt>
                <c:pt idx="1">
                  <c:v>DOHT</c:v>
                </c:pt>
                <c:pt idx="3">
                  <c:v>GW</c:v>
                </c:pt>
                <c:pt idx="4">
                  <c:v>FLA</c:v>
                </c:pt>
                <c:pt idx="6">
                  <c:v>MOHT</c:v>
                </c:pt>
              </c:strCache>
            </c:strRef>
          </c:cat>
          <c:val>
            <c:numRef>
              <c:f>Sheet1!$C$53:$I$53</c:f>
              <c:numCache>
                <c:formatCode>0.0</c:formatCode>
                <c:ptCount val="7"/>
                <c:pt idx="0">
                  <c:v>21.13</c:v>
                </c:pt>
                <c:pt idx="1">
                  <c:v>19.739999999999998</c:v>
                </c:pt>
                <c:pt idx="2">
                  <c:v>13.06</c:v>
                </c:pt>
                <c:pt idx="3">
                  <c:v>12.71</c:v>
                </c:pt>
                <c:pt idx="4">
                  <c:v>12.67</c:v>
                </c:pt>
                <c:pt idx="5">
                  <c:v>8.6999999999999993</c:v>
                </c:pt>
                <c:pt idx="6">
                  <c:v>8.64</c:v>
                </c:pt>
              </c:numCache>
            </c:numRef>
          </c:val>
          <c:extLst>
            <c:ext xmlns:c16="http://schemas.microsoft.com/office/drawing/2014/chart" uri="{C3380CC4-5D6E-409C-BE32-E72D297353CC}">
              <c16:uniqueId val="{00000002-1E3D-4C39-8DE7-BA9C3616EA17}"/>
            </c:ext>
          </c:extLst>
        </c:ser>
        <c:ser>
          <c:idx val="3"/>
          <c:order val="3"/>
          <c:tx>
            <c:strRef>
              <c:f>Sheet1!$B$49</c:f>
              <c:strCache>
                <c:ptCount val="1"/>
                <c:pt idx="0">
                  <c:v>Nursing</c:v>
                </c:pt>
              </c:strCache>
            </c:strRef>
          </c:tx>
          <c:spPr>
            <a:solidFill>
              <a:srgbClr val="7BB4A9"/>
            </a:solidFill>
            <a:ln>
              <a:noFill/>
            </a:ln>
            <a:effectLst/>
          </c:spPr>
          <c:invertIfNegative val="0"/>
          <c:dLbls>
            <c:delete val="1"/>
          </c:dLbls>
          <c:cat>
            <c:strRef>
              <c:f>Sheet1!$C$4:$I$4</c:f>
              <c:strCache>
                <c:ptCount val="7"/>
                <c:pt idx="0">
                  <c:v>ETHP</c:v>
                </c:pt>
                <c:pt idx="1">
                  <c:v>DOHT</c:v>
                </c:pt>
                <c:pt idx="3">
                  <c:v>GW</c:v>
                </c:pt>
                <c:pt idx="4">
                  <c:v>FLA</c:v>
                </c:pt>
                <c:pt idx="6">
                  <c:v>MOHT</c:v>
                </c:pt>
              </c:strCache>
            </c:strRef>
          </c:cat>
          <c:val>
            <c:numRef>
              <c:f>Sheet1!$C$49:$I$49</c:f>
              <c:numCache>
                <c:formatCode>0.0</c:formatCode>
                <c:ptCount val="7"/>
                <c:pt idx="0">
                  <c:v>6.88</c:v>
                </c:pt>
                <c:pt idx="1">
                  <c:v>2.97</c:v>
                </c:pt>
                <c:pt idx="2">
                  <c:v>2.97</c:v>
                </c:pt>
                <c:pt idx="3">
                  <c:v>5.34</c:v>
                </c:pt>
                <c:pt idx="4">
                  <c:v>1.68</c:v>
                </c:pt>
                <c:pt idx="5">
                  <c:v>0.2</c:v>
                </c:pt>
                <c:pt idx="6">
                  <c:v>2.0099999999999998</c:v>
                </c:pt>
              </c:numCache>
            </c:numRef>
          </c:val>
          <c:extLst>
            <c:ext xmlns:c16="http://schemas.microsoft.com/office/drawing/2014/chart" uri="{C3380CC4-5D6E-409C-BE32-E72D297353CC}">
              <c16:uniqueId val="{00000003-1E3D-4C39-8DE7-BA9C3616EA17}"/>
            </c:ext>
          </c:extLst>
        </c:ser>
        <c:ser>
          <c:idx val="4"/>
          <c:order val="4"/>
          <c:tx>
            <c:strRef>
              <c:f>Sheet1!$B$50</c:f>
              <c:strCache>
                <c:ptCount val="1"/>
                <c:pt idx="0">
                  <c:v>Physio-occ</c:v>
                </c:pt>
              </c:strCache>
            </c:strRef>
          </c:tx>
          <c:spPr>
            <a:solidFill>
              <a:srgbClr val="2E80BC"/>
            </a:solidFill>
            <a:ln>
              <a:noFill/>
            </a:ln>
            <a:effectLst/>
          </c:spPr>
          <c:invertIfNegative val="0"/>
          <c:dLbls>
            <c:delete val="1"/>
          </c:dLbls>
          <c:cat>
            <c:strRef>
              <c:f>Sheet1!$C$4:$I$4</c:f>
              <c:strCache>
                <c:ptCount val="7"/>
                <c:pt idx="0">
                  <c:v>ETHP</c:v>
                </c:pt>
                <c:pt idx="1">
                  <c:v>DOHT</c:v>
                </c:pt>
                <c:pt idx="3">
                  <c:v>GW</c:v>
                </c:pt>
                <c:pt idx="4">
                  <c:v>FLA</c:v>
                </c:pt>
                <c:pt idx="6">
                  <c:v>MOHT</c:v>
                </c:pt>
              </c:strCache>
            </c:strRef>
          </c:cat>
          <c:val>
            <c:numRef>
              <c:f>Sheet1!$C$50:$I$50</c:f>
              <c:numCache>
                <c:formatCode>0.0</c:formatCode>
                <c:ptCount val="7"/>
                <c:pt idx="0">
                  <c:v>0.65</c:v>
                </c:pt>
                <c:pt idx="1">
                  <c:v>1.63</c:v>
                </c:pt>
                <c:pt idx="2">
                  <c:v>0.6</c:v>
                </c:pt>
                <c:pt idx="3">
                  <c:v>0.5</c:v>
                </c:pt>
                <c:pt idx="4">
                  <c:v>0.44</c:v>
                </c:pt>
                <c:pt idx="5">
                  <c:v>0.09</c:v>
                </c:pt>
                <c:pt idx="6">
                  <c:v>0.32</c:v>
                </c:pt>
              </c:numCache>
            </c:numRef>
          </c:val>
          <c:extLst>
            <c:ext xmlns:c16="http://schemas.microsoft.com/office/drawing/2014/chart" uri="{C3380CC4-5D6E-409C-BE32-E72D297353CC}">
              <c16:uniqueId val="{00000004-1E3D-4C39-8DE7-BA9C3616EA17}"/>
            </c:ext>
          </c:extLst>
        </c:ser>
        <c:dLbls>
          <c:dLblPos val="inEnd"/>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1400" dirty="0"/>
                  <a:t>%</a:t>
                </a:r>
                <a:r>
                  <a:rPr lang="en-US" sz="1400" baseline="0" dirty="0"/>
                  <a:t> of services volume</a:t>
                </a:r>
                <a:endParaRPr lang="en-US" sz="1400" dirty="0"/>
              </a:p>
            </c:rich>
          </c:tx>
          <c:layout>
            <c:manualLayout>
              <c:xMode val="edge"/>
              <c:yMode val="edge"/>
              <c:x val="0"/>
              <c:y val="0.31445536724477946"/>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ajorUnit val="0.2"/>
      </c:valAx>
      <c:spPr>
        <a:noFill/>
        <a:ln>
          <a:noFill/>
        </a:ln>
        <a:effectLst/>
      </c:spPr>
    </c:plotArea>
    <c:legend>
      <c:legendPos val="r"/>
      <c:layout>
        <c:manualLayout>
          <c:xMode val="edge"/>
          <c:yMode val="edge"/>
          <c:x val="0.78682032568732652"/>
          <c:y val="0.36680047288270234"/>
          <c:w val="0.21317967431267346"/>
          <c:h val="0.29051289165493993"/>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43300160380001"/>
          <c:y val="4.5909634097763614E-2"/>
          <c:w val="0.83138441783925177"/>
          <c:h val="0.91540772776418367"/>
        </c:manualLayout>
      </c:layout>
      <c:barChart>
        <c:barDir val="col"/>
        <c:grouping val="stack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Sheet1!$C$4:$I$4</c:f>
              <c:strCache>
                <c:ptCount val="7"/>
                <c:pt idx="0">
                  <c:v>ETHP</c:v>
                </c:pt>
                <c:pt idx="1">
                  <c:v>DOHT</c:v>
                </c:pt>
                <c:pt idx="3">
                  <c:v>GW</c:v>
                </c:pt>
                <c:pt idx="4">
                  <c:v>FLA</c:v>
                </c:pt>
                <c:pt idx="6">
                  <c:v>MOHT</c:v>
                </c:pt>
              </c:strCache>
            </c:strRef>
          </c:cat>
          <c:val>
            <c:numRef>
              <c:f>Sheet1!$C$107:$I$107</c:f>
              <c:numCache>
                <c:formatCode>0.0</c:formatCode>
                <c:ptCount val="7"/>
                <c:pt idx="0">
                  <c:v>31.317802559452257</c:v>
                </c:pt>
                <c:pt idx="1">
                  <c:v>20.210482168759047</c:v>
                </c:pt>
                <c:pt idx="2">
                  <c:v>19.45045844032138</c:v>
                </c:pt>
                <c:pt idx="3">
                  <c:v>13.918900266491685</c:v>
                </c:pt>
                <c:pt idx="4">
                  <c:v>12.211804402414133</c:v>
                </c:pt>
                <c:pt idx="5">
                  <c:v>10.809859521366056</c:v>
                </c:pt>
                <c:pt idx="6">
                  <c:v>8.7743842364532014</c:v>
                </c:pt>
              </c:numCache>
            </c:numRef>
          </c:val>
          <c:extLst>
            <c:ext xmlns:c16="http://schemas.microsoft.com/office/drawing/2014/chart" uri="{C3380CC4-5D6E-409C-BE32-E72D297353CC}">
              <c16:uniqueId val="{00000000-7E45-487C-888F-B47B3B3AA7DF}"/>
            </c:ext>
          </c:extLst>
        </c:ser>
        <c:dLbls>
          <c:dLblPos val="inEnd"/>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1400" dirty="0"/>
                  <a:t> service</a:t>
                </a:r>
                <a:r>
                  <a:rPr lang="en-US" sz="1400" baseline="0" dirty="0"/>
                  <a:t> </a:t>
                </a:r>
                <a:r>
                  <a:rPr lang="en-US" sz="1400" dirty="0"/>
                  <a:t>unit-time</a:t>
                </a:r>
              </a:p>
            </c:rich>
          </c:tx>
          <c:layout>
            <c:manualLayout>
              <c:xMode val="edge"/>
              <c:yMode val="edge"/>
              <c:x val="8.1876321960803675E-3"/>
              <c:y val="0.36295363042005024"/>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in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04979020914869"/>
          <c:y val="3.4389620533907497E-2"/>
          <c:w val="0.85992576190372438"/>
          <c:h val="0.92479581842612224"/>
        </c:manualLayout>
      </c:layout>
      <c:barChart>
        <c:barDir val="col"/>
        <c:grouping val="stacked"/>
        <c:varyColors val="0"/>
        <c:ser>
          <c:idx val="0"/>
          <c:order val="0"/>
          <c:spPr>
            <a:solidFill>
              <a:srgbClr val="2E80B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Sheet1!$C$4:$L$4</c:f>
              <c:strCache>
                <c:ptCount val="7"/>
                <c:pt idx="0">
                  <c:v>ETHP</c:v>
                </c:pt>
                <c:pt idx="1">
                  <c:v>DOHT</c:v>
                </c:pt>
                <c:pt idx="2">
                  <c:v>GW</c:v>
                </c:pt>
                <c:pt idx="3">
                  <c:v>FLA</c:v>
                </c:pt>
                <c:pt idx="4">
                  <c:v>MOHT</c:v>
                </c:pt>
                <c:pt idx="5">
                  <c:v>CK</c:v>
                </c:pt>
                <c:pt idx="6">
                  <c:v>NW</c:v>
                </c:pt>
              </c:strCache>
            </c:strRef>
          </c:cat>
          <c:val>
            <c:numRef>
              <c:f>Sheet1!$C$72:$H$72</c:f>
              <c:numCache>
                <c:formatCode>0%</c:formatCode>
                <c:ptCount val="6"/>
                <c:pt idx="0">
                  <c:v>0.5625</c:v>
                </c:pt>
                <c:pt idx="1">
                  <c:v>0.44700000000000001</c:v>
                </c:pt>
                <c:pt idx="2">
                  <c:v>0.44700000000000001</c:v>
                </c:pt>
                <c:pt idx="3">
                  <c:v>0.433</c:v>
                </c:pt>
                <c:pt idx="4">
                  <c:v>0.43</c:v>
                </c:pt>
                <c:pt idx="5">
                  <c:v>0.33100000000000002</c:v>
                </c:pt>
              </c:numCache>
            </c:numRef>
          </c:val>
          <c:extLst>
            <c:ext xmlns:c16="http://schemas.microsoft.com/office/drawing/2014/chart" uri="{C3380CC4-5D6E-409C-BE32-E72D297353CC}">
              <c16:uniqueId val="{00000000-C91B-4D62-ADF8-35C92698DFAF}"/>
            </c:ext>
          </c:extLst>
        </c:ser>
        <c:dLbls>
          <c:dLblPos val="inEnd"/>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min val="0"/>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1400"/>
                  <a:t>% waiting 3 days or less</a:t>
                </a:r>
              </a:p>
            </c:rich>
          </c:tx>
          <c:layout>
            <c:manualLayout>
              <c:xMode val="edge"/>
              <c:yMode val="edge"/>
              <c:x val="7.7715498607318998E-3"/>
              <c:y val="0.26554734422301729"/>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aj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731196674928678"/>
          <c:y val="5.3745673067739697E-2"/>
          <c:w val="0.83525980805085454"/>
          <c:h val="0.91677341479036312"/>
        </c:manualLayout>
      </c:layout>
      <c:barChart>
        <c:barDir val="col"/>
        <c:grouping val="stack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Sheet1!$C$4:$I$4</c:f>
              <c:strCache>
                <c:ptCount val="7"/>
                <c:pt idx="0">
                  <c:v>ETHP</c:v>
                </c:pt>
                <c:pt idx="1">
                  <c:v>DOHT</c:v>
                </c:pt>
                <c:pt idx="2">
                  <c:v>GW</c:v>
                </c:pt>
                <c:pt idx="3">
                  <c:v>FLA</c:v>
                </c:pt>
                <c:pt idx="4">
                  <c:v>MOHT</c:v>
                </c:pt>
                <c:pt idx="5">
                  <c:v>CK</c:v>
                </c:pt>
                <c:pt idx="6">
                  <c:v>NW</c:v>
                </c:pt>
              </c:strCache>
            </c:strRef>
          </c:cat>
          <c:val>
            <c:numRef>
              <c:f>Sheet1!$C$77:$I$77</c:f>
              <c:numCache>
                <c:formatCode>0.0</c:formatCode>
                <c:ptCount val="7"/>
                <c:pt idx="0">
                  <c:v>23.6</c:v>
                </c:pt>
                <c:pt idx="1">
                  <c:v>15.1</c:v>
                </c:pt>
                <c:pt idx="2">
                  <c:v>12.04</c:v>
                </c:pt>
                <c:pt idx="3">
                  <c:v>11.98</c:v>
                </c:pt>
                <c:pt idx="4">
                  <c:v>10.11</c:v>
                </c:pt>
                <c:pt idx="5">
                  <c:v>6.34</c:v>
                </c:pt>
                <c:pt idx="6">
                  <c:v>4.87</c:v>
                </c:pt>
              </c:numCache>
            </c:numRef>
          </c:val>
          <c:extLst>
            <c:ext xmlns:c16="http://schemas.microsoft.com/office/drawing/2014/chart" uri="{C3380CC4-5D6E-409C-BE32-E72D297353CC}">
              <c16:uniqueId val="{00000000-B7FB-430E-9932-E911202CB266}"/>
            </c:ext>
          </c:extLst>
        </c:ser>
        <c:dLbls>
          <c:dLblPos val="inEnd"/>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1400" dirty="0"/>
                  <a:t># of days</a:t>
                </a:r>
              </a:p>
            </c:rich>
          </c:tx>
          <c:layout>
            <c:manualLayout>
              <c:xMode val="edge"/>
              <c:yMode val="edge"/>
              <c:x val="2.233477925122019E-2"/>
              <c:y val="0.41653357142235631"/>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in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rgbClr val="2E80B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Sheet1!$C$4:$L$4</c:f>
              <c:strCache>
                <c:ptCount val="7"/>
                <c:pt idx="0">
                  <c:v>ETHP</c:v>
                </c:pt>
                <c:pt idx="1">
                  <c:v>DOHT</c:v>
                </c:pt>
                <c:pt idx="2">
                  <c:v>GW</c:v>
                </c:pt>
                <c:pt idx="3">
                  <c:v>FLA</c:v>
                </c:pt>
                <c:pt idx="4">
                  <c:v>MOHT</c:v>
                </c:pt>
                <c:pt idx="5">
                  <c:v>CK</c:v>
                </c:pt>
                <c:pt idx="6">
                  <c:v>NW</c:v>
                </c:pt>
              </c:strCache>
            </c:strRef>
          </c:cat>
          <c:val>
            <c:numRef>
              <c:f>Sheet1!$C$79:$I$79</c:f>
              <c:numCache>
                <c:formatCode>0.0</c:formatCode>
                <c:ptCount val="7"/>
                <c:pt idx="0">
                  <c:v>22.9</c:v>
                </c:pt>
                <c:pt idx="1">
                  <c:v>11.6</c:v>
                </c:pt>
                <c:pt idx="2">
                  <c:v>9.92</c:v>
                </c:pt>
                <c:pt idx="3">
                  <c:v>9.5299999999999994</c:v>
                </c:pt>
                <c:pt idx="4">
                  <c:v>6.4</c:v>
                </c:pt>
                <c:pt idx="5">
                  <c:v>4.0999999999999996</c:v>
                </c:pt>
                <c:pt idx="6">
                  <c:v>1.96</c:v>
                </c:pt>
              </c:numCache>
            </c:numRef>
          </c:val>
          <c:extLst>
            <c:ext xmlns:c16="http://schemas.microsoft.com/office/drawing/2014/chart" uri="{C3380CC4-5D6E-409C-BE32-E72D297353CC}">
              <c16:uniqueId val="{00000000-7D99-4A1B-B795-700A5EE24D50}"/>
            </c:ext>
          </c:extLst>
        </c:ser>
        <c:dLbls>
          <c:dLblPos val="inEnd"/>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1400"/>
                  <a:t># of days</a:t>
                </a:r>
              </a:p>
            </c:rich>
          </c:tx>
          <c:layout>
            <c:manualLayout>
              <c:xMode val="edge"/>
              <c:yMode val="edge"/>
              <c:x val="9.5919542141070738E-3"/>
              <c:y val="0.39725862459730288"/>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in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40680933352536"/>
          <c:y val="8.121125654342802E-2"/>
          <c:w val="0.85491484010271634"/>
          <c:h val="0.84760311823767132"/>
        </c:manualLayout>
      </c:layout>
      <c:barChart>
        <c:barDir val="col"/>
        <c:grouping val="stacked"/>
        <c:varyColors val="0"/>
        <c:ser>
          <c:idx val="0"/>
          <c:order val="0"/>
          <c:spPr>
            <a:solidFill>
              <a:schemeClr val="accent2"/>
            </a:solidFill>
            <a:ln>
              <a:noFill/>
            </a:ln>
            <a:effectLst/>
          </c:spPr>
          <c:invertIfNegative val="0"/>
          <c:dLbls>
            <c:dLbl>
              <c:idx val="1"/>
              <c:layout>
                <c:manualLayout>
                  <c:x val="-1.8603779057418635E-3"/>
                  <c:y val="-2.682360783333450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33E-451F-8F6C-B87FC905A68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Sheet1!$C$4:$F$4</c:f>
              <c:strCache>
                <c:ptCount val="4"/>
                <c:pt idx="0">
                  <c:v>ETHP</c:v>
                </c:pt>
                <c:pt idx="1">
                  <c:v>DOHT</c:v>
                </c:pt>
                <c:pt idx="2">
                  <c:v>GW</c:v>
                </c:pt>
                <c:pt idx="3">
                  <c:v>FLA</c:v>
                </c:pt>
              </c:strCache>
            </c:strRef>
          </c:cat>
          <c:val>
            <c:numRef>
              <c:f>Sheet1!$C$37:$F$37</c:f>
              <c:numCache>
                <c:formatCode>0.00</c:formatCode>
                <c:ptCount val="4"/>
                <c:pt idx="0">
                  <c:v>-0.02</c:v>
                </c:pt>
                <c:pt idx="1">
                  <c:v>-0.03</c:v>
                </c:pt>
                <c:pt idx="2">
                  <c:v>-0.04</c:v>
                </c:pt>
                <c:pt idx="3">
                  <c:v>-0.09</c:v>
                </c:pt>
              </c:numCache>
            </c:numRef>
          </c:val>
          <c:extLst>
            <c:ext xmlns:c16="http://schemas.microsoft.com/office/drawing/2014/chart" uri="{C3380CC4-5D6E-409C-BE32-E72D297353CC}">
              <c16:uniqueId val="{00000001-733E-451F-8F6C-B87FC905A684}"/>
            </c:ext>
          </c:extLst>
        </c:ser>
        <c:dLbls>
          <c:dLblPos val="inEnd"/>
          <c:showLegendKey val="0"/>
          <c:showVal val="1"/>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3"/>
        <c:noMultiLvlLbl val="0"/>
      </c:catAx>
      <c:valAx>
        <c:axId val="1076825055"/>
        <c:scaling>
          <c:orientation val="minMax"/>
          <c:max val="6.0000000000000012E-2"/>
          <c:min val="-0.1"/>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CA" sz="1400" dirty="0"/>
                  <a:t>Average</a:t>
                </a:r>
                <a:r>
                  <a:rPr lang="en-CA" sz="1400" baseline="0" dirty="0"/>
                  <a:t> c</a:t>
                </a:r>
                <a:r>
                  <a:rPr lang="en-CA" sz="1400" dirty="0"/>
                  <a:t>hange in health status</a:t>
                </a:r>
              </a:p>
            </c:rich>
          </c:tx>
          <c:layout>
            <c:manualLayout>
              <c:xMode val="edge"/>
              <c:yMode val="edge"/>
              <c:x val="1.3565704194896402E-3"/>
              <c:y val="0.22833436234889057"/>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0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ajorUnit val="5.000000000000001E-2"/>
        <c:minorUnit val="2.0000000000000004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739089483956619"/>
          <c:y val="3.0253716513548124E-2"/>
          <c:w val="0.84075238554797915"/>
          <c:h val="0.86240760871379318"/>
        </c:manualLayout>
      </c:layout>
      <c:barChart>
        <c:barDir val="col"/>
        <c:grouping val="stacked"/>
        <c:varyColors val="0"/>
        <c:ser>
          <c:idx val="0"/>
          <c:order val="0"/>
          <c:tx>
            <c:v>Other costs</c:v>
          </c:tx>
          <c:spPr>
            <a:solidFill>
              <a:srgbClr val="2E80BC"/>
            </a:solidFill>
            <a:ln>
              <a:noFill/>
            </a:ln>
            <a:effectLst/>
          </c:spPr>
          <c:invertIfNegative val="0"/>
          <c:dLbls>
            <c:dLbl>
              <c:idx val="0"/>
              <c:layout>
                <c:manualLayout>
                  <c:x val="-3.766478342749529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CF5-4D80-BB05-FA41CF241B96}"/>
                </c:ext>
              </c:extLst>
            </c:dLbl>
            <c:dLbl>
              <c:idx val="1"/>
              <c:layout>
                <c:manualLayout>
                  <c:x val="-1.8832391713747992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F5-4D80-BB05-FA41CF241B96}"/>
                </c:ext>
              </c:extLst>
            </c:dLbl>
            <c:dLbl>
              <c:idx val="3"/>
              <c:layout>
                <c:manualLayout>
                  <c:x val="-1.8832391713748337E-3"/>
                  <c:y val="-1.1161717837168212E-1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CF5-4D80-BB05-FA41CF241B96}"/>
                </c:ext>
              </c:extLst>
            </c:dLbl>
            <c:dLbl>
              <c:idx val="4"/>
              <c:layout>
                <c:manualLayout>
                  <c:x val="-3.7664783427495984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CF5-4D80-BB05-FA41CF241B96}"/>
                </c:ext>
              </c:extLst>
            </c:dLbl>
            <c:dLbl>
              <c:idx val="6"/>
              <c:layout>
                <c:manualLayout>
                  <c:x val="-1.8832391713747645E-3"/>
                  <c:y val="-1.1161717837168212E-16"/>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CF5-4D80-BB05-FA41CF241B96}"/>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Sheet1!$C$22:$I$22</c:f>
              <c:strCache>
                <c:ptCount val="7"/>
                <c:pt idx="0">
                  <c:v>MOHT</c:v>
                </c:pt>
                <c:pt idx="1">
                  <c:v>NW</c:v>
                </c:pt>
                <c:pt idx="2">
                  <c:v>CK</c:v>
                </c:pt>
                <c:pt idx="3">
                  <c:v>FLA</c:v>
                </c:pt>
                <c:pt idx="4">
                  <c:v>ETHP</c:v>
                </c:pt>
                <c:pt idx="5">
                  <c:v>GW</c:v>
                </c:pt>
                <c:pt idx="6">
                  <c:v>DOHT</c:v>
                </c:pt>
              </c:strCache>
            </c:strRef>
          </c:cat>
          <c:val>
            <c:numRef>
              <c:f>Sheet1!$C$23:$I$23</c:f>
              <c:numCache>
                <c:formatCode>_-"$"* #,##0_-;\-"$"* #,##0_-;_-"$"* "-"??_-;_-@_-</c:formatCode>
                <c:ptCount val="7"/>
                <c:pt idx="0">
                  <c:v>6335</c:v>
                </c:pt>
                <c:pt idx="1">
                  <c:v>7263.4</c:v>
                </c:pt>
                <c:pt idx="2">
                  <c:v>5487.71</c:v>
                </c:pt>
                <c:pt idx="3">
                  <c:v>2445.7399999999998</c:v>
                </c:pt>
                <c:pt idx="4">
                  <c:v>2081.5</c:v>
                </c:pt>
                <c:pt idx="5">
                  <c:v>2439.73</c:v>
                </c:pt>
                <c:pt idx="6">
                  <c:v>1951.19</c:v>
                </c:pt>
              </c:numCache>
            </c:numRef>
          </c:val>
          <c:extLst>
            <c:ext xmlns:c16="http://schemas.microsoft.com/office/drawing/2014/chart" uri="{C3380CC4-5D6E-409C-BE32-E72D297353CC}">
              <c16:uniqueId val="{00000005-ACF5-4D80-BB05-FA41CF241B96}"/>
            </c:ext>
          </c:extLst>
        </c:ser>
        <c:ser>
          <c:idx val="1"/>
          <c:order val="1"/>
          <c:tx>
            <c:v>Home care costs</c:v>
          </c:tx>
          <c:spPr>
            <a:solidFill>
              <a:srgbClr val="C7EA95"/>
            </a:solidFill>
            <a:ln>
              <a:noFill/>
            </a:ln>
            <a:effectLst/>
          </c:spPr>
          <c:invertIfNegative val="0"/>
          <c:dLbls>
            <c:dLbl>
              <c:idx val="6"/>
              <c:layout>
                <c:manualLayout>
                  <c:x val="-3.766478342749529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CF5-4D80-BB05-FA41CF241B9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Sheet1!$C$22:$I$22</c:f>
              <c:strCache>
                <c:ptCount val="7"/>
                <c:pt idx="0">
                  <c:v>MOHT</c:v>
                </c:pt>
                <c:pt idx="1">
                  <c:v>NW</c:v>
                </c:pt>
                <c:pt idx="2">
                  <c:v>CK</c:v>
                </c:pt>
                <c:pt idx="3">
                  <c:v>FLA</c:v>
                </c:pt>
                <c:pt idx="4">
                  <c:v>ETHP</c:v>
                </c:pt>
                <c:pt idx="5">
                  <c:v>GW</c:v>
                </c:pt>
                <c:pt idx="6">
                  <c:v>DOHT</c:v>
                </c:pt>
              </c:strCache>
            </c:strRef>
          </c:cat>
          <c:val>
            <c:numRef>
              <c:f>Sheet1!$C$24:$I$24</c:f>
              <c:numCache>
                <c:formatCode>_-"$"* #,##0_-;\-"$"* #,##0_-;_-"$"* "-"??_-;_-@_-</c:formatCode>
                <c:ptCount val="7"/>
                <c:pt idx="0">
                  <c:v>1883</c:v>
                </c:pt>
                <c:pt idx="1">
                  <c:v>488.6</c:v>
                </c:pt>
                <c:pt idx="2">
                  <c:v>1249.32</c:v>
                </c:pt>
                <c:pt idx="3">
                  <c:v>765.96</c:v>
                </c:pt>
                <c:pt idx="4">
                  <c:v>1110.77</c:v>
                </c:pt>
                <c:pt idx="5">
                  <c:v>638</c:v>
                </c:pt>
                <c:pt idx="6">
                  <c:v>743.25</c:v>
                </c:pt>
              </c:numCache>
            </c:numRef>
          </c:val>
          <c:extLst>
            <c:ext xmlns:c16="http://schemas.microsoft.com/office/drawing/2014/chart" uri="{C3380CC4-5D6E-409C-BE32-E72D297353CC}">
              <c16:uniqueId val="{00000007-ACF5-4D80-BB05-FA41CF241B96}"/>
            </c:ext>
          </c:extLst>
        </c:ser>
        <c:dLbls>
          <c:dLblPos val="ctr"/>
          <c:showLegendKey val="0"/>
          <c:showVal val="1"/>
          <c:showCatName val="0"/>
          <c:showSerName val="0"/>
          <c:showPercent val="0"/>
          <c:showBubbleSize val="0"/>
        </c:dLbls>
        <c:gapWidth val="24"/>
        <c:overlap val="100"/>
        <c:axId val="1322642159"/>
        <c:axId val="1322638799"/>
      </c:barChart>
      <c:catAx>
        <c:axId val="1322642159"/>
        <c:scaling>
          <c:orientation val="minMax"/>
        </c:scaling>
        <c:delete val="1"/>
        <c:axPos val="b"/>
        <c:numFmt formatCode="General" sourceLinked="1"/>
        <c:majorTickMark val="none"/>
        <c:minorTickMark val="none"/>
        <c:tickLblPos val="nextTo"/>
        <c:crossAx val="1322638799"/>
        <c:crosses val="autoZero"/>
        <c:auto val="1"/>
        <c:lblAlgn val="ctr"/>
        <c:lblOffset val="100"/>
        <c:noMultiLvlLbl val="0"/>
      </c:catAx>
      <c:valAx>
        <c:axId val="1322638799"/>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CA" dirty="0"/>
                  <a:t>Average costs per patient-month</a:t>
                </a:r>
              </a:p>
            </c:rich>
          </c:tx>
          <c:layout>
            <c:manualLayout>
              <c:xMode val="edge"/>
              <c:yMode val="edge"/>
              <c:x val="1.3182674199623353E-2"/>
              <c:y val="0.20411078752142281"/>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quot;$&quot;#,##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322642159"/>
        <c:crosses val="autoZero"/>
        <c:crossBetween val="between"/>
        <c:majorUnit val="2000"/>
      </c:valAx>
      <c:spPr>
        <a:noFill/>
        <a:ln>
          <a:noFill/>
        </a:ln>
        <a:effectLst/>
      </c:spPr>
    </c:plotArea>
    <c:legend>
      <c:legendPos val="b"/>
      <c:layout>
        <c:manualLayout>
          <c:xMode val="edge"/>
          <c:yMode val="edge"/>
          <c:x val="0.63835044622077397"/>
          <c:y val="0.91161056523495165"/>
          <c:w val="0.35678669828102905"/>
          <c:h val="5.4476005247235351E-2"/>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solidFill>
              <a:srgbClr val="2E80B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Sheet1!$D$4:$I$4</c:f>
              <c:strCache>
                <c:ptCount val="6"/>
                <c:pt idx="0">
                  <c:v>DOHT</c:v>
                </c:pt>
                <c:pt idx="1">
                  <c:v>GW</c:v>
                </c:pt>
                <c:pt idx="2">
                  <c:v>FLA</c:v>
                </c:pt>
                <c:pt idx="3">
                  <c:v>MOHT</c:v>
                </c:pt>
                <c:pt idx="4">
                  <c:v>CK</c:v>
                </c:pt>
                <c:pt idx="5">
                  <c:v>NW</c:v>
                </c:pt>
              </c:strCache>
            </c:strRef>
          </c:cat>
          <c:val>
            <c:numRef>
              <c:f>Sheet1!$D$11:$I$11</c:f>
              <c:numCache>
                <c:formatCode>0.0%</c:formatCode>
                <c:ptCount val="6"/>
                <c:pt idx="0">
                  <c:v>0.26600000000000001</c:v>
                </c:pt>
                <c:pt idx="1">
                  <c:v>0.21629999999999999</c:v>
                </c:pt>
                <c:pt idx="2">
                  <c:v>0.21479999999999999</c:v>
                </c:pt>
                <c:pt idx="3">
                  <c:v>0.18160000000000001</c:v>
                </c:pt>
                <c:pt idx="4">
                  <c:v>0.156</c:v>
                </c:pt>
                <c:pt idx="5">
                  <c:v>0.14400000000000002</c:v>
                </c:pt>
              </c:numCache>
            </c:numRef>
          </c:val>
          <c:extLst>
            <c:ext xmlns:c16="http://schemas.microsoft.com/office/drawing/2014/chart" uri="{C3380CC4-5D6E-409C-BE32-E72D297353CC}">
              <c16:uniqueId val="{00000000-DF25-4C28-A3FB-04BB4EA4DEAE}"/>
            </c:ext>
          </c:extLst>
        </c:ser>
        <c:dLbls>
          <c:showLegendKey val="0"/>
          <c:showVal val="0"/>
          <c:showCatName val="0"/>
          <c:showSerName val="0"/>
          <c:showPercent val="0"/>
          <c:showBubbleSize val="0"/>
        </c:dLbls>
        <c:gapWidth val="23"/>
        <c:overlap val="100"/>
        <c:axId val="1076823135"/>
        <c:axId val="1076825055"/>
      </c:barChart>
      <c:catAx>
        <c:axId val="1076823135"/>
        <c:scaling>
          <c:orientation val="minMax"/>
        </c:scaling>
        <c:delete val="1"/>
        <c:axPos val="b"/>
        <c:numFmt formatCode="General" sourceLinked="1"/>
        <c:majorTickMark val="none"/>
        <c:minorTickMark val="none"/>
        <c:tickLblPos val="nextTo"/>
        <c:crossAx val="1076825055"/>
        <c:crosses val="autoZero"/>
        <c:auto val="1"/>
        <c:lblAlgn val="ctr"/>
        <c:lblOffset val="100"/>
        <c:noMultiLvlLbl val="0"/>
      </c:catAx>
      <c:valAx>
        <c:axId val="1076825055"/>
        <c:scaling>
          <c:orientation val="minMax"/>
        </c:scaling>
        <c:delete val="0"/>
        <c:axPos val="l"/>
        <c:majorGridlines>
          <c:spPr>
            <a:ln w="9525" cap="flat" cmpd="sng" algn="ctr">
              <a:solidFill>
                <a:schemeClr val="bg1">
                  <a:lumMod val="9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CA" sz="1400" dirty="0"/>
                  <a:t>Proportion</a:t>
                </a:r>
                <a:r>
                  <a:rPr lang="en-CA" sz="1400" baseline="0" dirty="0"/>
                  <a:t> of inpatient days as ALC</a:t>
                </a:r>
                <a:endParaRPr lang="en-CA" sz="1400" dirty="0"/>
              </a:p>
            </c:rich>
          </c:tx>
          <c:layout>
            <c:manualLayout>
              <c:xMode val="edge"/>
              <c:yMode val="edge"/>
              <c:x val="8.8293099720451532E-3"/>
              <c:y val="0.20294178809458233"/>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CA"/>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076823135"/>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2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5C9E23-FD05-4D8C-8F07-5AE508F425CE}" type="datetimeFigureOut">
              <a:rPr lang="en-CA" smtClean="0"/>
              <a:t>2025-05-05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90F59D-8562-475C-A8DD-9F0CEC8C16DA}" type="slidenum">
              <a:rPr lang="en-CA" smtClean="0"/>
              <a:t>‹#›</a:t>
            </a:fld>
            <a:endParaRPr lang="en-CA"/>
          </a:p>
        </p:txBody>
      </p:sp>
    </p:spTree>
    <p:extLst>
      <p:ext uri="{BB962C8B-B14F-4D97-AF65-F5344CB8AC3E}">
        <p14:creationId xmlns:p14="http://schemas.microsoft.com/office/powerpoint/2010/main" val="1365320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FC02105-FDFF-414C-B72F-7DE5BC512B38}" type="slidenum">
              <a:rPr lang="en-CA" smtClean="0"/>
              <a:t>1</a:t>
            </a:fld>
            <a:endParaRPr lang="en-CA" dirty="0"/>
          </a:p>
        </p:txBody>
      </p:sp>
    </p:spTree>
    <p:extLst>
      <p:ext uri="{BB962C8B-B14F-4D97-AF65-F5344CB8AC3E}">
        <p14:creationId xmlns:p14="http://schemas.microsoft.com/office/powerpoint/2010/main" val="2433868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5BE9C-B08C-4167-A161-A4D172CB7BC3}" type="slidenum">
              <a:rPr lang="en-CA" smtClean="0"/>
              <a:t>14</a:t>
            </a:fld>
            <a:endParaRPr lang="en-CA" dirty="0"/>
          </a:p>
        </p:txBody>
      </p:sp>
    </p:spTree>
    <p:extLst>
      <p:ext uri="{BB962C8B-B14F-4D97-AF65-F5344CB8AC3E}">
        <p14:creationId xmlns:p14="http://schemas.microsoft.com/office/powerpoint/2010/main" val="1994997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5BE9C-B08C-4167-A161-A4D172CB7BC3}" type="slidenum">
              <a:rPr lang="en-CA" smtClean="0"/>
              <a:t>15</a:t>
            </a:fld>
            <a:endParaRPr lang="en-CA" dirty="0"/>
          </a:p>
        </p:txBody>
      </p:sp>
    </p:spTree>
    <p:extLst>
      <p:ext uri="{BB962C8B-B14F-4D97-AF65-F5344CB8AC3E}">
        <p14:creationId xmlns:p14="http://schemas.microsoft.com/office/powerpoint/2010/main" val="29447219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781B3-9BAD-C3D7-BFB6-25A7D6E1D1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D48DCA-D1EE-C4B7-8C4F-7027A9CD09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5F56B7-C6E6-E2FB-E11B-D11E2C550C9D}"/>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A8B6ECA3-E730-BD9A-7BDD-B91AFE5B8AB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C02105-FDFF-414C-B72F-7DE5BC512B38}"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0519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59ADC-E939-184A-1474-03AAED9152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8851CD-53CD-4DEC-0935-55F2D82AE0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5E56C1-C898-7377-7D48-171337661B60}"/>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2A592C28-9895-ED1E-20FB-96D606EBB92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C02105-FDFF-414C-B72F-7DE5BC512B38}"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822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5BE9C-B08C-4167-A161-A4D172CB7BC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CA"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40611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5BE9C-B08C-4167-A161-A4D172CB7BC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CA"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109333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520AC-406A-936D-5EB4-1C6FA36330B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7A2A28-DF0E-DB23-0483-A56BB76BC5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2E5637-C7B1-AD17-D57D-32AB6BCBC286}"/>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6B7D61A2-5B64-0981-2EB9-E356B96A94E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5BE9C-B08C-4167-A161-A4D172CB7BC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CA"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4553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4A9EE-BA3A-E50A-BCE2-B4615162B6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F5D496-88C2-01F5-627D-0CA681CDFF4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9F2415-22D3-1354-DA96-9C58AE15D9EF}"/>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F482DD18-3E5C-785B-FB70-203F5EBF9DE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5BE9C-B08C-4167-A161-A4D172CB7BC3}" type="slidenum">
              <a:rPr kumimoji="0" lang="en-CA"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CA"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180484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5BE9C-B08C-4167-A161-A4D172CB7BC3}" type="slidenum">
              <a:rPr lang="en-CA" smtClean="0"/>
              <a:t>10</a:t>
            </a:fld>
            <a:endParaRPr lang="en-CA" dirty="0"/>
          </a:p>
        </p:txBody>
      </p:sp>
    </p:spTree>
    <p:extLst>
      <p:ext uri="{BB962C8B-B14F-4D97-AF65-F5344CB8AC3E}">
        <p14:creationId xmlns:p14="http://schemas.microsoft.com/office/powerpoint/2010/main" val="3102556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5BE9C-B08C-4167-A161-A4D172CB7BC3}" type="slidenum">
              <a:rPr lang="en-CA" smtClean="0"/>
              <a:t>11</a:t>
            </a:fld>
            <a:endParaRPr lang="en-CA" dirty="0"/>
          </a:p>
        </p:txBody>
      </p:sp>
    </p:spTree>
    <p:extLst>
      <p:ext uri="{BB962C8B-B14F-4D97-AF65-F5344CB8AC3E}">
        <p14:creationId xmlns:p14="http://schemas.microsoft.com/office/powerpoint/2010/main" val="201836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5BE9C-B08C-4167-A161-A4D172CB7BC3}" type="slidenum">
              <a:rPr lang="en-CA" smtClean="0"/>
              <a:t>12</a:t>
            </a:fld>
            <a:endParaRPr lang="en-CA" dirty="0"/>
          </a:p>
        </p:txBody>
      </p:sp>
    </p:spTree>
    <p:extLst>
      <p:ext uri="{BB962C8B-B14F-4D97-AF65-F5344CB8AC3E}">
        <p14:creationId xmlns:p14="http://schemas.microsoft.com/office/powerpoint/2010/main" val="3611205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455BE9C-B08C-4167-A161-A4D172CB7BC3}" type="slidenum">
              <a:rPr lang="en-CA" smtClean="0"/>
              <a:t>13</a:t>
            </a:fld>
            <a:endParaRPr lang="en-CA" dirty="0"/>
          </a:p>
        </p:txBody>
      </p:sp>
    </p:spTree>
    <p:extLst>
      <p:ext uri="{BB962C8B-B14F-4D97-AF65-F5344CB8AC3E}">
        <p14:creationId xmlns:p14="http://schemas.microsoft.com/office/powerpoint/2010/main" val="31056154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igh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03035" y="1122363"/>
            <a:ext cx="10650765" cy="2387600"/>
          </a:xfrm>
        </p:spPr>
        <p:txBody>
          <a:bodyPr anchor="b">
            <a:normAutofit/>
          </a:bodyPr>
          <a:lstStyle>
            <a:lvl1pPr algn="l">
              <a:defRPr sz="5000" b="1">
                <a:latin typeface="Arial Black" panose="020B0A04020102020204" pitchFamily="34" charset="0"/>
              </a:defRPr>
            </a:lvl1pPr>
          </a:lstStyle>
          <a:p>
            <a:r>
              <a:rPr lang="en-US"/>
              <a:t>TITLE</a:t>
            </a:r>
            <a:endParaRPr lang="fr-CA"/>
          </a:p>
        </p:txBody>
      </p:sp>
      <p:sp>
        <p:nvSpPr>
          <p:cNvPr id="3" name="Subtitle 2"/>
          <p:cNvSpPr>
            <a:spLocks noGrp="1"/>
          </p:cNvSpPr>
          <p:nvPr>
            <p:ph type="subTitle" idx="1"/>
          </p:nvPr>
        </p:nvSpPr>
        <p:spPr>
          <a:xfrm>
            <a:off x="703035" y="3602038"/>
            <a:ext cx="10650765" cy="702543"/>
          </a:xfrm>
        </p:spPr>
        <p:txBody>
          <a:bodyPr anchor="ctr">
            <a:normAutofit/>
          </a:bodyPr>
          <a:lstStyle>
            <a:lvl1pPr marL="0" indent="0" algn="l">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CA"/>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3035" y="493764"/>
            <a:ext cx="2733151" cy="466359"/>
          </a:xfrm>
          <a:prstGeom prst="rect">
            <a:avLst/>
          </a:prstGeom>
        </p:spPr>
      </p:pic>
      <p:cxnSp>
        <p:nvCxnSpPr>
          <p:cNvPr id="8" name="Straight Connector 7"/>
          <p:cNvCxnSpPr/>
          <p:nvPr userDrawn="1"/>
        </p:nvCxnSpPr>
        <p:spPr>
          <a:xfrm flipV="1">
            <a:off x="703035" y="5726361"/>
            <a:ext cx="11488965" cy="1"/>
          </a:xfrm>
          <a:prstGeom prst="line">
            <a:avLst/>
          </a:prstGeom>
          <a:ln w="57150">
            <a:solidFill>
              <a:srgbClr val="C7EA9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8867955" y="376278"/>
            <a:ext cx="3324045" cy="701333"/>
          </a:xfrm>
          <a:prstGeom prst="rect">
            <a:avLst/>
          </a:prstGeom>
          <a:solidFill>
            <a:srgbClr val="C7EA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Content Placeholder 8"/>
          <p:cNvSpPr>
            <a:spLocks noGrp="1"/>
          </p:cNvSpPr>
          <p:nvPr>
            <p:ph sz="quarter" idx="11" hasCustomPrompt="1"/>
          </p:nvPr>
        </p:nvSpPr>
        <p:spPr>
          <a:xfrm>
            <a:off x="703035" y="4396656"/>
            <a:ext cx="7086390" cy="451389"/>
          </a:xfrm>
        </p:spPr>
        <p:txBody>
          <a:bodyPr anchor="ctr">
            <a:normAutofit/>
          </a:bodyPr>
          <a:lstStyle>
            <a:lvl1pPr marL="0" indent="0">
              <a:lnSpc>
                <a:spcPct val="100000"/>
              </a:lnSpc>
              <a:spcBef>
                <a:spcPts val="0"/>
              </a:spcBef>
              <a:buNone/>
              <a:defRPr sz="2400"/>
            </a:lvl1pPr>
          </a:lstStyle>
          <a:p>
            <a:pPr lvl="0"/>
            <a:r>
              <a:rPr lang="en-CA" noProof="0"/>
              <a:t>Name, Degree, Role - Organization</a:t>
            </a:r>
          </a:p>
        </p:txBody>
      </p:sp>
      <p:sp>
        <p:nvSpPr>
          <p:cNvPr id="6" name="Text Placeholder 5"/>
          <p:cNvSpPr>
            <a:spLocks noGrp="1"/>
          </p:cNvSpPr>
          <p:nvPr>
            <p:ph type="body" sz="quarter" idx="12" hasCustomPrompt="1"/>
          </p:nvPr>
        </p:nvSpPr>
        <p:spPr>
          <a:xfrm>
            <a:off x="703035" y="5982333"/>
            <a:ext cx="2933190" cy="318668"/>
          </a:xfrm>
        </p:spPr>
        <p:txBody>
          <a:bodyPr>
            <a:noAutofit/>
          </a:bodyPr>
          <a:lstStyle>
            <a:lvl1pPr marL="0" indent="0">
              <a:buNone/>
              <a:defRPr sz="1800"/>
            </a:lvl1pPr>
          </a:lstStyle>
          <a:p>
            <a:pPr lvl="0"/>
            <a:r>
              <a:rPr lang="en-US"/>
              <a:t>EVENT </a:t>
            </a:r>
            <a:r>
              <a:rPr lang="en-US" err="1"/>
              <a:t>dd</a:t>
            </a:r>
            <a:r>
              <a:rPr lang="en-US"/>
              <a:t> month, </a:t>
            </a:r>
            <a:r>
              <a:rPr lang="en-US" err="1"/>
              <a:t>YYYY</a:t>
            </a:r>
            <a:endParaRPr lang="en-CA"/>
          </a:p>
        </p:txBody>
      </p:sp>
    </p:spTree>
    <p:extLst>
      <p:ext uri="{BB962C8B-B14F-4D97-AF65-F5344CB8AC3E}">
        <p14:creationId xmlns:p14="http://schemas.microsoft.com/office/powerpoint/2010/main" val="1270153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4" name="Rectangle 3"/>
          <p:cNvSpPr/>
          <p:nvPr userDrawn="1"/>
        </p:nvSpPr>
        <p:spPr>
          <a:xfrm rot="5400000">
            <a:off x="2667000" y="-2667000"/>
            <a:ext cx="6857998" cy="12192001"/>
          </a:xfrm>
          <a:prstGeom prst="rect">
            <a:avLst/>
          </a:prstGeom>
          <a:solidFill>
            <a:srgbClr val="C7EA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5"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sp>
        <p:nvSpPr>
          <p:cNvPr id="3" name="Text Placeholder 2"/>
          <p:cNvSpPr>
            <a:spLocks noGrp="1"/>
          </p:cNvSpPr>
          <p:nvPr>
            <p:ph type="body" sz="quarter" idx="11" hasCustomPrompt="1"/>
          </p:nvPr>
        </p:nvSpPr>
        <p:spPr>
          <a:xfrm flipH="1">
            <a:off x="4433455" y="2670753"/>
            <a:ext cx="3325091" cy="1516495"/>
          </a:xfrm>
        </p:spPr>
        <p:txBody>
          <a:bodyPr anchor="ctr">
            <a:normAutofit/>
          </a:bodyPr>
          <a:lstStyle>
            <a:lvl1pPr marL="0" indent="0" algn="ctr">
              <a:buNone/>
              <a:defRPr lang="en-US" sz="4800" b="1" kern="1200" baseline="0" dirty="0" smtClean="0">
                <a:solidFill>
                  <a:srgbClr val="0B2040"/>
                </a:solidFill>
                <a:latin typeface="Arial Black" panose="020B0A04020102020204" pitchFamily="34" charset="0"/>
                <a:ea typeface="+mn-ea"/>
                <a:cs typeface="+mn-cs"/>
              </a:defRPr>
            </a:lvl1pPr>
          </a:lstStyle>
          <a:p>
            <a:pPr lvl="0"/>
            <a:r>
              <a:rPr lang="en-US"/>
              <a:t>SECTION TITLE</a:t>
            </a:r>
          </a:p>
        </p:txBody>
      </p:sp>
    </p:spTree>
    <p:extLst>
      <p:ext uri="{BB962C8B-B14F-4D97-AF65-F5344CB8AC3E}">
        <p14:creationId xmlns:p14="http://schemas.microsoft.com/office/powerpoint/2010/main" val="965951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PTION 1 Picture/Graph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9390" y="370936"/>
            <a:ext cx="10714489" cy="624427"/>
          </a:xfrm>
        </p:spPr>
        <p:txBody>
          <a:bodyPr anchor="ctr"/>
          <a:lstStyle>
            <a:lvl1pPr algn="ctr">
              <a:defRPr sz="3200" b="1"/>
            </a:lvl1pPr>
          </a:lstStyle>
          <a:p>
            <a:r>
              <a:rPr lang="en-US"/>
              <a:t>Title</a:t>
            </a:r>
            <a:endParaRPr lang="fr-CA"/>
          </a:p>
        </p:txBody>
      </p:sp>
      <p:sp>
        <p:nvSpPr>
          <p:cNvPr id="3" name="Picture Placeholder 2"/>
          <p:cNvSpPr>
            <a:spLocks noGrp="1"/>
          </p:cNvSpPr>
          <p:nvPr>
            <p:ph type="pic" idx="1"/>
          </p:nvPr>
        </p:nvSpPr>
        <p:spPr>
          <a:xfrm>
            <a:off x="689390" y="995363"/>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r-CA"/>
          </a:p>
        </p:txBody>
      </p:sp>
      <p:sp>
        <p:nvSpPr>
          <p:cNvPr id="4" name="Text Placeholder 3"/>
          <p:cNvSpPr>
            <a:spLocks noGrp="1"/>
          </p:cNvSpPr>
          <p:nvPr>
            <p:ph type="body" sz="half" idx="2" hasCustomPrompt="1"/>
          </p:nvPr>
        </p:nvSpPr>
        <p:spPr>
          <a:xfrm>
            <a:off x="7471642" y="1906437"/>
            <a:ext cx="3932237" cy="857041"/>
          </a:xfrm>
          <a:solidFill>
            <a:schemeClr val="accent2"/>
          </a:solidFill>
          <a:ln>
            <a:noFill/>
          </a:ln>
        </p:spPr>
        <p:txBody>
          <a:bodyPr anchor="ctr"/>
          <a:lstStyle>
            <a:lvl1pPr marL="0" indent="0">
              <a:buNone/>
              <a:defRPr sz="1600" baseline="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Legend / Main takeaways</a:t>
            </a:r>
          </a:p>
        </p:txBody>
      </p:sp>
      <p:pic>
        <p:nvPicPr>
          <p:cNvPr id="8"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8"/>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spTree>
    <p:extLst>
      <p:ext uri="{BB962C8B-B14F-4D97-AF65-F5344CB8AC3E}">
        <p14:creationId xmlns:p14="http://schemas.microsoft.com/office/powerpoint/2010/main" val="3883710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PTION 2 Picture/Graph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9390" y="370936"/>
            <a:ext cx="10714489" cy="624427"/>
          </a:xfrm>
        </p:spPr>
        <p:txBody>
          <a:bodyPr anchor="ctr"/>
          <a:lstStyle>
            <a:lvl1pPr algn="ctr">
              <a:defRPr sz="3200" b="1"/>
            </a:lvl1pPr>
          </a:lstStyle>
          <a:p>
            <a:r>
              <a:rPr lang="en-US"/>
              <a:t>Title</a:t>
            </a:r>
            <a:endParaRPr lang="fr-CA"/>
          </a:p>
        </p:txBody>
      </p:sp>
      <p:sp>
        <p:nvSpPr>
          <p:cNvPr id="3" name="Picture Placeholder 2"/>
          <p:cNvSpPr>
            <a:spLocks noGrp="1"/>
          </p:cNvSpPr>
          <p:nvPr>
            <p:ph type="pic" idx="1"/>
          </p:nvPr>
        </p:nvSpPr>
        <p:spPr>
          <a:xfrm>
            <a:off x="5231679" y="104870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r-CA"/>
          </a:p>
        </p:txBody>
      </p:sp>
      <p:sp>
        <p:nvSpPr>
          <p:cNvPr id="4" name="Text Placeholder 3"/>
          <p:cNvSpPr>
            <a:spLocks noGrp="1"/>
          </p:cNvSpPr>
          <p:nvPr>
            <p:ph type="body" sz="half" idx="2" hasCustomPrompt="1"/>
          </p:nvPr>
        </p:nvSpPr>
        <p:spPr>
          <a:xfrm>
            <a:off x="1127992" y="2295057"/>
            <a:ext cx="3932237" cy="857041"/>
          </a:xfrm>
          <a:noFill/>
        </p:spPr>
        <p:txBody>
          <a:bodyPr anchor="ctr"/>
          <a:lstStyle>
            <a:lvl1pPr marL="0" indent="0" algn="r">
              <a:buNone/>
              <a:defRPr sz="1600" baseline="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Legend / Main takeaways</a:t>
            </a:r>
          </a:p>
        </p:txBody>
      </p:sp>
      <p:pic>
        <p:nvPicPr>
          <p:cNvPr id="8"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8"/>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sp>
        <p:nvSpPr>
          <p:cNvPr id="7" name="Text Placeholder 6"/>
          <p:cNvSpPr>
            <a:spLocks noGrp="1"/>
          </p:cNvSpPr>
          <p:nvPr>
            <p:ph type="body" sz="quarter" idx="11" hasCustomPrompt="1"/>
          </p:nvPr>
        </p:nvSpPr>
        <p:spPr>
          <a:xfrm>
            <a:off x="689390" y="5029200"/>
            <a:ext cx="1353723" cy="914400"/>
          </a:xfrm>
        </p:spPr>
        <p:txBody>
          <a:bodyPr anchor="b">
            <a:normAutofit/>
          </a:bodyPr>
          <a:lstStyle>
            <a:lvl1pPr marL="0" indent="0">
              <a:buNone/>
              <a:defRPr sz="1100"/>
            </a:lvl1pPr>
          </a:lstStyle>
          <a:p>
            <a:pPr lvl="0"/>
            <a:r>
              <a:rPr lang="en-US"/>
              <a:t>Source information</a:t>
            </a:r>
            <a:endParaRPr lang="en-CA"/>
          </a:p>
        </p:txBody>
      </p:sp>
    </p:spTree>
    <p:extLst>
      <p:ext uri="{BB962C8B-B14F-4D97-AF65-F5344CB8AC3E}">
        <p14:creationId xmlns:p14="http://schemas.microsoft.com/office/powerpoint/2010/main" val="1678292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n-lt"/>
              </a:defRPr>
            </a:lvl1pPr>
          </a:lstStyle>
          <a:p>
            <a:r>
              <a:rPr lang="en-US"/>
              <a:t>Click to edit Master title style</a:t>
            </a:r>
            <a:endParaRPr lang="fr-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F4F81F6-E686-4BCF-BA3C-EFC8F861DBA0}" type="slidenum">
              <a:rPr lang="fr-CA" smtClean="0"/>
              <a:pPr/>
              <a:t>‹#›</a:t>
            </a:fld>
            <a:endParaRPr lang="fr-CA"/>
          </a:p>
        </p:txBody>
      </p:sp>
      <p:pic>
        <p:nvPicPr>
          <p:cNvPr id="7"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307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lgn="ctr">
              <a:defRPr sz="6000">
                <a:latin typeface="Arial Black" panose="020B0A04020102020204" pitchFamily="34" charset="0"/>
              </a:defRPr>
            </a:lvl1pPr>
          </a:lstStyle>
          <a:p>
            <a:r>
              <a:rPr lang="en-US"/>
              <a:t>Click to edit Master title style</a:t>
            </a:r>
            <a:endParaRPr lang="fr-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Slide Number Placeholder 6"/>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pic>
        <p:nvPicPr>
          <p:cNvPr id="8"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267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fr-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8" name="Slide Number Placeholder 7"/>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pic>
        <p:nvPicPr>
          <p:cNvPr id="9"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2162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lvl1pPr>
          </a:lstStyle>
          <a:p>
            <a:r>
              <a:rPr lang="en-US"/>
              <a:t>Click to edit Master title style</a:t>
            </a:r>
            <a:endParaRPr lang="fr-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10" name="Slide Number Placeholder 9"/>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pic>
        <p:nvPicPr>
          <p:cNvPr id="11"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6655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a:lvl1pPr>
          </a:lstStyle>
          <a:p>
            <a:r>
              <a:rPr lang="en-US"/>
              <a:t>Click to edit Master title style</a:t>
            </a:r>
            <a:endParaRPr lang="fr-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8"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8"/>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spTree>
    <p:extLst>
      <p:ext uri="{BB962C8B-B14F-4D97-AF65-F5344CB8AC3E}">
        <p14:creationId xmlns:p14="http://schemas.microsoft.com/office/powerpoint/2010/main" val="16462551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a:lvl1pPr>
          </a:lstStyle>
          <a:p>
            <a:r>
              <a:rPr lang="en-US"/>
              <a:t>Click to edit Master title style</a:t>
            </a:r>
            <a:endParaRPr lang="fr-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fr-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pic>
        <p:nvPicPr>
          <p:cNvPr id="8"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8"/>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spTree>
    <p:extLst>
      <p:ext uri="{BB962C8B-B14F-4D97-AF65-F5344CB8AC3E}">
        <p14:creationId xmlns:p14="http://schemas.microsoft.com/office/powerpoint/2010/main" val="456426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with Image1">
    <p:spTree>
      <p:nvGrpSpPr>
        <p:cNvPr id="1" name=""/>
        <p:cNvGrpSpPr/>
        <p:nvPr/>
      </p:nvGrpSpPr>
      <p:grpSpPr>
        <a:xfrm>
          <a:off x="0" y="0"/>
          <a:ext cx="0" cy="0"/>
          <a:chOff x="0" y="0"/>
          <a:chExt cx="0" cy="0"/>
        </a:xfrm>
      </p:grpSpPr>
      <p:sp>
        <p:nvSpPr>
          <p:cNvPr id="6" name="Rectangle 5"/>
          <p:cNvSpPr/>
          <p:nvPr/>
        </p:nvSpPr>
        <p:spPr bwMode="auto">
          <a:xfrm>
            <a:off x="486834" y="366717"/>
            <a:ext cx="9146117" cy="5153025"/>
          </a:xfrm>
          <a:prstGeom prst="rect">
            <a:avLst/>
          </a:prstGeom>
          <a:solidFill>
            <a:schemeClr val="tx1"/>
          </a:solidFill>
          <a:ln w="19050" algn="ctr">
            <a:noFill/>
            <a:miter lim="800000"/>
            <a:headEnd/>
            <a:tailEnd/>
          </a:ln>
        </p:spPr>
        <p:txBody>
          <a:bodyPr wrap="none" rtlCol="0" anchor="ctr"/>
          <a:lstStyle/>
          <a:p>
            <a:pPr algn="ctr">
              <a:lnSpc>
                <a:spcPct val="90000"/>
              </a:lnSpc>
            </a:pPr>
            <a:endParaRPr lang="en-US" sz="2133" b="1" err="1">
              <a:solidFill>
                <a:schemeClr val="bg1"/>
              </a:solidFill>
              <a:latin typeface="+mj-lt"/>
            </a:endParaRPr>
          </a:p>
        </p:txBody>
      </p:sp>
      <p:sp>
        <p:nvSpPr>
          <p:cNvPr id="35" name="Title 34"/>
          <p:cNvSpPr>
            <a:spLocks noGrp="1"/>
          </p:cNvSpPr>
          <p:nvPr>
            <p:ph type="title" hasCustomPrompt="1"/>
          </p:nvPr>
        </p:nvSpPr>
        <p:spPr>
          <a:xfrm>
            <a:off x="864807" y="2636970"/>
            <a:ext cx="8768144" cy="801117"/>
          </a:xfrm>
        </p:spPr>
        <p:txBody>
          <a:bodyPr vert="horz" wrap="square" lIns="91440" tIns="45720" rIns="91440" bIns="45720" rtlCol="0" anchor="b">
            <a:spAutoFit/>
          </a:bodyPr>
          <a:lstStyle>
            <a:lvl1pPr>
              <a:lnSpc>
                <a:spcPct val="95000"/>
              </a:lnSpc>
              <a:defRPr kumimoji="0" lang="en-US" sz="5067" b="0" i="0" u="none" strike="noStrike" kern="1200" cap="none" spc="0" normalizeH="0" baseline="0" noProof="0" dirty="0">
                <a:ln>
                  <a:noFill/>
                </a:ln>
                <a:solidFill>
                  <a:schemeClr val="bg1"/>
                </a:solidFill>
                <a:effectLst/>
                <a:uLnTx/>
                <a:uFillTx/>
                <a:latin typeface="+mn-lt"/>
                <a:ea typeface="+mj-ea"/>
                <a:cs typeface="+mj-cs"/>
              </a:defRPr>
            </a:lvl1pPr>
          </a:lstStyle>
          <a:p>
            <a:pPr marL="0" marR="0" lvl="0" indent="0" algn="l" defTabSz="1219170" rtl="0" eaLnBrk="1" fontAlgn="auto" latinLnBrk="0" hangingPunct="1">
              <a:lnSpc>
                <a:spcPct val="90000"/>
              </a:lnSpc>
              <a:spcBef>
                <a:spcPct val="0"/>
              </a:spcBef>
              <a:spcAft>
                <a:spcPts val="0"/>
              </a:spcAft>
              <a:buClrTx/>
              <a:buSzTx/>
              <a:buFontTx/>
              <a:buNone/>
              <a:tabLst/>
              <a:defRPr/>
            </a:pPr>
            <a:r>
              <a:rPr lang="en-US"/>
              <a:t>Title Slide Here</a:t>
            </a:r>
          </a:p>
        </p:txBody>
      </p:sp>
      <p:sp>
        <p:nvSpPr>
          <p:cNvPr id="38" name="Text Placeholder 2"/>
          <p:cNvSpPr>
            <a:spLocks noGrp="1"/>
          </p:cNvSpPr>
          <p:nvPr>
            <p:ph type="body" idx="1" hasCustomPrompt="1"/>
          </p:nvPr>
        </p:nvSpPr>
        <p:spPr>
          <a:xfrm>
            <a:off x="872935" y="3372897"/>
            <a:ext cx="8733975" cy="507831"/>
          </a:xfrm>
        </p:spPr>
        <p:txBody>
          <a:bodyPr anchor="t" anchorCtr="0">
            <a:noAutofit/>
          </a:bodyPr>
          <a:lstStyle>
            <a:lvl1pPr marL="0" indent="0" algn="l" defTabSz="1219170" rtl="0" eaLnBrk="1" latinLnBrk="0" hangingPunct="1">
              <a:lnSpc>
                <a:spcPct val="90000"/>
              </a:lnSpc>
              <a:spcBef>
                <a:spcPts val="800"/>
              </a:spcBef>
              <a:buFont typeface="Arial" pitchFamily="34" charset="0"/>
              <a:buNone/>
              <a:defRPr sz="5067" i="1" spc="0" baseline="0">
                <a:solidFill>
                  <a:schemeClr val="bg1"/>
                </a:solidFill>
                <a:latin typeface="+mn-lt"/>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marL="0" lvl="0" indent="0" algn="l" defTabSz="1219170" rtl="0" eaLnBrk="1" latinLnBrk="0" hangingPunct="1">
              <a:lnSpc>
                <a:spcPct val="75000"/>
              </a:lnSpc>
              <a:spcBef>
                <a:spcPts val="1867"/>
              </a:spcBef>
              <a:buFont typeface="Arial" pitchFamily="34" charset="0"/>
              <a:buNone/>
            </a:pPr>
            <a:r>
              <a:rPr lang="en-US"/>
              <a:t>Subtitle Title Here</a:t>
            </a:r>
          </a:p>
        </p:txBody>
      </p:sp>
      <p:sp>
        <p:nvSpPr>
          <p:cNvPr id="46" name="Date Placeholder 4"/>
          <p:cNvSpPr>
            <a:spLocks noGrp="1"/>
          </p:cNvSpPr>
          <p:nvPr>
            <p:ph type="dt" sz="half" idx="2"/>
          </p:nvPr>
        </p:nvSpPr>
        <p:spPr>
          <a:xfrm>
            <a:off x="997456" y="5281135"/>
            <a:ext cx="2567117" cy="238607"/>
          </a:xfrm>
          <a:prstGeom prst="rect">
            <a:avLst/>
          </a:prstGeom>
        </p:spPr>
        <p:txBody>
          <a:bodyPr vert="horz" wrap="square" lIns="0" tIns="0" rIns="0" bIns="0" rtlCol="0" anchor="b" anchorCtr="0"/>
          <a:lstStyle>
            <a:lvl1pPr algn="l">
              <a:defRPr sz="1600" i="0">
                <a:solidFill>
                  <a:schemeClr val="bg1"/>
                </a:solidFill>
                <a:latin typeface="Arial" pitchFamily="34" charset="0"/>
                <a:cs typeface="Arial" pitchFamily="34" charset="0"/>
              </a:defRPr>
            </a:lvl1pPr>
          </a:lstStyle>
          <a:p>
            <a:fld id="{7CA65D26-67D5-4CD2-90EC-E629659F24B3}" type="datetime1">
              <a:rPr lang="en-US" smtClean="0"/>
              <a:t>5/5/2025</a:t>
            </a:fld>
            <a:endParaRPr lang="en-US"/>
          </a:p>
        </p:txBody>
      </p:sp>
      <p:sp>
        <p:nvSpPr>
          <p:cNvPr id="3" name="Text Placeholder 2"/>
          <p:cNvSpPr>
            <a:spLocks noGrp="1"/>
          </p:cNvSpPr>
          <p:nvPr>
            <p:ph type="body" sz="quarter" idx="10"/>
          </p:nvPr>
        </p:nvSpPr>
        <p:spPr>
          <a:xfrm>
            <a:off x="994834" y="4418935"/>
            <a:ext cx="8638117" cy="365125"/>
          </a:xfrm>
        </p:spPr>
        <p:txBody>
          <a:bodyPr vert="horz" wrap="square" lIns="0" tIns="0" rIns="0" bIns="0" rtlCol="0" anchor="t" anchorCtr="0"/>
          <a:lstStyle>
            <a:lvl1pPr marL="0" indent="0">
              <a:spcBef>
                <a:spcPts val="0"/>
              </a:spcBef>
              <a:buNone/>
              <a:defRPr lang="en-US" sz="2400" i="0" dirty="0" smtClean="0">
                <a:solidFill>
                  <a:schemeClr val="bg1"/>
                </a:solidFill>
                <a:cs typeface="Arial" pitchFamily="34" charset="0"/>
              </a:defRPr>
            </a:lvl1pPr>
            <a:lvl2pPr>
              <a:defRPr lang="en-US" sz="2400" dirty="0" smtClean="0">
                <a:latin typeface="+mn-lt"/>
              </a:defRPr>
            </a:lvl2pPr>
            <a:lvl3pPr>
              <a:defRPr lang="en-US" sz="2400" dirty="0" smtClean="0">
                <a:latin typeface="+mn-lt"/>
              </a:defRPr>
            </a:lvl3pPr>
            <a:lvl4pPr>
              <a:defRPr lang="en-US" sz="2400" dirty="0" smtClean="0">
                <a:latin typeface="+mn-lt"/>
              </a:defRPr>
            </a:lvl4pPr>
            <a:lvl5pPr>
              <a:defRPr lang="en-US" sz="2400" dirty="0">
                <a:latin typeface="+mn-lt"/>
              </a:defRPr>
            </a:lvl5pPr>
          </a:lstStyle>
          <a:p>
            <a:pPr marL="0" lvl="0"/>
            <a:r>
              <a:rPr lang="en-US"/>
              <a:t>Click to edit Master text styles</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4833" y="912368"/>
            <a:ext cx="4230432" cy="410888"/>
          </a:xfrm>
          <a:prstGeom prst="rect">
            <a:avLst/>
          </a:prstGeom>
        </p:spPr>
      </p:pic>
    </p:spTree>
    <p:extLst>
      <p:ext uri="{BB962C8B-B14F-4D97-AF65-F5344CB8AC3E}">
        <p14:creationId xmlns:p14="http://schemas.microsoft.com/office/powerpoint/2010/main" val="99096841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Dark">
    <p:bg>
      <p:bgPr>
        <a:solidFill>
          <a:srgbClr val="0A1A3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03035" y="1122363"/>
            <a:ext cx="10650765" cy="2387600"/>
          </a:xfrm>
        </p:spPr>
        <p:txBody>
          <a:bodyPr anchor="b">
            <a:normAutofit/>
          </a:bodyPr>
          <a:lstStyle>
            <a:lvl1pPr algn="l">
              <a:defRPr sz="5000" b="1">
                <a:latin typeface="Arial Black" panose="020B0A04020102020204" pitchFamily="34" charset="0"/>
              </a:defRPr>
            </a:lvl1pPr>
          </a:lstStyle>
          <a:p>
            <a:r>
              <a:rPr lang="en-US"/>
              <a:t>TITLE</a:t>
            </a:r>
            <a:endParaRPr lang="fr-CA"/>
          </a:p>
        </p:txBody>
      </p:sp>
      <p:sp>
        <p:nvSpPr>
          <p:cNvPr id="3" name="Subtitle 2"/>
          <p:cNvSpPr>
            <a:spLocks noGrp="1"/>
          </p:cNvSpPr>
          <p:nvPr>
            <p:ph type="subTitle" idx="1"/>
          </p:nvPr>
        </p:nvSpPr>
        <p:spPr>
          <a:xfrm>
            <a:off x="703035" y="3602038"/>
            <a:ext cx="10650765" cy="702543"/>
          </a:xfrm>
        </p:spPr>
        <p:txBody>
          <a:bodyPr anchor="ctr">
            <a:normAutofit/>
          </a:bodyPr>
          <a:lstStyle>
            <a:lvl1pPr marL="0" indent="0" algn="l">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CA"/>
          </a:p>
        </p:txBody>
      </p:sp>
      <p:cxnSp>
        <p:nvCxnSpPr>
          <p:cNvPr id="8" name="Straight Connector 7"/>
          <p:cNvCxnSpPr/>
          <p:nvPr userDrawn="1"/>
        </p:nvCxnSpPr>
        <p:spPr>
          <a:xfrm flipV="1">
            <a:off x="703035" y="5726361"/>
            <a:ext cx="11488965" cy="1"/>
          </a:xfrm>
          <a:prstGeom prst="line">
            <a:avLst/>
          </a:prstGeom>
          <a:ln w="57150">
            <a:solidFill>
              <a:srgbClr val="C7EA95"/>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8867955" y="376278"/>
            <a:ext cx="3324045" cy="701333"/>
          </a:xfrm>
          <a:prstGeom prst="rect">
            <a:avLst/>
          </a:prstGeom>
          <a:solidFill>
            <a:srgbClr val="C7EA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3035" y="492944"/>
            <a:ext cx="2742770" cy="468000"/>
          </a:xfrm>
          <a:prstGeom prst="rect">
            <a:avLst/>
          </a:prstGeom>
        </p:spPr>
      </p:pic>
      <p:sp>
        <p:nvSpPr>
          <p:cNvPr id="11" name="Content Placeholder 8"/>
          <p:cNvSpPr>
            <a:spLocks noGrp="1"/>
          </p:cNvSpPr>
          <p:nvPr>
            <p:ph sz="quarter" idx="11" hasCustomPrompt="1"/>
          </p:nvPr>
        </p:nvSpPr>
        <p:spPr>
          <a:xfrm>
            <a:off x="703035" y="4396656"/>
            <a:ext cx="7086390" cy="451389"/>
          </a:xfrm>
        </p:spPr>
        <p:txBody>
          <a:bodyPr anchor="ctr">
            <a:normAutofit/>
          </a:bodyPr>
          <a:lstStyle>
            <a:lvl1pPr marL="0" indent="0">
              <a:lnSpc>
                <a:spcPct val="100000"/>
              </a:lnSpc>
              <a:spcBef>
                <a:spcPts val="0"/>
              </a:spcBef>
              <a:buNone/>
              <a:defRPr sz="2400"/>
            </a:lvl1pPr>
          </a:lstStyle>
          <a:p>
            <a:pPr lvl="0"/>
            <a:r>
              <a:rPr lang="en-CA" noProof="0"/>
              <a:t>Name, Degree, Role - Organization</a:t>
            </a:r>
          </a:p>
        </p:txBody>
      </p:sp>
      <p:sp>
        <p:nvSpPr>
          <p:cNvPr id="10" name="Text Placeholder 5"/>
          <p:cNvSpPr>
            <a:spLocks noGrp="1"/>
          </p:cNvSpPr>
          <p:nvPr>
            <p:ph type="body" sz="quarter" idx="12" hasCustomPrompt="1"/>
          </p:nvPr>
        </p:nvSpPr>
        <p:spPr>
          <a:xfrm>
            <a:off x="703035" y="5982333"/>
            <a:ext cx="2933190" cy="318668"/>
          </a:xfrm>
        </p:spPr>
        <p:txBody>
          <a:bodyPr>
            <a:noAutofit/>
          </a:bodyPr>
          <a:lstStyle>
            <a:lvl1pPr marL="0" indent="0">
              <a:buNone/>
              <a:defRPr sz="1800"/>
            </a:lvl1pPr>
          </a:lstStyle>
          <a:p>
            <a:pPr lvl="0"/>
            <a:r>
              <a:rPr lang="en-US"/>
              <a:t>EVENT </a:t>
            </a:r>
            <a:r>
              <a:rPr lang="en-US" err="1"/>
              <a:t>dd</a:t>
            </a:r>
            <a:r>
              <a:rPr lang="en-US"/>
              <a:t> month, </a:t>
            </a:r>
            <a:r>
              <a:rPr lang="en-US" err="1"/>
              <a:t>YYYY</a:t>
            </a:r>
            <a:endParaRPr lang="en-CA"/>
          </a:p>
        </p:txBody>
      </p:sp>
    </p:spTree>
    <p:extLst>
      <p:ext uri="{BB962C8B-B14F-4D97-AF65-F5344CB8AC3E}">
        <p14:creationId xmlns:p14="http://schemas.microsoft.com/office/powerpoint/2010/main" val="615223623"/>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4128"/>
            <a:ext cx="10515600" cy="4632835"/>
          </a:xfrm>
        </p:spPr>
        <p:txBody>
          <a:bodyPr/>
          <a:lstStyle>
            <a:lvl1pPr marL="514350" indent="-514350">
              <a:buFont typeface="+mj-lt"/>
              <a:buAutoNum type="arabicPeriod"/>
              <a:defRPr/>
            </a:lvl1pPr>
            <a:lvl2pPr marL="914400" indent="-457200">
              <a:buFont typeface="Wingdings" panose="05000000000000000000" pitchFamily="2" charset="2"/>
              <a:buChar char="§"/>
              <a:defRPr/>
            </a:lvl2pPr>
            <a:lvl3pPr marL="1371600" indent="-457200">
              <a:buFont typeface="+mj-lt"/>
              <a:buAutoNum type="alphaLcParenR"/>
              <a:defRPr/>
            </a:lvl3pPr>
            <a:lvl4pPr marL="1714500" indent="-342900">
              <a:buFont typeface="+mj-lt"/>
              <a:buAutoNum type="romanUcPeriod"/>
              <a:defRPr/>
            </a:lvl4pPr>
            <a:lvl5pPr marL="2171700" indent="-342900">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F4F81F6-E686-4BCF-BA3C-EFC8F861DBA0}" type="slidenum">
              <a:rPr lang="fr-CA" smtClean="0"/>
              <a:pPr/>
              <a:t>‹#›</a:t>
            </a:fld>
            <a:endParaRPr lang="fr-CA"/>
          </a:p>
        </p:txBody>
      </p:sp>
      <p:pic>
        <p:nvPicPr>
          <p:cNvPr id="7"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userDrawn="1"/>
        </p:nvSpPr>
        <p:spPr>
          <a:xfrm>
            <a:off x="838200" y="504132"/>
            <a:ext cx="2629246" cy="769441"/>
          </a:xfrm>
          <a:prstGeom prst="rect">
            <a:avLst/>
          </a:prstGeom>
        </p:spPr>
        <p:txBody>
          <a:bodyPr wrap="none">
            <a:spAutoFit/>
          </a:bodyPr>
          <a:lstStyle/>
          <a:p>
            <a:r>
              <a:rPr lang="en-US" sz="4400" b="1"/>
              <a:t>AGENDA</a:t>
            </a:r>
            <a:endParaRPr lang="en-CA" sz="4400" b="1"/>
          </a:p>
        </p:txBody>
      </p:sp>
    </p:spTree>
    <p:extLst>
      <p:ext uri="{BB962C8B-B14F-4D97-AF65-F5344CB8AC3E}">
        <p14:creationId xmlns:p14="http://schemas.microsoft.com/office/powerpoint/2010/main" val="3448720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_Zodiac Strip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4128"/>
            <a:ext cx="10515600" cy="4632835"/>
          </a:xfrm>
        </p:spPr>
        <p:txBody>
          <a:bodyPr/>
          <a:lstStyle>
            <a:lvl1pPr marL="514350" indent="-514350">
              <a:buFont typeface="+mj-lt"/>
              <a:buAutoNum type="arabicPeriod"/>
              <a:defRPr/>
            </a:lvl1pPr>
            <a:lvl2pPr marL="914400" indent="-457200">
              <a:buFont typeface="Wingdings" panose="05000000000000000000" pitchFamily="2" charset="2"/>
              <a:buChar char="§"/>
              <a:defRPr/>
            </a:lvl2pPr>
            <a:lvl3pPr marL="1371600" indent="-457200">
              <a:buFont typeface="+mj-lt"/>
              <a:buAutoNum type="alphaLcParenR"/>
              <a:defRPr/>
            </a:lvl3pPr>
            <a:lvl4pPr marL="1714500" indent="-342900">
              <a:buFont typeface="+mj-lt"/>
              <a:buAutoNum type="romanUcPeriod"/>
              <a:defRPr/>
            </a:lvl4pPr>
            <a:lvl5pPr marL="2171700" indent="-342900">
              <a:buFont typeface="Arial" panose="020B0604020202020204" pitchFamily="34" charset="0"/>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4" name="Rectangle 3"/>
          <p:cNvSpPr/>
          <p:nvPr userDrawn="1"/>
        </p:nvSpPr>
        <p:spPr>
          <a:xfrm>
            <a:off x="0" y="6245525"/>
            <a:ext cx="12192000" cy="612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F4F81F6-E686-4BCF-BA3C-EFC8F861DBA0}" type="slidenum">
              <a:rPr lang="fr-CA" smtClean="0"/>
              <a:pPr/>
              <a:t>‹#›</a:t>
            </a:fld>
            <a:endParaRPr lang="fr-CA"/>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9390" y="6356350"/>
            <a:ext cx="1436814" cy="360000"/>
          </a:xfrm>
          <a:prstGeom prst="rect">
            <a:avLst/>
          </a:prstGeom>
        </p:spPr>
      </p:pic>
      <p:sp>
        <p:nvSpPr>
          <p:cNvPr id="5" name="Rectangle 4"/>
          <p:cNvSpPr/>
          <p:nvPr userDrawn="1"/>
        </p:nvSpPr>
        <p:spPr>
          <a:xfrm>
            <a:off x="838200" y="504132"/>
            <a:ext cx="2629246" cy="769441"/>
          </a:xfrm>
          <a:prstGeom prst="rect">
            <a:avLst/>
          </a:prstGeom>
        </p:spPr>
        <p:txBody>
          <a:bodyPr wrap="none">
            <a:spAutoFit/>
          </a:bodyPr>
          <a:lstStyle/>
          <a:p>
            <a:r>
              <a:rPr lang="en-US" sz="4400" b="1"/>
              <a:t>AGENDA</a:t>
            </a:r>
            <a:endParaRPr lang="en-CA" sz="4400" b="1"/>
          </a:p>
        </p:txBody>
      </p:sp>
    </p:spTree>
    <p:extLst>
      <p:ext uri="{BB962C8B-B14F-4D97-AF65-F5344CB8AC3E}">
        <p14:creationId xmlns:p14="http://schemas.microsoft.com/office/powerpoint/2010/main" val="1969866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0430"/>
          </a:xfrm>
        </p:spPr>
        <p:txBody>
          <a:bodyPr>
            <a:normAutofit/>
          </a:bodyPr>
          <a:lstStyle>
            <a:lvl1pPr algn="ctr">
              <a:defRPr sz="3200" b="1"/>
            </a:lvl1pPr>
          </a:lstStyle>
          <a:p>
            <a:r>
              <a:rPr lang="en-US"/>
              <a:t>Click to edit Master title style</a:t>
            </a:r>
            <a:endParaRPr lang="fr-CA"/>
          </a:p>
        </p:txBody>
      </p:sp>
      <p:pic>
        <p:nvPicPr>
          <p:cNvPr id="6"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spTree>
    <p:extLst>
      <p:ext uri="{BB962C8B-B14F-4D97-AF65-F5344CB8AC3E}">
        <p14:creationId xmlns:p14="http://schemas.microsoft.com/office/powerpoint/2010/main" val="713197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_Zodiac Strip">
    <p:spTree>
      <p:nvGrpSpPr>
        <p:cNvPr id="1" name=""/>
        <p:cNvGrpSpPr/>
        <p:nvPr/>
      </p:nvGrpSpPr>
      <p:grpSpPr>
        <a:xfrm>
          <a:off x="0" y="0"/>
          <a:ext cx="0" cy="0"/>
          <a:chOff x="0" y="0"/>
          <a:chExt cx="0" cy="0"/>
        </a:xfrm>
      </p:grpSpPr>
      <p:sp>
        <p:nvSpPr>
          <p:cNvPr id="5" name="Rectangle 4"/>
          <p:cNvSpPr/>
          <p:nvPr userDrawn="1"/>
        </p:nvSpPr>
        <p:spPr>
          <a:xfrm>
            <a:off x="0" y="6245525"/>
            <a:ext cx="12192000" cy="612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9390" y="6356350"/>
            <a:ext cx="1436814" cy="360000"/>
          </a:xfrm>
          <a:prstGeom prst="rect">
            <a:avLst/>
          </a:prstGeom>
        </p:spPr>
      </p:pic>
      <p:sp>
        <p:nvSpPr>
          <p:cNvPr id="2" name="Title 1"/>
          <p:cNvSpPr>
            <a:spLocks noGrp="1"/>
          </p:cNvSpPr>
          <p:nvPr>
            <p:ph type="title"/>
          </p:nvPr>
        </p:nvSpPr>
        <p:spPr>
          <a:xfrm>
            <a:off x="838200" y="365126"/>
            <a:ext cx="10515600" cy="730430"/>
          </a:xfrm>
        </p:spPr>
        <p:txBody>
          <a:bodyPr>
            <a:normAutofit/>
          </a:bodyPr>
          <a:lstStyle>
            <a:lvl1pPr algn="ctr">
              <a:defRPr sz="3200" b="1"/>
            </a:lvl1pPr>
          </a:lstStyle>
          <a:p>
            <a:r>
              <a:rPr lang="en-US"/>
              <a:t>Click to edit Master title style</a:t>
            </a:r>
            <a:endParaRPr lang="fr-CA"/>
          </a:p>
        </p:txBody>
      </p:sp>
      <p:sp>
        <p:nvSpPr>
          <p:cNvPr id="7" name="Slide Number Placeholder 6"/>
          <p:cNvSpPr>
            <a:spLocks noGrp="1"/>
          </p:cNvSpPr>
          <p:nvPr>
            <p:ph type="sldNum" sz="quarter" idx="10"/>
          </p:nvPr>
        </p:nvSpPr>
        <p:spPr/>
        <p:txBody>
          <a:bodyPr/>
          <a:lstStyle>
            <a:lvl1pPr>
              <a:defRPr>
                <a:solidFill>
                  <a:schemeClr val="bg1"/>
                </a:solidFill>
              </a:defRPr>
            </a:lvl1pPr>
          </a:lstStyle>
          <a:p>
            <a:fld id="{9F4F81F6-E686-4BCF-BA3C-EFC8F861DBA0}" type="slidenum">
              <a:rPr lang="fr-CA" smtClean="0"/>
              <a:pPr/>
              <a:t>‹#›</a:t>
            </a:fld>
            <a:endParaRPr lang="fr-CA"/>
          </a:p>
        </p:txBody>
      </p:sp>
    </p:spTree>
    <p:extLst>
      <p:ext uri="{BB962C8B-B14F-4D97-AF65-F5344CB8AC3E}">
        <p14:creationId xmlns:p14="http://schemas.microsoft.com/office/powerpoint/2010/main" val="3682196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spTree>
    <p:extLst>
      <p:ext uri="{BB962C8B-B14F-4D97-AF65-F5344CB8AC3E}">
        <p14:creationId xmlns:p14="http://schemas.microsoft.com/office/powerpoint/2010/main" val="2304012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_Zodiac Strip Slide">
    <p:spTree>
      <p:nvGrpSpPr>
        <p:cNvPr id="1" name=""/>
        <p:cNvGrpSpPr/>
        <p:nvPr/>
      </p:nvGrpSpPr>
      <p:grpSpPr>
        <a:xfrm>
          <a:off x="0" y="0"/>
          <a:ext cx="0" cy="0"/>
          <a:chOff x="0" y="0"/>
          <a:chExt cx="0" cy="0"/>
        </a:xfrm>
      </p:grpSpPr>
      <p:sp>
        <p:nvSpPr>
          <p:cNvPr id="4" name="Rectangle 3"/>
          <p:cNvSpPr/>
          <p:nvPr userDrawn="1"/>
        </p:nvSpPr>
        <p:spPr>
          <a:xfrm>
            <a:off x="0" y="6245525"/>
            <a:ext cx="12192000" cy="612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9390" y="6356350"/>
            <a:ext cx="1436814" cy="360000"/>
          </a:xfrm>
          <a:prstGeom prst="rect">
            <a:avLst/>
          </a:prstGeom>
        </p:spPr>
      </p:pic>
      <p:sp>
        <p:nvSpPr>
          <p:cNvPr id="6" name="Slide Number Placeholder 5"/>
          <p:cNvSpPr>
            <a:spLocks noGrp="1"/>
          </p:cNvSpPr>
          <p:nvPr>
            <p:ph type="sldNum" sz="quarter" idx="10"/>
          </p:nvPr>
        </p:nvSpPr>
        <p:spPr/>
        <p:txBody>
          <a:bodyPr/>
          <a:lstStyle>
            <a:lvl1pPr>
              <a:defRPr>
                <a:solidFill>
                  <a:schemeClr val="bg1"/>
                </a:solidFill>
              </a:defRPr>
            </a:lvl1pPr>
          </a:lstStyle>
          <a:p>
            <a:fld id="{9F4F81F6-E686-4BCF-BA3C-EFC8F861DBA0}" type="slidenum">
              <a:rPr lang="fr-CA" smtClean="0"/>
              <a:pPr/>
              <a:t>‹#›</a:t>
            </a:fld>
            <a:endParaRPr lang="fr-CA"/>
          </a:p>
        </p:txBody>
      </p:sp>
    </p:spTree>
    <p:extLst>
      <p:ext uri="{BB962C8B-B14F-4D97-AF65-F5344CB8AC3E}">
        <p14:creationId xmlns:p14="http://schemas.microsoft.com/office/powerpoint/2010/main" val="834487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esenting an idea">
    <p:spTree>
      <p:nvGrpSpPr>
        <p:cNvPr id="1" name=""/>
        <p:cNvGrpSpPr/>
        <p:nvPr/>
      </p:nvGrpSpPr>
      <p:grpSpPr>
        <a:xfrm>
          <a:off x="0" y="0"/>
          <a:ext cx="0" cy="0"/>
          <a:chOff x="0" y="0"/>
          <a:chExt cx="0" cy="0"/>
        </a:xfrm>
      </p:grpSpPr>
      <p:sp>
        <p:nvSpPr>
          <p:cNvPr id="4" name="Rectangle 3"/>
          <p:cNvSpPr/>
          <p:nvPr userDrawn="1"/>
        </p:nvSpPr>
        <p:spPr>
          <a:xfrm rot="5400000">
            <a:off x="-374072" y="374073"/>
            <a:ext cx="6857998" cy="6109856"/>
          </a:xfrm>
          <a:prstGeom prst="rect">
            <a:avLst/>
          </a:prstGeom>
          <a:solidFill>
            <a:srgbClr val="C7EA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5" name="Picture 2" descr="http://hspn.ca/wp-content/uploads/2020/03/HSPNWordmark_dar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89390" y="6356350"/>
            <a:ext cx="1436814" cy="36000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0"/>
          </p:nvPr>
        </p:nvSpPr>
        <p:spPr/>
        <p:txBody>
          <a:bodyPr/>
          <a:lstStyle>
            <a:lvl1pPr>
              <a:defRPr>
                <a:solidFill>
                  <a:schemeClr val="tx1"/>
                </a:solidFill>
              </a:defRPr>
            </a:lvl1pPr>
          </a:lstStyle>
          <a:p>
            <a:fld id="{9F4F81F6-E686-4BCF-BA3C-EFC8F861DBA0}" type="slidenum">
              <a:rPr lang="fr-CA" smtClean="0"/>
              <a:pPr/>
              <a:t>‹#›</a:t>
            </a:fld>
            <a:endParaRPr lang="fr-CA"/>
          </a:p>
        </p:txBody>
      </p:sp>
      <p:sp>
        <p:nvSpPr>
          <p:cNvPr id="3" name="Text Placeholder 2"/>
          <p:cNvSpPr>
            <a:spLocks noGrp="1"/>
          </p:cNvSpPr>
          <p:nvPr>
            <p:ph type="body" sz="quarter" idx="11" hasCustomPrompt="1"/>
          </p:nvPr>
        </p:nvSpPr>
        <p:spPr>
          <a:xfrm flipH="1">
            <a:off x="1392381" y="2670753"/>
            <a:ext cx="3325091" cy="1516495"/>
          </a:xfrm>
        </p:spPr>
        <p:txBody>
          <a:bodyPr anchor="ctr">
            <a:normAutofit/>
          </a:bodyPr>
          <a:lstStyle>
            <a:lvl1pPr marL="0" indent="0" algn="ctr">
              <a:buNone/>
              <a:defRPr lang="en-US" sz="4800" b="1" kern="1200" dirty="0" smtClean="0">
                <a:solidFill>
                  <a:srgbClr val="0B2040"/>
                </a:solidFill>
                <a:latin typeface="Arial Black" panose="020B0A04020102020204" pitchFamily="34" charset="0"/>
                <a:ea typeface="+mn-ea"/>
                <a:cs typeface="+mn-cs"/>
              </a:defRPr>
            </a:lvl1pPr>
          </a:lstStyle>
          <a:p>
            <a:pPr lvl="0"/>
            <a:r>
              <a:rPr lang="en-US"/>
              <a:t>MAIN POINT</a:t>
            </a:r>
          </a:p>
        </p:txBody>
      </p:sp>
      <p:sp>
        <p:nvSpPr>
          <p:cNvPr id="8" name="Content Placeholder 7"/>
          <p:cNvSpPr>
            <a:spLocks noGrp="1"/>
          </p:cNvSpPr>
          <p:nvPr>
            <p:ph sz="quarter" idx="12" hasCustomPrompt="1"/>
          </p:nvPr>
        </p:nvSpPr>
        <p:spPr>
          <a:xfrm>
            <a:off x="7733503" y="2696960"/>
            <a:ext cx="3273714" cy="1464079"/>
          </a:xfrm>
        </p:spPr>
        <p:txBody>
          <a:bodyPr anchor="ctr">
            <a:normAutofit/>
          </a:bodyPr>
          <a:lstStyle>
            <a:lvl1pPr marL="0" indent="0">
              <a:buNone/>
              <a:defRPr sz="2200" b="0" baseline="0"/>
            </a:lvl1pPr>
          </a:lstStyle>
          <a:p>
            <a:pPr lvl="0"/>
            <a:r>
              <a:rPr lang="en-CA"/>
              <a:t>Detailed content/text with main takeaways in bolded burnt sienna, or denim blue.</a:t>
            </a:r>
          </a:p>
        </p:txBody>
      </p:sp>
    </p:spTree>
    <p:extLst>
      <p:ext uri="{BB962C8B-B14F-4D97-AF65-F5344CB8AC3E}">
        <p14:creationId xmlns:p14="http://schemas.microsoft.com/office/powerpoint/2010/main" val="1655758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9F4F81F6-E686-4BCF-BA3C-EFC8F861DBA0}" type="slidenum">
              <a:rPr lang="fr-CA" smtClean="0"/>
              <a:pPr/>
              <a:t>‹#›</a:t>
            </a:fld>
            <a:endParaRPr lang="fr-CA"/>
          </a:p>
        </p:txBody>
      </p:sp>
    </p:spTree>
    <p:extLst>
      <p:ext uri="{BB962C8B-B14F-4D97-AF65-F5344CB8AC3E}">
        <p14:creationId xmlns:p14="http://schemas.microsoft.com/office/powerpoint/2010/main" val="39376396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chart" Target="../charts/chart15.xml"/></Relationships>
</file>

<file path=ppt/slides/_rels/slide2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chart" Target="../charts/chart1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3035" y="1122362"/>
            <a:ext cx="10650765" cy="3147885"/>
          </a:xfrm>
        </p:spPr>
        <p:txBody>
          <a:bodyPr>
            <a:normAutofit/>
          </a:bodyPr>
          <a:lstStyle/>
          <a:p>
            <a:r>
              <a:rPr lang="en-US" sz="5400" dirty="0">
                <a:solidFill>
                  <a:srgbClr val="FFFFFF"/>
                </a:solidFill>
                <a:latin typeface="Helvetica" pitchFamily="2" charset="0"/>
              </a:rPr>
              <a:t>Leading Projects Baseline Preliminary Results</a:t>
            </a:r>
            <a:endParaRPr lang="en-CA" dirty="0"/>
          </a:p>
        </p:txBody>
      </p:sp>
      <p:sp>
        <p:nvSpPr>
          <p:cNvPr id="4" name="Content Placeholder 3"/>
          <p:cNvSpPr>
            <a:spLocks noGrp="1"/>
          </p:cNvSpPr>
          <p:nvPr>
            <p:ph sz="quarter" idx="11"/>
          </p:nvPr>
        </p:nvSpPr>
        <p:spPr>
          <a:xfrm>
            <a:off x="703035" y="4616112"/>
            <a:ext cx="7086390" cy="451389"/>
          </a:xfrm>
        </p:spPr>
        <p:txBody>
          <a:bodyPr>
            <a:normAutofit lnSpcReduction="10000"/>
          </a:bodyPr>
          <a:lstStyle/>
          <a:p>
            <a:r>
              <a:rPr lang="en-CA" dirty="0"/>
              <a:t>Quantitative Indicators</a:t>
            </a:r>
          </a:p>
        </p:txBody>
      </p:sp>
      <p:sp>
        <p:nvSpPr>
          <p:cNvPr id="5" name="Text Placeholder 4"/>
          <p:cNvSpPr>
            <a:spLocks noGrp="1"/>
          </p:cNvSpPr>
          <p:nvPr>
            <p:ph type="body" sz="quarter" idx="12"/>
          </p:nvPr>
        </p:nvSpPr>
        <p:spPr/>
        <p:txBody>
          <a:bodyPr/>
          <a:lstStyle/>
          <a:p>
            <a:r>
              <a:rPr lang="en-CA" dirty="0"/>
              <a:t>April 2024</a:t>
            </a:r>
          </a:p>
        </p:txBody>
      </p:sp>
    </p:spTree>
    <p:extLst>
      <p:ext uri="{BB962C8B-B14F-4D97-AF65-F5344CB8AC3E}">
        <p14:creationId xmlns:p14="http://schemas.microsoft.com/office/powerpoint/2010/main" val="185482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EBA9D-C34F-EBFB-E37F-E72251E174C8}"/>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40B4E15-9295-50CC-7667-112A262AF91B}"/>
              </a:ext>
            </a:extLst>
          </p:cNvPr>
          <p:cNvSpPr>
            <a:spLocks noGrp="1"/>
          </p:cNvSpPr>
          <p:nvPr>
            <p:ph type="sldNum" sz="quarter" idx="10"/>
          </p:nvPr>
        </p:nvSpPr>
        <p:spPr/>
        <p:txBody>
          <a:bodyPr/>
          <a:lstStyle/>
          <a:p>
            <a:fld id="{9F4F81F6-E686-4BCF-BA3C-EFC8F861DBA0}" type="slidenum">
              <a:rPr lang="fr-CA" smtClean="0"/>
              <a:pPr/>
              <a:t>10</a:t>
            </a:fld>
            <a:endParaRPr lang="fr-CA" dirty="0"/>
          </a:p>
        </p:txBody>
      </p:sp>
      <p:sp>
        <p:nvSpPr>
          <p:cNvPr id="6" name="Title 1">
            <a:extLst>
              <a:ext uri="{FF2B5EF4-FFF2-40B4-BE49-F238E27FC236}">
                <a16:creationId xmlns:a16="http://schemas.microsoft.com/office/drawing/2014/main" id="{DAE08829-8D1F-252E-8EBB-2C3DDA5D9ECC}"/>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Indicator: Wait time of 3 days or less between referral and service </a:t>
            </a:r>
          </a:p>
        </p:txBody>
      </p:sp>
      <p:sp>
        <p:nvSpPr>
          <p:cNvPr id="7" name="Title 1">
            <a:extLst>
              <a:ext uri="{FF2B5EF4-FFF2-40B4-BE49-F238E27FC236}">
                <a16:creationId xmlns:a16="http://schemas.microsoft.com/office/drawing/2014/main" id="{0C226CB6-E6E2-6045-0220-419C30B4DA8E}"/>
              </a:ext>
            </a:extLst>
          </p:cNvPr>
          <p:cNvSpPr txBox="1">
            <a:spLocks/>
          </p:cNvSpPr>
          <p:nvPr/>
        </p:nvSpPr>
        <p:spPr>
          <a:xfrm>
            <a:off x="8468626" y="1469960"/>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US" sz="1800" dirty="0">
                <a:latin typeface="+mn-lt"/>
              </a:rPr>
              <a:t>Proportion of individuals who waited 3 days or less between referral and first HC service</a:t>
            </a:r>
            <a:r>
              <a:rPr lang="en-CA" sz="1800" dirty="0">
                <a:latin typeface="+mn-lt"/>
              </a:rPr>
              <a:t>. </a:t>
            </a:r>
          </a:p>
          <a:p>
            <a:endParaRPr lang="en-CA" sz="1800" dirty="0">
              <a:latin typeface="+mn-lt"/>
            </a:endParaRPr>
          </a:p>
          <a:p>
            <a:r>
              <a:rPr lang="en-CA" sz="1800" b="1" dirty="0">
                <a:latin typeface="+mn-lt"/>
              </a:rPr>
              <a:t>Numerator: </a:t>
            </a:r>
            <a:r>
              <a:rPr lang="en-US" sz="1800" dirty="0">
                <a:latin typeface="+mn-lt"/>
              </a:rPr>
              <a:t>Number of patients who waited no more than 3 days between referral* and first service. Patients must have been referred in reporting period.</a:t>
            </a:r>
          </a:p>
          <a:p>
            <a:endParaRPr lang="en-CA" sz="1800" dirty="0">
              <a:latin typeface="+mn-lt"/>
            </a:endParaRPr>
          </a:p>
          <a:p>
            <a:r>
              <a:rPr lang="en-CA" sz="1800" b="1" dirty="0">
                <a:latin typeface="+mn-lt"/>
              </a:rPr>
              <a:t>Denominator: </a:t>
            </a:r>
            <a:r>
              <a:rPr lang="en-US" sz="1800" dirty="0">
                <a:latin typeface="+mn-lt"/>
              </a:rPr>
              <a:t>Total number of patients referred in reporting period.</a:t>
            </a:r>
            <a:endParaRPr lang="en-CA" sz="1800" dirty="0">
              <a:latin typeface="+mn-lt"/>
            </a:endParaRPr>
          </a:p>
        </p:txBody>
      </p:sp>
      <p:sp>
        <p:nvSpPr>
          <p:cNvPr id="4" name="TextBox 3">
            <a:extLst>
              <a:ext uri="{FF2B5EF4-FFF2-40B4-BE49-F238E27FC236}">
                <a16:creationId xmlns:a16="http://schemas.microsoft.com/office/drawing/2014/main" id="{F8627F3C-BF83-CE3F-72C6-D5D4684C23CF}"/>
              </a:ext>
            </a:extLst>
          </p:cNvPr>
          <p:cNvSpPr txBox="1"/>
          <p:nvPr/>
        </p:nvSpPr>
        <p:spPr>
          <a:xfrm>
            <a:off x="8468626" y="5662671"/>
            <a:ext cx="3599260" cy="430887"/>
          </a:xfrm>
          <a:prstGeom prst="rect">
            <a:avLst/>
          </a:prstGeom>
          <a:noFill/>
        </p:spPr>
        <p:txBody>
          <a:bodyPr wrap="square">
            <a:spAutoFit/>
          </a:bodyPr>
          <a:lstStyle/>
          <a:p>
            <a:r>
              <a:rPr lang="en-CA" sz="1100" dirty="0"/>
              <a:t>*If in hospital, start of count is date discharged.</a:t>
            </a:r>
          </a:p>
          <a:p>
            <a:endParaRPr lang="en-CA" sz="1100" dirty="0"/>
          </a:p>
        </p:txBody>
      </p:sp>
      <p:sp>
        <p:nvSpPr>
          <p:cNvPr id="8" name="TextBox 7">
            <a:extLst>
              <a:ext uri="{FF2B5EF4-FFF2-40B4-BE49-F238E27FC236}">
                <a16:creationId xmlns:a16="http://schemas.microsoft.com/office/drawing/2014/main" id="{B9C59971-E750-35D3-ABF6-281476DA2BD5}"/>
              </a:ext>
            </a:extLst>
          </p:cNvPr>
          <p:cNvSpPr txBox="1"/>
          <p:nvPr/>
        </p:nvSpPr>
        <p:spPr>
          <a:xfrm>
            <a:off x="8449333" y="5862726"/>
            <a:ext cx="3422764" cy="276999"/>
          </a:xfrm>
          <a:prstGeom prst="rect">
            <a:avLst/>
          </a:prstGeom>
          <a:noFill/>
        </p:spPr>
        <p:txBody>
          <a:bodyPr wrap="square" rtlCol="0">
            <a:spAutoFit/>
          </a:bodyPr>
          <a:lstStyle/>
          <a:p>
            <a:r>
              <a:rPr lang="en-CA" sz="1200" i="1" dirty="0"/>
              <a:t>**Data suppressed</a:t>
            </a:r>
          </a:p>
        </p:txBody>
      </p:sp>
      <p:graphicFrame>
        <p:nvGraphicFramePr>
          <p:cNvPr id="9" name="Chart 8">
            <a:extLst>
              <a:ext uri="{FF2B5EF4-FFF2-40B4-BE49-F238E27FC236}">
                <a16:creationId xmlns:a16="http://schemas.microsoft.com/office/drawing/2014/main" id="{E131CF2B-7F44-4963-A1DF-4C283D0A517F}"/>
              </a:ext>
            </a:extLst>
          </p:cNvPr>
          <p:cNvGraphicFramePr>
            <a:graphicFrameLocks/>
          </p:cNvGraphicFramePr>
          <p:nvPr>
            <p:extLst>
              <p:ext uri="{D42A27DB-BD31-4B8C-83A1-F6EECF244321}">
                <p14:modId xmlns:p14="http://schemas.microsoft.com/office/powerpoint/2010/main" val="1849004031"/>
              </p:ext>
            </p:extLst>
          </p:nvPr>
        </p:nvGraphicFramePr>
        <p:xfrm>
          <a:off x="741075" y="1865183"/>
          <a:ext cx="6976472" cy="3953344"/>
        </p:xfrm>
        <a:graphic>
          <a:graphicData uri="http://schemas.openxmlformats.org/drawingml/2006/chart">
            <c:chart xmlns:c="http://schemas.openxmlformats.org/drawingml/2006/chart" xmlns:r="http://schemas.openxmlformats.org/officeDocument/2006/relationships" r:id="rId3"/>
          </a:graphicData>
        </a:graphic>
      </p:graphicFrame>
      <p:sp>
        <p:nvSpPr>
          <p:cNvPr id="10" name="Title 1">
            <a:extLst>
              <a:ext uri="{FF2B5EF4-FFF2-40B4-BE49-F238E27FC236}">
                <a16:creationId xmlns:a16="http://schemas.microsoft.com/office/drawing/2014/main" id="{126E0BF9-2AAC-8D2A-FDE8-75DF54216F99}"/>
              </a:ext>
            </a:extLst>
          </p:cNvPr>
          <p:cNvSpPr txBox="1">
            <a:spLocks/>
          </p:cNvSpPr>
          <p:nvPr/>
        </p:nvSpPr>
        <p:spPr>
          <a:xfrm>
            <a:off x="3251917" y="5734379"/>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3487744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990A0-96B1-6253-C983-CD0C224950CB}"/>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CDC3688-5D81-8620-1657-7CFAC4F1C182}"/>
              </a:ext>
            </a:extLst>
          </p:cNvPr>
          <p:cNvSpPr>
            <a:spLocks noGrp="1"/>
          </p:cNvSpPr>
          <p:nvPr>
            <p:ph type="sldNum" sz="quarter" idx="10"/>
          </p:nvPr>
        </p:nvSpPr>
        <p:spPr/>
        <p:txBody>
          <a:bodyPr/>
          <a:lstStyle/>
          <a:p>
            <a:fld id="{9F4F81F6-E686-4BCF-BA3C-EFC8F861DBA0}" type="slidenum">
              <a:rPr lang="fr-CA" smtClean="0"/>
              <a:pPr/>
              <a:t>11</a:t>
            </a:fld>
            <a:endParaRPr lang="fr-CA" dirty="0"/>
          </a:p>
        </p:txBody>
      </p:sp>
      <p:sp>
        <p:nvSpPr>
          <p:cNvPr id="6" name="Title 1">
            <a:extLst>
              <a:ext uri="{FF2B5EF4-FFF2-40B4-BE49-F238E27FC236}">
                <a16:creationId xmlns:a16="http://schemas.microsoft.com/office/drawing/2014/main" id="{A3A2B90A-F9AF-93A9-CB66-57CF3C25733E}"/>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Indicator: Average wait time from referral to service</a:t>
            </a:r>
          </a:p>
        </p:txBody>
      </p:sp>
      <p:sp>
        <p:nvSpPr>
          <p:cNvPr id="7" name="Title 1">
            <a:extLst>
              <a:ext uri="{FF2B5EF4-FFF2-40B4-BE49-F238E27FC236}">
                <a16:creationId xmlns:a16="http://schemas.microsoft.com/office/drawing/2014/main" id="{36304B1C-C7A9-6727-C284-8B5C651889FC}"/>
              </a:ext>
            </a:extLst>
          </p:cNvPr>
          <p:cNvSpPr txBox="1">
            <a:spLocks/>
          </p:cNvSpPr>
          <p:nvPr/>
        </p:nvSpPr>
        <p:spPr>
          <a:xfrm>
            <a:off x="8369188" y="1719391"/>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US" sz="1800" dirty="0">
                <a:latin typeface="+mn-lt"/>
              </a:rPr>
              <a:t>Average number of days between referral and first HC service</a:t>
            </a:r>
            <a:r>
              <a:rPr lang="en-CA" sz="1800" dirty="0">
                <a:latin typeface="+mn-lt"/>
              </a:rPr>
              <a:t>. </a:t>
            </a:r>
          </a:p>
          <a:p>
            <a:endParaRPr lang="en-CA" sz="1800" dirty="0">
              <a:latin typeface="+mn-lt"/>
            </a:endParaRPr>
          </a:p>
          <a:p>
            <a:r>
              <a:rPr lang="en-CA" sz="1800" b="1" dirty="0">
                <a:latin typeface="+mn-lt"/>
              </a:rPr>
              <a:t>Numerator: </a:t>
            </a:r>
            <a:r>
              <a:rPr lang="en-US" sz="1800" dirty="0">
                <a:latin typeface="+mn-lt"/>
              </a:rPr>
              <a:t>Number of days between referral and first service. Patients must have been referred in reporting period.</a:t>
            </a:r>
          </a:p>
          <a:p>
            <a:endParaRPr lang="en-CA" sz="1800" dirty="0">
              <a:latin typeface="+mn-lt"/>
            </a:endParaRPr>
          </a:p>
          <a:p>
            <a:r>
              <a:rPr lang="en-CA" sz="1800" b="1" dirty="0">
                <a:latin typeface="+mn-lt"/>
              </a:rPr>
              <a:t>Denominator: </a:t>
            </a:r>
            <a:r>
              <a:rPr lang="en-US" sz="1800" dirty="0">
                <a:latin typeface="+mn-lt"/>
              </a:rPr>
              <a:t>Total number of patients referred in reporting period.</a:t>
            </a:r>
            <a:endParaRPr lang="en-CA" sz="1800" dirty="0">
              <a:latin typeface="+mn-lt"/>
            </a:endParaRPr>
          </a:p>
        </p:txBody>
      </p:sp>
      <p:graphicFrame>
        <p:nvGraphicFramePr>
          <p:cNvPr id="4" name="Chart 3">
            <a:extLst>
              <a:ext uri="{FF2B5EF4-FFF2-40B4-BE49-F238E27FC236}">
                <a16:creationId xmlns:a16="http://schemas.microsoft.com/office/drawing/2014/main" id="{35A98BD6-77D5-334C-0348-C66250C31D6D}"/>
              </a:ext>
            </a:extLst>
          </p:cNvPr>
          <p:cNvGraphicFramePr>
            <a:graphicFrameLocks/>
          </p:cNvGraphicFramePr>
          <p:nvPr>
            <p:extLst>
              <p:ext uri="{D42A27DB-BD31-4B8C-83A1-F6EECF244321}">
                <p14:modId xmlns:p14="http://schemas.microsoft.com/office/powerpoint/2010/main" val="2211949954"/>
              </p:ext>
            </p:extLst>
          </p:nvPr>
        </p:nvGraphicFramePr>
        <p:xfrm>
          <a:off x="503142" y="1469961"/>
          <a:ext cx="7360698" cy="4071134"/>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a:extLst>
              <a:ext uri="{FF2B5EF4-FFF2-40B4-BE49-F238E27FC236}">
                <a16:creationId xmlns:a16="http://schemas.microsoft.com/office/drawing/2014/main" id="{AB033715-7B22-AA57-D0AD-9FE43F3ED93E}"/>
              </a:ext>
            </a:extLst>
          </p:cNvPr>
          <p:cNvSpPr txBox="1">
            <a:spLocks/>
          </p:cNvSpPr>
          <p:nvPr/>
        </p:nvSpPr>
        <p:spPr>
          <a:xfrm>
            <a:off x="3224710" y="5598747"/>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1449121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A93D27-FD4D-F9B1-15D9-D8D50D3D03E8}"/>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E6C8AA7-694D-647F-1916-273A4104F499}"/>
              </a:ext>
            </a:extLst>
          </p:cNvPr>
          <p:cNvSpPr>
            <a:spLocks noGrp="1"/>
          </p:cNvSpPr>
          <p:nvPr>
            <p:ph type="sldNum" sz="quarter" idx="10"/>
          </p:nvPr>
        </p:nvSpPr>
        <p:spPr/>
        <p:txBody>
          <a:bodyPr/>
          <a:lstStyle/>
          <a:p>
            <a:fld id="{9F4F81F6-E686-4BCF-BA3C-EFC8F861DBA0}" type="slidenum">
              <a:rPr lang="fr-CA" smtClean="0"/>
              <a:pPr/>
              <a:t>12</a:t>
            </a:fld>
            <a:endParaRPr lang="fr-CA" dirty="0"/>
          </a:p>
        </p:txBody>
      </p:sp>
      <p:sp>
        <p:nvSpPr>
          <p:cNvPr id="6" name="Title 1">
            <a:extLst>
              <a:ext uri="{FF2B5EF4-FFF2-40B4-BE49-F238E27FC236}">
                <a16:creationId xmlns:a16="http://schemas.microsoft.com/office/drawing/2014/main" id="{BB865EAC-A853-E170-00DC-43D60DCD9A23}"/>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Indicator: Average wait time from assessment to service</a:t>
            </a:r>
          </a:p>
        </p:txBody>
      </p:sp>
      <p:sp>
        <p:nvSpPr>
          <p:cNvPr id="7" name="Title 1">
            <a:extLst>
              <a:ext uri="{FF2B5EF4-FFF2-40B4-BE49-F238E27FC236}">
                <a16:creationId xmlns:a16="http://schemas.microsoft.com/office/drawing/2014/main" id="{9F637D43-E58E-BAAF-75AF-7618855B5646}"/>
              </a:ext>
            </a:extLst>
          </p:cNvPr>
          <p:cNvSpPr txBox="1">
            <a:spLocks/>
          </p:cNvSpPr>
          <p:nvPr/>
        </p:nvSpPr>
        <p:spPr>
          <a:xfrm>
            <a:off x="8369188" y="1719391"/>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US" sz="1800" dirty="0">
                <a:latin typeface="+mn-lt"/>
              </a:rPr>
              <a:t>Average number of days between assessment and first HC service</a:t>
            </a:r>
            <a:r>
              <a:rPr lang="en-CA" sz="1800" dirty="0">
                <a:latin typeface="+mn-lt"/>
              </a:rPr>
              <a:t>. </a:t>
            </a:r>
          </a:p>
          <a:p>
            <a:endParaRPr lang="en-CA" sz="1800" dirty="0">
              <a:latin typeface="+mn-lt"/>
            </a:endParaRPr>
          </a:p>
          <a:p>
            <a:r>
              <a:rPr lang="en-CA" sz="1800" b="1" dirty="0">
                <a:latin typeface="+mn-lt"/>
              </a:rPr>
              <a:t>Numerator: </a:t>
            </a:r>
            <a:r>
              <a:rPr lang="en-US" sz="1800" dirty="0">
                <a:latin typeface="+mn-lt"/>
              </a:rPr>
              <a:t>Number of days between assessment and first service. Patients must have been referred in reporting period.</a:t>
            </a:r>
          </a:p>
          <a:p>
            <a:endParaRPr lang="en-CA" sz="1800" dirty="0">
              <a:latin typeface="+mn-lt"/>
            </a:endParaRPr>
          </a:p>
          <a:p>
            <a:r>
              <a:rPr lang="en-CA" sz="1800" b="1" dirty="0">
                <a:latin typeface="+mn-lt"/>
              </a:rPr>
              <a:t>Denominator: </a:t>
            </a:r>
            <a:r>
              <a:rPr lang="en-US" sz="1800" dirty="0">
                <a:latin typeface="+mn-lt"/>
              </a:rPr>
              <a:t>Total number of patients referred in reporting period.</a:t>
            </a:r>
            <a:endParaRPr lang="en-CA" sz="1800" dirty="0">
              <a:latin typeface="+mn-lt"/>
            </a:endParaRPr>
          </a:p>
        </p:txBody>
      </p:sp>
      <p:graphicFrame>
        <p:nvGraphicFramePr>
          <p:cNvPr id="3" name="Chart 2">
            <a:extLst>
              <a:ext uri="{FF2B5EF4-FFF2-40B4-BE49-F238E27FC236}">
                <a16:creationId xmlns:a16="http://schemas.microsoft.com/office/drawing/2014/main" id="{E131CF2B-7F44-4963-A1DF-4C283D0A517F}"/>
              </a:ext>
            </a:extLst>
          </p:cNvPr>
          <p:cNvGraphicFramePr>
            <a:graphicFrameLocks/>
          </p:cNvGraphicFramePr>
          <p:nvPr>
            <p:extLst>
              <p:ext uri="{D42A27DB-BD31-4B8C-83A1-F6EECF244321}">
                <p14:modId xmlns:p14="http://schemas.microsoft.com/office/powerpoint/2010/main" val="993276061"/>
              </p:ext>
            </p:extLst>
          </p:nvPr>
        </p:nvGraphicFramePr>
        <p:xfrm>
          <a:off x="741074" y="1719391"/>
          <a:ext cx="7293653" cy="4040423"/>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a:extLst>
              <a:ext uri="{FF2B5EF4-FFF2-40B4-BE49-F238E27FC236}">
                <a16:creationId xmlns:a16="http://schemas.microsoft.com/office/drawing/2014/main" id="{9DA84152-D856-70A1-CF32-A7AD0A9DC407}"/>
              </a:ext>
            </a:extLst>
          </p:cNvPr>
          <p:cNvSpPr txBox="1">
            <a:spLocks/>
          </p:cNvSpPr>
          <p:nvPr/>
        </p:nvSpPr>
        <p:spPr>
          <a:xfrm>
            <a:off x="3239700" y="5759814"/>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452465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46EC1E-0FA2-45E0-ABCA-5C7DBCE6A745}"/>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3D7561-48AC-25DE-D5C5-6A74A8245ECE}"/>
              </a:ext>
            </a:extLst>
          </p:cNvPr>
          <p:cNvSpPr>
            <a:spLocks noGrp="1"/>
          </p:cNvSpPr>
          <p:nvPr>
            <p:ph type="sldNum" sz="quarter" idx="10"/>
          </p:nvPr>
        </p:nvSpPr>
        <p:spPr/>
        <p:txBody>
          <a:bodyPr/>
          <a:lstStyle/>
          <a:p>
            <a:fld id="{9F4F81F6-E686-4BCF-BA3C-EFC8F861DBA0}" type="slidenum">
              <a:rPr lang="fr-CA" smtClean="0"/>
              <a:pPr/>
              <a:t>13</a:t>
            </a:fld>
            <a:endParaRPr lang="fr-CA" dirty="0"/>
          </a:p>
        </p:txBody>
      </p:sp>
      <p:sp>
        <p:nvSpPr>
          <p:cNvPr id="6" name="Title 1">
            <a:extLst>
              <a:ext uri="{FF2B5EF4-FFF2-40B4-BE49-F238E27FC236}">
                <a16:creationId xmlns:a16="http://schemas.microsoft.com/office/drawing/2014/main" id="{E993C670-DAFC-5CE0-DD3D-56CE54300992}"/>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Indicator: Change in health status</a:t>
            </a:r>
          </a:p>
        </p:txBody>
      </p:sp>
      <p:sp>
        <p:nvSpPr>
          <p:cNvPr id="7" name="Title 1">
            <a:extLst>
              <a:ext uri="{FF2B5EF4-FFF2-40B4-BE49-F238E27FC236}">
                <a16:creationId xmlns:a16="http://schemas.microsoft.com/office/drawing/2014/main" id="{7E4CF64E-F16D-1C19-D7BE-3B574AA86D7D}"/>
              </a:ext>
            </a:extLst>
          </p:cNvPr>
          <p:cNvSpPr txBox="1">
            <a:spLocks/>
          </p:cNvSpPr>
          <p:nvPr/>
        </p:nvSpPr>
        <p:spPr>
          <a:xfrm>
            <a:off x="8326114" y="1236533"/>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US" sz="1800" dirty="0">
                <a:latin typeface="+mn-lt"/>
              </a:rPr>
              <a:t>Change in MDSHSI score among home care clients that had two interRAIHC assessments in a 365-day period</a:t>
            </a:r>
            <a:r>
              <a:rPr lang="en-CA" sz="1800" dirty="0">
                <a:latin typeface="+mn-lt"/>
              </a:rPr>
              <a:t>.</a:t>
            </a:r>
          </a:p>
          <a:p>
            <a:endParaRPr lang="en-CA" sz="1800" dirty="0">
              <a:latin typeface="+mn-lt"/>
            </a:endParaRPr>
          </a:p>
          <a:p>
            <a:endParaRPr lang="en-CA" sz="1800" dirty="0">
              <a:latin typeface="+mn-lt"/>
            </a:endParaRPr>
          </a:p>
          <a:p>
            <a:r>
              <a:rPr lang="en-CA" sz="1800" b="1" dirty="0">
                <a:latin typeface="+mn-lt"/>
              </a:rPr>
              <a:t>Numerator: </a:t>
            </a:r>
            <a:r>
              <a:rPr lang="en-CA" sz="1800" dirty="0">
                <a:latin typeface="+mn-lt"/>
              </a:rPr>
              <a:t>Total change in MDSHSI in eligible population.</a:t>
            </a:r>
          </a:p>
          <a:p>
            <a:endParaRPr lang="en-CA" sz="1800" dirty="0">
              <a:latin typeface="+mn-lt"/>
            </a:endParaRPr>
          </a:p>
          <a:p>
            <a:r>
              <a:rPr lang="en-CA" sz="1800" b="1" dirty="0">
                <a:latin typeface="+mn-lt"/>
              </a:rPr>
              <a:t>Denominator: </a:t>
            </a:r>
            <a:r>
              <a:rPr lang="en-US" sz="1800" dirty="0">
                <a:latin typeface="+mn-lt"/>
              </a:rPr>
              <a:t>Total population with an interRAIHC assessment in the observation period (index assessment) and a second interRAIHC assessment within 365d prior.</a:t>
            </a:r>
          </a:p>
        </p:txBody>
      </p:sp>
      <p:graphicFrame>
        <p:nvGraphicFramePr>
          <p:cNvPr id="3" name="Chart 2">
            <a:extLst>
              <a:ext uri="{FF2B5EF4-FFF2-40B4-BE49-F238E27FC236}">
                <a16:creationId xmlns:a16="http://schemas.microsoft.com/office/drawing/2014/main" id="{28AC9C3A-0201-88D7-A95E-D9D1243E94E2}"/>
              </a:ext>
            </a:extLst>
          </p:cNvPr>
          <p:cNvGraphicFramePr>
            <a:graphicFrameLocks/>
          </p:cNvGraphicFramePr>
          <p:nvPr>
            <p:extLst>
              <p:ext uri="{D42A27DB-BD31-4B8C-83A1-F6EECF244321}">
                <p14:modId xmlns:p14="http://schemas.microsoft.com/office/powerpoint/2010/main" val="937870893"/>
              </p:ext>
            </p:extLst>
          </p:nvPr>
        </p:nvGraphicFramePr>
        <p:xfrm>
          <a:off x="546216" y="1236533"/>
          <a:ext cx="7165224" cy="4384934"/>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a:extLst>
              <a:ext uri="{FF2B5EF4-FFF2-40B4-BE49-F238E27FC236}">
                <a16:creationId xmlns:a16="http://schemas.microsoft.com/office/drawing/2014/main" id="{35322D48-BF7E-7EDC-DDFD-0B1A9784F729}"/>
              </a:ext>
            </a:extLst>
          </p:cNvPr>
          <p:cNvSpPr txBox="1">
            <a:spLocks/>
          </p:cNvSpPr>
          <p:nvPr/>
        </p:nvSpPr>
        <p:spPr>
          <a:xfrm>
            <a:off x="3224710" y="5598747"/>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4021285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62BEC-41B5-DFF4-0A51-3F5C7C904E3B}"/>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8A7540F-3147-09AE-3E59-BD68A28766C1}"/>
              </a:ext>
            </a:extLst>
          </p:cNvPr>
          <p:cNvSpPr>
            <a:spLocks noGrp="1"/>
          </p:cNvSpPr>
          <p:nvPr>
            <p:ph type="sldNum" sz="quarter" idx="10"/>
          </p:nvPr>
        </p:nvSpPr>
        <p:spPr/>
        <p:txBody>
          <a:bodyPr/>
          <a:lstStyle/>
          <a:p>
            <a:fld id="{9F4F81F6-E686-4BCF-BA3C-EFC8F861DBA0}" type="slidenum">
              <a:rPr lang="fr-CA" smtClean="0"/>
              <a:pPr/>
              <a:t>14</a:t>
            </a:fld>
            <a:endParaRPr lang="fr-CA" dirty="0"/>
          </a:p>
        </p:txBody>
      </p:sp>
      <p:sp>
        <p:nvSpPr>
          <p:cNvPr id="6" name="Title 1">
            <a:extLst>
              <a:ext uri="{FF2B5EF4-FFF2-40B4-BE49-F238E27FC236}">
                <a16:creationId xmlns:a16="http://schemas.microsoft.com/office/drawing/2014/main" id="{89D06BFB-3C50-05D1-A459-FA264E5873DD}"/>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Indicator: Monthly government spending</a:t>
            </a:r>
          </a:p>
        </p:txBody>
      </p:sp>
      <p:sp>
        <p:nvSpPr>
          <p:cNvPr id="7" name="Title 1">
            <a:extLst>
              <a:ext uri="{FF2B5EF4-FFF2-40B4-BE49-F238E27FC236}">
                <a16:creationId xmlns:a16="http://schemas.microsoft.com/office/drawing/2014/main" id="{292ED864-CF71-DA25-57BE-D3DAE08C5351}"/>
              </a:ext>
            </a:extLst>
          </p:cNvPr>
          <p:cNvSpPr txBox="1">
            <a:spLocks/>
          </p:cNvSpPr>
          <p:nvPr/>
        </p:nvSpPr>
        <p:spPr>
          <a:xfrm>
            <a:off x="8369188" y="1719391"/>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CA" sz="1800" dirty="0">
                <a:latin typeface="+mn-lt"/>
              </a:rPr>
              <a:t>Average attributable government health care spending per individual, per month alive in FY22-23.</a:t>
            </a:r>
          </a:p>
          <a:p>
            <a:endParaRPr lang="en-CA" sz="1800" dirty="0">
              <a:latin typeface="+mn-lt"/>
            </a:endParaRPr>
          </a:p>
          <a:p>
            <a:endParaRPr lang="en-CA" sz="1800" dirty="0">
              <a:latin typeface="+mn-lt"/>
            </a:endParaRPr>
          </a:p>
          <a:p>
            <a:r>
              <a:rPr lang="en-CA" sz="1800" b="1" dirty="0">
                <a:latin typeface="+mn-lt"/>
              </a:rPr>
              <a:t>Numerator: </a:t>
            </a:r>
            <a:r>
              <a:rPr lang="en-CA" sz="1800" dirty="0">
                <a:latin typeface="+mn-lt"/>
              </a:rPr>
              <a:t>Total eligible patient costs.</a:t>
            </a:r>
          </a:p>
          <a:p>
            <a:endParaRPr lang="en-CA" sz="1800" dirty="0">
              <a:latin typeface="+mn-lt"/>
            </a:endParaRPr>
          </a:p>
          <a:p>
            <a:r>
              <a:rPr lang="en-CA" sz="1800" b="1" dirty="0">
                <a:latin typeface="+mn-lt"/>
              </a:rPr>
              <a:t>Denominator: </a:t>
            </a:r>
            <a:r>
              <a:rPr lang="en-US" sz="1800" dirty="0">
                <a:latin typeface="+mn-lt"/>
              </a:rPr>
              <a:t>Total number of patient-months.</a:t>
            </a:r>
            <a:endParaRPr lang="en-CA" sz="1800" dirty="0">
              <a:latin typeface="+mn-lt"/>
            </a:endParaRPr>
          </a:p>
        </p:txBody>
      </p:sp>
      <p:graphicFrame>
        <p:nvGraphicFramePr>
          <p:cNvPr id="4" name="Chart 3">
            <a:extLst>
              <a:ext uri="{FF2B5EF4-FFF2-40B4-BE49-F238E27FC236}">
                <a16:creationId xmlns:a16="http://schemas.microsoft.com/office/drawing/2014/main" id="{770A4088-F4F1-68BA-789C-3574249F63DF}"/>
              </a:ext>
            </a:extLst>
          </p:cNvPr>
          <p:cNvGraphicFramePr>
            <a:graphicFrameLocks/>
          </p:cNvGraphicFramePr>
          <p:nvPr>
            <p:extLst>
              <p:ext uri="{D42A27DB-BD31-4B8C-83A1-F6EECF244321}">
                <p14:modId xmlns:p14="http://schemas.microsoft.com/office/powerpoint/2010/main" val="3698231811"/>
              </p:ext>
            </p:extLst>
          </p:nvPr>
        </p:nvGraphicFramePr>
        <p:xfrm>
          <a:off x="503142" y="1424240"/>
          <a:ext cx="7497858" cy="4493795"/>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a:extLst>
              <a:ext uri="{FF2B5EF4-FFF2-40B4-BE49-F238E27FC236}">
                <a16:creationId xmlns:a16="http://schemas.microsoft.com/office/drawing/2014/main" id="{7D088771-6C0C-CBC9-3DE7-FF384A396013}"/>
              </a:ext>
            </a:extLst>
          </p:cNvPr>
          <p:cNvSpPr txBox="1">
            <a:spLocks/>
          </p:cNvSpPr>
          <p:nvPr/>
        </p:nvSpPr>
        <p:spPr>
          <a:xfrm>
            <a:off x="3178990" y="5755255"/>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93101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643199-7297-CDF0-23E4-0DD9BC4A6015}"/>
              </a:ext>
            </a:extLst>
          </p:cNvPr>
          <p:cNvSpPr>
            <a:spLocks noGrp="1"/>
          </p:cNvSpPr>
          <p:nvPr>
            <p:ph type="sldNum" sz="quarter" idx="10"/>
          </p:nvPr>
        </p:nvSpPr>
        <p:spPr/>
        <p:txBody>
          <a:bodyPr/>
          <a:lstStyle/>
          <a:p>
            <a:fld id="{9F4F81F6-E686-4BCF-BA3C-EFC8F861DBA0}" type="slidenum">
              <a:rPr lang="fr-CA" smtClean="0"/>
              <a:pPr/>
              <a:t>15</a:t>
            </a:fld>
            <a:endParaRPr lang="fr-CA" dirty="0"/>
          </a:p>
        </p:txBody>
      </p:sp>
      <p:sp>
        <p:nvSpPr>
          <p:cNvPr id="6" name="Title 1">
            <a:extLst>
              <a:ext uri="{FF2B5EF4-FFF2-40B4-BE49-F238E27FC236}">
                <a16:creationId xmlns:a16="http://schemas.microsoft.com/office/drawing/2014/main" id="{56ED5E66-FB6A-0F14-29ED-1E2F32FEBDE1}"/>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Indicator: Proportion of inpatient days that were ALC  </a:t>
            </a:r>
          </a:p>
        </p:txBody>
      </p:sp>
      <p:sp>
        <p:nvSpPr>
          <p:cNvPr id="7" name="Title 1">
            <a:extLst>
              <a:ext uri="{FF2B5EF4-FFF2-40B4-BE49-F238E27FC236}">
                <a16:creationId xmlns:a16="http://schemas.microsoft.com/office/drawing/2014/main" id="{EFCA41F2-CC25-F31C-787C-3441C747270F}"/>
              </a:ext>
            </a:extLst>
          </p:cNvPr>
          <p:cNvSpPr txBox="1">
            <a:spLocks/>
          </p:cNvSpPr>
          <p:nvPr/>
        </p:nvSpPr>
        <p:spPr>
          <a:xfrm>
            <a:off x="8322365" y="1469960"/>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CA" sz="1800" dirty="0">
                <a:latin typeface="+mn-lt"/>
              </a:rPr>
              <a:t>Proportion of days in acute inpatient care that were spent in alternate level of care (ALC). </a:t>
            </a:r>
          </a:p>
          <a:p>
            <a:endParaRPr lang="en-CA" sz="1800" dirty="0">
              <a:latin typeface="+mn-lt"/>
            </a:endParaRPr>
          </a:p>
          <a:p>
            <a:r>
              <a:rPr lang="en-CA" sz="1800" b="1" dirty="0">
                <a:latin typeface="+mn-lt"/>
              </a:rPr>
              <a:t>Numerator: </a:t>
            </a:r>
            <a:r>
              <a:rPr lang="en-US" sz="1800" dirty="0">
                <a:latin typeface="+mn-lt"/>
              </a:rPr>
              <a:t>Total number of inpatient days designated as ALC in the reporting period.</a:t>
            </a:r>
            <a:endParaRPr lang="en-CA" sz="1800" dirty="0">
              <a:latin typeface="+mn-lt"/>
            </a:endParaRPr>
          </a:p>
          <a:p>
            <a:endParaRPr lang="en-CA" sz="1800" dirty="0">
              <a:latin typeface="+mn-lt"/>
            </a:endParaRPr>
          </a:p>
          <a:p>
            <a:r>
              <a:rPr lang="en-CA" sz="1800" b="1" dirty="0">
                <a:latin typeface="+mn-lt"/>
              </a:rPr>
              <a:t>Denominator: </a:t>
            </a:r>
            <a:r>
              <a:rPr lang="en-US" sz="1800" dirty="0">
                <a:latin typeface="+mn-lt"/>
              </a:rPr>
              <a:t>Total number of inpatient days in the reporting period.</a:t>
            </a:r>
            <a:endParaRPr lang="en-CA" sz="1800" dirty="0">
              <a:latin typeface="+mn-lt"/>
            </a:endParaRPr>
          </a:p>
        </p:txBody>
      </p:sp>
      <p:graphicFrame>
        <p:nvGraphicFramePr>
          <p:cNvPr id="4" name="Chart 3">
            <a:extLst>
              <a:ext uri="{FF2B5EF4-FFF2-40B4-BE49-F238E27FC236}">
                <a16:creationId xmlns:a16="http://schemas.microsoft.com/office/drawing/2014/main" id="{8692F0EB-7848-1595-5390-2F05F1A3A9FA}"/>
              </a:ext>
            </a:extLst>
          </p:cNvPr>
          <p:cNvGraphicFramePr>
            <a:graphicFrameLocks/>
          </p:cNvGraphicFramePr>
          <p:nvPr>
            <p:extLst>
              <p:ext uri="{D42A27DB-BD31-4B8C-83A1-F6EECF244321}">
                <p14:modId xmlns:p14="http://schemas.microsoft.com/office/powerpoint/2010/main" val="823497386"/>
              </p:ext>
            </p:extLst>
          </p:nvPr>
        </p:nvGraphicFramePr>
        <p:xfrm>
          <a:off x="741075" y="1458714"/>
          <a:ext cx="7191955" cy="4149993"/>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a:extLst>
              <a:ext uri="{FF2B5EF4-FFF2-40B4-BE49-F238E27FC236}">
                <a16:creationId xmlns:a16="http://schemas.microsoft.com/office/drawing/2014/main" id="{8C11216C-73D1-3698-3114-3A4669F19231}"/>
              </a:ext>
            </a:extLst>
          </p:cNvPr>
          <p:cNvSpPr txBox="1">
            <a:spLocks/>
          </p:cNvSpPr>
          <p:nvPr/>
        </p:nvSpPr>
        <p:spPr>
          <a:xfrm>
            <a:off x="3224710" y="5598747"/>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421441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CEDFCE-3013-0B62-967F-E70C5165070D}"/>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2AAFD92-5D51-9E64-6A86-45BD8101C45E}"/>
              </a:ext>
            </a:extLst>
          </p:cNvPr>
          <p:cNvSpPr>
            <a:spLocks noGrp="1"/>
          </p:cNvSpPr>
          <p:nvPr>
            <p:ph type="sldNum" sz="quarter" idx="10"/>
          </p:nvPr>
        </p:nvSpPr>
        <p:spPr/>
        <p:txBody>
          <a:bodyPr/>
          <a:lstStyle/>
          <a:p>
            <a:fld id="{9F4F81F6-E686-4BCF-BA3C-EFC8F861DBA0}" type="slidenum">
              <a:rPr lang="fr-CA" smtClean="0"/>
              <a:pPr/>
              <a:t>16</a:t>
            </a:fld>
            <a:endParaRPr lang="fr-CA" dirty="0"/>
          </a:p>
        </p:txBody>
      </p:sp>
      <p:sp>
        <p:nvSpPr>
          <p:cNvPr id="6" name="Title 1">
            <a:extLst>
              <a:ext uri="{FF2B5EF4-FFF2-40B4-BE49-F238E27FC236}">
                <a16:creationId xmlns:a16="http://schemas.microsoft.com/office/drawing/2014/main" id="{E0CB7AAE-D57B-7FC7-3B71-CC0E9C72AB2D}"/>
              </a:ext>
            </a:extLst>
          </p:cNvPr>
          <p:cNvSpPr txBox="1">
            <a:spLocks/>
          </p:cNvSpPr>
          <p:nvPr/>
        </p:nvSpPr>
        <p:spPr>
          <a:xfrm>
            <a:off x="741075" y="278644"/>
            <a:ext cx="1090096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Indicator: Proportion of hospitalisations with ALC days</a:t>
            </a:r>
          </a:p>
        </p:txBody>
      </p:sp>
      <p:sp>
        <p:nvSpPr>
          <p:cNvPr id="7" name="Title 1">
            <a:extLst>
              <a:ext uri="{FF2B5EF4-FFF2-40B4-BE49-F238E27FC236}">
                <a16:creationId xmlns:a16="http://schemas.microsoft.com/office/drawing/2014/main" id="{7B70A2FB-E665-C384-21D5-D1219412F28E}"/>
              </a:ext>
            </a:extLst>
          </p:cNvPr>
          <p:cNvSpPr txBox="1">
            <a:spLocks/>
          </p:cNvSpPr>
          <p:nvPr/>
        </p:nvSpPr>
        <p:spPr>
          <a:xfrm>
            <a:off x="8322365" y="1990776"/>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CA" sz="1800" dirty="0">
                <a:latin typeface="+mn-lt"/>
              </a:rPr>
              <a:t>Proportion of hospitalizations which became ALC.</a:t>
            </a:r>
          </a:p>
          <a:p>
            <a:endParaRPr lang="en-CA" sz="1800" dirty="0">
              <a:latin typeface="+mn-lt"/>
            </a:endParaRPr>
          </a:p>
          <a:p>
            <a:r>
              <a:rPr lang="en-CA" sz="1800" b="1" dirty="0">
                <a:latin typeface="+mn-lt"/>
              </a:rPr>
              <a:t>Numerator: </a:t>
            </a:r>
            <a:r>
              <a:rPr lang="en-US" sz="1800" dirty="0">
                <a:latin typeface="+mn-lt"/>
              </a:rPr>
              <a:t>Total number </a:t>
            </a:r>
            <a:r>
              <a:rPr lang="en-CA" sz="1800" dirty="0">
                <a:latin typeface="+mn-lt"/>
              </a:rPr>
              <a:t>of hospitalizations which became ALC</a:t>
            </a:r>
            <a:r>
              <a:rPr lang="en-US" sz="1800" dirty="0">
                <a:latin typeface="+mn-lt"/>
              </a:rPr>
              <a:t>.</a:t>
            </a:r>
            <a:endParaRPr lang="en-CA" sz="1800" dirty="0">
              <a:latin typeface="+mn-lt"/>
            </a:endParaRPr>
          </a:p>
          <a:p>
            <a:endParaRPr lang="en-CA" sz="1800" dirty="0">
              <a:latin typeface="+mn-lt"/>
            </a:endParaRPr>
          </a:p>
          <a:p>
            <a:r>
              <a:rPr lang="en-CA" sz="1800" b="1" dirty="0">
                <a:latin typeface="+mn-lt"/>
              </a:rPr>
              <a:t>Denominator: </a:t>
            </a:r>
            <a:r>
              <a:rPr lang="en-US" sz="1800" dirty="0">
                <a:latin typeface="+mn-lt"/>
              </a:rPr>
              <a:t>Total number of hospitalizations. </a:t>
            </a:r>
            <a:endParaRPr lang="en-CA" sz="1800" dirty="0">
              <a:latin typeface="+mn-lt"/>
            </a:endParaRPr>
          </a:p>
        </p:txBody>
      </p:sp>
      <p:graphicFrame>
        <p:nvGraphicFramePr>
          <p:cNvPr id="5" name="Chart 4">
            <a:extLst>
              <a:ext uri="{FF2B5EF4-FFF2-40B4-BE49-F238E27FC236}">
                <a16:creationId xmlns:a16="http://schemas.microsoft.com/office/drawing/2014/main" id="{DAB41B68-ABCE-4BC2-AE02-2F4A7DCA8162}"/>
              </a:ext>
            </a:extLst>
          </p:cNvPr>
          <p:cNvGraphicFramePr>
            <a:graphicFrameLocks/>
          </p:cNvGraphicFramePr>
          <p:nvPr>
            <p:extLst>
              <p:ext uri="{D42A27DB-BD31-4B8C-83A1-F6EECF244321}">
                <p14:modId xmlns:p14="http://schemas.microsoft.com/office/powerpoint/2010/main" val="497440059"/>
              </p:ext>
            </p:extLst>
          </p:nvPr>
        </p:nvGraphicFramePr>
        <p:xfrm>
          <a:off x="549965" y="1469960"/>
          <a:ext cx="7319871" cy="4324253"/>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1">
            <a:extLst>
              <a:ext uri="{FF2B5EF4-FFF2-40B4-BE49-F238E27FC236}">
                <a16:creationId xmlns:a16="http://schemas.microsoft.com/office/drawing/2014/main" id="{AECB6A95-A977-6611-1C05-19D18A029A95}"/>
              </a:ext>
            </a:extLst>
          </p:cNvPr>
          <p:cNvSpPr txBox="1">
            <a:spLocks/>
          </p:cNvSpPr>
          <p:nvPr/>
        </p:nvSpPr>
        <p:spPr>
          <a:xfrm>
            <a:off x="3239700" y="5794213"/>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1088325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27F5B0-38EA-E92C-E850-5499E2A80801}"/>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2912250-0B82-BF8E-FA6F-89A73AA8B4E2}"/>
              </a:ext>
            </a:extLst>
          </p:cNvPr>
          <p:cNvSpPr>
            <a:spLocks noGrp="1"/>
          </p:cNvSpPr>
          <p:nvPr>
            <p:ph type="sldNum" sz="quarter" idx="10"/>
          </p:nvPr>
        </p:nvSpPr>
        <p:spPr/>
        <p:txBody>
          <a:bodyPr/>
          <a:lstStyle/>
          <a:p>
            <a:fld id="{9F4F81F6-E686-4BCF-BA3C-EFC8F861DBA0}" type="slidenum">
              <a:rPr lang="fr-CA" smtClean="0"/>
              <a:pPr/>
              <a:t>17</a:t>
            </a:fld>
            <a:endParaRPr lang="fr-CA" dirty="0"/>
          </a:p>
        </p:txBody>
      </p:sp>
      <p:sp>
        <p:nvSpPr>
          <p:cNvPr id="6" name="Title 1">
            <a:extLst>
              <a:ext uri="{FF2B5EF4-FFF2-40B4-BE49-F238E27FC236}">
                <a16:creationId xmlns:a16="http://schemas.microsoft.com/office/drawing/2014/main" id="{741ABFA2-C07E-E450-A746-ECFEC7C2BE44}"/>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Indicator: Unplanned hospitalizations </a:t>
            </a:r>
          </a:p>
        </p:txBody>
      </p:sp>
      <p:sp>
        <p:nvSpPr>
          <p:cNvPr id="7" name="Title 1">
            <a:extLst>
              <a:ext uri="{FF2B5EF4-FFF2-40B4-BE49-F238E27FC236}">
                <a16:creationId xmlns:a16="http://schemas.microsoft.com/office/drawing/2014/main" id="{3EAAB6AB-4386-B4D4-3185-AD162852FDD3}"/>
              </a:ext>
            </a:extLst>
          </p:cNvPr>
          <p:cNvSpPr txBox="1">
            <a:spLocks/>
          </p:cNvSpPr>
          <p:nvPr/>
        </p:nvSpPr>
        <p:spPr>
          <a:xfrm>
            <a:off x="8322365" y="1469960"/>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US" sz="1800" dirty="0">
                <a:latin typeface="+mn-lt"/>
              </a:rPr>
              <a:t>Percentage of home care clients who experienced an unplanned admission to hospital for medical reasons.</a:t>
            </a:r>
            <a:endParaRPr lang="en-CA" sz="1800" dirty="0">
              <a:latin typeface="+mn-lt"/>
            </a:endParaRPr>
          </a:p>
          <a:p>
            <a:endParaRPr lang="en-CA" sz="1800" dirty="0">
              <a:latin typeface="+mn-lt"/>
            </a:endParaRPr>
          </a:p>
          <a:p>
            <a:r>
              <a:rPr lang="en-CA" sz="1800" b="1" dirty="0">
                <a:latin typeface="+mn-lt"/>
              </a:rPr>
              <a:t>Numerator: </a:t>
            </a:r>
            <a:r>
              <a:rPr lang="en-US" sz="1800" dirty="0">
                <a:latin typeface="+mn-lt"/>
              </a:rPr>
              <a:t>Total number of patients who had an unplanned hospitalization.</a:t>
            </a:r>
            <a:endParaRPr lang="en-CA" sz="1800" dirty="0">
              <a:latin typeface="+mn-lt"/>
            </a:endParaRPr>
          </a:p>
          <a:p>
            <a:endParaRPr lang="en-CA" sz="1800" dirty="0">
              <a:latin typeface="+mn-lt"/>
            </a:endParaRPr>
          </a:p>
          <a:p>
            <a:r>
              <a:rPr lang="en-CA" sz="1800" b="1" dirty="0">
                <a:latin typeface="+mn-lt"/>
              </a:rPr>
              <a:t>Denominator: </a:t>
            </a:r>
            <a:r>
              <a:rPr lang="en-US" sz="1800" dirty="0">
                <a:latin typeface="+mn-lt"/>
              </a:rPr>
              <a:t>Total number of patients in cohort.</a:t>
            </a:r>
            <a:endParaRPr lang="en-CA" sz="1800" dirty="0">
              <a:latin typeface="+mn-lt"/>
            </a:endParaRPr>
          </a:p>
        </p:txBody>
      </p:sp>
      <p:graphicFrame>
        <p:nvGraphicFramePr>
          <p:cNvPr id="4" name="Chart 3">
            <a:extLst>
              <a:ext uri="{FF2B5EF4-FFF2-40B4-BE49-F238E27FC236}">
                <a16:creationId xmlns:a16="http://schemas.microsoft.com/office/drawing/2014/main" id="{2B308A6E-72E5-4F8E-9517-0E2052746A62}"/>
              </a:ext>
            </a:extLst>
          </p:cNvPr>
          <p:cNvGraphicFramePr>
            <a:graphicFrameLocks/>
          </p:cNvGraphicFramePr>
          <p:nvPr>
            <p:extLst>
              <p:ext uri="{D42A27DB-BD31-4B8C-83A1-F6EECF244321}">
                <p14:modId xmlns:p14="http://schemas.microsoft.com/office/powerpoint/2010/main" val="1830824319"/>
              </p:ext>
            </p:extLst>
          </p:nvPr>
        </p:nvGraphicFramePr>
        <p:xfrm>
          <a:off x="413008" y="1304057"/>
          <a:ext cx="7496552" cy="4459307"/>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DCA78697-27E5-4C6D-63D6-604DAB74D533}"/>
              </a:ext>
            </a:extLst>
          </p:cNvPr>
          <p:cNvSpPr txBox="1">
            <a:spLocks/>
          </p:cNvSpPr>
          <p:nvPr/>
        </p:nvSpPr>
        <p:spPr>
          <a:xfrm>
            <a:off x="3224710" y="5598747"/>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5469254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36E39-EDB2-9C7D-3EAA-54127877C305}"/>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4262CB4-9279-32F4-9D37-D10BCF5D66C6}"/>
              </a:ext>
            </a:extLst>
          </p:cNvPr>
          <p:cNvSpPr>
            <a:spLocks noGrp="1"/>
          </p:cNvSpPr>
          <p:nvPr>
            <p:ph type="sldNum" sz="quarter" idx="10"/>
          </p:nvPr>
        </p:nvSpPr>
        <p:spPr/>
        <p:txBody>
          <a:bodyPr/>
          <a:lstStyle/>
          <a:p>
            <a:fld id="{9F4F81F6-E686-4BCF-BA3C-EFC8F861DBA0}" type="slidenum">
              <a:rPr lang="fr-CA" smtClean="0"/>
              <a:pPr/>
              <a:t>18</a:t>
            </a:fld>
            <a:endParaRPr lang="fr-CA" dirty="0"/>
          </a:p>
        </p:txBody>
      </p:sp>
      <p:sp>
        <p:nvSpPr>
          <p:cNvPr id="6" name="Title 1">
            <a:extLst>
              <a:ext uri="{FF2B5EF4-FFF2-40B4-BE49-F238E27FC236}">
                <a16:creationId xmlns:a16="http://schemas.microsoft.com/office/drawing/2014/main" id="{506D7D53-2F4B-E4D0-9FEC-6B3F2CF5C363}"/>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2800" dirty="0"/>
            </a:br>
            <a:r>
              <a:rPr lang="en-CA" sz="2800" b="1" dirty="0"/>
              <a:t>Indicator: ED visits for conditions best managed elsewhere</a:t>
            </a:r>
          </a:p>
        </p:txBody>
      </p:sp>
      <p:sp>
        <p:nvSpPr>
          <p:cNvPr id="7" name="Title 1">
            <a:extLst>
              <a:ext uri="{FF2B5EF4-FFF2-40B4-BE49-F238E27FC236}">
                <a16:creationId xmlns:a16="http://schemas.microsoft.com/office/drawing/2014/main" id="{72698AA9-E842-F059-EB32-1A8A2483B8E6}"/>
              </a:ext>
            </a:extLst>
          </p:cNvPr>
          <p:cNvSpPr txBox="1">
            <a:spLocks/>
          </p:cNvSpPr>
          <p:nvPr/>
        </p:nvSpPr>
        <p:spPr>
          <a:xfrm>
            <a:off x="8322365" y="1849403"/>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US" sz="1800" b="0" i="0" dirty="0">
                <a:solidFill>
                  <a:srgbClr val="000000"/>
                </a:solidFill>
                <a:effectLst/>
                <a:latin typeface="Arial" panose="020B0604020202020204" pitchFamily="34" charset="0"/>
              </a:rPr>
              <a:t>Percentage of patients or clients who visited the emergency department (ED) for conditions “best managed elsewhere". </a:t>
            </a:r>
          </a:p>
          <a:p>
            <a:endParaRPr lang="en-CA" sz="1800" dirty="0">
              <a:latin typeface="+mn-lt"/>
            </a:endParaRPr>
          </a:p>
          <a:p>
            <a:r>
              <a:rPr lang="en-CA" sz="1800" b="1" dirty="0">
                <a:latin typeface="+mn-lt"/>
              </a:rPr>
              <a:t>Numerator: </a:t>
            </a:r>
            <a:r>
              <a:rPr lang="en-US" sz="1800" dirty="0">
                <a:latin typeface="+mn-lt"/>
              </a:rPr>
              <a:t>Total number of patients who had an unplanned ED visit.</a:t>
            </a:r>
            <a:endParaRPr lang="en-CA" sz="1800" dirty="0">
              <a:latin typeface="+mn-lt"/>
            </a:endParaRPr>
          </a:p>
          <a:p>
            <a:endParaRPr lang="en-CA" sz="1800" dirty="0">
              <a:latin typeface="+mn-lt"/>
            </a:endParaRPr>
          </a:p>
          <a:p>
            <a:r>
              <a:rPr lang="en-CA" sz="1800" b="1" dirty="0">
                <a:latin typeface="+mn-lt"/>
              </a:rPr>
              <a:t>Denominator: </a:t>
            </a:r>
            <a:r>
              <a:rPr lang="en-US" sz="1800" dirty="0">
                <a:latin typeface="+mn-lt"/>
              </a:rPr>
              <a:t>Total number of patients in cohort.</a:t>
            </a:r>
            <a:endParaRPr lang="en-CA" sz="1800" dirty="0">
              <a:latin typeface="+mn-lt"/>
            </a:endParaRPr>
          </a:p>
        </p:txBody>
      </p:sp>
      <p:graphicFrame>
        <p:nvGraphicFramePr>
          <p:cNvPr id="3" name="Chart 2">
            <a:extLst>
              <a:ext uri="{FF2B5EF4-FFF2-40B4-BE49-F238E27FC236}">
                <a16:creationId xmlns:a16="http://schemas.microsoft.com/office/drawing/2014/main" id="{2CFCBAB0-F5CC-9413-8687-C64D2E1C3E3C}"/>
              </a:ext>
            </a:extLst>
          </p:cNvPr>
          <p:cNvGraphicFramePr>
            <a:graphicFrameLocks/>
          </p:cNvGraphicFramePr>
          <p:nvPr>
            <p:extLst>
              <p:ext uri="{D42A27DB-BD31-4B8C-83A1-F6EECF244321}">
                <p14:modId xmlns:p14="http://schemas.microsoft.com/office/powerpoint/2010/main" val="1738758584"/>
              </p:ext>
            </p:extLst>
          </p:nvPr>
        </p:nvGraphicFramePr>
        <p:xfrm>
          <a:off x="549965" y="1469960"/>
          <a:ext cx="7513321" cy="4040000"/>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A919CBEA-80F0-8E2F-3DAB-7100A51A1CAE}"/>
              </a:ext>
            </a:extLst>
          </p:cNvPr>
          <p:cNvSpPr txBox="1">
            <a:spLocks/>
          </p:cNvSpPr>
          <p:nvPr/>
        </p:nvSpPr>
        <p:spPr>
          <a:xfrm>
            <a:off x="3224710" y="5598747"/>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853615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9729E-D07D-F52E-B62B-DB229FFD4310}"/>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E1DABE6-D45E-E03E-13FF-0C2B80EFBA46}"/>
              </a:ext>
            </a:extLst>
          </p:cNvPr>
          <p:cNvSpPr>
            <a:spLocks noGrp="1"/>
          </p:cNvSpPr>
          <p:nvPr>
            <p:ph type="sldNum" sz="quarter" idx="10"/>
          </p:nvPr>
        </p:nvSpPr>
        <p:spPr/>
        <p:txBody>
          <a:bodyPr/>
          <a:lstStyle/>
          <a:p>
            <a:fld id="{9F4F81F6-E686-4BCF-BA3C-EFC8F861DBA0}" type="slidenum">
              <a:rPr lang="fr-CA" smtClean="0"/>
              <a:pPr/>
              <a:t>19</a:t>
            </a:fld>
            <a:endParaRPr lang="fr-CA" dirty="0"/>
          </a:p>
        </p:txBody>
      </p:sp>
      <p:sp>
        <p:nvSpPr>
          <p:cNvPr id="6" name="Title 1">
            <a:extLst>
              <a:ext uri="{FF2B5EF4-FFF2-40B4-BE49-F238E27FC236}">
                <a16:creationId xmlns:a16="http://schemas.microsoft.com/office/drawing/2014/main" id="{F17CD9B9-459A-51E1-C784-2DD934DE4A4B}"/>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Indicator: Caregiver distress</a:t>
            </a:r>
          </a:p>
        </p:txBody>
      </p:sp>
      <p:sp>
        <p:nvSpPr>
          <p:cNvPr id="7" name="Title 1">
            <a:extLst>
              <a:ext uri="{FF2B5EF4-FFF2-40B4-BE49-F238E27FC236}">
                <a16:creationId xmlns:a16="http://schemas.microsoft.com/office/drawing/2014/main" id="{0D310276-7B3E-BE5C-9EE2-6B94AA6796CC}"/>
              </a:ext>
            </a:extLst>
          </p:cNvPr>
          <p:cNvSpPr txBox="1">
            <a:spLocks/>
          </p:cNvSpPr>
          <p:nvPr/>
        </p:nvSpPr>
        <p:spPr>
          <a:xfrm>
            <a:off x="8366892" y="1441292"/>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600" dirty="0">
                <a:latin typeface="+mn-lt"/>
              </a:rPr>
            </a:br>
            <a:r>
              <a:rPr lang="en-US" sz="1600" dirty="0">
                <a:latin typeface="+mn-lt"/>
              </a:rPr>
              <a:t>Percentage of clients  who reported that their primary informal caregiver expressed continued feelings of distress, anger or depression over a six-month period.</a:t>
            </a:r>
          </a:p>
          <a:p>
            <a:endParaRPr lang="en-CA" sz="1600" dirty="0">
              <a:latin typeface="+mn-lt"/>
            </a:endParaRPr>
          </a:p>
          <a:p>
            <a:r>
              <a:rPr lang="en-CA" sz="1600" b="1" dirty="0">
                <a:latin typeface="+mn-lt"/>
              </a:rPr>
              <a:t>Numerator: </a:t>
            </a:r>
            <a:r>
              <a:rPr lang="en-US" sz="1600" dirty="0">
                <a:latin typeface="+mn-lt"/>
              </a:rPr>
              <a:t>Total number of patients who reported that their primary informal caregiver expressed continued feelings of distress, anger or depression.</a:t>
            </a:r>
          </a:p>
          <a:p>
            <a:endParaRPr lang="en-CA" sz="1600" dirty="0">
              <a:latin typeface="+mn-lt"/>
            </a:endParaRPr>
          </a:p>
          <a:p>
            <a:r>
              <a:rPr lang="en-CA" sz="1600" b="1" dirty="0">
                <a:latin typeface="+mn-lt"/>
              </a:rPr>
              <a:t>Denominator: </a:t>
            </a:r>
            <a:r>
              <a:rPr lang="en-US" sz="1600" dirty="0">
                <a:latin typeface="+mn-lt"/>
              </a:rPr>
              <a:t>Total population with an </a:t>
            </a:r>
            <a:r>
              <a:rPr lang="en-US" sz="1600" dirty="0" err="1">
                <a:latin typeface="+mn-lt"/>
              </a:rPr>
              <a:t>interRAI</a:t>
            </a:r>
            <a:r>
              <a:rPr lang="en-US" sz="1600" dirty="0">
                <a:latin typeface="+mn-lt"/>
              </a:rPr>
              <a:t> assessment in observation period that had a caregiver.</a:t>
            </a:r>
            <a:endParaRPr lang="en-CA" sz="1600" dirty="0">
              <a:latin typeface="+mn-lt"/>
            </a:endParaRPr>
          </a:p>
        </p:txBody>
      </p:sp>
      <p:graphicFrame>
        <p:nvGraphicFramePr>
          <p:cNvPr id="3" name="Chart 2">
            <a:extLst>
              <a:ext uri="{FF2B5EF4-FFF2-40B4-BE49-F238E27FC236}">
                <a16:creationId xmlns:a16="http://schemas.microsoft.com/office/drawing/2014/main" id="{FF68D05A-39E8-7E30-2756-5A63B1F7A92F}"/>
              </a:ext>
            </a:extLst>
          </p:cNvPr>
          <p:cNvGraphicFramePr>
            <a:graphicFrameLocks/>
          </p:cNvGraphicFramePr>
          <p:nvPr>
            <p:extLst>
              <p:ext uri="{D42A27DB-BD31-4B8C-83A1-F6EECF244321}">
                <p14:modId xmlns:p14="http://schemas.microsoft.com/office/powerpoint/2010/main" val="1956564913"/>
              </p:ext>
            </p:extLst>
          </p:nvPr>
        </p:nvGraphicFramePr>
        <p:xfrm>
          <a:off x="505438" y="1469960"/>
          <a:ext cx="7282202" cy="4410556"/>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F75FE689-F0E6-9E0A-AEC0-6092B33C52C8}"/>
              </a:ext>
            </a:extLst>
          </p:cNvPr>
          <p:cNvSpPr txBox="1">
            <a:spLocks/>
          </p:cNvSpPr>
          <p:nvPr/>
        </p:nvSpPr>
        <p:spPr>
          <a:xfrm>
            <a:off x="3072310" y="5660736"/>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3828618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AD57F9-940A-6331-2691-67D318838CF8}"/>
              </a:ext>
            </a:extLst>
          </p:cNvPr>
          <p:cNvSpPr>
            <a:spLocks noGrp="1"/>
          </p:cNvSpPr>
          <p:nvPr>
            <p:ph type="sldNum" sz="quarter" idx="10"/>
          </p:nvPr>
        </p:nvSpPr>
        <p:spPr/>
        <p:txBody>
          <a:bodyPr/>
          <a:lstStyle/>
          <a:p>
            <a:fld id="{9F4F81F6-E686-4BCF-BA3C-EFC8F861DBA0}" type="slidenum">
              <a:rPr lang="fr-CA" smtClean="0"/>
              <a:pPr/>
              <a:t>2</a:t>
            </a:fld>
            <a:endParaRPr lang="fr-CA"/>
          </a:p>
        </p:txBody>
      </p:sp>
      <p:sp>
        <p:nvSpPr>
          <p:cNvPr id="5" name="Title 1">
            <a:extLst>
              <a:ext uri="{FF2B5EF4-FFF2-40B4-BE49-F238E27FC236}">
                <a16:creationId xmlns:a16="http://schemas.microsoft.com/office/drawing/2014/main" id="{A1360326-1C1E-29C5-B369-C989D7A2AF6E}"/>
              </a:ext>
            </a:extLst>
          </p:cNvPr>
          <p:cNvSpPr txBox="1">
            <a:spLocks/>
          </p:cNvSpPr>
          <p:nvPr/>
        </p:nvSpPr>
        <p:spPr>
          <a:xfrm>
            <a:off x="1111598" y="2813727"/>
            <a:ext cx="9419242" cy="187062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spcAft>
                <a:spcPts val="200"/>
              </a:spcAft>
              <a:buFont typeface="Arial" panose="020B0604020202020204" pitchFamily="34" charset="0"/>
              <a:buChar char="•"/>
            </a:pPr>
            <a:r>
              <a:rPr lang="en-US" sz="2400" dirty="0">
                <a:latin typeface="Arial" panose="020B0604020202020204" pitchFamily="34" charset="0"/>
                <a:cs typeface="Arial" panose="020B0604020202020204" pitchFamily="34" charset="0"/>
              </a:rPr>
              <a:t>Show calculated baseline results based on identifiable comparable eligible populations for each of the programs.</a:t>
            </a:r>
          </a:p>
          <a:p>
            <a:pPr marL="285750" indent="-285750">
              <a:spcAft>
                <a:spcPts val="200"/>
              </a:spcAft>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285750" indent="-285750">
              <a:spcAft>
                <a:spcPts val="200"/>
              </a:spcAft>
              <a:buFont typeface="Arial" panose="020B0604020202020204" pitchFamily="34" charset="0"/>
              <a:buChar char="•"/>
            </a:pPr>
            <a:r>
              <a:rPr lang="en-US" sz="2400" dirty="0">
                <a:latin typeface="Arial" panose="020B0604020202020204" pitchFamily="34" charset="0"/>
                <a:cs typeface="Arial" panose="020B0604020202020204" pitchFamily="34" charset="0"/>
              </a:rPr>
              <a:t>Discuss validity of results compare to expectation or alternative sources.</a:t>
            </a:r>
          </a:p>
          <a:p>
            <a:pPr marL="285750" indent="-285750">
              <a:spcAft>
                <a:spcPts val="200"/>
              </a:spcAft>
              <a:buFont typeface="Arial" panose="020B0604020202020204" pitchFamily="34" charset="0"/>
              <a:buChar char="•"/>
            </a:pPr>
            <a:endParaRPr lang="en-CA" sz="2400" dirty="0">
              <a:latin typeface="Arial" panose="020B0604020202020204" pitchFamily="34" charset="0"/>
              <a:cs typeface="Arial" panose="020B0604020202020204" pitchFamily="34" charset="0"/>
            </a:endParaRPr>
          </a:p>
          <a:p>
            <a:pPr>
              <a:spcAft>
                <a:spcPts val="200"/>
              </a:spcAft>
            </a:pPr>
            <a:endParaRPr lang="en-CA" sz="2400" dirty="0">
              <a:latin typeface="+mn-lt"/>
            </a:endParaRPr>
          </a:p>
        </p:txBody>
      </p:sp>
      <p:sp>
        <p:nvSpPr>
          <p:cNvPr id="6" name="Title 1">
            <a:extLst>
              <a:ext uri="{FF2B5EF4-FFF2-40B4-BE49-F238E27FC236}">
                <a16:creationId xmlns:a16="http://schemas.microsoft.com/office/drawing/2014/main" id="{BAE60092-2464-2F45-40BD-3A39BA9D45C4}"/>
              </a:ext>
            </a:extLst>
          </p:cNvPr>
          <p:cNvSpPr txBox="1">
            <a:spLocks/>
          </p:cNvSpPr>
          <p:nvPr/>
        </p:nvSpPr>
        <p:spPr>
          <a:xfrm>
            <a:off x="1111598" y="929351"/>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Purpose of Preliminary Results </a:t>
            </a:r>
          </a:p>
        </p:txBody>
      </p:sp>
    </p:spTree>
    <p:extLst>
      <p:ext uri="{BB962C8B-B14F-4D97-AF65-F5344CB8AC3E}">
        <p14:creationId xmlns:p14="http://schemas.microsoft.com/office/powerpoint/2010/main" val="3696571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5037B-15A1-6783-1297-C0B129258D69}"/>
            </a:ext>
          </a:extLst>
        </p:cNvPr>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66E85C1E-3458-4503-8DAF-23A8BB49E1B0}"/>
              </a:ext>
            </a:extLst>
          </p:cNvPr>
          <p:cNvGraphicFramePr>
            <a:graphicFrameLocks/>
          </p:cNvGraphicFramePr>
          <p:nvPr/>
        </p:nvGraphicFramePr>
        <p:xfrm>
          <a:off x="5819618" y="1053077"/>
          <a:ext cx="4813169" cy="450014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3464EE84-96FC-44C2-AE50-C337B385AE32}"/>
              </a:ext>
            </a:extLst>
          </p:cNvPr>
          <p:cNvSpPr>
            <a:spLocks noGrp="1"/>
          </p:cNvSpPr>
          <p:nvPr>
            <p:ph type="title"/>
          </p:nvPr>
        </p:nvSpPr>
        <p:spPr>
          <a:xfrm>
            <a:off x="473258" y="357000"/>
            <a:ext cx="10615071" cy="730430"/>
          </a:xfrm>
        </p:spPr>
        <p:txBody>
          <a:bodyPr>
            <a:normAutofit fontScale="90000"/>
          </a:bodyPr>
          <a:lstStyle/>
          <a:p>
            <a:pPr algn="l"/>
            <a:br>
              <a:rPr lang="en-CA" dirty="0"/>
            </a:br>
            <a:r>
              <a:rPr lang="en-CA" dirty="0"/>
              <a:t>Palliative care indicators </a:t>
            </a:r>
            <a:br>
              <a:rPr lang="en-CA" dirty="0"/>
            </a:br>
            <a:endParaRPr lang="en-CA" b="0" dirty="0"/>
          </a:p>
        </p:txBody>
      </p:sp>
      <p:sp>
        <p:nvSpPr>
          <p:cNvPr id="3" name="Slide Number Placeholder 2">
            <a:extLst>
              <a:ext uri="{FF2B5EF4-FFF2-40B4-BE49-F238E27FC236}">
                <a16:creationId xmlns:a16="http://schemas.microsoft.com/office/drawing/2014/main" id="{163274D8-75F9-7B96-1FA2-4BB20A773E5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F81F6-E686-4BCF-BA3C-EFC8F861DBA0}" type="slidenum">
              <a:rPr kumimoji="0" lang="fr-CA" sz="1200" b="0" i="0" u="none" strike="noStrike" kern="1200" cap="none" spc="0" normalizeH="0" baseline="0" noProof="0" dirty="0" smtClean="0">
                <a:ln>
                  <a:noFill/>
                </a:ln>
                <a:solidFill>
                  <a:srgbClr val="FFFFFF"/>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fr-CA" sz="12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Title 1">
            <a:extLst>
              <a:ext uri="{FF2B5EF4-FFF2-40B4-BE49-F238E27FC236}">
                <a16:creationId xmlns:a16="http://schemas.microsoft.com/office/drawing/2014/main" id="{8389240D-8BC1-B921-60C6-37750DCCE9EF}"/>
              </a:ext>
            </a:extLst>
          </p:cNvPr>
          <p:cNvSpPr txBox="1">
            <a:spLocks/>
          </p:cNvSpPr>
          <p:nvPr/>
        </p:nvSpPr>
        <p:spPr>
          <a:xfrm>
            <a:off x="2434147" y="1053077"/>
            <a:ext cx="3062812" cy="56773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600" b="1" dirty="0"/>
              <a:t>ED visits in last 30 days</a:t>
            </a:r>
          </a:p>
        </p:txBody>
      </p:sp>
      <p:sp>
        <p:nvSpPr>
          <p:cNvPr id="10" name="Title 1">
            <a:extLst>
              <a:ext uri="{FF2B5EF4-FFF2-40B4-BE49-F238E27FC236}">
                <a16:creationId xmlns:a16="http://schemas.microsoft.com/office/drawing/2014/main" id="{A26DE5B8-AEE9-C6D1-35DE-154334512787}"/>
              </a:ext>
            </a:extLst>
          </p:cNvPr>
          <p:cNvSpPr txBox="1">
            <a:spLocks/>
          </p:cNvSpPr>
          <p:nvPr/>
        </p:nvSpPr>
        <p:spPr>
          <a:xfrm>
            <a:off x="7079194" y="999563"/>
            <a:ext cx="3062812" cy="56773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sz="1600" b="1" dirty="0"/>
              <a:t>Palliative home care visit in last 90 days</a:t>
            </a:r>
          </a:p>
        </p:txBody>
      </p:sp>
      <p:sp>
        <p:nvSpPr>
          <p:cNvPr id="14" name="TextBox 13">
            <a:extLst>
              <a:ext uri="{FF2B5EF4-FFF2-40B4-BE49-F238E27FC236}">
                <a16:creationId xmlns:a16="http://schemas.microsoft.com/office/drawing/2014/main" id="{D3E26587-21D8-6B01-4B5C-06176BFAFB1A}"/>
              </a:ext>
            </a:extLst>
          </p:cNvPr>
          <p:cNvSpPr txBox="1"/>
          <p:nvPr/>
        </p:nvSpPr>
        <p:spPr>
          <a:xfrm>
            <a:off x="1110710" y="5385768"/>
            <a:ext cx="4931976" cy="584775"/>
          </a:xfrm>
          <a:prstGeom prst="rect">
            <a:avLst/>
          </a:prstGeom>
          <a:noFill/>
        </p:spPr>
        <p:txBody>
          <a:bodyPr wrap="square">
            <a:spAutoFit/>
          </a:bodyPr>
          <a:lstStyle/>
          <a:p>
            <a:r>
              <a:rPr lang="en-US" sz="1600" dirty="0">
                <a:latin typeface="+mn-lt"/>
              </a:rPr>
              <a:t>The percent</a:t>
            </a:r>
            <a:r>
              <a:rPr lang="en-US" sz="1600" b="0" i="0" dirty="0">
                <a:solidFill>
                  <a:srgbClr val="242424"/>
                </a:solidFill>
                <a:effectLst/>
              </a:rPr>
              <a:t> of decedents with 1 or more emergency department visits in the last 30 days of life</a:t>
            </a:r>
            <a:r>
              <a:rPr lang="en-US" sz="1600" dirty="0">
                <a:solidFill>
                  <a:srgbClr val="242424"/>
                </a:solidFill>
              </a:rPr>
              <a:t>.</a:t>
            </a:r>
            <a:endParaRPr lang="en-CA" sz="1600" dirty="0"/>
          </a:p>
        </p:txBody>
      </p:sp>
      <p:sp>
        <p:nvSpPr>
          <p:cNvPr id="16" name="TextBox 15">
            <a:extLst>
              <a:ext uri="{FF2B5EF4-FFF2-40B4-BE49-F238E27FC236}">
                <a16:creationId xmlns:a16="http://schemas.microsoft.com/office/drawing/2014/main" id="{F486E5B9-9F13-26C3-E613-0EF8522A1AD1}"/>
              </a:ext>
            </a:extLst>
          </p:cNvPr>
          <p:cNvSpPr txBox="1"/>
          <p:nvPr/>
        </p:nvSpPr>
        <p:spPr>
          <a:xfrm>
            <a:off x="6365345" y="5379578"/>
            <a:ext cx="4490510" cy="584775"/>
          </a:xfrm>
          <a:prstGeom prst="rect">
            <a:avLst/>
          </a:prstGeom>
          <a:noFill/>
        </p:spPr>
        <p:txBody>
          <a:bodyPr wrap="square">
            <a:spAutoFit/>
          </a:bodyPr>
          <a:lstStyle/>
          <a:p>
            <a:r>
              <a:rPr lang="en-US" sz="1600" b="0" i="0" dirty="0">
                <a:solidFill>
                  <a:srgbClr val="242424"/>
                </a:solidFill>
                <a:effectLst/>
              </a:rPr>
              <a:t>The </a:t>
            </a:r>
            <a:r>
              <a:rPr lang="en-US" sz="1600" dirty="0">
                <a:latin typeface="+mn-lt"/>
              </a:rPr>
              <a:t>percent</a:t>
            </a:r>
            <a:r>
              <a:rPr lang="en-US" sz="1600" b="0" i="0" dirty="0">
                <a:solidFill>
                  <a:srgbClr val="242424"/>
                </a:solidFill>
                <a:effectLst/>
              </a:rPr>
              <a:t> of decedents receiving a palliative home care visit in the last 90 days of life.</a:t>
            </a:r>
            <a:endParaRPr lang="en-CA" sz="1600" dirty="0"/>
          </a:p>
        </p:txBody>
      </p:sp>
      <p:graphicFrame>
        <p:nvGraphicFramePr>
          <p:cNvPr id="5" name="Chart 4">
            <a:extLst>
              <a:ext uri="{FF2B5EF4-FFF2-40B4-BE49-F238E27FC236}">
                <a16:creationId xmlns:a16="http://schemas.microsoft.com/office/drawing/2014/main" id="{0BCA9892-75F3-4BBA-862F-52346CF87044}"/>
              </a:ext>
            </a:extLst>
          </p:cNvPr>
          <p:cNvGraphicFramePr>
            <a:graphicFrameLocks/>
          </p:cNvGraphicFramePr>
          <p:nvPr/>
        </p:nvGraphicFramePr>
        <p:xfrm>
          <a:off x="1066802" y="1393192"/>
          <a:ext cx="4490510" cy="398638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78798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BAA91-9C7C-0FEA-44AC-092FDE6F1D25}"/>
            </a:ext>
          </a:extLst>
        </p:cNvPr>
        <p:cNvGrpSpPr/>
        <p:nvPr/>
      </p:nvGrpSpPr>
      <p:grpSpPr>
        <a:xfrm>
          <a:off x="0" y="0"/>
          <a:ext cx="0" cy="0"/>
          <a:chOff x="0" y="0"/>
          <a:chExt cx="0" cy="0"/>
        </a:xfrm>
      </p:grpSpPr>
      <p:graphicFrame>
        <p:nvGraphicFramePr>
          <p:cNvPr id="13" name="Chart 12">
            <a:extLst>
              <a:ext uri="{FF2B5EF4-FFF2-40B4-BE49-F238E27FC236}">
                <a16:creationId xmlns:a16="http://schemas.microsoft.com/office/drawing/2014/main" id="{5543D847-18FA-45EA-9A89-156111C39530}"/>
              </a:ext>
            </a:extLst>
          </p:cNvPr>
          <p:cNvGraphicFramePr>
            <a:graphicFrameLocks/>
          </p:cNvGraphicFramePr>
          <p:nvPr/>
        </p:nvGraphicFramePr>
        <p:xfrm>
          <a:off x="6096001" y="1365906"/>
          <a:ext cx="4752158" cy="43157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8B1804DD-4714-415B-9B71-73BEEC54738F}"/>
              </a:ext>
            </a:extLst>
          </p:cNvPr>
          <p:cNvGraphicFramePr>
            <a:graphicFrameLocks/>
          </p:cNvGraphicFramePr>
          <p:nvPr/>
        </p:nvGraphicFramePr>
        <p:xfrm>
          <a:off x="1058839" y="1315076"/>
          <a:ext cx="4585021" cy="4227848"/>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A3A12E21-16E1-7DD9-7ABB-AC1D8963070E}"/>
              </a:ext>
            </a:extLst>
          </p:cNvPr>
          <p:cNvSpPr>
            <a:spLocks noGrp="1"/>
          </p:cNvSpPr>
          <p:nvPr>
            <p:ph type="title"/>
          </p:nvPr>
        </p:nvSpPr>
        <p:spPr>
          <a:xfrm>
            <a:off x="473258" y="357000"/>
            <a:ext cx="10615071" cy="730430"/>
          </a:xfrm>
        </p:spPr>
        <p:txBody>
          <a:bodyPr>
            <a:normAutofit fontScale="90000"/>
          </a:bodyPr>
          <a:lstStyle/>
          <a:p>
            <a:pPr algn="l"/>
            <a:br>
              <a:rPr lang="en-CA" dirty="0"/>
            </a:br>
            <a:r>
              <a:rPr lang="en-CA" dirty="0"/>
              <a:t>Palliative care indicators </a:t>
            </a:r>
            <a:br>
              <a:rPr lang="en-CA" dirty="0"/>
            </a:br>
            <a:endParaRPr lang="en-CA" b="0" dirty="0"/>
          </a:p>
        </p:txBody>
      </p:sp>
      <p:sp>
        <p:nvSpPr>
          <p:cNvPr id="3" name="Slide Number Placeholder 2">
            <a:extLst>
              <a:ext uri="{FF2B5EF4-FFF2-40B4-BE49-F238E27FC236}">
                <a16:creationId xmlns:a16="http://schemas.microsoft.com/office/drawing/2014/main" id="{D15A143C-6ED6-A92B-A499-E67058C56D6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F81F6-E686-4BCF-BA3C-EFC8F861DBA0}" type="slidenum">
              <a:rPr kumimoji="0" lang="fr-CA" sz="1200" b="0" i="0" u="none" strike="noStrike" kern="1200" cap="none" spc="0" normalizeH="0" baseline="0" noProof="0" dirty="0" smtClean="0">
                <a:ln>
                  <a:noFill/>
                </a:ln>
                <a:solidFill>
                  <a:srgbClr val="FFFFFF"/>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fr-CA" sz="12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Slide Number Placeholder 2">
            <a:extLst>
              <a:ext uri="{FF2B5EF4-FFF2-40B4-BE49-F238E27FC236}">
                <a16:creationId xmlns:a16="http://schemas.microsoft.com/office/drawing/2014/main" id="{AD3D7FBB-F8B5-9CD0-38B8-0B1E43E617F0}"/>
              </a:ext>
            </a:extLst>
          </p:cNvPr>
          <p:cNvSpPr txBox="1">
            <a:spLocks/>
          </p:cNvSpPr>
          <p:nvPr/>
        </p:nvSpPr>
        <p:spPr>
          <a:xfrm>
            <a:off x="1779187" y="6320972"/>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F4F81F6-E686-4BCF-BA3C-EFC8F861DBA0}" type="slidenum">
              <a:rPr lang="fr-CA" smtClean="0">
                <a:solidFill>
                  <a:srgbClr val="FFFFFF"/>
                </a:solidFill>
                <a:latin typeface="Arial" panose="020B0604020202020204"/>
              </a:rPr>
              <a:pPr>
                <a:defRPr/>
              </a:pPr>
              <a:t>21</a:t>
            </a:fld>
            <a:endParaRPr lang="fr-CA">
              <a:solidFill>
                <a:srgbClr val="FFFFFF"/>
              </a:solidFill>
              <a:latin typeface="Arial" panose="020B0604020202020204"/>
            </a:endParaRPr>
          </a:p>
        </p:txBody>
      </p:sp>
      <p:sp>
        <p:nvSpPr>
          <p:cNvPr id="5" name="Title 1">
            <a:extLst>
              <a:ext uri="{FF2B5EF4-FFF2-40B4-BE49-F238E27FC236}">
                <a16:creationId xmlns:a16="http://schemas.microsoft.com/office/drawing/2014/main" id="{A3CDFDF6-B4CA-D108-D2FD-B9FF311E6C17}"/>
              </a:ext>
            </a:extLst>
          </p:cNvPr>
          <p:cNvSpPr txBox="1">
            <a:spLocks/>
          </p:cNvSpPr>
          <p:nvPr/>
        </p:nvSpPr>
        <p:spPr>
          <a:xfrm>
            <a:off x="2205027" y="1082040"/>
            <a:ext cx="3062812" cy="56773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sz="1600" b="1" dirty="0"/>
              <a:t>Days spent at home in last 6-months of life</a:t>
            </a:r>
          </a:p>
        </p:txBody>
      </p:sp>
      <p:sp>
        <p:nvSpPr>
          <p:cNvPr id="7" name="TextBox 6">
            <a:extLst>
              <a:ext uri="{FF2B5EF4-FFF2-40B4-BE49-F238E27FC236}">
                <a16:creationId xmlns:a16="http://schemas.microsoft.com/office/drawing/2014/main" id="{6569125F-125F-AE3F-5983-1E90AB870C5B}"/>
              </a:ext>
            </a:extLst>
          </p:cNvPr>
          <p:cNvSpPr txBox="1"/>
          <p:nvPr/>
        </p:nvSpPr>
        <p:spPr>
          <a:xfrm>
            <a:off x="2006918" y="5478182"/>
            <a:ext cx="3514278" cy="584775"/>
          </a:xfrm>
          <a:prstGeom prst="rect">
            <a:avLst/>
          </a:prstGeom>
          <a:noFill/>
        </p:spPr>
        <p:txBody>
          <a:bodyPr wrap="square">
            <a:spAutoFit/>
          </a:bodyPr>
          <a:lstStyle/>
          <a:p>
            <a:r>
              <a:rPr lang="en-US" sz="1600" b="0" i="0" dirty="0">
                <a:solidFill>
                  <a:srgbClr val="242424"/>
                </a:solidFill>
                <a:effectLst/>
              </a:rPr>
              <a:t>Days spent at home in the last 6 months (180 days) of life.</a:t>
            </a:r>
            <a:endParaRPr lang="en-CA" sz="1600" dirty="0"/>
          </a:p>
        </p:txBody>
      </p:sp>
      <p:sp>
        <p:nvSpPr>
          <p:cNvPr id="8" name="Title 1">
            <a:extLst>
              <a:ext uri="{FF2B5EF4-FFF2-40B4-BE49-F238E27FC236}">
                <a16:creationId xmlns:a16="http://schemas.microsoft.com/office/drawing/2014/main" id="{75F2FE22-1EC9-15A3-FAB9-8AE292A2354B}"/>
              </a:ext>
            </a:extLst>
          </p:cNvPr>
          <p:cNvSpPr txBox="1">
            <a:spLocks/>
          </p:cNvSpPr>
          <p:nvPr/>
        </p:nvSpPr>
        <p:spPr>
          <a:xfrm>
            <a:off x="6999608" y="1020126"/>
            <a:ext cx="3750527" cy="56773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sz="1600" b="1" dirty="0"/>
              <a:t>Deaths in hospital (alternate to deaths in location of choice)</a:t>
            </a:r>
          </a:p>
        </p:txBody>
      </p:sp>
      <p:sp>
        <p:nvSpPr>
          <p:cNvPr id="9" name="TextBox 8">
            <a:extLst>
              <a:ext uri="{FF2B5EF4-FFF2-40B4-BE49-F238E27FC236}">
                <a16:creationId xmlns:a16="http://schemas.microsoft.com/office/drawing/2014/main" id="{15D6BAFC-4F51-767C-D991-98415772CB3E}"/>
              </a:ext>
            </a:extLst>
          </p:cNvPr>
          <p:cNvSpPr txBox="1"/>
          <p:nvPr/>
        </p:nvSpPr>
        <p:spPr>
          <a:xfrm>
            <a:off x="7333881" y="5434234"/>
            <a:ext cx="3514278" cy="584775"/>
          </a:xfrm>
          <a:prstGeom prst="rect">
            <a:avLst/>
          </a:prstGeom>
          <a:noFill/>
        </p:spPr>
        <p:txBody>
          <a:bodyPr wrap="square">
            <a:spAutoFit/>
          </a:bodyPr>
          <a:lstStyle/>
          <a:p>
            <a:r>
              <a:rPr lang="en-US" sz="1600" dirty="0"/>
              <a:t>The </a:t>
            </a:r>
            <a:r>
              <a:rPr lang="en-US" sz="1600" dirty="0">
                <a:latin typeface="+mn-lt"/>
              </a:rPr>
              <a:t>percent</a:t>
            </a:r>
            <a:r>
              <a:rPr lang="en-US" sz="1600" dirty="0"/>
              <a:t> of decedents that died in a hospital setting.</a:t>
            </a:r>
            <a:endParaRPr lang="en-CA" sz="1600" dirty="0"/>
          </a:p>
        </p:txBody>
      </p:sp>
    </p:spTree>
    <p:extLst>
      <p:ext uri="{BB962C8B-B14F-4D97-AF65-F5344CB8AC3E}">
        <p14:creationId xmlns:p14="http://schemas.microsoft.com/office/powerpoint/2010/main" val="1911904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55C311-9684-1143-96EB-BF6077E11052}"/>
              </a:ext>
            </a:extLst>
          </p:cNvPr>
          <p:cNvSpPr>
            <a:spLocks noGrp="1"/>
          </p:cNvSpPr>
          <p:nvPr>
            <p:ph type="sldNum" sz="quarter" idx="10"/>
          </p:nvPr>
        </p:nvSpPr>
        <p:spPr/>
        <p:txBody>
          <a:bodyPr/>
          <a:lstStyle/>
          <a:p>
            <a:fld id="{9F4F81F6-E686-4BCF-BA3C-EFC8F861DBA0}" type="slidenum">
              <a:rPr lang="fr-CA" smtClean="0"/>
              <a:pPr/>
              <a:t>22</a:t>
            </a:fld>
            <a:endParaRPr lang="fr-CA"/>
          </a:p>
        </p:txBody>
      </p:sp>
      <p:sp>
        <p:nvSpPr>
          <p:cNvPr id="3" name="Title 1">
            <a:extLst>
              <a:ext uri="{FF2B5EF4-FFF2-40B4-BE49-F238E27FC236}">
                <a16:creationId xmlns:a16="http://schemas.microsoft.com/office/drawing/2014/main" id="{666D97AC-E131-314A-8DAB-FE1E3E5528E6}"/>
              </a:ext>
            </a:extLst>
          </p:cNvPr>
          <p:cNvSpPr txBox="1">
            <a:spLocks/>
          </p:cNvSpPr>
          <p:nvPr/>
        </p:nvSpPr>
        <p:spPr>
          <a:xfrm>
            <a:off x="516345" y="438918"/>
            <a:ext cx="11141840" cy="6605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267">
                <a:cs typeface="Arial"/>
              </a:rPr>
              <a:t>Notes</a:t>
            </a:r>
            <a:endParaRPr lang="en-US" sz="4267" b="1" u="sng"/>
          </a:p>
        </p:txBody>
      </p:sp>
      <p:sp>
        <p:nvSpPr>
          <p:cNvPr id="4" name="TextBox 3">
            <a:extLst>
              <a:ext uri="{FF2B5EF4-FFF2-40B4-BE49-F238E27FC236}">
                <a16:creationId xmlns:a16="http://schemas.microsoft.com/office/drawing/2014/main" id="{C3C3394E-E02D-4041-85BB-A382BDFCDC0D}"/>
              </a:ext>
            </a:extLst>
          </p:cNvPr>
          <p:cNvSpPr txBox="1"/>
          <p:nvPr/>
        </p:nvSpPr>
        <p:spPr>
          <a:xfrm>
            <a:off x="618098" y="1536174"/>
            <a:ext cx="10938333" cy="3508653"/>
          </a:xfrm>
          <a:prstGeom prst="rect">
            <a:avLst/>
          </a:prstGeom>
          <a:noFill/>
        </p:spPr>
        <p:txBody>
          <a:bodyPr wrap="square" rtlCol="0">
            <a:spAutoFit/>
          </a:bodyPr>
          <a:lstStyle/>
          <a:p>
            <a:pPr marL="457189" indent="-457189" defTabSz="1219170">
              <a:buFont typeface="Arial" panose="020B0604020202020204" pitchFamily="34" charset="0"/>
              <a:buChar char="•"/>
              <a:defRPr/>
            </a:pPr>
            <a:endParaRPr lang="en-US" sz="2400" dirty="0">
              <a:solidFill>
                <a:srgbClr val="0A2041"/>
              </a:solidFill>
              <a:latin typeface="+mj-lt"/>
            </a:endParaRPr>
          </a:p>
          <a:p>
            <a:pPr defTabSz="1219170">
              <a:defRPr/>
            </a:pPr>
            <a:r>
              <a:rPr lang="en-US" dirty="0">
                <a:solidFill>
                  <a:srgbClr val="0A2041"/>
                </a:solidFill>
                <a:latin typeface="+mj-lt"/>
              </a:rPr>
              <a:t>This research was supported by a grant from the Ontario Ministry of Health and Long-Term Care (MOHLTC) to the Health System Performance Research Network. This study was supported by ICES, which is also funded by an annual grant from the MOHLTC. The opinions, results and conclusions reported in this paper are those of the authors and are independent from the funding sources. No endorsement by ICES or the Ontario MOHLTC is intended or should be inferred. Parts of this material are based on data and/or information compiled and provided by CIHI. However, the analyses, conclusions, opinions and statements expressed in the material are those of the author(s), and not necessarily those of CIHI. Parts of this material are based on data and information provided by Ontario Health (OH). The opinions, results, view, and conclusions reported in this paper are those of the authors and do not necessarily reflect those of OH. No endorsement by OH is intended or should be inferred. We thank the Toronto Community Health Profiles Partnership for providing access to the Ontario Marginalization Index.</a:t>
            </a:r>
          </a:p>
        </p:txBody>
      </p:sp>
      <p:pic>
        <p:nvPicPr>
          <p:cNvPr id="5" name="Picture 4">
            <a:extLst>
              <a:ext uri="{FF2B5EF4-FFF2-40B4-BE49-F238E27FC236}">
                <a16:creationId xmlns:a16="http://schemas.microsoft.com/office/drawing/2014/main" id="{2D7ADE6A-9592-CE49-81D3-04ED74C535E9}"/>
              </a:ext>
            </a:extLst>
          </p:cNvPr>
          <p:cNvPicPr>
            <a:picLocks noChangeAspect="1"/>
          </p:cNvPicPr>
          <p:nvPr/>
        </p:nvPicPr>
        <p:blipFill>
          <a:blip r:embed="rId2"/>
          <a:stretch>
            <a:fillRect/>
          </a:stretch>
        </p:blipFill>
        <p:spPr>
          <a:xfrm>
            <a:off x="10166515" y="6243725"/>
            <a:ext cx="630921" cy="613299"/>
          </a:xfrm>
          <a:prstGeom prst="rect">
            <a:avLst/>
          </a:prstGeom>
        </p:spPr>
      </p:pic>
    </p:spTree>
    <p:extLst>
      <p:ext uri="{BB962C8B-B14F-4D97-AF65-F5344CB8AC3E}">
        <p14:creationId xmlns:p14="http://schemas.microsoft.com/office/powerpoint/2010/main" val="2566644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7F4441B-F107-0F7F-821F-3A7234C6EB87}"/>
              </a:ext>
            </a:extLst>
          </p:cNvPr>
          <p:cNvSpPr>
            <a:spLocks noGrp="1"/>
          </p:cNvSpPr>
          <p:nvPr>
            <p:ph type="sldNum" sz="quarter" idx="10"/>
          </p:nvPr>
        </p:nvSpPr>
        <p:spPr/>
        <p:txBody>
          <a:bodyPr/>
          <a:lstStyle/>
          <a:p>
            <a:fld id="{9F4F81F6-E686-4BCF-BA3C-EFC8F861DBA0}" type="slidenum">
              <a:rPr lang="fr-CA" smtClean="0"/>
              <a:pPr/>
              <a:t>23</a:t>
            </a:fld>
            <a:endParaRPr lang="fr-CA"/>
          </a:p>
        </p:txBody>
      </p:sp>
      <p:sp>
        <p:nvSpPr>
          <p:cNvPr id="3" name="Text Placeholder 2">
            <a:extLst>
              <a:ext uri="{FF2B5EF4-FFF2-40B4-BE49-F238E27FC236}">
                <a16:creationId xmlns:a16="http://schemas.microsoft.com/office/drawing/2014/main" id="{8E6F36AB-2705-11CD-2C8F-BA01CBA5721C}"/>
              </a:ext>
            </a:extLst>
          </p:cNvPr>
          <p:cNvSpPr>
            <a:spLocks noGrp="1"/>
          </p:cNvSpPr>
          <p:nvPr>
            <p:ph type="body" sz="quarter" idx="11"/>
          </p:nvPr>
        </p:nvSpPr>
        <p:spPr>
          <a:xfrm flipH="1">
            <a:off x="1589638" y="2670752"/>
            <a:ext cx="9012723" cy="1516495"/>
          </a:xfrm>
        </p:spPr>
        <p:txBody>
          <a:bodyPr>
            <a:normAutofit/>
          </a:bodyPr>
          <a:lstStyle/>
          <a:p>
            <a:r>
              <a:rPr lang="en-CA" dirty="0"/>
              <a:t>Technical Appendix</a:t>
            </a:r>
          </a:p>
        </p:txBody>
      </p:sp>
    </p:spTree>
    <p:extLst>
      <p:ext uri="{BB962C8B-B14F-4D97-AF65-F5344CB8AC3E}">
        <p14:creationId xmlns:p14="http://schemas.microsoft.com/office/powerpoint/2010/main" val="3010477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C2386-13BA-0D51-989E-079F9ECA0978}"/>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D3F8C6C-FF2F-D715-6D89-F314878757E8}"/>
              </a:ext>
            </a:extLst>
          </p:cNvPr>
          <p:cNvSpPr>
            <a:spLocks noGrp="1"/>
          </p:cNvSpPr>
          <p:nvPr>
            <p:ph type="sldNum" sz="quarter" idx="10"/>
          </p:nvPr>
        </p:nvSpPr>
        <p:spPr/>
        <p:txBody>
          <a:bodyPr/>
          <a:lstStyle/>
          <a:p>
            <a:fld id="{9F4F81F6-E686-4BCF-BA3C-EFC8F861DBA0}" type="slidenum">
              <a:rPr lang="fr-CA" smtClean="0"/>
              <a:pPr/>
              <a:t>24</a:t>
            </a:fld>
            <a:endParaRPr lang="fr-CA"/>
          </a:p>
        </p:txBody>
      </p:sp>
      <p:pic>
        <p:nvPicPr>
          <p:cNvPr id="14" name="Picture 13">
            <a:extLst>
              <a:ext uri="{FF2B5EF4-FFF2-40B4-BE49-F238E27FC236}">
                <a16:creationId xmlns:a16="http://schemas.microsoft.com/office/drawing/2014/main" id="{5DF63587-1812-ECCA-814B-46A1E2C3B96E}"/>
              </a:ext>
            </a:extLst>
          </p:cNvPr>
          <p:cNvPicPr>
            <a:picLocks noChangeAspect="1"/>
          </p:cNvPicPr>
          <p:nvPr/>
        </p:nvPicPr>
        <p:blipFill>
          <a:blip r:embed="rId2"/>
          <a:stretch>
            <a:fillRect/>
          </a:stretch>
        </p:blipFill>
        <p:spPr>
          <a:xfrm>
            <a:off x="1410462" y="436174"/>
            <a:ext cx="9082652" cy="5605959"/>
          </a:xfrm>
          <a:prstGeom prst="rect">
            <a:avLst/>
          </a:prstGeom>
        </p:spPr>
      </p:pic>
    </p:spTree>
    <p:extLst>
      <p:ext uri="{BB962C8B-B14F-4D97-AF65-F5344CB8AC3E}">
        <p14:creationId xmlns:p14="http://schemas.microsoft.com/office/powerpoint/2010/main" val="580605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B5E890-0C8E-A7C4-0550-F567AF746A68}"/>
              </a:ext>
            </a:extLst>
          </p:cNvPr>
          <p:cNvSpPr>
            <a:spLocks noGrp="1"/>
          </p:cNvSpPr>
          <p:nvPr>
            <p:ph type="sldNum" sz="quarter" idx="10"/>
          </p:nvPr>
        </p:nvSpPr>
        <p:spPr/>
        <p:txBody>
          <a:bodyPr/>
          <a:lstStyle/>
          <a:p>
            <a:fld id="{9F4F81F6-E686-4BCF-BA3C-EFC8F861DBA0}" type="slidenum">
              <a:rPr lang="fr-CA" smtClean="0"/>
              <a:pPr/>
              <a:t>25</a:t>
            </a:fld>
            <a:endParaRPr lang="fr-CA"/>
          </a:p>
        </p:txBody>
      </p:sp>
      <p:pic>
        <p:nvPicPr>
          <p:cNvPr id="6" name="Picture 5">
            <a:extLst>
              <a:ext uri="{FF2B5EF4-FFF2-40B4-BE49-F238E27FC236}">
                <a16:creationId xmlns:a16="http://schemas.microsoft.com/office/drawing/2014/main" id="{F0A6E0EC-DA98-BB1A-B73B-72617809A4C1}"/>
              </a:ext>
            </a:extLst>
          </p:cNvPr>
          <p:cNvPicPr>
            <a:picLocks noChangeAspect="1"/>
          </p:cNvPicPr>
          <p:nvPr/>
        </p:nvPicPr>
        <p:blipFill>
          <a:blip r:embed="rId2"/>
          <a:stretch>
            <a:fillRect/>
          </a:stretch>
        </p:blipFill>
        <p:spPr>
          <a:xfrm>
            <a:off x="897661" y="1079292"/>
            <a:ext cx="10028038" cy="4450749"/>
          </a:xfrm>
          <a:prstGeom prst="rect">
            <a:avLst/>
          </a:prstGeom>
        </p:spPr>
      </p:pic>
    </p:spTree>
    <p:extLst>
      <p:ext uri="{BB962C8B-B14F-4D97-AF65-F5344CB8AC3E}">
        <p14:creationId xmlns:p14="http://schemas.microsoft.com/office/powerpoint/2010/main" val="2932666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4A316-895F-5AE5-527A-7F376B94B03D}"/>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F9F644-76F7-52D8-9EA2-38F67F8352D0}"/>
              </a:ext>
            </a:extLst>
          </p:cNvPr>
          <p:cNvSpPr>
            <a:spLocks noGrp="1"/>
          </p:cNvSpPr>
          <p:nvPr>
            <p:ph type="sldNum" sz="quarter" idx="10"/>
          </p:nvPr>
        </p:nvSpPr>
        <p:spPr/>
        <p:txBody>
          <a:bodyPr/>
          <a:lstStyle/>
          <a:p>
            <a:fld id="{9F4F81F6-E686-4BCF-BA3C-EFC8F861DBA0}" type="slidenum">
              <a:rPr lang="fr-CA" smtClean="0"/>
              <a:pPr/>
              <a:t>26</a:t>
            </a:fld>
            <a:endParaRPr lang="fr-CA"/>
          </a:p>
        </p:txBody>
      </p:sp>
      <p:pic>
        <p:nvPicPr>
          <p:cNvPr id="6" name="Picture 5">
            <a:extLst>
              <a:ext uri="{FF2B5EF4-FFF2-40B4-BE49-F238E27FC236}">
                <a16:creationId xmlns:a16="http://schemas.microsoft.com/office/drawing/2014/main" id="{986EBEB3-9389-B44F-7FEA-2408D5A1E794}"/>
              </a:ext>
            </a:extLst>
          </p:cNvPr>
          <p:cNvPicPr>
            <a:picLocks noChangeAspect="1"/>
          </p:cNvPicPr>
          <p:nvPr/>
        </p:nvPicPr>
        <p:blipFill>
          <a:blip r:embed="rId2"/>
          <a:stretch>
            <a:fillRect/>
          </a:stretch>
        </p:blipFill>
        <p:spPr>
          <a:xfrm>
            <a:off x="925971" y="1069664"/>
            <a:ext cx="10340058" cy="4553420"/>
          </a:xfrm>
          <a:prstGeom prst="rect">
            <a:avLst/>
          </a:prstGeom>
        </p:spPr>
      </p:pic>
    </p:spTree>
    <p:extLst>
      <p:ext uri="{BB962C8B-B14F-4D97-AF65-F5344CB8AC3E}">
        <p14:creationId xmlns:p14="http://schemas.microsoft.com/office/powerpoint/2010/main" val="4912691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38B6ED-76D5-073B-C030-130AFD989611}"/>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9015D00-96EC-253C-8C0E-698C553FFCFC}"/>
              </a:ext>
            </a:extLst>
          </p:cNvPr>
          <p:cNvSpPr>
            <a:spLocks noGrp="1"/>
          </p:cNvSpPr>
          <p:nvPr>
            <p:ph type="sldNum" sz="quarter" idx="10"/>
          </p:nvPr>
        </p:nvSpPr>
        <p:spPr/>
        <p:txBody>
          <a:bodyPr/>
          <a:lstStyle/>
          <a:p>
            <a:fld id="{9F4F81F6-E686-4BCF-BA3C-EFC8F861DBA0}" type="slidenum">
              <a:rPr lang="fr-CA" smtClean="0"/>
              <a:pPr/>
              <a:t>27</a:t>
            </a:fld>
            <a:endParaRPr lang="fr-CA"/>
          </a:p>
        </p:txBody>
      </p:sp>
      <p:pic>
        <p:nvPicPr>
          <p:cNvPr id="10" name="Picture 9">
            <a:extLst>
              <a:ext uri="{FF2B5EF4-FFF2-40B4-BE49-F238E27FC236}">
                <a16:creationId xmlns:a16="http://schemas.microsoft.com/office/drawing/2014/main" id="{EAA98CA1-34F0-5181-D8DB-89330814F1DA}"/>
              </a:ext>
            </a:extLst>
          </p:cNvPr>
          <p:cNvPicPr>
            <a:picLocks noChangeAspect="1"/>
          </p:cNvPicPr>
          <p:nvPr/>
        </p:nvPicPr>
        <p:blipFill>
          <a:blip r:embed="rId2"/>
          <a:stretch>
            <a:fillRect/>
          </a:stretch>
        </p:blipFill>
        <p:spPr>
          <a:xfrm>
            <a:off x="1227226" y="569626"/>
            <a:ext cx="9737548" cy="5457307"/>
          </a:xfrm>
          <a:prstGeom prst="rect">
            <a:avLst/>
          </a:prstGeom>
        </p:spPr>
      </p:pic>
    </p:spTree>
    <p:extLst>
      <p:ext uri="{BB962C8B-B14F-4D97-AF65-F5344CB8AC3E}">
        <p14:creationId xmlns:p14="http://schemas.microsoft.com/office/powerpoint/2010/main" val="38884605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4F241-4AE5-8DEB-83F3-4310A9C48A8C}"/>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43654C9-F504-FFAD-66E3-782802A09CE3}"/>
              </a:ext>
            </a:extLst>
          </p:cNvPr>
          <p:cNvSpPr>
            <a:spLocks noGrp="1"/>
          </p:cNvSpPr>
          <p:nvPr>
            <p:ph type="sldNum" sz="quarter" idx="10"/>
          </p:nvPr>
        </p:nvSpPr>
        <p:spPr/>
        <p:txBody>
          <a:bodyPr/>
          <a:lstStyle/>
          <a:p>
            <a:fld id="{9F4F81F6-E686-4BCF-BA3C-EFC8F861DBA0}" type="slidenum">
              <a:rPr lang="fr-CA" smtClean="0"/>
              <a:pPr/>
              <a:t>28</a:t>
            </a:fld>
            <a:endParaRPr lang="fr-CA"/>
          </a:p>
        </p:txBody>
      </p:sp>
      <p:pic>
        <p:nvPicPr>
          <p:cNvPr id="8" name="Picture 7">
            <a:extLst>
              <a:ext uri="{FF2B5EF4-FFF2-40B4-BE49-F238E27FC236}">
                <a16:creationId xmlns:a16="http://schemas.microsoft.com/office/drawing/2014/main" id="{09DA2060-FC73-9CE5-E8C6-17FB4F6A7994}"/>
              </a:ext>
            </a:extLst>
          </p:cNvPr>
          <p:cNvPicPr>
            <a:picLocks noChangeAspect="1"/>
          </p:cNvPicPr>
          <p:nvPr/>
        </p:nvPicPr>
        <p:blipFill>
          <a:blip r:embed="rId2"/>
          <a:stretch>
            <a:fillRect/>
          </a:stretch>
        </p:blipFill>
        <p:spPr>
          <a:xfrm>
            <a:off x="1129824" y="854441"/>
            <a:ext cx="9932351" cy="4811268"/>
          </a:xfrm>
          <a:prstGeom prst="rect">
            <a:avLst/>
          </a:prstGeom>
        </p:spPr>
      </p:pic>
    </p:spTree>
    <p:extLst>
      <p:ext uri="{BB962C8B-B14F-4D97-AF65-F5344CB8AC3E}">
        <p14:creationId xmlns:p14="http://schemas.microsoft.com/office/powerpoint/2010/main" val="1714744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6D268-8758-02FA-FE65-4B43D6252EC4}"/>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9C55F79-63D0-F44D-4DAB-E94B06C56F49}"/>
              </a:ext>
            </a:extLst>
          </p:cNvPr>
          <p:cNvSpPr>
            <a:spLocks noGrp="1"/>
          </p:cNvSpPr>
          <p:nvPr>
            <p:ph type="sldNum" sz="quarter" idx="10"/>
          </p:nvPr>
        </p:nvSpPr>
        <p:spPr/>
        <p:txBody>
          <a:bodyPr/>
          <a:lstStyle/>
          <a:p>
            <a:fld id="{9F4F81F6-E686-4BCF-BA3C-EFC8F861DBA0}" type="slidenum">
              <a:rPr lang="fr-CA" smtClean="0"/>
              <a:pPr/>
              <a:t>29</a:t>
            </a:fld>
            <a:endParaRPr lang="fr-CA"/>
          </a:p>
        </p:txBody>
      </p:sp>
      <p:pic>
        <p:nvPicPr>
          <p:cNvPr id="6" name="Picture 5">
            <a:extLst>
              <a:ext uri="{FF2B5EF4-FFF2-40B4-BE49-F238E27FC236}">
                <a16:creationId xmlns:a16="http://schemas.microsoft.com/office/drawing/2014/main" id="{8A8E82A9-E942-8908-02BD-7423FE2E2745}"/>
              </a:ext>
            </a:extLst>
          </p:cNvPr>
          <p:cNvPicPr>
            <a:picLocks noChangeAspect="1"/>
          </p:cNvPicPr>
          <p:nvPr/>
        </p:nvPicPr>
        <p:blipFill>
          <a:blip r:embed="rId2"/>
          <a:stretch>
            <a:fillRect/>
          </a:stretch>
        </p:blipFill>
        <p:spPr>
          <a:xfrm>
            <a:off x="1011469" y="1022509"/>
            <a:ext cx="10169061" cy="4812981"/>
          </a:xfrm>
          <a:prstGeom prst="rect">
            <a:avLst/>
          </a:prstGeom>
        </p:spPr>
      </p:pic>
    </p:spTree>
    <p:extLst>
      <p:ext uri="{BB962C8B-B14F-4D97-AF65-F5344CB8AC3E}">
        <p14:creationId xmlns:p14="http://schemas.microsoft.com/office/powerpoint/2010/main" val="2676824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75264-60C5-695D-9C6A-9C2A038C443A}"/>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BBFDBD-26BA-035E-9F05-BBF8C0DBE261}"/>
              </a:ext>
            </a:extLst>
          </p:cNvPr>
          <p:cNvSpPr>
            <a:spLocks noGrp="1"/>
          </p:cNvSpPr>
          <p:nvPr>
            <p:ph type="sldNum" sz="quarter" idx="10"/>
          </p:nvPr>
        </p:nvSpPr>
        <p:spPr/>
        <p:txBody>
          <a:bodyPr/>
          <a:lstStyle/>
          <a:p>
            <a:fld id="{9F4F81F6-E686-4BCF-BA3C-EFC8F861DBA0}" type="slidenum">
              <a:rPr lang="fr-CA" smtClean="0"/>
              <a:pPr/>
              <a:t>3</a:t>
            </a:fld>
            <a:endParaRPr lang="fr-CA"/>
          </a:p>
        </p:txBody>
      </p:sp>
      <p:sp>
        <p:nvSpPr>
          <p:cNvPr id="3" name="Title 1">
            <a:extLst>
              <a:ext uri="{FF2B5EF4-FFF2-40B4-BE49-F238E27FC236}">
                <a16:creationId xmlns:a16="http://schemas.microsoft.com/office/drawing/2014/main" id="{8FF83531-8D05-6B6D-6BA9-428598C89D14}"/>
              </a:ext>
            </a:extLst>
          </p:cNvPr>
          <p:cNvSpPr txBox="1">
            <a:spLocks/>
          </p:cNvSpPr>
          <p:nvPr/>
        </p:nvSpPr>
        <p:spPr>
          <a:xfrm>
            <a:off x="1054447" y="2291541"/>
            <a:ext cx="10038735"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1800" dirty="0">
                <a:latin typeface="+mn-lt"/>
              </a:rPr>
            </a:br>
            <a:r>
              <a:rPr lang="en-CA" sz="2000" dirty="0">
                <a:latin typeface="+mn-lt"/>
              </a:rPr>
              <a:t>General criteria: Individuals who received home care* and home care services in fiscal year 2022/23.</a:t>
            </a:r>
          </a:p>
          <a:p>
            <a:endParaRPr lang="en-CA" sz="2000" dirty="0">
              <a:latin typeface="+mn-lt"/>
            </a:endParaRPr>
          </a:p>
          <a:p>
            <a:r>
              <a:rPr lang="en-CA" sz="2000" dirty="0">
                <a:latin typeface="+mn-lt"/>
              </a:rPr>
              <a:t>Individuals receiving palliative care were included/excluded based on comprehensive definition, extending beyond home care. </a:t>
            </a:r>
          </a:p>
          <a:p>
            <a:endParaRPr lang="en-CA" sz="2000" dirty="0">
              <a:latin typeface="+mn-lt"/>
            </a:endParaRPr>
          </a:p>
          <a:p>
            <a:r>
              <a:rPr lang="en-CA" sz="2000" dirty="0">
                <a:latin typeface="+mn-lt"/>
              </a:rPr>
              <a:t> </a:t>
            </a:r>
          </a:p>
          <a:p>
            <a:endParaRPr lang="en-CA" sz="2000" dirty="0">
              <a:latin typeface="+mn-lt"/>
            </a:endParaRPr>
          </a:p>
          <a:p>
            <a:r>
              <a:rPr lang="en-CA" sz="1800" i="1" dirty="0">
                <a:latin typeface="+mn-lt"/>
              </a:rPr>
              <a:t>*Excluding Nipissing Wellness OHT, where individuals did not need to be receiving home care.</a:t>
            </a:r>
          </a:p>
          <a:p>
            <a:endParaRPr lang="en-CA" sz="1800" i="1" dirty="0">
              <a:latin typeface="+mn-lt"/>
            </a:endParaRPr>
          </a:p>
          <a:p>
            <a:endParaRPr lang="en-CA" sz="1800" dirty="0">
              <a:latin typeface="+mn-lt"/>
            </a:endParaRPr>
          </a:p>
          <a:p>
            <a:endParaRPr lang="en-CA" sz="1800" dirty="0">
              <a:latin typeface="+mn-lt"/>
            </a:endParaRPr>
          </a:p>
          <a:p>
            <a:endParaRPr lang="en-CA" sz="1800" dirty="0">
              <a:latin typeface="+mn-lt"/>
            </a:endParaRPr>
          </a:p>
        </p:txBody>
      </p:sp>
      <p:sp>
        <p:nvSpPr>
          <p:cNvPr id="4" name="Title 1">
            <a:extLst>
              <a:ext uri="{FF2B5EF4-FFF2-40B4-BE49-F238E27FC236}">
                <a16:creationId xmlns:a16="http://schemas.microsoft.com/office/drawing/2014/main" id="{0A4B7E72-4A5F-B5A5-2F59-F583E87F4301}"/>
              </a:ext>
            </a:extLst>
          </p:cNvPr>
          <p:cNvSpPr txBox="1">
            <a:spLocks/>
          </p:cNvSpPr>
          <p:nvPr/>
        </p:nvSpPr>
        <p:spPr>
          <a:xfrm>
            <a:off x="1054447" y="903839"/>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CA" sz="3200" dirty="0"/>
            </a:br>
            <a:r>
              <a:rPr lang="en-CA" sz="3200" b="1" dirty="0"/>
              <a:t>Population definition</a:t>
            </a:r>
          </a:p>
        </p:txBody>
      </p:sp>
    </p:spTree>
    <p:extLst>
      <p:ext uri="{BB962C8B-B14F-4D97-AF65-F5344CB8AC3E}">
        <p14:creationId xmlns:p14="http://schemas.microsoft.com/office/powerpoint/2010/main" val="707973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C7BB01-536B-B4B9-2923-15E143D2F145}"/>
              </a:ext>
            </a:extLst>
          </p:cNvPr>
          <p:cNvSpPr>
            <a:spLocks noGrp="1"/>
          </p:cNvSpPr>
          <p:nvPr>
            <p:ph type="sldNum" sz="quarter" idx="10"/>
          </p:nvPr>
        </p:nvSpPr>
        <p:spPr/>
        <p:txBody>
          <a:bodyPr/>
          <a:lstStyle/>
          <a:p>
            <a:fld id="{9F4F81F6-E686-4BCF-BA3C-EFC8F861DBA0}" type="slidenum">
              <a:rPr lang="fr-CA" smtClean="0"/>
              <a:pPr/>
              <a:t>30</a:t>
            </a:fld>
            <a:endParaRPr lang="fr-CA"/>
          </a:p>
        </p:txBody>
      </p:sp>
      <p:pic>
        <p:nvPicPr>
          <p:cNvPr id="8" name="Picture 7">
            <a:extLst>
              <a:ext uri="{FF2B5EF4-FFF2-40B4-BE49-F238E27FC236}">
                <a16:creationId xmlns:a16="http://schemas.microsoft.com/office/drawing/2014/main" id="{60C5DFD4-E7E1-7F6E-4C05-EEC715CD1BE9}"/>
              </a:ext>
            </a:extLst>
          </p:cNvPr>
          <p:cNvPicPr>
            <a:picLocks noChangeAspect="1"/>
          </p:cNvPicPr>
          <p:nvPr/>
        </p:nvPicPr>
        <p:blipFill>
          <a:blip r:embed="rId2"/>
          <a:stretch>
            <a:fillRect/>
          </a:stretch>
        </p:blipFill>
        <p:spPr>
          <a:xfrm>
            <a:off x="1108780" y="861968"/>
            <a:ext cx="9974440" cy="4886561"/>
          </a:xfrm>
          <a:prstGeom prst="rect">
            <a:avLst/>
          </a:prstGeom>
        </p:spPr>
      </p:pic>
    </p:spTree>
    <p:extLst>
      <p:ext uri="{BB962C8B-B14F-4D97-AF65-F5344CB8AC3E}">
        <p14:creationId xmlns:p14="http://schemas.microsoft.com/office/powerpoint/2010/main" val="2264812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CD0DAF3-31B5-D87F-C89A-82C0977AD13F}"/>
              </a:ext>
            </a:extLst>
          </p:cNvPr>
          <p:cNvSpPr>
            <a:spLocks noGrp="1"/>
          </p:cNvSpPr>
          <p:nvPr>
            <p:ph type="sldNum" sz="quarter" idx="10"/>
          </p:nvPr>
        </p:nvSpPr>
        <p:spPr/>
        <p:txBody>
          <a:bodyPr/>
          <a:lstStyle/>
          <a:p>
            <a:fld id="{9F4F81F6-E686-4BCF-BA3C-EFC8F861DBA0}" type="slidenum">
              <a:rPr lang="fr-CA" smtClean="0"/>
              <a:pPr/>
              <a:t>31</a:t>
            </a:fld>
            <a:endParaRPr lang="fr-CA"/>
          </a:p>
        </p:txBody>
      </p:sp>
      <p:pic>
        <p:nvPicPr>
          <p:cNvPr id="4" name="Picture 3">
            <a:extLst>
              <a:ext uri="{FF2B5EF4-FFF2-40B4-BE49-F238E27FC236}">
                <a16:creationId xmlns:a16="http://schemas.microsoft.com/office/drawing/2014/main" id="{B68DFA0C-89D5-7563-B56C-E966847D12A0}"/>
              </a:ext>
            </a:extLst>
          </p:cNvPr>
          <p:cNvPicPr>
            <a:picLocks noChangeAspect="1"/>
          </p:cNvPicPr>
          <p:nvPr/>
        </p:nvPicPr>
        <p:blipFill>
          <a:blip r:embed="rId2"/>
          <a:stretch>
            <a:fillRect/>
          </a:stretch>
        </p:blipFill>
        <p:spPr>
          <a:xfrm>
            <a:off x="786747" y="1164760"/>
            <a:ext cx="10618505" cy="4528480"/>
          </a:xfrm>
          <a:prstGeom prst="rect">
            <a:avLst/>
          </a:prstGeom>
        </p:spPr>
      </p:pic>
    </p:spTree>
    <p:extLst>
      <p:ext uri="{BB962C8B-B14F-4D97-AF65-F5344CB8AC3E}">
        <p14:creationId xmlns:p14="http://schemas.microsoft.com/office/powerpoint/2010/main" val="1361896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87D51C7-1EDA-F287-08A8-BA38704A737D}"/>
              </a:ext>
            </a:extLst>
          </p:cNvPr>
          <p:cNvSpPr>
            <a:spLocks noGrp="1"/>
          </p:cNvSpPr>
          <p:nvPr>
            <p:ph type="sldNum" sz="quarter" idx="10"/>
          </p:nvPr>
        </p:nvSpPr>
        <p:spPr/>
        <p:txBody>
          <a:bodyPr/>
          <a:lstStyle/>
          <a:p>
            <a:fld id="{9F4F81F6-E686-4BCF-BA3C-EFC8F861DBA0}" type="slidenum">
              <a:rPr lang="fr-CA" smtClean="0"/>
              <a:pPr/>
              <a:t>32</a:t>
            </a:fld>
            <a:endParaRPr lang="fr-CA"/>
          </a:p>
        </p:txBody>
      </p:sp>
      <p:pic>
        <p:nvPicPr>
          <p:cNvPr id="6" name="Picture 5">
            <a:extLst>
              <a:ext uri="{FF2B5EF4-FFF2-40B4-BE49-F238E27FC236}">
                <a16:creationId xmlns:a16="http://schemas.microsoft.com/office/drawing/2014/main" id="{289C262F-3264-F65B-F822-FE508DE741DA}"/>
              </a:ext>
            </a:extLst>
          </p:cNvPr>
          <p:cNvPicPr>
            <a:picLocks noChangeAspect="1"/>
          </p:cNvPicPr>
          <p:nvPr/>
        </p:nvPicPr>
        <p:blipFill>
          <a:blip r:embed="rId2"/>
          <a:stretch>
            <a:fillRect/>
          </a:stretch>
        </p:blipFill>
        <p:spPr>
          <a:xfrm>
            <a:off x="875459" y="1160035"/>
            <a:ext cx="10441081" cy="4537929"/>
          </a:xfrm>
          <a:prstGeom prst="rect">
            <a:avLst/>
          </a:prstGeom>
        </p:spPr>
      </p:pic>
    </p:spTree>
    <p:extLst>
      <p:ext uri="{BB962C8B-B14F-4D97-AF65-F5344CB8AC3E}">
        <p14:creationId xmlns:p14="http://schemas.microsoft.com/office/powerpoint/2010/main" val="211559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CF4A6F-D8BF-01B2-0B50-E0261843C8CC}"/>
              </a:ext>
            </a:extLst>
          </p:cNvPr>
          <p:cNvSpPr>
            <a:spLocks noGrp="1"/>
          </p:cNvSpPr>
          <p:nvPr>
            <p:ph type="sldNum" sz="quarter" idx="10"/>
          </p:nvPr>
        </p:nvSpPr>
        <p:spPr/>
        <p:txBody>
          <a:bodyPr/>
          <a:lstStyle/>
          <a:p>
            <a:fld id="{9F4F81F6-E686-4BCF-BA3C-EFC8F861DBA0}" type="slidenum">
              <a:rPr lang="fr-CA" smtClean="0"/>
              <a:pPr/>
              <a:t>4</a:t>
            </a:fld>
            <a:endParaRPr lang="fr-CA"/>
          </a:p>
        </p:txBody>
      </p:sp>
      <p:sp>
        <p:nvSpPr>
          <p:cNvPr id="4" name="Title 1">
            <a:extLst>
              <a:ext uri="{FF2B5EF4-FFF2-40B4-BE49-F238E27FC236}">
                <a16:creationId xmlns:a16="http://schemas.microsoft.com/office/drawing/2014/main" id="{922D0171-EBB4-1FC2-3D1D-8FCC88D33EF9}"/>
              </a:ext>
            </a:extLst>
          </p:cNvPr>
          <p:cNvSpPr txBox="1">
            <a:spLocks/>
          </p:cNvSpPr>
          <p:nvPr/>
        </p:nvSpPr>
        <p:spPr>
          <a:xfrm>
            <a:off x="855189" y="337779"/>
            <a:ext cx="10709850" cy="82492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2800" b="1" dirty="0"/>
              <a:t>Cross Project Indicators</a:t>
            </a:r>
          </a:p>
        </p:txBody>
      </p:sp>
      <p:graphicFrame>
        <p:nvGraphicFramePr>
          <p:cNvPr id="6" name="Table 5">
            <a:extLst>
              <a:ext uri="{FF2B5EF4-FFF2-40B4-BE49-F238E27FC236}">
                <a16:creationId xmlns:a16="http://schemas.microsoft.com/office/drawing/2014/main" id="{B94992FC-1FD7-713A-370C-0222539B9D61}"/>
              </a:ext>
            </a:extLst>
          </p:cNvPr>
          <p:cNvGraphicFramePr>
            <a:graphicFrameLocks noGrp="1"/>
          </p:cNvGraphicFramePr>
          <p:nvPr>
            <p:extLst>
              <p:ext uri="{D42A27DB-BD31-4B8C-83A1-F6EECF244321}">
                <p14:modId xmlns:p14="http://schemas.microsoft.com/office/powerpoint/2010/main" val="3933098179"/>
              </p:ext>
            </p:extLst>
          </p:nvPr>
        </p:nvGraphicFramePr>
        <p:xfrm>
          <a:off x="898176" y="959395"/>
          <a:ext cx="10395648" cy="5278605"/>
        </p:xfrm>
        <a:graphic>
          <a:graphicData uri="http://schemas.openxmlformats.org/drawingml/2006/table">
            <a:tbl>
              <a:tblPr>
                <a:tableStyleId>{2D5ABB26-0587-4C30-8999-92F81FD0307C}</a:tableStyleId>
              </a:tblPr>
              <a:tblGrid>
                <a:gridCol w="2675103">
                  <a:extLst>
                    <a:ext uri="{9D8B030D-6E8A-4147-A177-3AD203B41FA5}">
                      <a16:colId xmlns:a16="http://schemas.microsoft.com/office/drawing/2014/main" val="1101969556"/>
                    </a:ext>
                  </a:extLst>
                </a:gridCol>
                <a:gridCol w="7720545">
                  <a:extLst>
                    <a:ext uri="{9D8B030D-6E8A-4147-A177-3AD203B41FA5}">
                      <a16:colId xmlns:a16="http://schemas.microsoft.com/office/drawing/2014/main" val="1081575229"/>
                    </a:ext>
                  </a:extLst>
                </a:gridCol>
              </a:tblGrid>
              <a:tr h="189551">
                <a:tc>
                  <a:txBody>
                    <a:bodyPr/>
                    <a:lstStyle/>
                    <a:p>
                      <a:pPr algn="l" rtl="0" fontAlgn="base">
                        <a:lnSpc>
                          <a:spcPts val="1050"/>
                        </a:lnSpc>
                        <a:buNone/>
                      </a:pPr>
                      <a:r>
                        <a:rPr lang="en-CA" sz="1400" b="1" dirty="0">
                          <a:solidFill>
                            <a:srgbClr val="002060"/>
                          </a:solidFill>
                          <a:effectLst/>
                        </a:rPr>
                        <a:t>Name</a:t>
                      </a:r>
                      <a:r>
                        <a:rPr lang="en-CA" sz="1400" b="0" dirty="0">
                          <a:solidFill>
                            <a:srgbClr val="002060"/>
                          </a:solidFill>
                          <a:effectLst/>
                        </a:rPr>
                        <a:t> </a:t>
                      </a:r>
                      <a:endParaRPr lang="en-CA" sz="1400" b="0" i="0" dirty="0">
                        <a:effectLst/>
                      </a:endParaRPr>
                    </a:p>
                  </a:txBody>
                  <a:tcPr>
                    <a:lnB w="12700" cap="flat" cmpd="sng" algn="ctr">
                      <a:solidFill>
                        <a:schemeClr val="tx1"/>
                      </a:solidFill>
                      <a:prstDash val="solid"/>
                      <a:round/>
                      <a:headEnd type="none" w="med" len="med"/>
                      <a:tailEnd type="none" w="med" len="med"/>
                    </a:lnB>
                  </a:tcPr>
                </a:tc>
                <a:tc>
                  <a:txBody>
                    <a:bodyPr/>
                    <a:lstStyle/>
                    <a:p>
                      <a:pPr algn="l" rtl="0" fontAlgn="base">
                        <a:lnSpc>
                          <a:spcPts val="1050"/>
                        </a:lnSpc>
                        <a:buNone/>
                      </a:pPr>
                      <a:r>
                        <a:rPr lang="en-CA" sz="1400" b="1" dirty="0">
                          <a:solidFill>
                            <a:srgbClr val="002060"/>
                          </a:solidFill>
                          <a:effectLst/>
                        </a:rPr>
                        <a:t>General Definition</a:t>
                      </a:r>
                      <a:r>
                        <a:rPr lang="en-CA" sz="1400" b="0" dirty="0">
                          <a:solidFill>
                            <a:srgbClr val="002060"/>
                          </a:solidFill>
                          <a:effectLst/>
                        </a:rPr>
                        <a:t> </a:t>
                      </a:r>
                      <a:endParaRPr lang="en-CA" sz="1400" b="0" i="0" dirty="0">
                        <a:effectLst/>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4554433"/>
                  </a:ext>
                </a:extLst>
              </a:tr>
              <a:tr h="185801">
                <a:tc>
                  <a:txBody>
                    <a:bodyPr/>
                    <a:lstStyle/>
                    <a:p>
                      <a:pPr algn="l" rtl="0" fontAlgn="base">
                        <a:lnSpc>
                          <a:spcPct val="100000"/>
                        </a:lnSpc>
                        <a:buNone/>
                      </a:pPr>
                      <a:r>
                        <a:rPr lang="en-CA" sz="1200" b="1" dirty="0">
                          <a:solidFill>
                            <a:srgbClr val="000000"/>
                          </a:solidFill>
                          <a:effectLst/>
                        </a:rPr>
                        <a:t>Service volume</a:t>
                      </a:r>
                      <a:r>
                        <a:rPr lang="en-CA" sz="1200" b="0" dirty="0">
                          <a:solidFill>
                            <a:srgbClr val="000000"/>
                          </a:solidFill>
                          <a:effectLst/>
                        </a:rPr>
                        <a:t> </a:t>
                      </a:r>
                      <a:endParaRPr lang="en-CA"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dirty="0">
                          <a:solidFill>
                            <a:srgbClr val="000000"/>
                          </a:solidFill>
                          <a:effectLst/>
                        </a:rPr>
                        <a:t>Number of home care services provided per month in HC. </a:t>
                      </a:r>
                      <a:endParaRPr lang="en-US"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5058208"/>
                  </a:ext>
                </a:extLst>
              </a:tr>
              <a:tr h="185801">
                <a:tc>
                  <a:txBody>
                    <a:bodyPr/>
                    <a:lstStyle/>
                    <a:p>
                      <a:pPr algn="l" rtl="0" fontAlgn="base">
                        <a:lnSpc>
                          <a:spcPct val="100000"/>
                        </a:lnSpc>
                        <a:buNone/>
                      </a:pPr>
                      <a:r>
                        <a:rPr lang="en-CA" sz="1200" b="1" dirty="0">
                          <a:solidFill>
                            <a:srgbClr val="000000"/>
                          </a:solidFill>
                          <a:effectLst/>
                        </a:rPr>
                        <a:t>Service </a:t>
                      </a:r>
                      <a:r>
                        <a:rPr kumimoji="0" lang="en-CA" sz="1200" b="1" i="0" u="none" strike="noStrike" kern="1200" cap="none" spc="0" normalizeH="0" baseline="0" noProof="0" dirty="0">
                          <a:ln>
                            <a:noFill/>
                          </a:ln>
                          <a:solidFill>
                            <a:srgbClr val="0A1A31"/>
                          </a:solidFill>
                          <a:effectLst/>
                          <a:uLnTx/>
                          <a:uFillTx/>
                          <a:latin typeface="+mn-lt"/>
                          <a:ea typeface="+mn-ea"/>
                          <a:cs typeface="+mn-cs"/>
                        </a:rPr>
                        <a:t>time per patient-month</a:t>
                      </a:r>
                      <a:r>
                        <a:rPr lang="en-CA" sz="1200" b="0" dirty="0">
                          <a:solidFill>
                            <a:srgbClr val="000000"/>
                          </a:solidFill>
                          <a:effectLst/>
                        </a:rPr>
                        <a:t> </a:t>
                      </a:r>
                      <a:endParaRPr lang="en-CA"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dirty="0">
                          <a:solidFill>
                            <a:srgbClr val="000000"/>
                          </a:solidFill>
                          <a:effectLst/>
                        </a:rPr>
                        <a:t>Service unit-time for services provided per month in HC. </a:t>
                      </a:r>
                      <a:endParaRPr lang="en-US"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5390816"/>
                  </a:ext>
                </a:extLst>
              </a:tr>
              <a:tr h="185801">
                <a:tc>
                  <a:txBody>
                    <a:bodyPr/>
                    <a:lstStyle/>
                    <a:p>
                      <a:pPr algn="l" rtl="0" fontAlgn="base">
                        <a:lnSpc>
                          <a:spcPct val="100000"/>
                        </a:lnSpc>
                        <a:buNone/>
                      </a:pPr>
                      <a:r>
                        <a:rPr lang="en-CA" sz="1200" b="1" dirty="0">
                          <a:effectLst/>
                        </a:rPr>
                        <a:t>Time receiving home care</a:t>
                      </a:r>
                      <a:r>
                        <a:rPr lang="en-CA" sz="1200" b="0" dirty="0">
                          <a:effectLst/>
                        </a:rPr>
                        <a:t> </a:t>
                      </a:r>
                      <a:endParaRPr lang="en-CA"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a:solidFill>
                            <a:srgbClr val="242424"/>
                          </a:solidFill>
                          <a:effectLst/>
                        </a:rPr>
                        <a:t>Average length of home care enrollment per admission. </a:t>
                      </a:r>
                      <a:endParaRPr lang="en-US"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5635822"/>
                  </a:ext>
                </a:extLst>
              </a:tr>
              <a:tr h="414929">
                <a:tc>
                  <a:txBody>
                    <a:bodyPr/>
                    <a:lstStyle/>
                    <a:p>
                      <a:pPr algn="l" rtl="0" fontAlgn="base">
                        <a:lnSpc>
                          <a:spcPct val="100000"/>
                        </a:lnSpc>
                        <a:buNone/>
                      </a:pPr>
                      <a:r>
                        <a:rPr lang="en-US" sz="1200" b="1" dirty="0">
                          <a:effectLst/>
                        </a:rPr>
                        <a:t>Timeliness of service initiation (referral to first service within 3 days)</a:t>
                      </a:r>
                      <a:r>
                        <a:rPr lang="en-US" sz="1200" b="0" dirty="0">
                          <a:effectLst/>
                        </a:rPr>
                        <a:t> </a:t>
                      </a:r>
                      <a:endParaRPr lang="en-US" sz="1200" b="0" i="0" dirty="0">
                        <a:effectLst/>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dirty="0">
                          <a:solidFill>
                            <a:srgbClr val="000000"/>
                          </a:solidFill>
                          <a:effectLst/>
                        </a:rPr>
                        <a:t>Proportion of admissions where the patient waited more than 3 days between referral and first HC service. </a:t>
                      </a:r>
                      <a:endParaRPr lang="en-US"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637385"/>
                  </a:ext>
                </a:extLst>
              </a:tr>
              <a:tr h="300365">
                <a:tc>
                  <a:txBody>
                    <a:bodyPr/>
                    <a:lstStyle/>
                    <a:p>
                      <a:pPr algn="l" rtl="0" fontAlgn="base">
                        <a:lnSpc>
                          <a:spcPct val="100000"/>
                        </a:lnSpc>
                        <a:buNone/>
                      </a:pPr>
                      <a:r>
                        <a:rPr lang="en-US" sz="1200" b="1">
                          <a:solidFill>
                            <a:srgbClr val="000000"/>
                          </a:solidFill>
                          <a:effectLst/>
                        </a:rPr>
                        <a:t>Average wait time from referral to service  </a:t>
                      </a:r>
                      <a:r>
                        <a:rPr lang="en-US" sz="1200" b="0">
                          <a:solidFill>
                            <a:srgbClr val="000000"/>
                          </a:solidFill>
                          <a:effectLst/>
                        </a:rPr>
                        <a:t> </a:t>
                      </a:r>
                      <a:endParaRPr lang="en-US"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dirty="0">
                          <a:solidFill>
                            <a:srgbClr val="000000"/>
                          </a:solidFill>
                          <a:effectLst/>
                        </a:rPr>
                        <a:t>Average number of days between referral and first HC service.  </a:t>
                      </a:r>
                      <a:endParaRPr lang="en-US"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2030147"/>
                  </a:ext>
                </a:extLst>
              </a:tr>
              <a:tr h="300365">
                <a:tc>
                  <a:txBody>
                    <a:bodyPr/>
                    <a:lstStyle/>
                    <a:p>
                      <a:pPr algn="l" rtl="0" fontAlgn="base">
                        <a:lnSpc>
                          <a:spcPct val="100000"/>
                        </a:lnSpc>
                        <a:buNone/>
                      </a:pPr>
                      <a:r>
                        <a:rPr lang="en-US" sz="1200" b="1">
                          <a:solidFill>
                            <a:srgbClr val="000000"/>
                          </a:solidFill>
                          <a:effectLst/>
                        </a:rPr>
                        <a:t>Average wait time from assessment to service   </a:t>
                      </a:r>
                      <a:r>
                        <a:rPr lang="en-US" sz="1200" b="0">
                          <a:solidFill>
                            <a:srgbClr val="000000"/>
                          </a:solidFill>
                          <a:effectLst/>
                        </a:rPr>
                        <a:t> </a:t>
                      </a:r>
                      <a:endParaRPr lang="en-US"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dirty="0">
                          <a:solidFill>
                            <a:srgbClr val="000000"/>
                          </a:solidFill>
                          <a:effectLst/>
                        </a:rPr>
                        <a:t>Average number of days between assessment and first HC service </a:t>
                      </a:r>
                      <a:endParaRPr lang="en-US"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3674867"/>
                  </a:ext>
                </a:extLst>
              </a:tr>
              <a:tr h="300365">
                <a:tc>
                  <a:txBody>
                    <a:bodyPr/>
                    <a:lstStyle/>
                    <a:p>
                      <a:pPr algn="l" rtl="0" fontAlgn="base">
                        <a:lnSpc>
                          <a:spcPct val="100000"/>
                        </a:lnSpc>
                        <a:buNone/>
                      </a:pPr>
                      <a:r>
                        <a:rPr lang="en-CA" sz="1200" b="1">
                          <a:solidFill>
                            <a:srgbClr val="000000"/>
                          </a:solidFill>
                          <a:effectLst/>
                        </a:rPr>
                        <a:t>Change in health status </a:t>
                      </a:r>
                      <a:r>
                        <a:rPr lang="en-CA" sz="1200" b="0">
                          <a:solidFill>
                            <a:srgbClr val="000000"/>
                          </a:solidFill>
                          <a:effectLst/>
                        </a:rPr>
                        <a:t> </a:t>
                      </a:r>
                      <a:endParaRPr lang="en-CA"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dirty="0">
                          <a:solidFill>
                            <a:srgbClr val="000000"/>
                          </a:solidFill>
                          <a:effectLst/>
                        </a:rPr>
                        <a:t>Change in MDSHSI score among home care clients that had two </a:t>
                      </a:r>
                      <a:r>
                        <a:rPr lang="en-US" sz="1200" b="0" dirty="0" err="1">
                          <a:solidFill>
                            <a:srgbClr val="000000"/>
                          </a:solidFill>
                          <a:effectLst/>
                        </a:rPr>
                        <a:t>interRAIHC</a:t>
                      </a:r>
                      <a:r>
                        <a:rPr lang="en-US" sz="1200" b="0" dirty="0">
                          <a:solidFill>
                            <a:srgbClr val="000000"/>
                          </a:solidFill>
                          <a:effectLst/>
                        </a:rPr>
                        <a:t> assessments in a 365-day period. </a:t>
                      </a:r>
                      <a:endParaRPr lang="en-US"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8206886"/>
                  </a:ext>
                </a:extLst>
              </a:tr>
              <a:tr h="185801">
                <a:tc>
                  <a:txBody>
                    <a:bodyPr/>
                    <a:lstStyle/>
                    <a:p>
                      <a:pPr algn="l" rtl="0" fontAlgn="base">
                        <a:lnSpc>
                          <a:spcPct val="100000"/>
                        </a:lnSpc>
                        <a:buNone/>
                      </a:pPr>
                      <a:r>
                        <a:rPr lang="en-CA" sz="1200" b="1">
                          <a:solidFill>
                            <a:srgbClr val="000000"/>
                          </a:solidFill>
                          <a:effectLst/>
                        </a:rPr>
                        <a:t>Total cost</a:t>
                      </a:r>
                      <a:r>
                        <a:rPr lang="en-CA" sz="1200" b="0">
                          <a:solidFill>
                            <a:srgbClr val="000000"/>
                          </a:solidFill>
                          <a:effectLst/>
                        </a:rPr>
                        <a:t> </a:t>
                      </a:r>
                      <a:endParaRPr lang="en-CA"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a:solidFill>
                            <a:srgbClr val="000000"/>
                          </a:solidFill>
                          <a:effectLst/>
                        </a:rPr>
                        <a:t>Average attributable total government health care spending per individual, per month alive. </a:t>
                      </a:r>
                      <a:endParaRPr lang="en-US"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64060613"/>
                  </a:ext>
                </a:extLst>
              </a:tr>
              <a:tr h="300365">
                <a:tc>
                  <a:txBody>
                    <a:bodyPr/>
                    <a:lstStyle/>
                    <a:p>
                      <a:pPr algn="l" rtl="0" fontAlgn="base">
                        <a:lnSpc>
                          <a:spcPct val="100000"/>
                        </a:lnSpc>
                        <a:buNone/>
                      </a:pPr>
                      <a:r>
                        <a:rPr lang="en-CA" sz="1200" b="1">
                          <a:solidFill>
                            <a:srgbClr val="000000"/>
                          </a:solidFill>
                          <a:effectLst/>
                        </a:rPr>
                        <a:t>Homecare costs</a:t>
                      </a:r>
                      <a:r>
                        <a:rPr lang="en-CA" sz="1200" b="0">
                          <a:solidFill>
                            <a:srgbClr val="000000"/>
                          </a:solidFill>
                          <a:effectLst/>
                        </a:rPr>
                        <a:t> </a:t>
                      </a:r>
                      <a:endParaRPr lang="en-CA"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dirty="0">
                          <a:solidFill>
                            <a:srgbClr val="000000"/>
                          </a:solidFill>
                          <a:effectLst/>
                        </a:rPr>
                        <a:t>Average attributable government health care spending per individual, per month alive for homecare costs. </a:t>
                      </a:r>
                      <a:endParaRPr lang="en-US"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8062080"/>
                  </a:ext>
                </a:extLst>
              </a:tr>
              <a:tr h="300365">
                <a:tc>
                  <a:txBody>
                    <a:bodyPr/>
                    <a:lstStyle/>
                    <a:p>
                      <a:pPr algn="l" rtl="0" fontAlgn="base">
                        <a:lnSpc>
                          <a:spcPct val="100000"/>
                        </a:lnSpc>
                        <a:buNone/>
                      </a:pPr>
                      <a:r>
                        <a:rPr lang="en-US" sz="1200" b="1">
                          <a:solidFill>
                            <a:srgbClr val="000000"/>
                          </a:solidFill>
                          <a:effectLst/>
                        </a:rPr>
                        <a:t>ED visits for conditions best managed elsewhere</a:t>
                      </a:r>
                      <a:r>
                        <a:rPr lang="en-US" sz="1200" b="0">
                          <a:solidFill>
                            <a:srgbClr val="000000"/>
                          </a:solidFill>
                          <a:effectLst/>
                        </a:rPr>
                        <a:t> </a:t>
                      </a:r>
                      <a:endParaRPr lang="en-US"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a:solidFill>
                            <a:srgbClr val="000000"/>
                          </a:solidFill>
                          <a:effectLst/>
                        </a:rPr>
                        <a:t>Percentage of patients or clients who visited the emergency department (ED) for conditions “best managed elsewhere". </a:t>
                      </a:r>
                      <a:endParaRPr lang="en-US"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387962"/>
                  </a:ext>
                </a:extLst>
              </a:tr>
              <a:tr h="300365">
                <a:tc>
                  <a:txBody>
                    <a:bodyPr/>
                    <a:lstStyle/>
                    <a:p>
                      <a:pPr algn="l" rtl="0" fontAlgn="base">
                        <a:lnSpc>
                          <a:spcPct val="100000"/>
                        </a:lnSpc>
                        <a:buNone/>
                      </a:pPr>
                      <a:r>
                        <a:rPr lang="en-CA" sz="1200" b="1">
                          <a:solidFill>
                            <a:srgbClr val="000000"/>
                          </a:solidFill>
                          <a:effectLst/>
                        </a:rPr>
                        <a:t>Unplanned hospitalizations</a:t>
                      </a:r>
                      <a:r>
                        <a:rPr lang="en-CA" sz="1200" b="0">
                          <a:solidFill>
                            <a:srgbClr val="000000"/>
                          </a:solidFill>
                          <a:effectLst/>
                        </a:rPr>
                        <a:t> </a:t>
                      </a:r>
                      <a:endParaRPr lang="en-CA"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dirty="0">
                          <a:solidFill>
                            <a:srgbClr val="000000"/>
                          </a:solidFill>
                          <a:effectLst/>
                        </a:rPr>
                        <a:t>Percentage of home care clients who experienced an unplanned admission to hospital for medical reasons. </a:t>
                      </a:r>
                      <a:endParaRPr lang="en-US"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1660377"/>
                  </a:ext>
                </a:extLst>
              </a:tr>
              <a:tr h="185801">
                <a:tc>
                  <a:txBody>
                    <a:bodyPr/>
                    <a:lstStyle/>
                    <a:p>
                      <a:pPr algn="l" rtl="0" fontAlgn="base">
                        <a:lnSpc>
                          <a:spcPct val="100000"/>
                        </a:lnSpc>
                        <a:buNone/>
                      </a:pPr>
                      <a:r>
                        <a:rPr lang="en-CA" sz="1200" b="1">
                          <a:solidFill>
                            <a:srgbClr val="000000"/>
                          </a:solidFill>
                          <a:effectLst/>
                        </a:rPr>
                        <a:t>Alternate level care days</a:t>
                      </a:r>
                      <a:r>
                        <a:rPr lang="en-CA" sz="1200" b="0">
                          <a:solidFill>
                            <a:srgbClr val="000000"/>
                          </a:solidFill>
                          <a:effectLst/>
                        </a:rPr>
                        <a:t> </a:t>
                      </a:r>
                      <a:endParaRPr lang="en-CA"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a:solidFill>
                            <a:srgbClr val="000000"/>
                          </a:solidFill>
                          <a:effectLst/>
                        </a:rPr>
                        <a:t>Proportion of days in acute inpatient care that were spent in alternate level of care (ALC). </a:t>
                      </a:r>
                      <a:endParaRPr lang="en-US"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540445"/>
                  </a:ext>
                </a:extLst>
              </a:tr>
              <a:tr h="300365">
                <a:tc>
                  <a:txBody>
                    <a:bodyPr/>
                    <a:lstStyle/>
                    <a:p>
                      <a:pPr algn="l" rtl="0" fontAlgn="base">
                        <a:lnSpc>
                          <a:spcPct val="100000"/>
                        </a:lnSpc>
                        <a:buNone/>
                      </a:pPr>
                      <a:r>
                        <a:rPr lang="en-US" sz="1200" b="1">
                          <a:solidFill>
                            <a:srgbClr val="000000"/>
                          </a:solidFill>
                          <a:effectLst/>
                        </a:rPr>
                        <a:t>Alternate level of care conversion</a:t>
                      </a:r>
                      <a:r>
                        <a:rPr lang="en-US" sz="1200" b="0">
                          <a:solidFill>
                            <a:srgbClr val="000000"/>
                          </a:solidFill>
                          <a:effectLst/>
                        </a:rPr>
                        <a:t> </a:t>
                      </a:r>
                      <a:endParaRPr lang="en-US" sz="12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200" b="0" dirty="0">
                          <a:solidFill>
                            <a:srgbClr val="000000"/>
                          </a:solidFill>
                          <a:effectLst/>
                        </a:rPr>
                        <a:t>Proportion of </a:t>
                      </a:r>
                      <a:r>
                        <a:rPr lang="en-US" sz="1200" b="0" dirty="0" err="1">
                          <a:solidFill>
                            <a:srgbClr val="000000"/>
                          </a:solidFill>
                          <a:effectLst/>
                        </a:rPr>
                        <a:t>hospitalisations</a:t>
                      </a:r>
                      <a:r>
                        <a:rPr lang="en-US" sz="1200" b="0" dirty="0">
                          <a:solidFill>
                            <a:srgbClr val="000000"/>
                          </a:solidFill>
                          <a:effectLst/>
                        </a:rPr>
                        <a:t> which had ALC days. </a:t>
                      </a:r>
                      <a:endParaRPr lang="en-US" sz="12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44000"/>
                  </a:ext>
                </a:extLst>
              </a:tr>
              <a:tr h="300365">
                <a:tc>
                  <a:txBody>
                    <a:bodyPr/>
                    <a:lstStyle/>
                    <a:p>
                      <a:pPr algn="l" rtl="0" fontAlgn="base">
                        <a:lnSpc>
                          <a:spcPct val="100000"/>
                        </a:lnSpc>
                        <a:buNone/>
                      </a:pPr>
                      <a:r>
                        <a:rPr lang="en-CA" sz="1200" b="1">
                          <a:effectLst/>
                        </a:rPr>
                        <a:t>Caregiver distress</a:t>
                      </a:r>
                      <a:r>
                        <a:rPr lang="en-CA" sz="1200" b="0">
                          <a:effectLst/>
                        </a:rPr>
                        <a:t> </a:t>
                      </a:r>
                      <a:endParaRPr lang="en-CA" sz="1200" b="0" i="0">
                        <a:effectLst/>
                      </a:endParaRPr>
                    </a:p>
                  </a:txBody>
                  <a:tcP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ase">
                        <a:lnSpc>
                          <a:spcPct val="100000"/>
                        </a:lnSpc>
                        <a:buNone/>
                      </a:pPr>
                      <a:r>
                        <a:rPr lang="en-US" sz="1200" b="0" dirty="0">
                          <a:solidFill>
                            <a:srgbClr val="242424"/>
                          </a:solidFill>
                          <a:effectLst/>
                        </a:rPr>
                        <a:t>Percentage of home care clients who reported that their primary informal caregiver expressed continued feelings of distress, anger or depression over a six-month period. </a:t>
                      </a:r>
                      <a:endParaRPr lang="en-US" sz="1200" b="0" i="0" dirty="0">
                        <a:effectLst/>
                      </a:endParaRPr>
                    </a:p>
                  </a:txBody>
                  <a:tcP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690126"/>
                  </a:ext>
                </a:extLst>
              </a:tr>
            </a:tbl>
          </a:graphicData>
        </a:graphic>
      </p:graphicFrame>
    </p:spTree>
    <p:extLst>
      <p:ext uri="{BB962C8B-B14F-4D97-AF65-F5344CB8AC3E}">
        <p14:creationId xmlns:p14="http://schemas.microsoft.com/office/powerpoint/2010/main" val="911317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D97BF55-C8BB-CB70-847B-BB64BD9E7CD9}"/>
              </a:ext>
            </a:extLst>
          </p:cNvPr>
          <p:cNvSpPr>
            <a:spLocks noGrp="1"/>
          </p:cNvSpPr>
          <p:nvPr>
            <p:ph type="sldNum" sz="quarter" idx="10"/>
          </p:nvPr>
        </p:nvSpPr>
        <p:spPr/>
        <p:txBody>
          <a:bodyPr/>
          <a:lstStyle/>
          <a:p>
            <a:fld id="{9F4F81F6-E686-4BCF-BA3C-EFC8F861DBA0}" type="slidenum">
              <a:rPr lang="fr-CA" smtClean="0"/>
              <a:pPr/>
              <a:t>5</a:t>
            </a:fld>
            <a:endParaRPr lang="fr-CA"/>
          </a:p>
        </p:txBody>
      </p:sp>
      <p:graphicFrame>
        <p:nvGraphicFramePr>
          <p:cNvPr id="4" name="Table 3">
            <a:extLst>
              <a:ext uri="{FF2B5EF4-FFF2-40B4-BE49-F238E27FC236}">
                <a16:creationId xmlns:a16="http://schemas.microsoft.com/office/drawing/2014/main" id="{29DB94C5-FCB6-70E3-50B9-5538A6A3F522}"/>
              </a:ext>
            </a:extLst>
          </p:cNvPr>
          <p:cNvGraphicFramePr>
            <a:graphicFrameLocks noGrp="1"/>
          </p:cNvGraphicFramePr>
          <p:nvPr>
            <p:extLst>
              <p:ext uri="{D42A27DB-BD31-4B8C-83A1-F6EECF244321}">
                <p14:modId xmlns:p14="http://schemas.microsoft.com/office/powerpoint/2010/main" val="3354681794"/>
              </p:ext>
            </p:extLst>
          </p:nvPr>
        </p:nvGraphicFramePr>
        <p:xfrm>
          <a:off x="1525905" y="1935480"/>
          <a:ext cx="9140190" cy="3336564"/>
        </p:xfrm>
        <a:graphic>
          <a:graphicData uri="http://schemas.openxmlformats.org/drawingml/2006/table">
            <a:tbl>
              <a:tblPr>
                <a:tableStyleId>{2D5ABB26-0587-4C30-8999-92F81FD0307C}</a:tableStyleId>
              </a:tblPr>
              <a:tblGrid>
                <a:gridCol w="3011261">
                  <a:extLst>
                    <a:ext uri="{9D8B030D-6E8A-4147-A177-3AD203B41FA5}">
                      <a16:colId xmlns:a16="http://schemas.microsoft.com/office/drawing/2014/main" val="3029506695"/>
                    </a:ext>
                  </a:extLst>
                </a:gridCol>
                <a:gridCol w="6128929">
                  <a:extLst>
                    <a:ext uri="{9D8B030D-6E8A-4147-A177-3AD203B41FA5}">
                      <a16:colId xmlns:a16="http://schemas.microsoft.com/office/drawing/2014/main" val="3182940837"/>
                    </a:ext>
                  </a:extLst>
                </a:gridCol>
              </a:tblGrid>
              <a:tr h="377227">
                <a:tc>
                  <a:txBody>
                    <a:bodyPr/>
                    <a:lstStyle/>
                    <a:p>
                      <a:pPr algn="l" rtl="0" fontAlgn="base">
                        <a:lnSpc>
                          <a:spcPts val="1050"/>
                        </a:lnSpc>
                        <a:buNone/>
                      </a:pPr>
                      <a:r>
                        <a:rPr lang="en-CA" sz="1400" b="1">
                          <a:solidFill>
                            <a:srgbClr val="002060"/>
                          </a:solidFill>
                          <a:effectLst/>
                        </a:rPr>
                        <a:t>Name</a:t>
                      </a:r>
                      <a:r>
                        <a:rPr lang="en-CA" sz="1400" b="0">
                          <a:solidFill>
                            <a:srgbClr val="002060"/>
                          </a:solidFill>
                          <a:effectLst/>
                        </a:rPr>
                        <a:t> </a:t>
                      </a:r>
                      <a:endParaRPr lang="en-CA" sz="1400" b="0" i="0">
                        <a:effectLst/>
                      </a:endParaRPr>
                    </a:p>
                  </a:txBody>
                  <a:tcPr>
                    <a:lnB w="12700" cap="flat" cmpd="sng" algn="ctr">
                      <a:solidFill>
                        <a:schemeClr val="tx1"/>
                      </a:solidFill>
                      <a:prstDash val="solid"/>
                      <a:round/>
                      <a:headEnd type="none" w="med" len="med"/>
                      <a:tailEnd type="none" w="med" len="med"/>
                    </a:lnB>
                  </a:tcPr>
                </a:tc>
                <a:tc>
                  <a:txBody>
                    <a:bodyPr/>
                    <a:lstStyle/>
                    <a:p>
                      <a:pPr algn="l" rtl="0" fontAlgn="base">
                        <a:lnSpc>
                          <a:spcPts val="1050"/>
                        </a:lnSpc>
                        <a:buNone/>
                      </a:pPr>
                      <a:r>
                        <a:rPr lang="en-CA" sz="1400" b="1">
                          <a:solidFill>
                            <a:srgbClr val="002060"/>
                          </a:solidFill>
                          <a:effectLst/>
                        </a:rPr>
                        <a:t>General Definition</a:t>
                      </a:r>
                      <a:r>
                        <a:rPr lang="en-CA" sz="1400" b="0">
                          <a:solidFill>
                            <a:srgbClr val="002060"/>
                          </a:solidFill>
                          <a:effectLst/>
                        </a:rPr>
                        <a:t> </a:t>
                      </a:r>
                      <a:endParaRPr lang="en-CA" sz="1400" b="0" i="0">
                        <a:effectLst/>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1971447"/>
                  </a:ext>
                </a:extLst>
              </a:tr>
              <a:tr h="590609">
                <a:tc>
                  <a:txBody>
                    <a:bodyPr/>
                    <a:lstStyle/>
                    <a:p>
                      <a:pPr algn="l" rtl="0" fontAlgn="base">
                        <a:lnSpc>
                          <a:spcPct val="100000"/>
                        </a:lnSpc>
                        <a:buNone/>
                      </a:pPr>
                      <a:r>
                        <a:rPr lang="en-US" sz="1400" b="1" dirty="0">
                          <a:solidFill>
                            <a:srgbClr val="000000"/>
                          </a:solidFill>
                          <a:effectLst/>
                        </a:rPr>
                        <a:t>ED visits in the last 30 days of life </a:t>
                      </a:r>
                      <a:r>
                        <a:rPr lang="en-US" sz="1400" b="0" dirty="0">
                          <a:solidFill>
                            <a:srgbClr val="000000"/>
                          </a:solidFill>
                          <a:effectLst/>
                        </a:rPr>
                        <a:t> </a:t>
                      </a:r>
                      <a:endParaRPr lang="en-US" sz="14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400" b="0" dirty="0">
                          <a:solidFill>
                            <a:srgbClr val="000000"/>
                          </a:solidFill>
                          <a:effectLst/>
                        </a:rPr>
                        <a:t>The proportion of decedents that had one or more unplanned emergency department visits in their last 30 days of life. </a:t>
                      </a:r>
                      <a:endParaRPr lang="en-US" sz="1400" b="0" i="0" dirty="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4082382"/>
                  </a:ext>
                </a:extLst>
              </a:tr>
              <a:tr h="818604">
                <a:tc>
                  <a:txBody>
                    <a:bodyPr/>
                    <a:lstStyle/>
                    <a:p>
                      <a:pPr algn="l" rtl="0" fontAlgn="base">
                        <a:lnSpc>
                          <a:spcPct val="100000"/>
                        </a:lnSpc>
                        <a:buNone/>
                      </a:pPr>
                      <a:r>
                        <a:rPr lang="en-US" sz="1400" b="1">
                          <a:solidFill>
                            <a:srgbClr val="000000"/>
                          </a:solidFill>
                          <a:effectLst/>
                        </a:rPr>
                        <a:t>Proportion of decedents receiving palliative home care in the last 90 days of life</a:t>
                      </a:r>
                      <a:r>
                        <a:rPr lang="en-US" sz="1400" b="0">
                          <a:solidFill>
                            <a:srgbClr val="000000"/>
                          </a:solidFill>
                          <a:effectLst/>
                        </a:rPr>
                        <a:t> </a:t>
                      </a:r>
                      <a:endParaRPr lang="en-US" sz="14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400" b="0">
                          <a:solidFill>
                            <a:srgbClr val="000000"/>
                          </a:solidFill>
                          <a:effectLst/>
                        </a:rPr>
                        <a:t>The proportion of decedents that had one or more palliative home care services (excluding care management and placement services) in their last 90 days of life. </a:t>
                      </a:r>
                      <a:endParaRPr lang="en-US" sz="14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8509079"/>
                  </a:ext>
                </a:extLst>
              </a:tr>
              <a:tr h="601872">
                <a:tc>
                  <a:txBody>
                    <a:bodyPr/>
                    <a:lstStyle/>
                    <a:p>
                      <a:pPr algn="l" rtl="0" fontAlgn="base">
                        <a:lnSpc>
                          <a:spcPct val="100000"/>
                        </a:lnSpc>
                        <a:buNone/>
                      </a:pPr>
                      <a:r>
                        <a:rPr lang="en-US" sz="1400" b="1">
                          <a:solidFill>
                            <a:srgbClr val="000000"/>
                          </a:solidFill>
                          <a:effectLst/>
                        </a:rPr>
                        <a:t>Days spent at home in the last 6 months (180 days) of life</a:t>
                      </a:r>
                      <a:r>
                        <a:rPr lang="en-US" sz="1400" b="0">
                          <a:solidFill>
                            <a:srgbClr val="000000"/>
                          </a:solidFill>
                          <a:effectLst/>
                        </a:rPr>
                        <a:t> </a:t>
                      </a:r>
                      <a:endParaRPr lang="en-US" sz="14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lnSpc>
                          <a:spcPct val="100000"/>
                        </a:lnSpc>
                        <a:buNone/>
                      </a:pPr>
                      <a:r>
                        <a:rPr lang="en-US" sz="1400" b="0">
                          <a:solidFill>
                            <a:srgbClr val="000000"/>
                          </a:solidFill>
                          <a:effectLst/>
                        </a:rPr>
                        <a:t>Average days at home (180 minus total days in hospital, emergency department, inpatient rehab and complex continuing care) in the last 6 months of life. </a:t>
                      </a:r>
                      <a:endParaRPr lang="en-US" sz="1400" b="0" i="0">
                        <a:effectLst/>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7794681"/>
                  </a:ext>
                </a:extLst>
              </a:tr>
              <a:tr h="818604">
                <a:tc>
                  <a:txBody>
                    <a:bodyPr/>
                    <a:lstStyle/>
                    <a:p>
                      <a:pPr algn="l" rtl="0" fontAlgn="base">
                        <a:lnSpc>
                          <a:spcPct val="100000"/>
                        </a:lnSpc>
                        <a:buNone/>
                      </a:pPr>
                      <a:r>
                        <a:rPr lang="en-CA" sz="1400" b="1" dirty="0">
                          <a:solidFill>
                            <a:srgbClr val="000000"/>
                          </a:solidFill>
                          <a:effectLst/>
                        </a:rPr>
                        <a:t>Deaths in hospital</a:t>
                      </a:r>
                      <a:r>
                        <a:rPr lang="en-CA" sz="1400" b="0" dirty="0">
                          <a:solidFill>
                            <a:srgbClr val="000000"/>
                          </a:solidFill>
                          <a:effectLst/>
                        </a:rPr>
                        <a:t> </a:t>
                      </a:r>
                      <a:endParaRPr lang="en-CA" sz="1400" b="0" i="0" dirty="0">
                        <a:effectLst/>
                      </a:endParaRPr>
                    </a:p>
                  </a:txBody>
                  <a:tcPr>
                    <a:lnT w="12700" cap="flat" cmpd="sng" algn="ctr">
                      <a:solidFill>
                        <a:schemeClr val="tx1"/>
                      </a:solidFill>
                      <a:prstDash val="solid"/>
                      <a:round/>
                      <a:headEnd type="none" w="med" len="med"/>
                      <a:tailEnd type="none" w="med" len="med"/>
                    </a:lnT>
                  </a:tcPr>
                </a:tc>
                <a:tc>
                  <a:txBody>
                    <a:bodyPr/>
                    <a:lstStyle/>
                    <a:p>
                      <a:pPr algn="l" rtl="0" fontAlgn="base">
                        <a:lnSpc>
                          <a:spcPct val="100000"/>
                        </a:lnSpc>
                        <a:buNone/>
                      </a:pPr>
                      <a:r>
                        <a:rPr lang="en-US" sz="1400" b="0" dirty="0">
                          <a:solidFill>
                            <a:srgbClr val="000000"/>
                          </a:solidFill>
                          <a:effectLst/>
                        </a:rPr>
                        <a:t>The proportion of decedents that died in a hospital setting (defined as acute or psychiatric care institution, emergency department, inpatient rehab or complex continuing care. </a:t>
                      </a:r>
                      <a:endParaRPr lang="en-US" sz="1400" b="0" i="0" dirty="0">
                        <a:effectLst/>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70093915"/>
                  </a:ext>
                </a:extLst>
              </a:tr>
            </a:tbl>
          </a:graphicData>
        </a:graphic>
      </p:graphicFrame>
      <p:sp>
        <p:nvSpPr>
          <p:cNvPr id="5" name="Title 1">
            <a:extLst>
              <a:ext uri="{FF2B5EF4-FFF2-40B4-BE49-F238E27FC236}">
                <a16:creationId xmlns:a16="http://schemas.microsoft.com/office/drawing/2014/main" id="{41491225-1FD1-E2FC-BDA3-90FF1571FC12}"/>
              </a:ext>
            </a:extLst>
          </p:cNvPr>
          <p:cNvSpPr txBox="1">
            <a:spLocks/>
          </p:cNvSpPr>
          <p:nvPr/>
        </p:nvSpPr>
        <p:spPr>
          <a:xfrm>
            <a:off x="870429" y="851174"/>
            <a:ext cx="10709850" cy="82492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2800" b="1" dirty="0"/>
              <a:t>Palliative Indicators</a:t>
            </a:r>
          </a:p>
        </p:txBody>
      </p:sp>
    </p:spTree>
    <p:extLst>
      <p:ext uri="{BB962C8B-B14F-4D97-AF65-F5344CB8AC3E}">
        <p14:creationId xmlns:p14="http://schemas.microsoft.com/office/powerpoint/2010/main" val="4012905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5FF4DF-42B3-FA57-42A8-B22A0279F649}"/>
              </a:ext>
            </a:extLst>
          </p:cNvPr>
          <p:cNvSpPr>
            <a:spLocks noGrp="1"/>
          </p:cNvSpPr>
          <p:nvPr>
            <p:ph type="sldNum" sz="quarter" idx="10"/>
          </p:nvPr>
        </p:nvSpPr>
        <p:spPr>
          <a:xfrm>
            <a:off x="8978409" y="632992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F81F6-E686-4BCF-BA3C-EFC8F861DBA0}" type="slidenum">
              <a:rPr kumimoji="0" lang="fr-CA" sz="1200" b="0" i="0" u="none" strike="noStrike" kern="1200" cap="none" spc="0" normalizeH="0" baseline="0" noProof="0" smtClean="0">
                <a:ln>
                  <a:noFill/>
                </a:ln>
                <a:solidFill>
                  <a:srgbClr val="0A1A3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CA" sz="1200" b="0" i="0" u="none" strike="noStrike" kern="1200" cap="none" spc="0" normalizeH="0" baseline="0" noProof="0" dirty="0">
              <a:ln>
                <a:noFill/>
              </a:ln>
              <a:solidFill>
                <a:srgbClr val="0A1A31"/>
              </a:solidFill>
              <a:effectLst/>
              <a:uLnTx/>
              <a:uFillTx/>
              <a:latin typeface="Arial" panose="020B0604020202020204"/>
              <a:ea typeface="+mn-ea"/>
              <a:cs typeface="+mn-cs"/>
            </a:endParaRPr>
          </a:p>
        </p:txBody>
      </p:sp>
      <p:sp>
        <p:nvSpPr>
          <p:cNvPr id="12" name="Title 1">
            <a:extLst>
              <a:ext uri="{FF2B5EF4-FFF2-40B4-BE49-F238E27FC236}">
                <a16:creationId xmlns:a16="http://schemas.microsoft.com/office/drawing/2014/main" id="{DD035261-992E-6EBE-090B-1B39AD1B90F8}"/>
              </a:ext>
            </a:extLst>
          </p:cNvPr>
          <p:cNvSpPr txBox="1">
            <a:spLocks/>
          </p:cNvSpPr>
          <p:nvPr/>
        </p:nvSpPr>
        <p:spPr>
          <a:xfrm>
            <a:off x="741075" y="13221"/>
            <a:ext cx="10709850" cy="10004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CA" sz="4000" b="0" i="0" u="none" strike="noStrike" kern="1200" cap="none" spc="0" normalizeH="0" baseline="0" noProof="0" dirty="0">
                <a:ln>
                  <a:noFill/>
                </a:ln>
                <a:solidFill>
                  <a:srgbClr val="0A1A31"/>
                </a:solidFill>
                <a:effectLst/>
                <a:uLnTx/>
                <a:uFillTx/>
                <a:latin typeface="Arial" panose="020B0604020202020204"/>
                <a:ea typeface="+mj-ea"/>
                <a:cs typeface="+mj-cs"/>
              </a:rPr>
            </a:br>
            <a:r>
              <a:rPr kumimoji="0" lang="en-CA" sz="4000" b="1" i="0" u="none" strike="noStrike" kern="1200" cap="none" spc="0" normalizeH="0" baseline="0" noProof="0" dirty="0">
                <a:ln>
                  <a:noFill/>
                </a:ln>
                <a:solidFill>
                  <a:srgbClr val="0A1A31"/>
                </a:solidFill>
                <a:effectLst/>
                <a:uLnTx/>
                <a:uFillTx/>
                <a:latin typeface="Arial" panose="020B0604020202020204"/>
                <a:ea typeface="+mj-ea"/>
                <a:cs typeface="+mj-cs"/>
              </a:rPr>
              <a:t>Demographics</a:t>
            </a:r>
            <a:endParaRPr kumimoji="0" lang="en-CA" sz="4000" b="1" i="1" u="none" strike="noStrike" kern="1200" cap="none" spc="0" normalizeH="0" baseline="0" noProof="0" dirty="0">
              <a:ln>
                <a:noFill/>
              </a:ln>
              <a:solidFill>
                <a:srgbClr val="0A1A31"/>
              </a:solidFill>
              <a:effectLst/>
              <a:uLnTx/>
              <a:uFillTx/>
              <a:latin typeface="Arial" panose="020B0604020202020204"/>
              <a:ea typeface="+mj-ea"/>
              <a:cs typeface="+mj-cs"/>
            </a:endParaRPr>
          </a:p>
        </p:txBody>
      </p:sp>
      <p:pic>
        <p:nvPicPr>
          <p:cNvPr id="4" name="Picture 3">
            <a:extLst>
              <a:ext uri="{FF2B5EF4-FFF2-40B4-BE49-F238E27FC236}">
                <a16:creationId xmlns:a16="http://schemas.microsoft.com/office/drawing/2014/main" id="{28B69996-48DE-B1E6-BB67-A9662F1CCA4C}"/>
              </a:ext>
            </a:extLst>
          </p:cNvPr>
          <p:cNvPicPr>
            <a:picLocks noChangeAspect="1"/>
          </p:cNvPicPr>
          <p:nvPr/>
        </p:nvPicPr>
        <p:blipFill>
          <a:blip r:embed="rId3"/>
          <a:srcRect l="12456" t="5681" r="13238" b="5733"/>
          <a:stretch/>
        </p:blipFill>
        <p:spPr>
          <a:xfrm>
            <a:off x="1161773" y="3462475"/>
            <a:ext cx="3868477" cy="2747537"/>
          </a:xfrm>
          <a:prstGeom prst="rect">
            <a:avLst/>
          </a:prstGeom>
        </p:spPr>
      </p:pic>
      <p:pic>
        <p:nvPicPr>
          <p:cNvPr id="6" name="Picture 5">
            <a:extLst>
              <a:ext uri="{FF2B5EF4-FFF2-40B4-BE49-F238E27FC236}">
                <a16:creationId xmlns:a16="http://schemas.microsoft.com/office/drawing/2014/main" id="{DFEC8461-A8D3-97B9-D328-1B8CBBC6E84D}"/>
              </a:ext>
            </a:extLst>
          </p:cNvPr>
          <p:cNvPicPr>
            <a:picLocks noChangeAspect="1"/>
          </p:cNvPicPr>
          <p:nvPr/>
        </p:nvPicPr>
        <p:blipFill>
          <a:blip r:embed="rId4"/>
          <a:stretch>
            <a:fillRect/>
          </a:stretch>
        </p:blipFill>
        <p:spPr>
          <a:xfrm>
            <a:off x="6383451" y="2020202"/>
            <a:ext cx="2594958" cy="4315265"/>
          </a:xfrm>
          <a:prstGeom prst="rect">
            <a:avLst/>
          </a:prstGeom>
        </p:spPr>
      </p:pic>
      <p:sp>
        <p:nvSpPr>
          <p:cNvPr id="7" name="Title 1">
            <a:extLst>
              <a:ext uri="{FF2B5EF4-FFF2-40B4-BE49-F238E27FC236}">
                <a16:creationId xmlns:a16="http://schemas.microsoft.com/office/drawing/2014/main" id="{7554243C-26D1-BD08-142A-E2A86F98F3D8}"/>
              </a:ext>
            </a:extLst>
          </p:cNvPr>
          <p:cNvSpPr txBox="1">
            <a:spLocks/>
          </p:cNvSpPr>
          <p:nvPr/>
        </p:nvSpPr>
        <p:spPr>
          <a:xfrm>
            <a:off x="1845985" y="3136485"/>
            <a:ext cx="2141782" cy="57360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200"/>
              </a:spcAft>
              <a:buClrTx/>
              <a:buSzTx/>
              <a:buFontTx/>
              <a:buNone/>
              <a:tabLst/>
              <a:defRPr/>
            </a:pPr>
            <a:r>
              <a:rPr kumimoji="0" lang="en-US" sz="2400" b="1" i="0" u="none" strike="noStrike" kern="1200" cap="none" spc="0" normalizeH="0" baseline="0" noProof="0" dirty="0">
                <a:ln>
                  <a:noFill/>
                </a:ln>
                <a:solidFill>
                  <a:srgbClr val="0A1A31"/>
                </a:solidFill>
                <a:effectLst/>
                <a:uLnTx/>
                <a:uFillTx/>
                <a:latin typeface="Arial" panose="020B0604020202020204" pitchFamily="34" charset="0"/>
                <a:ea typeface="+mj-ea"/>
                <a:cs typeface="Arial" panose="020B0604020202020204" pitchFamily="34" charset="0"/>
              </a:rPr>
              <a:t>Sex (n</a:t>
            </a:r>
            <a:r>
              <a:rPr kumimoji="0" lang="en-CA" sz="2400" b="1" i="1" u="none" strike="noStrike" kern="1200" cap="none" spc="0" normalizeH="0" baseline="0" noProof="0" dirty="0">
                <a:ln>
                  <a:noFill/>
                </a:ln>
                <a:solidFill>
                  <a:srgbClr val="0A1A31"/>
                </a:solidFill>
                <a:effectLst/>
                <a:uLnTx/>
                <a:uFillTx/>
                <a:latin typeface="Arial" panose="020B0604020202020204"/>
                <a:ea typeface="+mj-ea"/>
                <a:cs typeface="+mj-cs"/>
              </a:rPr>
              <a:t>=</a:t>
            </a:r>
            <a:r>
              <a:rPr kumimoji="0" lang="en-CA" sz="2400" b="1" i="0" u="none" strike="noStrike" kern="1200" cap="none" spc="0" normalizeH="0" baseline="0" noProof="0" dirty="0">
                <a:ln>
                  <a:noFill/>
                </a:ln>
                <a:solidFill>
                  <a:srgbClr val="0A1A31"/>
                </a:solidFill>
                <a:effectLst/>
                <a:uLnTx/>
                <a:uFillTx/>
                <a:latin typeface="Arial" panose="020B0604020202020204"/>
                <a:ea typeface="+mj-ea"/>
                <a:cs typeface="+mj-cs"/>
              </a:rPr>
              <a:t>6,772</a:t>
            </a:r>
            <a:r>
              <a:rPr kumimoji="0" lang="en-CA" sz="2400" b="1" i="1" u="none" strike="noStrike" kern="1200" cap="none" spc="0" normalizeH="0" baseline="0" noProof="0" dirty="0">
                <a:ln>
                  <a:noFill/>
                </a:ln>
                <a:solidFill>
                  <a:srgbClr val="0A1A31"/>
                </a:solidFill>
                <a:effectLst/>
                <a:uLnTx/>
                <a:uFillTx/>
                <a:latin typeface="Arial" panose="020B0604020202020204"/>
                <a:ea typeface="+mj-ea"/>
                <a:cs typeface="+mj-cs"/>
              </a:rPr>
              <a:t>)</a:t>
            </a:r>
            <a:endParaRPr kumimoji="0" lang="en-US" sz="2400" b="1" i="0" u="none" strike="noStrike" kern="1200" cap="none" spc="0" normalizeH="0" baseline="0" noProof="0" dirty="0">
              <a:ln>
                <a:noFill/>
              </a:ln>
              <a:solidFill>
                <a:srgbClr val="0A1A31"/>
              </a:solidFill>
              <a:effectLst/>
              <a:uLnTx/>
              <a:uFillTx/>
              <a:latin typeface="Arial" panose="020B0604020202020204" pitchFamily="34" charset="0"/>
              <a:ea typeface="+mj-ea"/>
              <a:cs typeface="Arial" panose="020B0604020202020204" pitchFamily="34" charset="0"/>
            </a:endParaRPr>
          </a:p>
          <a:p>
            <a:pPr marL="285750" marR="0" lvl="0" indent="-285750" algn="l" defTabSz="914400" rtl="0" eaLnBrk="1" fontAlgn="auto" latinLnBrk="0" hangingPunct="1">
              <a:lnSpc>
                <a:spcPct val="90000"/>
              </a:lnSpc>
              <a:spcBef>
                <a:spcPct val="0"/>
              </a:spcBef>
              <a:spcAft>
                <a:spcPts val="200"/>
              </a:spcAft>
              <a:buClrTx/>
              <a:buSzTx/>
              <a:buFont typeface="Arial" panose="020B0604020202020204" pitchFamily="34" charset="0"/>
              <a:buChar char="•"/>
              <a:tabLst/>
              <a:defRPr/>
            </a:pPr>
            <a:endParaRPr kumimoji="0" lang="en-CA" sz="2400" b="1" i="0" u="none" strike="noStrike" kern="1200" cap="none" spc="0" normalizeH="0" baseline="0" noProof="0" dirty="0">
              <a:ln>
                <a:noFill/>
              </a:ln>
              <a:solidFill>
                <a:srgbClr val="0A1A31"/>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90000"/>
              </a:lnSpc>
              <a:spcBef>
                <a:spcPct val="0"/>
              </a:spcBef>
              <a:spcAft>
                <a:spcPts val="200"/>
              </a:spcAft>
              <a:buClrTx/>
              <a:buSzTx/>
              <a:buFontTx/>
              <a:buNone/>
              <a:tabLst/>
              <a:defRPr/>
            </a:pPr>
            <a:endParaRPr kumimoji="0" lang="en-CA" sz="2400" b="1" i="0" u="none" strike="noStrike" kern="1200" cap="none" spc="0" normalizeH="0" baseline="0" noProof="0" dirty="0">
              <a:ln>
                <a:noFill/>
              </a:ln>
              <a:solidFill>
                <a:srgbClr val="0A1A31"/>
              </a:solidFill>
              <a:effectLst/>
              <a:uLnTx/>
              <a:uFillTx/>
              <a:latin typeface="Arial" panose="020B0604020202020204"/>
              <a:ea typeface="+mj-ea"/>
              <a:cs typeface="+mj-cs"/>
            </a:endParaRPr>
          </a:p>
        </p:txBody>
      </p:sp>
      <p:sp>
        <p:nvSpPr>
          <p:cNvPr id="8" name="Title 1">
            <a:extLst>
              <a:ext uri="{FF2B5EF4-FFF2-40B4-BE49-F238E27FC236}">
                <a16:creationId xmlns:a16="http://schemas.microsoft.com/office/drawing/2014/main" id="{1547615A-8D86-AE90-2C50-A198C66E70B2}"/>
              </a:ext>
            </a:extLst>
          </p:cNvPr>
          <p:cNvSpPr txBox="1">
            <a:spLocks/>
          </p:cNvSpPr>
          <p:nvPr/>
        </p:nvSpPr>
        <p:spPr>
          <a:xfrm>
            <a:off x="5930409" y="1479306"/>
            <a:ext cx="6096000" cy="69476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CA" sz="2400" b="1" i="0" u="none" strike="noStrike" kern="1200" cap="none" spc="0" normalizeH="0" baseline="0" noProof="0" dirty="0">
                <a:ln>
                  <a:noFill/>
                </a:ln>
                <a:solidFill>
                  <a:srgbClr val="0A1A31"/>
                </a:solidFill>
                <a:effectLst/>
                <a:uLnTx/>
                <a:uFillTx/>
                <a:latin typeface="Arial" panose="020B0604020202020204"/>
                <a:ea typeface="+mj-ea"/>
                <a:cs typeface="+mj-cs"/>
              </a:rPr>
              <a:t>Access to material resources (n=6,743)</a:t>
            </a:r>
          </a:p>
          <a:p>
            <a:pPr marL="285750" marR="0" lvl="0" indent="-285750" algn="l" defTabSz="914400" rtl="0" eaLnBrk="1" fontAlgn="auto" latinLnBrk="0" hangingPunct="1">
              <a:lnSpc>
                <a:spcPct val="90000"/>
              </a:lnSpc>
              <a:spcBef>
                <a:spcPct val="0"/>
              </a:spcBef>
              <a:spcAft>
                <a:spcPts val="200"/>
              </a:spcAft>
              <a:buClrTx/>
              <a:buSzTx/>
              <a:buFont typeface="Arial" panose="020B0604020202020204" pitchFamily="34" charset="0"/>
              <a:buChar char="•"/>
              <a:tabLst/>
              <a:defRPr/>
            </a:pPr>
            <a:endParaRPr kumimoji="0" lang="en-CA" sz="2400" b="1" i="0" u="none" strike="noStrike" kern="1200" cap="none" spc="0" normalizeH="0" baseline="0" noProof="0" dirty="0">
              <a:ln>
                <a:noFill/>
              </a:ln>
              <a:solidFill>
                <a:srgbClr val="0A1A31"/>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90000"/>
              </a:lnSpc>
              <a:spcBef>
                <a:spcPct val="0"/>
              </a:spcBef>
              <a:spcAft>
                <a:spcPts val="200"/>
              </a:spcAft>
              <a:buClrTx/>
              <a:buSzTx/>
              <a:buFontTx/>
              <a:buNone/>
              <a:tabLst/>
              <a:defRPr/>
            </a:pPr>
            <a:endParaRPr kumimoji="0" lang="en-CA" sz="2400" b="1" i="0" u="none" strike="noStrike" kern="1200" cap="none" spc="0" normalizeH="0" baseline="0" noProof="0" dirty="0">
              <a:ln>
                <a:noFill/>
              </a:ln>
              <a:solidFill>
                <a:srgbClr val="0A1A31"/>
              </a:solidFill>
              <a:effectLst/>
              <a:uLnTx/>
              <a:uFillTx/>
              <a:latin typeface="Arial" panose="020B0604020202020204"/>
              <a:ea typeface="+mj-ea"/>
              <a:cs typeface="+mj-cs"/>
            </a:endParaRPr>
          </a:p>
        </p:txBody>
      </p:sp>
      <p:sp>
        <p:nvSpPr>
          <p:cNvPr id="10" name="TextBox 9">
            <a:extLst>
              <a:ext uri="{FF2B5EF4-FFF2-40B4-BE49-F238E27FC236}">
                <a16:creationId xmlns:a16="http://schemas.microsoft.com/office/drawing/2014/main" id="{F43F2ADE-CD4B-A3F8-422A-FCE8DE94019B}"/>
              </a:ext>
            </a:extLst>
          </p:cNvPr>
          <p:cNvSpPr txBox="1"/>
          <p:nvPr/>
        </p:nvSpPr>
        <p:spPr>
          <a:xfrm>
            <a:off x="9150748" y="2762966"/>
            <a:ext cx="2784998"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srgbClr val="0A1A31"/>
                </a:solidFill>
                <a:effectLst/>
                <a:uLnTx/>
                <a:uFillTx/>
                <a:latin typeface="Arial" panose="020B0604020202020204"/>
                <a:ea typeface="+mn-ea"/>
                <a:cs typeface="+mn-cs"/>
              </a:rPr>
              <a:t>Interpretation: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srgbClr val="0A1A31"/>
                </a:solidFill>
                <a:effectLst/>
                <a:uLnTx/>
                <a:uFillTx/>
                <a:latin typeface="Arial" panose="020B0604020202020204"/>
                <a:ea typeface="+mn-ea"/>
                <a:cs typeface="+mn-cs"/>
              </a:rPr>
              <a:t>Q1 would be living in neighbourhoods with the most access to material resources and Q5 with the least access. </a:t>
            </a:r>
          </a:p>
        </p:txBody>
      </p:sp>
      <p:sp>
        <p:nvSpPr>
          <p:cNvPr id="13" name="TextBox 12">
            <a:extLst>
              <a:ext uri="{FF2B5EF4-FFF2-40B4-BE49-F238E27FC236}">
                <a16:creationId xmlns:a16="http://schemas.microsoft.com/office/drawing/2014/main" id="{A384F3DE-9C18-FD83-9ED4-50EFAFE088B5}"/>
              </a:ext>
            </a:extLst>
          </p:cNvPr>
          <p:cNvSpPr txBox="1"/>
          <p:nvPr/>
        </p:nvSpPr>
        <p:spPr>
          <a:xfrm>
            <a:off x="1889528" y="1594071"/>
            <a:ext cx="6096000" cy="424732"/>
          </a:xfrm>
          <a:prstGeom prst="rect">
            <a:avLst/>
          </a:prstGeom>
          <a:noFill/>
        </p:spPr>
        <p:txBody>
          <a:bodyPr wrap="square">
            <a:spAutoFit/>
          </a:bodyPr>
          <a:lstStyle/>
          <a:p>
            <a:pPr marL="0" marR="0" lvl="0" indent="0" algn="l" defTabSz="914400" rtl="0" eaLnBrk="1" fontAlgn="auto" latinLnBrk="0" hangingPunct="1">
              <a:lnSpc>
                <a:spcPct val="90000"/>
              </a:lnSpc>
              <a:spcBef>
                <a:spcPct val="0"/>
              </a:spcBef>
              <a:spcAft>
                <a:spcPts val="200"/>
              </a:spcAft>
              <a:buClrTx/>
              <a:buSzTx/>
              <a:buFontTx/>
              <a:buNone/>
              <a:tabLst/>
              <a:defRPr/>
            </a:pPr>
            <a:r>
              <a:rPr kumimoji="0" lang="en-US" sz="2400" b="1" i="0" u="none" strike="noStrike" kern="1200" cap="none" spc="0" normalizeH="0" baseline="0" noProof="0" dirty="0">
                <a:ln>
                  <a:noFill/>
                </a:ln>
                <a:solidFill>
                  <a:srgbClr val="0A1A31"/>
                </a:solidFill>
                <a:effectLst/>
                <a:uLnTx/>
                <a:uFillTx/>
                <a:latin typeface="Arial" panose="020B0604020202020204" pitchFamily="34" charset="0"/>
                <a:ea typeface="+mn-ea"/>
                <a:cs typeface="Arial" panose="020B0604020202020204" pitchFamily="34" charset="0"/>
              </a:rPr>
              <a:t>Age (n</a:t>
            </a:r>
            <a:r>
              <a:rPr kumimoji="0" lang="en-CA" sz="2400" b="1" i="1" u="none" strike="noStrike" kern="1200" cap="none" spc="0" normalizeH="0" baseline="0" noProof="0" dirty="0">
                <a:ln>
                  <a:noFill/>
                </a:ln>
                <a:solidFill>
                  <a:srgbClr val="0A1A31"/>
                </a:solidFill>
                <a:effectLst/>
                <a:uLnTx/>
                <a:uFillTx/>
                <a:latin typeface="Arial" panose="020B0604020202020204"/>
                <a:ea typeface="+mn-ea"/>
                <a:cs typeface="+mn-cs"/>
              </a:rPr>
              <a:t>=</a:t>
            </a:r>
            <a:r>
              <a:rPr kumimoji="0" lang="en-CA" sz="2400" b="1" i="0" u="none" strike="noStrike" kern="1200" cap="none" spc="0" normalizeH="0" baseline="0" noProof="0" dirty="0">
                <a:ln>
                  <a:noFill/>
                </a:ln>
                <a:solidFill>
                  <a:srgbClr val="0A1A31"/>
                </a:solidFill>
                <a:effectLst/>
                <a:uLnTx/>
                <a:uFillTx/>
                <a:latin typeface="Arial" panose="020B0604020202020204"/>
                <a:ea typeface="+mn-ea"/>
                <a:cs typeface="+mn-cs"/>
              </a:rPr>
              <a:t>6,772</a:t>
            </a:r>
            <a:r>
              <a:rPr kumimoji="0" lang="en-CA" sz="2400" b="1" i="1" u="none" strike="noStrike" kern="1200" cap="none" spc="0" normalizeH="0" baseline="0" noProof="0" dirty="0">
                <a:ln>
                  <a:noFill/>
                </a:ln>
                <a:solidFill>
                  <a:srgbClr val="0A1A31"/>
                </a:solidFill>
                <a:effectLst/>
                <a:uLnTx/>
                <a:uFillTx/>
                <a:latin typeface="Arial" panose="020B0604020202020204"/>
                <a:ea typeface="+mn-ea"/>
                <a:cs typeface="+mn-cs"/>
              </a:rPr>
              <a:t>)</a:t>
            </a:r>
            <a:endParaRPr kumimoji="0" lang="en-US" sz="2400" b="1" i="0" u="none" strike="noStrike" kern="1200" cap="none" spc="0" normalizeH="0" baseline="0" noProof="0" dirty="0">
              <a:ln>
                <a:noFill/>
              </a:ln>
              <a:solidFill>
                <a:srgbClr val="0A1A31"/>
              </a:solidFill>
              <a:effectLst/>
              <a:uLnTx/>
              <a:uFillTx/>
              <a:latin typeface="Arial" panose="020B0604020202020204" pitchFamily="34" charset="0"/>
              <a:ea typeface="+mn-ea"/>
              <a:cs typeface="Arial" panose="020B0604020202020204" pitchFamily="34" charset="0"/>
            </a:endParaRPr>
          </a:p>
        </p:txBody>
      </p:sp>
      <p:sp>
        <p:nvSpPr>
          <p:cNvPr id="14" name="TextBox 13">
            <a:extLst>
              <a:ext uri="{FF2B5EF4-FFF2-40B4-BE49-F238E27FC236}">
                <a16:creationId xmlns:a16="http://schemas.microsoft.com/office/drawing/2014/main" id="{2EE17384-61DA-67AB-278E-12B8A133AC77}"/>
              </a:ext>
            </a:extLst>
          </p:cNvPr>
          <p:cNvSpPr txBox="1"/>
          <p:nvPr/>
        </p:nvSpPr>
        <p:spPr>
          <a:xfrm>
            <a:off x="1374742" y="2131387"/>
            <a:ext cx="3562786" cy="671979"/>
          </a:xfrm>
          <a:prstGeom prst="rect">
            <a:avLst/>
          </a:prstGeom>
          <a:noFill/>
        </p:spPr>
        <p:txBody>
          <a:bodyPr wrap="square">
            <a:spAutoFit/>
          </a:bodyPr>
          <a:lstStyle/>
          <a:p>
            <a:pPr marL="0" marR="0" lvl="0" indent="0" algn="l" defTabSz="914400" rtl="0" eaLnBrk="1" fontAlgn="auto" latinLnBrk="0" hangingPunct="1">
              <a:lnSpc>
                <a:spcPct val="90000"/>
              </a:lnSpc>
              <a:spcBef>
                <a:spcPct val="0"/>
              </a:spcBef>
              <a:spcAft>
                <a:spcPts val="200"/>
              </a:spcAft>
              <a:buClrTx/>
              <a:buSzTx/>
              <a:buFontTx/>
              <a:buNone/>
              <a:tabLst/>
              <a:defRPr/>
            </a:pPr>
            <a:r>
              <a:rPr kumimoji="0" lang="en-US" sz="1800" b="0" i="0" u="none" strike="noStrike" kern="1200" cap="none" spc="0" normalizeH="0" baseline="0" noProof="0" dirty="0">
                <a:ln>
                  <a:noFill/>
                </a:ln>
                <a:solidFill>
                  <a:srgbClr val="0A1A31"/>
                </a:solidFill>
                <a:effectLst/>
                <a:uLnTx/>
                <a:uFillTx/>
                <a:latin typeface="Arial" panose="020B0604020202020204" pitchFamily="34" charset="0"/>
                <a:ea typeface="+mn-ea"/>
                <a:cs typeface="Arial" panose="020B0604020202020204" pitchFamily="34" charset="0"/>
              </a:rPr>
              <a:t>Mean (SD):         </a:t>
            </a:r>
            <a:r>
              <a:rPr kumimoji="0" lang="en-US" sz="2000" b="0" i="0" u="none" strike="noStrike" kern="1200" cap="none" spc="0" normalizeH="0" baseline="0" noProof="0" dirty="0">
                <a:ln>
                  <a:noFill/>
                </a:ln>
                <a:solidFill>
                  <a:srgbClr val="0A1A31"/>
                </a:solidFill>
                <a:effectLst/>
                <a:uLnTx/>
                <a:uFillTx/>
                <a:latin typeface="Arial" panose="020B0604020202020204" pitchFamily="34" charset="0"/>
                <a:ea typeface="+mn-ea"/>
                <a:cs typeface="Arial" panose="020B0604020202020204" pitchFamily="34" charset="0"/>
              </a:rPr>
              <a:t>75.6 (14)</a:t>
            </a:r>
          </a:p>
          <a:p>
            <a:pPr marL="0" marR="0" lvl="0" indent="0" algn="l" defTabSz="914400" rtl="0" eaLnBrk="1" fontAlgn="auto" latinLnBrk="0" hangingPunct="1">
              <a:lnSpc>
                <a:spcPct val="90000"/>
              </a:lnSpc>
              <a:spcBef>
                <a:spcPct val="0"/>
              </a:spcBef>
              <a:spcAft>
                <a:spcPts val="200"/>
              </a:spcAft>
              <a:buClrTx/>
              <a:buSzTx/>
              <a:buFontTx/>
              <a:buNone/>
              <a:tabLst/>
              <a:defRPr/>
            </a:pPr>
            <a:r>
              <a:rPr kumimoji="0" lang="en-US" sz="1800" b="0" i="0" u="none" strike="noStrike" kern="1200" cap="none" spc="0" normalizeH="0" baseline="0" noProof="0" dirty="0">
                <a:ln>
                  <a:noFill/>
                </a:ln>
                <a:solidFill>
                  <a:srgbClr val="0A1A31"/>
                </a:solidFill>
                <a:effectLst/>
                <a:uLnTx/>
                <a:uFillTx/>
                <a:latin typeface="Arial" panose="020B0604020202020204" pitchFamily="34" charset="0"/>
                <a:ea typeface="+mn-ea"/>
                <a:cs typeface="Arial" panose="020B0604020202020204" pitchFamily="34" charset="0"/>
              </a:rPr>
              <a:t>Median (IQR):     </a:t>
            </a:r>
            <a:r>
              <a:rPr kumimoji="0" lang="en-US" sz="2000" b="0" i="0" u="none" strike="noStrike" kern="1200" cap="none" spc="0" normalizeH="0" baseline="0" noProof="0" dirty="0">
                <a:ln>
                  <a:noFill/>
                </a:ln>
                <a:solidFill>
                  <a:srgbClr val="0A1A31"/>
                </a:solidFill>
                <a:effectLst/>
                <a:uLnTx/>
                <a:uFillTx/>
                <a:latin typeface="Arial" panose="020B0604020202020204" pitchFamily="34" charset="0"/>
                <a:ea typeface="+mn-ea"/>
                <a:cs typeface="Arial" panose="020B0604020202020204" pitchFamily="34" charset="0"/>
              </a:rPr>
              <a:t>78 (68-86)</a:t>
            </a:r>
          </a:p>
        </p:txBody>
      </p:sp>
    </p:spTree>
    <p:extLst>
      <p:ext uri="{BB962C8B-B14F-4D97-AF65-F5344CB8AC3E}">
        <p14:creationId xmlns:p14="http://schemas.microsoft.com/office/powerpoint/2010/main" val="2280706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5071CA-9B84-540B-28FB-95ACE85AF96D}"/>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3E339B3-B28A-C2F2-E88B-FAC6CEC15C1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F81F6-E686-4BCF-BA3C-EFC8F861DBA0}" type="slidenum">
              <a:rPr kumimoji="0" lang="fr-CA" sz="12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CA" sz="12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6" name="Title 1">
            <a:extLst>
              <a:ext uri="{FF2B5EF4-FFF2-40B4-BE49-F238E27FC236}">
                <a16:creationId xmlns:a16="http://schemas.microsoft.com/office/drawing/2014/main" id="{DF5319EC-EB2E-DF79-F4C6-2C7B38DBDC97}"/>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CA" sz="3200" b="0" i="0" u="none" strike="noStrike" kern="1200" cap="none" spc="0" normalizeH="0" baseline="0" noProof="0" dirty="0">
                <a:ln>
                  <a:noFill/>
                </a:ln>
                <a:solidFill>
                  <a:srgbClr val="0A1A31"/>
                </a:solidFill>
                <a:effectLst/>
                <a:uLnTx/>
                <a:uFillTx/>
                <a:latin typeface="Arial" panose="020B0604020202020204"/>
                <a:ea typeface="+mj-ea"/>
                <a:cs typeface="+mj-cs"/>
              </a:rPr>
            </a:br>
            <a:r>
              <a:rPr kumimoji="0" lang="en-CA" sz="3200" b="1" i="0" u="none" strike="noStrike" kern="1200" cap="none" spc="0" normalizeH="0" baseline="0" noProof="0" dirty="0">
                <a:ln>
                  <a:noFill/>
                </a:ln>
                <a:solidFill>
                  <a:srgbClr val="0A1A31"/>
                </a:solidFill>
                <a:effectLst/>
                <a:uLnTx/>
                <a:uFillTx/>
                <a:latin typeface="Arial" panose="020B0604020202020204"/>
                <a:ea typeface="+mj-ea"/>
                <a:cs typeface="+mj-cs"/>
              </a:rPr>
              <a:t>Indicator: Service volume per patient-month</a:t>
            </a:r>
          </a:p>
        </p:txBody>
      </p:sp>
      <p:sp>
        <p:nvSpPr>
          <p:cNvPr id="7" name="Title 1">
            <a:extLst>
              <a:ext uri="{FF2B5EF4-FFF2-40B4-BE49-F238E27FC236}">
                <a16:creationId xmlns:a16="http://schemas.microsoft.com/office/drawing/2014/main" id="{46F34A9D-1A19-1A1F-09AB-B98861EBC98D}"/>
              </a:ext>
            </a:extLst>
          </p:cNvPr>
          <p:cNvSpPr txBox="1">
            <a:spLocks/>
          </p:cNvSpPr>
          <p:nvPr/>
        </p:nvSpPr>
        <p:spPr>
          <a:xfrm>
            <a:off x="8369188" y="1719391"/>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CA" sz="1800" b="0" i="0" u="none" strike="noStrike" kern="1200" cap="none" spc="0" normalizeH="0" baseline="0" noProof="0" dirty="0">
                <a:ln>
                  <a:noFill/>
                </a:ln>
                <a:solidFill>
                  <a:srgbClr val="0A1A31"/>
                </a:solidFill>
                <a:effectLst/>
                <a:uLnTx/>
                <a:uFillTx/>
                <a:latin typeface="Arial" panose="020B0604020202020204"/>
                <a:ea typeface="+mj-ea"/>
                <a:cs typeface="+mj-cs"/>
              </a:rPr>
            </a:br>
            <a:r>
              <a:rPr kumimoji="0" lang="en-CA" sz="1800" b="0" i="0" u="none" strike="noStrike" kern="1200" cap="none" spc="0" normalizeH="0" baseline="0" noProof="0" dirty="0">
                <a:ln>
                  <a:noFill/>
                </a:ln>
                <a:solidFill>
                  <a:srgbClr val="0A1A31"/>
                </a:solidFill>
                <a:effectLst/>
                <a:uLnTx/>
                <a:uFillTx/>
                <a:latin typeface="Arial" panose="020B0604020202020204"/>
                <a:ea typeface="+mj-ea"/>
                <a:cs typeface="+mj-cs"/>
              </a:rPr>
              <a:t>Average number of home care services received per patient-month in eligible reporting period. </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CA" sz="1800" b="0" i="0" u="none" strike="noStrike" kern="1200" cap="none" spc="0" normalizeH="0" baseline="0" noProof="0" dirty="0">
              <a:ln>
                <a:noFill/>
              </a:ln>
              <a:solidFill>
                <a:srgbClr val="0A1A31"/>
              </a:solidFill>
              <a:effectLst/>
              <a:uLnTx/>
              <a:uFillTx/>
              <a:latin typeface="Arial" panose="020B0604020202020204"/>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CA" sz="1800" b="1" i="0" u="none" strike="noStrike" kern="1200" cap="none" spc="0" normalizeH="0" baseline="0" noProof="0" dirty="0">
                <a:ln>
                  <a:noFill/>
                </a:ln>
                <a:solidFill>
                  <a:srgbClr val="0A1A31"/>
                </a:solidFill>
                <a:effectLst/>
                <a:uLnTx/>
                <a:uFillTx/>
                <a:latin typeface="Arial" panose="020B0604020202020204"/>
                <a:ea typeface="+mj-ea"/>
                <a:cs typeface="+mj-cs"/>
              </a:rPr>
              <a:t>Numerator: </a:t>
            </a:r>
            <a:r>
              <a:rPr kumimoji="0" lang="en-CA" sz="1800" b="0" i="0" u="none" strike="noStrike" kern="1200" cap="none" spc="0" normalizeH="0" baseline="0" noProof="0" dirty="0">
                <a:ln>
                  <a:noFill/>
                </a:ln>
                <a:solidFill>
                  <a:srgbClr val="0A1A31"/>
                </a:solidFill>
                <a:effectLst/>
                <a:uLnTx/>
                <a:uFillTx/>
                <a:latin typeface="Arial" panose="020B0604020202020204"/>
                <a:ea typeface="+mj-ea"/>
                <a:cs typeface="+mj-cs"/>
              </a:rPr>
              <a:t>Total number of services in the reporting period.</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CA" sz="1800" b="0" i="0" u="none" strike="noStrike" kern="1200" cap="none" spc="0" normalizeH="0" baseline="0" noProof="0" dirty="0">
              <a:ln>
                <a:noFill/>
              </a:ln>
              <a:solidFill>
                <a:srgbClr val="0A1A31"/>
              </a:solidFill>
              <a:effectLst/>
              <a:uLnTx/>
              <a:uFillTx/>
              <a:latin typeface="Arial" panose="020B0604020202020204"/>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CA" sz="1800" b="1" i="0" u="none" strike="noStrike" kern="1200" cap="none" spc="0" normalizeH="0" baseline="0" noProof="0" dirty="0">
                <a:ln>
                  <a:noFill/>
                </a:ln>
                <a:solidFill>
                  <a:srgbClr val="0A1A31"/>
                </a:solidFill>
                <a:effectLst/>
                <a:uLnTx/>
                <a:uFillTx/>
                <a:latin typeface="Arial" panose="020B0604020202020204"/>
                <a:ea typeface="+mj-ea"/>
                <a:cs typeface="+mj-cs"/>
              </a:rPr>
              <a:t>Denominator: </a:t>
            </a:r>
            <a:r>
              <a:rPr kumimoji="0" lang="en-US" sz="1800" b="0" i="0" u="none" strike="noStrike" kern="1200" cap="none" spc="0" normalizeH="0" baseline="0" noProof="0" dirty="0">
                <a:ln>
                  <a:noFill/>
                </a:ln>
                <a:solidFill>
                  <a:srgbClr val="0A1A31"/>
                </a:solidFill>
                <a:effectLst/>
                <a:uLnTx/>
                <a:uFillTx/>
                <a:latin typeface="Arial" panose="020B0604020202020204"/>
                <a:ea typeface="+mj-ea"/>
                <a:cs typeface="+mj-cs"/>
              </a:rPr>
              <a:t>Total person-months in the reporting period.</a:t>
            </a:r>
            <a:endParaRPr kumimoji="0" lang="en-CA" sz="1800" b="0" i="0" u="none" strike="noStrike" kern="1200" cap="none" spc="0" normalizeH="0" baseline="0" noProof="0" dirty="0">
              <a:ln>
                <a:noFill/>
              </a:ln>
              <a:solidFill>
                <a:srgbClr val="0A1A31"/>
              </a:solidFill>
              <a:effectLst/>
              <a:uLnTx/>
              <a:uFillTx/>
              <a:latin typeface="Arial" panose="020B0604020202020204"/>
              <a:ea typeface="+mj-ea"/>
              <a:cs typeface="+mj-cs"/>
            </a:endParaRPr>
          </a:p>
        </p:txBody>
      </p:sp>
      <p:graphicFrame>
        <p:nvGraphicFramePr>
          <p:cNvPr id="4" name="Chart 3">
            <a:extLst>
              <a:ext uri="{FF2B5EF4-FFF2-40B4-BE49-F238E27FC236}">
                <a16:creationId xmlns:a16="http://schemas.microsoft.com/office/drawing/2014/main" id="{BCE3C18A-CC67-8F17-EF53-8B9C0E356FA8}"/>
              </a:ext>
            </a:extLst>
          </p:cNvPr>
          <p:cNvGraphicFramePr>
            <a:graphicFrameLocks/>
          </p:cNvGraphicFramePr>
          <p:nvPr>
            <p:extLst>
              <p:ext uri="{D42A27DB-BD31-4B8C-83A1-F6EECF244321}">
                <p14:modId xmlns:p14="http://schemas.microsoft.com/office/powerpoint/2010/main" val="2909126089"/>
              </p:ext>
            </p:extLst>
          </p:nvPr>
        </p:nvGraphicFramePr>
        <p:xfrm>
          <a:off x="609822" y="1469960"/>
          <a:ext cx="7208298" cy="4226226"/>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a:extLst>
              <a:ext uri="{FF2B5EF4-FFF2-40B4-BE49-F238E27FC236}">
                <a16:creationId xmlns:a16="http://schemas.microsoft.com/office/drawing/2014/main" id="{2219BBCA-3F67-E405-F8F3-08B5346BCA46}"/>
              </a:ext>
            </a:extLst>
          </p:cNvPr>
          <p:cNvSpPr txBox="1">
            <a:spLocks/>
          </p:cNvSpPr>
          <p:nvPr/>
        </p:nvSpPr>
        <p:spPr>
          <a:xfrm>
            <a:off x="3155647" y="5584873"/>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45827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E3C816-BECC-FD0E-C462-750B66614376}"/>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910D67-61B0-CE32-D814-F8F5F9B4C802}"/>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F81F6-E686-4BCF-BA3C-EFC8F861DBA0}" type="slidenum">
              <a:rPr kumimoji="0" lang="fr-CA" sz="12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CA" sz="12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6" name="Title 1">
            <a:extLst>
              <a:ext uri="{FF2B5EF4-FFF2-40B4-BE49-F238E27FC236}">
                <a16:creationId xmlns:a16="http://schemas.microsoft.com/office/drawing/2014/main" id="{07262D23-AE6F-1F04-77C0-1D9F37E7CCE1}"/>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CA" sz="3200" b="0" i="0" u="none" strike="noStrike" kern="1200" cap="none" spc="0" normalizeH="0" baseline="0" noProof="0" dirty="0">
                <a:ln>
                  <a:noFill/>
                </a:ln>
                <a:solidFill>
                  <a:srgbClr val="0A1A31"/>
                </a:solidFill>
                <a:effectLst/>
                <a:uLnTx/>
                <a:uFillTx/>
                <a:latin typeface="Arial" panose="020B0604020202020204"/>
                <a:ea typeface="+mj-ea"/>
                <a:cs typeface="+mj-cs"/>
              </a:rPr>
            </a:br>
            <a:r>
              <a:rPr kumimoji="0" lang="en-CA" sz="3200" b="1" i="0" u="none" strike="noStrike" kern="1200" cap="none" spc="0" normalizeH="0" baseline="0" noProof="0" dirty="0">
                <a:ln>
                  <a:noFill/>
                </a:ln>
                <a:solidFill>
                  <a:srgbClr val="0A1A31"/>
                </a:solidFill>
                <a:effectLst/>
                <a:uLnTx/>
                <a:uFillTx/>
                <a:latin typeface="Arial" panose="020B0604020202020204"/>
                <a:ea typeface="+mj-ea"/>
                <a:cs typeface="+mj-cs"/>
              </a:rPr>
              <a:t>Indicator: Proportion of service volume by type</a:t>
            </a:r>
          </a:p>
        </p:txBody>
      </p:sp>
      <p:sp>
        <p:nvSpPr>
          <p:cNvPr id="7" name="Title 1">
            <a:extLst>
              <a:ext uri="{FF2B5EF4-FFF2-40B4-BE49-F238E27FC236}">
                <a16:creationId xmlns:a16="http://schemas.microsoft.com/office/drawing/2014/main" id="{B1CE58B1-6EA9-5062-77F6-DD569834E7F0}"/>
              </a:ext>
            </a:extLst>
          </p:cNvPr>
          <p:cNvSpPr txBox="1">
            <a:spLocks/>
          </p:cNvSpPr>
          <p:nvPr/>
        </p:nvSpPr>
        <p:spPr>
          <a:xfrm>
            <a:off x="8473440" y="1849403"/>
            <a:ext cx="3368659"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CA" sz="1400" b="0" i="0" u="none" strike="noStrike" kern="1200" cap="none" spc="0" normalizeH="0" baseline="0" noProof="0" dirty="0">
                <a:ln>
                  <a:noFill/>
                </a:ln>
                <a:solidFill>
                  <a:srgbClr val="0A1A31"/>
                </a:solidFill>
                <a:effectLst/>
                <a:uLnTx/>
                <a:uFillTx/>
                <a:latin typeface="Arial" panose="020B0604020202020204"/>
                <a:ea typeface="+mj-ea"/>
                <a:cs typeface="+mj-cs"/>
              </a:rPr>
            </a:br>
            <a:r>
              <a:rPr kumimoji="0" lang="en-US" sz="1400" b="1" i="0" u="sng" strike="noStrike" kern="1200" cap="none" spc="0" normalizeH="0" baseline="0" noProof="0" dirty="0">
                <a:ln>
                  <a:noFill/>
                </a:ln>
                <a:solidFill>
                  <a:srgbClr val="0A1A31"/>
                </a:solidFill>
                <a:effectLst/>
                <a:uLnTx/>
                <a:uFillTx/>
                <a:latin typeface="Arial" panose="020B0604020202020204"/>
                <a:ea typeface="+mj-ea"/>
                <a:cs typeface="+mj-cs"/>
              </a:rPr>
              <a:t>Reporting categories: </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endParaRPr>
          </a:p>
          <a:p>
            <a:r>
              <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rPr>
              <a:t>Physio or occupational therapy: Service = 5, 6 (visit)</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rPr>
              <a:t>Nursing: Service = 1 (visit), 2 (hours) </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endParaRPr>
          </a:p>
          <a:p>
            <a:r>
              <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rPr>
              <a:t>Personal services, homemaking, or both: 11, 12, 13 (hours) </a:t>
            </a:r>
            <a:endParaRPr lang="en-US" sz="1400" dirty="0">
              <a:solidFill>
                <a:srgbClr val="0A1A31"/>
              </a:solidFill>
              <a:latin typeface="Arial" panose="020B0604020202020204"/>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rPr>
              <a:t>Social work or case management: 8, 10, 14 (visit) </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400" b="0" i="0" u="none" strike="noStrike" kern="1200" cap="none" spc="0" normalizeH="0" baseline="0" noProof="0" dirty="0">
                <a:ln>
                  <a:noFill/>
                </a:ln>
                <a:solidFill>
                  <a:srgbClr val="0A1A31"/>
                </a:solidFill>
                <a:effectLst/>
                <a:uLnTx/>
                <a:uFillTx/>
                <a:latin typeface="Arial" panose="020B0604020202020204"/>
                <a:ea typeface="+mj-ea"/>
                <a:cs typeface="+mj-cs"/>
              </a:rPr>
              <a:t>Other: all other codes </a:t>
            </a:r>
            <a:endParaRPr kumimoji="0" lang="en-CA" sz="1400" b="0" i="0" u="none" strike="noStrike" kern="1200" cap="none" spc="0" normalizeH="0" baseline="0" noProof="0" dirty="0">
              <a:ln>
                <a:noFill/>
              </a:ln>
              <a:solidFill>
                <a:srgbClr val="0A1A31"/>
              </a:solidFill>
              <a:effectLst/>
              <a:uLnTx/>
              <a:uFillTx/>
              <a:latin typeface="Arial" panose="020B0604020202020204"/>
              <a:ea typeface="+mj-ea"/>
              <a:cs typeface="+mj-cs"/>
            </a:endParaRPr>
          </a:p>
        </p:txBody>
      </p:sp>
      <p:graphicFrame>
        <p:nvGraphicFramePr>
          <p:cNvPr id="3" name="Chart 2">
            <a:extLst>
              <a:ext uri="{FF2B5EF4-FFF2-40B4-BE49-F238E27FC236}">
                <a16:creationId xmlns:a16="http://schemas.microsoft.com/office/drawing/2014/main" id="{3322C363-4017-F62C-60C0-2B3B7AD07016}"/>
              </a:ext>
            </a:extLst>
          </p:cNvPr>
          <p:cNvGraphicFramePr>
            <a:graphicFrameLocks/>
          </p:cNvGraphicFramePr>
          <p:nvPr>
            <p:extLst>
              <p:ext uri="{D42A27DB-BD31-4B8C-83A1-F6EECF244321}">
                <p14:modId xmlns:p14="http://schemas.microsoft.com/office/powerpoint/2010/main" val="196887961"/>
              </p:ext>
            </p:extLst>
          </p:nvPr>
        </p:nvGraphicFramePr>
        <p:xfrm>
          <a:off x="456581" y="1469960"/>
          <a:ext cx="7910179" cy="4213307"/>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a:extLst>
              <a:ext uri="{FF2B5EF4-FFF2-40B4-BE49-F238E27FC236}">
                <a16:creationId xmlns:a16="http://schemas.microsoft.com/office/drawing/2014/main" id="{DA7BA8BC-53EB-C5F0-EC29-21514B6E1C7C}"/>
              </a:ext>
            </a:extLst>
          </p:cNvPr>
          <p:cNvSpPr txBox="1">
            <a:spLocks/>
          </p:cNvSpPr>
          <p:nvPr/>
        </p:nvSpPr>
        <p:spPr>
          <a:xfrm>
            <a:off x="2774647" y="5683267"/>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892442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0AF58-6089-1692-DF1F-F99B31368EDD}"/>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C091AA-4E5E-909B-D690-E23392D71E0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F4F81F6-E686-4BCF-BA3C-EFC8F861DBA0}" type="slidenum">
              <a:rPr kumimoji="0" lang="fr-CA" sz="1200" b="0" i="0" u="none" strike="noStrike" kern="1200" cap="none" spc="0" normalizeH="0" baseline="0" noProof="0" smtClean="0">
                <a:ln>
                  <a:noFill/>
                </a:ln>
                <a:solidFill>
                  <a:srgbClr val="FFFFFF"/>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CA" sz="12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6" name="Title 1">
            <a:extLst>
              <a:ext uri="{FF2B5EF4-FFF2-40B4-BE49-F238E27FC236}">
                <a16:creationId xmlns:a16="http://schemas.microsoft.com/office/drawing/2014/main" id="{C393283F-89EB-BE95-87C3-A1BF398413C2}"/>
              </a:ext>
            </a:extLst>
          </p:cNvPr>
          <p:cNvSpPr txBox="1">
            <a:spLocks/>
          </p:cNvSpPr>
          <p:nvPr/>
        </p:nvSpPr>
        <p:spPr>
          <a:xfrm>
            <a:off x="741075" y="278644"/>
            <a:ext cx="10709850" cy="119131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CA" sz="3200" b="0" i="0" u="none" strike="noStrike" kern="1200" cap="none" spc="0" normalizeH="0" baseline="0" noProof="0" dirty="0">
                <a:ln>
                  <a:noFill/>
                </a:ln>
                <a:solidFill>
                  <a:srgbClr val="0A1A31"/>
                </a:solidFill>
                <a:effectLst/>
                <a:uLnTx/>
                <a:uFillTx/>
                <a:latin typeface="Arial" panose="020B0604020202020204"/>
                <a:ea typeface="+mj-ea"/>
                <a:cs typeface="+mj-cs"/>
              </a:rPr>
            </a:br>
            <a:r>
              <a:rPr kumimoji="0" lang="en-CA" sz="3200" b="1" i="0" u="none" strike="noStrike" kern="1200" cap="none" spc="0" normalizeH="0" baseline="0" noProof="0" dirty="0">
                <a:ln>
                  <a:noFill/>
                </a:ln>
                <a:solidFill>
                  <a:srgbClr val="0A1A31"/>
                </a:solidFill>
                <a:effectLst/>
                <a:uLnTx/>
                <a:uFillTx/>
                <a:latin typeface="Arial" panose="020B0604020202020204"/>
                <a:ea typeface="+mj-ea"/>
                <a:cs typeface="+mj-cs"/>
              </a:rPr>
              <a:t>Indicator: Service time per patient-month</a:t>
            </a:r>
          </a:p>
        </p:txBody>
      </p:sp>
      <p:sp>
        <p:nvSpPr>
          <p:cNvPr id="7" name="Title 1">
            <a:extLst>
              <a:ext uri="{FF2B5EF4-FFF2-40B4-BE49-F238E27FC236}">
                <a16:creationId xmlns:a16="http://schemas.microsoft.com/office/drawing/2014/main" id="{00D9B9D5-1254-D6EA-FD2E-0CDC2E069014}"/>
              </a:ext>
            </a:extLst>
          </p:cNvPr>
          <p:cNvSpPr txBox="1">
            <a:spLocks/>
          </p:cNvSpPr>
          <p:nvPr/>
        </p:nvSpPr>
        <p:spPr>
          <a:xfrm>
            <a:off x="8610600" y="2545119"/>
            <a:ext cx="3319670" cy="2063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br>
              <a:rPr kumimoji="0" lang="en-CA" sz="1800" b="0" i="0" u="none" strike="noStrike" kern="1200" cap="none" spc="0" normalizeH="0" baseline="0" noProof="0" dirty="0">
                <a:ln>
                  <a:noFill/>
                </a:ln>
                <a:solidFill>
                  <a:srgbClr val="0A1A31"/>
                </a:solidFill>
                <a:effectLst/>
                <a:uLnTx/>
                <a:uFillTx/>
                <a:latin typeface="Arial" panose="020B0604020202020204"/>
                <a:ea typeface="+mj-ea"/>
                <a:cs typeface="+mj-cs"/>
              </a:rPr>
            </a:br>
            <a:r>
              <a:rPr kumimoji="0" lang="en-US" sz="1800" b="0" i="0" u="none" strike="noStrike" kern="1200" cap="none" spc="0" normalizeH="0" baseline="0" noProof="0" dirty="0">
                <a:ln>
                  <a:noFill/>
                </a:ln>
                <a:solidFill>
                  <a:srgbClr val="0A1A31"/>
                </a:solidFill>
                <a:effectLst/>
                <a:uLnTx/>
                <a:uFillTx/>
                <a:latin typeface="Arial" panose="020B0604020202020204"/>
                <a:ea typeface="+mj-ea"/>
                <a:cs typeface="+mj-cs"/>
              </a:rPr>
              <a:t>Average service unit-time per month in home care. </a:t>
            </a:r>
            <a:endParaRPr kumimoji="0" lang="en-CA" sz="1800" b="0" i="0" u="none" strike="noStrike" kern="1200" cap="none" spc="0" normalizeH="0" baseline="0" noProof="0" dirty="0">
              <a:ln>
                <a:noFill/>
              </a:ln>
              <a:solidFill>
                <a:srgbClr val="0A1A31"/>
              </a:solidFill>
              <a:effectLst/>
              <a:uLnTx/>
              <a:uFillTx/>
              <a:latin typeface="Arial" panose="020B0604020202020204"/>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1800" b="0" i="0" u="none" strike="noStrike" kern="1200" cap="none" spc="0" normalizeH="0" baseline="0" noProof="0" dirty="0">
              <a:ln>
                <a:noFill/>
              </a:ln>
              <a:solidFill>
                <a:srgbClr val="0A1A31"/>
              </a:solidFill>
              <a:effectLst/>
              <a:uLnTx/>
              <a:uFillTx/>
              <a:latin typeface="Arial" panose="020B0604020202020204"/>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1800" b="0" i="0" u="none" strike="noStrike" kern="1200" cap="none" spc="0" normalizeH="0" baseline="0" noProof="0" dirty="0">
                <a:ln>
                  <a:noFill/>
                </a:ln>
                <a:solidFill>
                  <a:srgbClr val="0A1A31"/>
                </a:solidFill>
                <a:effectLst/>
                <a:uLnTx/>
                <a:uFillTx/>
                <a:latin typeface="Arial" panose="020B0604020202020204"/>
                <a:ea typeface="+mj-ea"/>
                <a:cs typeface="+mj-cs"/>
              </a:rPr>
              <a:t>Visits without a recorded time have been counted as 1 hour. </a:t>
            </a:r>
            <a:endParaRPr kumimoji="0" lang="en-CA" sz="1800" b="0" i="0" u="none" strike="noStrike" kern="1200" cap="none" spc="0" normalizeH="0" baseline="0" noProof="0" dirty="0">
              <a:ln>
                <a:noFill/>
              </a:ln>
              <a:solidFill>
                <a:srgbClr val="0A1A31"/>
              </a:solidFill>
              <a:effectLst/>
              <a:uLnTx/>
              <a:uFillTx/>
              <a:latin typeface="Arial" panose="020B0604020202020204"/>
              <a:ea typeface="+mj-ea"/>
              <a:cs typeface="+mj-cs"/>
            </a:endParaRPr>
          </a:p>
        </p:txBody>
      </p:sp>
      <p:graphicFrame>
        <p:nvGraphicFramePr>
          <p:cNvPr id="4" name="Chart 3">
            <a:extLst>
              <a:ext uri="{FF2B5EF4-FFF2-40B4-BE49-F238E27FC236}">
                <a16:creationId xmlns:a16="http://schemas.microsoft.com/office/drawing/2014/main" id="{A2715858-C33A-5838-0630-0EC21B1B06F0}"/>
              </a:ext>
            </a:extLst>
          </p:cNvPr>
          <p:cNvGraphicFramePr>
            <a:graphicFrameLocks/>
          </p:cNvGraphicFramePr>
          <p:nvPr>
            <p:extLst>
              <p:ext uri="{D42A27DB-BD31-4B8C-83A1-F6EECF244321}">
                <p14:modId xmlns:p14="http://schemas.microsoft.com/office/powerpoint/2010/main" val="1557419324"/>
              </p:ext>
            </p:extLst>
          </p:nvPr>
        </p:nvGraphicFramePr>
        <p:xfrm>
          <a:off x="542954" y="1469960"/>
          <a:ext cx="7671405" cy="4128787"/>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a:extLst>
              <a:ext uri="{FF2B5EF4-FFF2-40B4-BE49-F238E27FC236}">
                <a16:creationId xmlns:a16="http://schemas.microsoft.com/office/drawing/2014/main" id="{C0F56F18-CCE5-E64C-1C45-04B9C7A89144}"/>
              </a:ext>
            </a:extLst>
          </p:cNvPr>
          <p:cNvSpPr txBox="1">
            <a:spLocks/>
          </p:cNvSpPr>
          <p:nvPr/>
        </p:nvSpPr>
        <p:spPr>
          <a:xfrm>
            <a:off x="3224710" y="5598747"/>
            <a:ext cx="3458513" cy="43956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1400" dirty="0">
                <a:latin typeface="+mn-lt"/>
              </a:rPr>
              <a:t>Leading project (anonymized)</a:t>
            </a:r>
          </a:p>
        </p:txBody>
      </p:sp>
    </p:spTree>
    <p:extLst>
      <p:ext uri="{BB962C8B-B14F-4D97-AF65-F5344CB8AC3E}">
        <p14:creationId xmlns:p14="http://schemas.microsoft.com/office/powerpoint/2010/main" val="1567857185"/>
      </p:ext>
    </p:extLst>
  </p:cSld>
  <p:clrMapOvr>
    <a:masterClrMapping/>
  </p:clrMapOvr>
</p:sld>
</file>

<file path=ppt/theme/theme1.xml><?xml version="1.0" encoding="utf-8"?>
<a:theme xmlns:a="http://schemas.openxmlformats.org/drawingml/2006/main" name="2_Office Theme">
  <a:themeElements>
    <a:clrScheme name="HSPN Palette">
      <a:dk1>
        <a:srgbClr val="0A1A31"/>
      </a:dk1>
      <a:lt1>
        <a:srgbClr val="FFFFFF"/>
      </a:lt1>
      <a:dk2>
        <a:srgbClr val="0A1A31"/>
      </a:dk2>
      <a:lt2>
        <a:srgbClr val="FFFFFF"/>
      </a:lt2>
      <a:accent1>
        <a:srgbClr val="C7EA95"/>
      </a:accent1>
      <a:accent2>
        <a:srgbClr val="2E80BC"/>
      </a:accent2>
      <a:accent3>
        <a:srgbClr val="EE654F"/>
      </a:accent3>
      <a:accent4>
        <a:srgbClr val="7BB4A9"/>
      </a:accent4>
      <a:accent5>
        <a:srgbClr val="FFC000"/>
      </a:accent5>
      <a:accent6>
        <a:srgbClr val="C490AA"/>
      </a:accent6>
      <a:hlink>
        <a:srgbClr val="7BB4A9"/>
      </a:hlink>
      <a:folHlink>
        <a:srgbClr val="7BB4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SPN Template.potx" id="{C774F8E6-D990-4362-85BE-619AE60FB77B}" vid="{618B01FF-DDE8-47E4-9C4F-A881B55074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f7360ec-46ce-4d68-a0b7-abd31963616d">
      <Terms xmlns="http://schemas.microsoft.com/office/infopath/2007/PartnerControls"/>
    </lcf76f155ced4ddcb4097134ff3c332f>
    <TaxCatchAll xmlns="954b581b-5ffc-4bb8-a15d-829b585e680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E7D0ECA1C58B428CBD9AFE6649E50F" ma:contentTypeVersion="12" ma:contentTypeDescription="Create a new document." ma:contentTypeScope="" ma:versionID="4986d3c3558f65bbf0c8567078e2fc48">
  <xsd:schema xmlns:xsd="http://www.w3.org/2001/XMLSchema" xmlns:xs="http://www.w3.org/2001/XMLSchema" xmlns:p="http://schemas.microsoft.com/office/2006/metadata/properties" xmlns:ns2="df7360ec-46ce-4d68-a0b7-abd31963616d" xmlns:ns3="954b581b-5ffc-4bb8-a15d-829b585e6805" targetNamespace="http://schemas.microsoft.com/office/2006/metadata/properties" ma:root="true" ma:fieldsID="6e8fafb304fdaab068edb7fa14e1acbf" ns2:_="" ns3:_="">
    <xsd:import namespace="df7360ec-46ce-4d68-a0b7-abd31963616d"/>
    <xsd:import namespace="954b581b-5ffc-4bb8-a15d-829b585e680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7360ec-46ce-4d68-a0b7-abd3196361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e164b29-4069-4387-b6aa-f01f2a1f474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54b581b-5ffc-4bb8-a15d-829b585e680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39e50a0a-8c0e-4bb6-90fa-788049ec1b06}" ma:internalName="TaxCatchAll" ma:showField="CatchAllData" ma:web="954b581b-5ffc-4bb8-a15d-829b585e680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7BC186-3052-47C6-9670-2490EAE68A8A}">
  <ds:schemaRefs>
    <ds:schemaRef ds:uri="http://schemas.microsoft.com/office/2006/metadata/properties"/>
    <ds:schemaRef ds:uri="http://schemas.microsoft.com/office/infopath/2007/PartnerControls"/>
    <ds:schemaRef ds:uri="df7360ec-46ce-4d68-a0b7-abd31963616d"/>
    <ds:schemaRef ds:uri="954b581b-5ffc-4bb8-a15d-829b585e6805"/>
  </ds:schemaRefs>
</ds:datastoreItem>
</file>

<file path=customXml/itemProps2.xml><?xml version="1.0" encoding="utf-8"?>
<ds:datastoreItem xmlns:ds="http://schemas.openxmlformats.org/officeDocument/2006/customXml" ds:itemID="{015A23FA-55E4-4195-9B70-7108ED41D979}">
  <ds:schemaRefs>
    <ds:schemaRef ds:uri="http://schemas.microsoft.com/sharepoint/v3/contenttype/forms"/>
  </ds:schemaRefs>
</ds:datastoreItem>
</file>

<file path=customXml/itemProps3.xml><?xml version="1.0" encoding="utf-8"?>
<ds:datastoreItem xmlns:ds="http://schemas.openxmlformats.org/officeDocument/2006/customXml" ds:itemID="{7DF73FCF-7235-4F60-8021-64B835D341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7360ec-46ce-4d68-a0b7-abd31963616d"/>
    <ds:schemaRef ds:uri="954b581b-5ffc-4bb8-a15d-829b585e68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594</TotalTime>
  <Words>1811</Words>
  <Application>Microsoft Office PowerPoint</Application>
  <PresentationFormat>Widescreen</PresentationFormat>
  <Paragraphs>242</Paragraphs>
  <Slides>32</Slides>
  <Notes>13</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2_Office Theme</vt:lpstr>
      <vt:lpstr>Leading Projects Baseline Preliminary 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Palliative care indicators  </vt:lpstr>
      <vt:lpstr> Palliative care indicators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Jessica Morgan</dc:creator>
  <cp:lastModifiedBy>Kaileah McKellar</cp:lastModifiedBy>
  <cp:revision>3</cp:revision>
  <dcterms:created xsi:type="dcterms:W3CDTF">2025-05-01T14:16:42Z</dcterms:created>
  <dcterms:modified xsi:type="dcterms:W3CDTF">2025-05-05T15:19:52Z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0x010100BBE7D0ECA1C58B428CBD9AFE6649E50F</vt:lpwstr>
  </property>
</Properties>
</file>